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27"/>
  </p:notesMasterIdLst>
  <p:handoutMasterIdLst>
    <p:handoutMasterId r:id="rId28"/>
  </p:handoutMasterIdLst>
  <p:sldIdLst>
    <p:sldId id="285" r:id="rId2"/>
    <p:sldId id="433" r:id="rId3"/>
    <p:sldId id="437" r:id="rId4"/>
    <p:sldId id="392" r:id="rId5"/>
    <p:sldId id="394" r:id="rId6"/>
    <p:sldId id="415" r:id="rId7"/>
    <p:sldId id="430" r:id="rId8"/>
    <p:sldId id="431" r:id="rId9"/>
    <p:sldId id="438" r:id="rId10"/>
    <p:sldId id="434" r:id="rId11"/>
    <p:sldId id="420" r:id="rId12"/>
    <p:sldId id="403" r:id="rId13"/>
    <p:sldId id="426" r:id="rId14"/>
    <p:sldId id="416" r:id="rId15"/>
    <p:sldId id="439" r:id="rId16"/>
    <p:sldId id="427" r:id="rId17"/>
    <p:sldId id="442" r:id="rId18"/>
    <p:sldId id="440" r:id="rId19"/>
    <p:sldId id="443" r:id="rId20"/>
    <p:sldId id="404" r:id="rId21"/>
    <p:sldId id="421" r:id="rId22"/>
    <p:sldId id="406" r:id="rId23"/>
    <p:sldId id="407" r:id="rId24"/>
    <p:sldId id="441" r:id="rId25"/>
    <p:sldId id="405" r:id="rId26"/>
  </p:sldIdLst>
  <p:sldSz cx="9144000" cy="5143500" type="screen16x9"/>
  <p:notesSz cx="7010400" cy="9296400"/>
  <p:defaultTextStyle>
    <a:defPPr>
      <a:defRPr lang="en-US"/>
    </a:defPPr>
    <a:lvl1pPr marL="0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1pPr>
    <a:lvl2pPr marL="40817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2pPr>
    <a:lvl3pPr marL="816350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3pPr>
    <a:lvl4pPr marL="122452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4pPr>
    <a:lvl5pPr marL="163269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5pPr>
    <a:lvl6pPr marL="204087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6pPr>
    <a:lvl7pPr marL="244904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7pPr>
    <a:lvl8pPr marL="285722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8pPr>
    <a:lvl9pPr marL="326539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2358" userDrawn="1">
          <p15:clr>
            <a:srgbClr val="A4A3A4"/>
          </p15:clr>
        </p15:guide>
        <p15:guide id="4" orient="horz" pos="2868">
          <p15:clr>
            <a:srgbClr val="A4A3A4"/>
          </p15:clr>
        </p15:guide>
        <p15:guide id="5" pos="2863">
          <p15:clr>
            <a:srgbClr val="A4A3A4"/>
          </p15:clr>
        </p15:guide>
        <p15:guide id="6" orient="horz" pos="3239">
          <p15:clr>
            <a:srgbClr val="A4A3A4"/>
          </p15:clr>
        </p15:guide>
        <p15:guide id="7" pos="28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087"/>
    <a:srgbClr val="0066CC"/>
    <a:srgbClr val="33A056"/>
    <a:srgbClr val="F2F8EC"/>
    <a:srgbClr val="DBECCC"/>
    <a:srgbClr val="0099CC"/>
    <a:srgbClr val="0099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89" autoAdjust="0"/>
    <p:restoredTop sz="94660"/>
  </p:normalViewPr>
  <p:slideViewPr>
    <p:cSldViewPr snapToGrid="0">
      <p:cViewPr varScale="1">
        <p:scale>
          <a:sx n="98" d="100"/>
          <a:sy n="98" d="100"/>
        </p:scale>
        <p:origin x="414" y="84"/>
      </p:cViewPr>
      <p:guideLst>
        <p:guide pos="2880"/>
        <p:guide orient="horz" pos="2358"/>
        <p:guide orient="horz" pos="2868"/>
        <p:guide pos="2863"/>
        <p:guide orient="horz" pos="3239"/>
        <p:guide pos="288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9ED091-F383-4CCC-9EB3-CDB06B31153C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D4A264-6223-48D7-A936-7E842DEC0DD4}">
      <dgm:prSet phldrT="[Text]"/>
      <dgm:spPr/>
      <dgm:t>
        <a:bodyPr/>
        <a:lstStyle/>
        <a:p>
          <a:r>
            <a:rPr lang="en-US" dirty="0"/>
            <a:t>July </a:t>
          </a:r>
        </a:p>
      </dgm:t>
    </dgm:pt>
    <dgm:pt modelId="{0CC28D79-2DB3-4549-87C0-02E43E0DC8CF}" type="parTrans" cxnId="{69AEF466-EE81-400A-B281-B7259FF4A32E}">
      <dgm:prSet/>
      <dgm:spPr/>
      <dgm:t>
        <a:bodyPr/>
        <a:lstStyle/>
        <a:p>
          <a:endParaRPr lang="en-US"/>
        </a:p>
      </dgm:t>
    </dgm:pt>
    <dgm:pt modelId="{0D1DD39F-835E-4AA2-8321-02AAB091B895}" type="sibTrans" cxnId="{69AEF466-EE81-400A-B281-B7259FF4A32E}">
      <dgm:prSet/>
      <dgm:spPr/>
      <dgm:t>
        <a:bodyPr/>
        <a:lstStyle/>
        <a:p>
          <a:endParaRPr lang="en-US"/>
        </a:p>
      </dgm:t>
    </dgm:pt>
    <dgm:pt modelId="{1CE3C65C-010B-4BC3-BE48-00553CA992E5}">
      <dgm:prSet phldrT="[Text]"/>
      <dgm:spPr/>
      <dgm:t>
        <a:bodyPr/>
        <a:lstStyle/>
        <a:p>
          <a:endParaRPr lang="en-US" dirty="0"/>
        </a:p>
        <a:p>
          <a:endParaRPr lang="en-US" dirty="0"/>
        </a:p>
        <a:p>
          <a:endParaRPr lang="en-US" dirty="0"/>
        </a:p>
        <a:p>
          <a:r>
            <a:rPr lang="en-US" dirty="0"/>
            <a:t>Legislative Review Requested</a:t>
          </a:r>
          <a:br>
            <a:rPr lang="en-US" dirty="0"/>
          </a:br>
          <a:r>
            <a:rPr lang="en-US" dirty="0"/>
            <a:t>by DPI</a:t>
          </a:r>
        </a:p>
      </dgm:t>
    </dgm:pt>
    <dgm:pt modelId="{CFD338BF-F0DE-44AA-A4AB-F275539D6851}" type="parTrans" cxnId="{85C12525-367C-4214-9B51-1A68AEF4CB18}">
      <dgm:prSet/>
      <dgm:spPr/>
      <dgm:t>
        <a:bodyPr/>
        <a:lstStyle/>
        <a:p>
          <a:endParaRPr lang="en-US"/>
        </a:p>
      </dgm:t>
    </dgm:pt>
    <dgm:pt modelId="{F30B5444-8E9C-42A4-89B3-653F19593BE1}" type="sibTrans" cxnId="{85C12525-367C-4214-9B51-1A68AEF4CB18}">
      <dgm:prSet/>
      <dgm:spPr/>
      <dgm:t>
        <a:bodyPr/>
        <a:lstStyle/>
        <a:p>
          <a:endParaRPr lang="en-US"/>
        </a:p>
      </dgm:t>
    </dgm:pt>
    <dgm:pt modelId="{E0BEA3BB-0B97-40A8-B96B-13C48B57BB61}">
      <dgm:prSet phldrT="[Text]"/>
      <dgm:spPr/>
      <dgm:t>
        <a:bodyPr/>
        <a:lstStyle/>
        <a:p>
          <a:r>
            <a:rPr lang="en-US" dirty="0"/>
            <a:t>July 28</a:t>
          </a:r>
        </a:p>
      </dgm:t>
    </dgm:pt>
    <dgm:pt modelId="{91D70647-7945-497A-AB82-7964B81370EB}" type="parTrans" cxnId="{04C3BD0B-E19D-4D80-ABC9-DEED655B262F}">
      <dgm:prSet/>
      <dgm:spPr/>
      <dgm:t>
        <a:bodyPr/>
        <a:lstStyle/>
        <a:p>
          <a:endParaRPr lang="en-US"/>
        </a:p>
      </dgm:t>
    </dgm:pt>
    <dgm:pt modelId="{1D445B1B-3FFB-4594-B962-9BF0124E66C1}" type="sibTrans" cxnId="{04C3BD0B-E19D-4D80-ABC9-DEED655B262F}">
      <dgm:prSet/>
      <dgm:spPr/>
      <dgm:t>
        <a:bodyPr/>
        <a:lstStyle/>
        <a:p>
          <a:endParaRPr lang="en-US"/>
        </a:p>
      </dgm:t>
    </dgm:pt>
    <dgm:pt modelId="{40C83F6D-E724-4B46-AF6A-844D74A932DC}">
      <dgm:prSet phldrT="[Text]"/>
      <dgm:spPr/>
      <dgm:t>
        <a:bodyPr/>
        <a:lstStyle/>
        <a:p>
          <a:endParaRPr lang="en-US" dirty="0"/>
        </a:p>
        <a:p>
          <a:endParaRPr lang="en-US" dirty="0"/>
        </a:p>
        <a:p>
          <a:endParaRPr lang="en-US" dirty="0"/>
        </a:p>
        <a:p>
          <a:r>
            <a:rPr lang="en-US" dirty="0"/>
            <a:t>Version 2.0 Released</a:t>
          </a:r>
        </a:p>
      </dgm:t>
    </dgm:pt>
    <dgm:pt modelId="{558C8819-AD4A-45AF-B833-F51D6281A9FE}" type="parTrans" cxnId="{2016176E-E7D9-4143-8D6B-E90E4B18E893}">
      <dgm:prSet/>
      <dgm:spPr/>
      <dgm:t>
        <a:bodyPr/>
        <a:lstStyle/>
        <a:p>
          <a:endParaRPr lang="en-US"/>
        </a:p>
      </dgm:t>
    </dgm:pt>
    <dgm:pt modelId="{681CE11E-4C44-4592-BB29-08A4B51D81FD}" type="sibTrans" cxnId="{2016176E-E7D9-4143-8D6B-E90E4B18E893}">
      <dgm:prSet/>
      <dgm:spPr/>
      <dgm:t>
        <a:bodyPr/>
        <a:lstStyle/>
        <a:p>
          <a:endParaRPr lang="en-US"/>
        </a:p>
      </dgm:t>
    </dgm:pt>
    <dgm:pt modelId="{6AA65B68-3198-4CB8-A93B-11BC1121432D}">
      <dgm:prSet phldrT="[Text]"/>
      <dgm:spPr/>
      <dgm:t>
        <a:bodyPr/>
        <a:lstStyle/>
        <a:p>
          <a:r>
            <a:rPr lang="en-US" dirty="0"/>
            <a:t>August</a:t>
          </a:r>
        </a:p>
      </dgm:t>
    </dgm:pt>
    <dgm:pt modelId="{FB0139C4-A7DC-474D-BFCE-428628C466AF}" type="parTrans" cxnId="{F8A1470A-C447-4749-8262-930CFF827EE0}">
      <dgm:prSet/>
      <dgm:spPr/>
      <dgm:t>
        <a:bodyPr/>
        <a:lstStyle/>
        <a:p>
          <a:endParaRPr lang="en-US"/>
        </a:p>
      </dgm:t>
    </dgm:pt>
    <dgm:pt modelId="{FA5D1815-9923-4930-B308-EA5FA9A15CD9}" type="sibTrans" cxnId="{F8A1470A-C447-4749-8262-930CFF827EE0}">
      <dgm:prSet/>
      <dgm:spPr/>
      <dgm:t>
        <a:bodyPr/>
        <a:lstStyle/>
        <a:p>
          <a:endParaRPr lang="en-US"/>
        </a:p>
      </dgm:t>
    </dgm:pt>
    <dgm:pt modelId="{12F86C20-C3A1-49D5-AE0C-6136B0AE6A8F}">
      <dgm:prSet phldrT="[Text]"/>
      <dgm:spPr/>
      <dgm:t>
        <a:bodyPr/>
        <a:lstStyle/>
        <a:p>
          <a:endParaRPr lang="en-US" dirty="0"/>
        </a:p>
        <a:p>
          <a:endParaRPr lang="en-US" dirty="0"/>
        </a:p>
        <a:p>
          <a:endParaRPr lang="en-US" dirty="0"/>
        </a:p>
        <a:p>
          <a:r>
            <a:rPr lang="en-US" dirty="0"/>
            <a:t>Gubernatorial Review</a:t>
          </a:r>
        </a:p>
      </dgm:t>
    </dgm:pt>
    <dgm:pt modelId="{1C890727-9F90-426F-9946-EFE4D199A9A0}" type="parTrans" cxnId="{08B4F443-3EA4-48D8-B101-3D1286C8F6E9}">
      <dgm:prSet/>
      <dgm:spPr/>
      <dgm:t>
        <a:bodyPr/>
        <a:lstStyle/>
        <a:p>
          <a:endParaRPr lang="en-US"/>
        </a:p>
      </dgm:t>
    </dgm:pt>
    <dgm:pt modelId="{C8E8B1E5-4828-4788-89D0-46879DBA949A}" type="sibTrans" cxnId="{08B4F443-3EA4-48D8-B101-3D1286C8F6E9}">
      <dgm:prSet/>
      <dgm:spPr/>
      <dgm:t>
        <a:bodyPr/>
        <a:lstStyle/>
        <a:p>
          <a:endParaRPr lang="en-US"/>
        </a:p>
      </dgm:t>
    </dgm:pt>
    <dgm:pt modelId="{BCDC2B1C-83C0-420D-8561-FCA93A915F0D}" type="pres">
      <dgm:prSet presAssocID="{D49ED091-F383-4CCC-9EB3-CDB06B3115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F7FDBF-37D3-4D08-8D52-785669E33F05}" type="pres">
      <dgm:prSet presAssocID="{93D4A264-6223-48D7-A936-7E842DEC0DD4}" presName="compositeNode" presStyleCnt="0">
        <dgm:presLayoutVars>
          <dgm:bulletEnabled val="1"/>
        </dgm:presLayoutVars>
      </dgm:prSet>
      <dgm:spPr/>
    </dgm:pt>
    <dgm:pt modelId="{3345E7DA-F4C6-44B2-9DDE-5D6E55F62478}" type="pres">
      <dgm:prSet presAssocID="{93D4A264-6223-48D7-A936-7E842DEC0DD4}" presName="bgRect" presStyleLbl="node1" presStyleIdx="0" presStyleCnt="3"/>
      <dgm:spPr/>
      <dgm:t>
        <a:bodyPr/>
        <a:lstStyle/>
        <a:p>
          <a:endParaRPr lang="en-US"/>
        </a:p>
      </dgm:t>
    </dgm:pt>
    <dgm:pt modelId="{00544240-B750-49BE-AE3D-DD93226C940A}" type="pres">
      <dgm:prSet presAssocID="{93D4A264-6223-48D7-A936-7E842DEC0DD4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E80D6E-95D2-4A58-AC7C-FC4C9037C33F}" type="pres">
      <dgm:prSet presAssocID="{93D4A264-6223-48D7-A936-7E842DEC0DD4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20FFD7-EFC6-4617-8922-D2E075AA817C}" type="pres">
      <dgm:prSet presAssocID="{0D1DD39F-835E-4AA2-8321-02AAB091B895}" presName="hSp" presStyleCnt="0"/>
      <dgm:spPr/>
    </dgm:pt>
    <dgm:pt modelId="{589C3D72-862A-4D27-856E-394DBFB75395}" type="pres">
      <dgm:prSet presAssocID="{0D1DD39F-835E-4AA2-8321-02AAB091B895}" presName="vProcSp" presStyleCnt="0"/>
      <dgm:spPr/>
    </dgm:pt>
    <dgm:pt modelId="{66222927-3889-4D98-8494-5CD51B171D31}" type="pres">
      <dgm:prSet presAssocID="{0D1DD39F-835E-4AA2-8321-02AAB091B895}" presName="vSp1" presStyleCnt="0"/>
      <dgm:spPr/>
    </dgm:pt>
    <dgm:pt modelId="{B21484FA-257D-439B-BED6-9923A5A92E86}" type="pres">
      <dgm:prSet presAssocID="{0D1DD39F-835E-4AA2-8321-02AAB091B895}" presName="simulatedConn" presStyleLbl="solidFgAcc1" presStyleIdx="0" presStyleCnt="2"/>
      <dgm:spPr/>
    </dgm:pt>
    <dgm:pt modelId="{B0395E71-3E11-43AE-82BE-C06B642E15D9}" type="pres">
      <dgm:prSet presAssocID="{0D1DD39F-835E-4AA2-8321-02AAB091B895}" presName="vSp2" presStyleCnt="0"/>
      <dgm:spPr/>
    </dgm:pt>
    <dgm:pt modelId="{6221A5D3-2836-43E1-AB44-64358BEAF27E}" type="pres">
      <dgm:prSet presAssocID="{0D1DD39F-835E-4AA2-8321-02AAB091B895}" presName="sibTrans" presStyleCnt="0"/>
      <dgm:spPr/>
    </dgm:pt>
    <dgm:pt modelId="{FA58FD9E-F86E-48D7-8BCE-ECA22A3E9B1B}" type="pres">
      <dgm:prSet presAssocID="{E0BEA3BB-0B97-40A8-B96B-13C48B57BB61}" presName="compositeNode" presStyleCnt="0">
        <dgm:presLayoutVars>
          <dgm:bulletEnabled val="1"/>
        </dgm:presLayoutVars>
      </dgm:prSet>
      <dgm:spPr/>
    </dgm:pt>
    <dgm:pt modelId="{A964867C-C2A8-4192-A265-5B1A3E7917B6}" type="pres">
      <dgm:prSet presAssocID="{E0BEA3BB-0B97-40A8-B96B-13C48B57BB61}" presName="bgRect" presStyleLbl="node1" presStyleIdx="1" presStyleCnt="3"/>
      <dgm:spPr/>
      <dgm:t>
        <a:bodyPr/>
        <a:lstStyle/>
        <a:p>
          <a:endParaRPr lang="en-US"/>
        </a:p>
      </dgm:t>
    </dgm:pt>
    <dgm:pt modelId="{872F88D0-B689-4EB1-BA1B-58ECA86A6D1B}" type="pres">
      <dgm:prSet presAssocID="{E0BEA3BB-0B97-40A8-B96B-13C48B57BB61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1B79C9-56E7-4B83-9860-33099112719D}" type="pres">
      <dgm:prSet presAssocID="{E0BEA3BB-0B97-40A8-B96B-13C48B57BB6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479FF-B765-4D70-A1CA-5160A7B2A215}" type="pres">
      <dgm:prSet presAssocID="{1D445B1B-3FFB-4594-B962-9BF0124E66C1}" presName="hSp" presStyleCnt="0"/>
      <dgm:spPr/>
    </dgm:pt>
    <dgm:pt modelId="{E8799327-EAF0-4DEC-A6AC-3084E000FFF9}" type="pres">
      <dgm:prSet presAssocID="{1D445B1B-3FFB-4594-B962-9BF0124E66C1}" presName="vProcSp" presStyleCnt="0"/>
      <dgm:spPr/>
    </dgm:pt>
    <dgm:pt modelId="{E66FB0B6-C805-4C99-AF0B-D6412D1E8FCD}" type="pres">
      <dgm:prSet presAssocID="{1D445B1B-3FFB-4594-B962-9BF0124E66C1}" presName="vSp1" presStyleCnt="0"/>
      <dgm:spPr/>
    </dgm:pt>
    <dgm:pt modelId="{C2544E4D-3EAA-472F-8834-40836AB9161B}" type="pres">
      <dgm:prSet presAssocID="{1D445B1B-3FFB-4594-B962-9BF0124E66C1}" presName="simulatedConn" presStyleLbl="solidFgAcc1" presStyleIdx="1" presStyleCnt="2"/>
      <dgm:spPr/>
    </dgm:pt>
    <dgm:pt modelId="{7A488163-2944-4A49-BF5F-0F94D433030C}" type="pres">
      <dgm:prSet presAssocID="{1D445B1B-3FFB-4594-B962-9BF0124E66C1}" presName="vSp2" presStyleCnt="0"/>
      <dgm:spPr/>
    </dgm:pt>
    <dgm:pt modelId="{2A4FB6C5-7C8D-43F3-B298-85AD70233B7C}" type="pres">
      <dgm:prSet presAssocID="{1D445B1B-3FFB-4594-B962-9BF0124E66C1}" presName="sibTrans" presStyleCnt="0"/>
      <dgm:spPr/>
    </dgm:pt>
    <dgm:pt modelId="{24724313-AFE1-4CC1-8B21-DB53BFEC879E}" type="pres">
      <dgm:prSet presAssocID="{6AA65B68-3198-4CB8-A93B-11BC1121432D}" presName="compositeNode" presStyleCnt="0">
        <dgm:presLayoutVars>
          <dgm:bulletEnabled val="1"/>
        </dgm:presLayoutVars>
      </dgm:prSet>
      <dgm:spPr/>
    </dgm:pt>
    <dgm:pt modelId="{153955B2-1F06-465C-9A21-2661881B7DFB}" type="pres">
      <dgm:prSet presAssocID="{6AA65B68-3198-4CB8-A93B-11BC1121432D}" presName="bgRect" presStyleLbl="node1" presStyleIdx="2" presStyleCnt="3"/>
      <dgm:spPr/>
      <dgm:t>
        <a:bodyPr/>
        <a:lstStyle/>
        <a:p>
          <a:endParaRPr lang="en-US"/>
        </a:p>
      </dgm:t>
    </dgm:pt>
    <dgm:pt modelId="{9025267C-1037-40D2-B626-5BBE3F5CF2C5}" type="pres">
      <dgm:prSet presAssocID="{6AA65B68-3198-4CB8-A93B-11BC1121432D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6DB65-5D19-4E8C-A703-4A1C32C08D39}" type="pres">
      <dgm:prSet presAssocID="{6AA65B68-3198-4CB8-A93B-11BC1121432D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8B339D-7894-4152-8E48-E007C13D3C6B}" type="presOf" srcId="{E0BEA3BB-0B97-40A8-B96B-13C48B57BB61}" destId="{A964867C-C2A8-4192-A265-5B1A3E7917B6}" srcOrd="0" destOrd="0" presId="urn:microsoft.com/office/officeart/2005/8/layout/hProcess7"/>
    <dgm:cxn modelId="{94337AC2-D6C1-46FF-93D8-E4265A25EDE1}" type="presOf" srcId="{D49ED091-F383-4CCC-9EB3-CDB06B31153C}" destId="{BCDC2B1C-83C0-420D-8561-FCA93A915F0D}" srcOrd="0" destOrd="0" presId="urn:microsoft.com/office/officeart/2005/8/layout/hProcess7"/>
    <dgm:cxn modelId="{10D175D9-60AF-44F6-854C-984D2A499C29}" type="presOf" srcId="{12F86C20-C3A1-49D5-AE0C-6136B0AE6A8F}" destId="{2B96DB65-5D19-4E8C-A703-4A1C32C08D39}" srcOrd="0" destOrd="0" presId="urn:microsoft.com/office/officeart/2005/8/layout/hProcess7"/>
    <dgm:cxn modelId="{532E7E07-A8E7-4F7B-83F4-B326805B0B51}" type="presOf" srcId="{93D4A264-6223-48D7-A936-7E842DEC0DD4}" destId="{3345E7DA-F4C6-44B2-9DDE-5D6E55F62478}" srcOrd="0" destOrd="0" presId="urn:microsoft.com/office/officeart/2005/8/layout/hProcess7"/>
    <dgm:cxn modelId="{2A4B0C6E-5221-4145-BCC8-6030D58A6AE2}" type="presOf" srcId="{E0BEA3BB-0B97-40A8-B96B-13C48B57BB61}" destId="{872F88D0-B689-4EB1-BA1B-58ECA86A6D1B}" srcOrd="1" destOrd="0" presId="urn:microsoft.com/office/officeart/2005/8/layout/hProcess7"/>
    <dgm:cxn modelId="{231DFAF3-D4F5-453D-BF66-BDE1323220A8}" type="presOf" srcId="{93D4A264-6223-48D7-A936-7E842DEC0DD4}" destId="{00544240-B750-49BE-AE3D-DD93226C940A}" srcOrd="1" destOrd="0" presId="urn:microsoft.com/office/officeart/2005/8/layout/hProcess7"/>
    <dgm:cxn modelId="{85C12525-367C-4214-9B51-1A68AEF4CB18}" srcId="{93D4A264-6223-48D7-A936-7E842DEC0DD4}" destId="{1CE3C65C-010B-4BC3-BE48-00553CA992E5}" srcOrd="0" destOrd="0" parTransId="{CFD338BF-F0DE-44AA-A4AB-F275539D6851}" sibTransId="{F30B5444-8E9C-42A4-89B3-653F19593BE1}"/>
    <dgm:cxn modelId="{95F40926-E3DB-47E5-A937-832B5A0996BC}" type="presOf" srcId="{1CE3C65C-010B-4BC3-BE48-00553CA992E5}" destId="{4CE80D6E-95D2-4A58-AC7C-FC4C9037C33F}" srcOrd="0" destOrd="0" presId="urn:microsoft.com/office/officeart/2005/8/layout/hProcess7"/>
    <dgm:cxn modelId="{08B4F443-3EA4-48D8-B101-3D1286C8F6E9}" srcId="{6AA65B68-3198-4CB8-A93B-11BC1121432D}" destId="{12F86C20-C3A1-49D5-AE0C-6136B0AE6A8F}" srcOrd="0" destOrd="0" parTransId="{1C890727-9F90-426F-9946-EFE4D199A9A0}" sibTransId="{C8E8B1E5-4828-4788-89D0-46879DBA949A}"/>
    <dgm:cxn modelId="{2016176E-E7D9-4143-8D6B-E90E4B18E893}" srcId="{E0BEA3BB-0B97-40A8-B96B-13C48B57BB61}" destId="{40C83F6D-E724-4B46-AF6A-844D74A932DC}" srcOrd="0" destOrd="0" parTransId="{558C8819-AD4A-45AF-B833-F51D6281A9FE}" sibTransId="{681CE11E-4C44-4592-BB29-08A4B51D81FD}"/>
    <dgm:cxn modelId="{C058667C-79DF-4592-87A3-C12A9CC23646}" type="presOf" srcId="{40C83F6D-E724-4B46-AF6A-844D74A932DC}" destId="{101B79C9-56E7-4B83-9860-33099112719D}" srcOrd="0" destOrd="0" presId="urn:microsoft.com/office/officeart/2005/8/layout/hProcess7"/>
    <dgm:cxn modelId="{69AEF466-EE81-400A-B281-B7259FF4A32E}" srcId="{D49ED091-F383-4CCC-9EB3-CDB06B31153C}" destId="{93D4A264-6223-48D7-A936-7E842DEC0DD4}" srcOrd="0" destOrd="0" parTransId="{0CC28D79-2DB3-4549-87C0-02E43E0DC8CF}" sibTransId="{0D1DD39F-835E-4AA2-8321-02AAB091B895}"/>
    <dgm:cxn modelId="{490515A6-0F54-4EF3-B000-E1F3C6A404B0}" type="presOf" srcId="{6AA65B68-3198-4CB8-A93B-11BC1121432D}" destId="{9025267C-1037-40D2-B626-5BBE3F5CF2C5}" srcOrd="1" destOrd="0" presId="urn:microsoft.com/office/officeart/2005/8/layout/hProcess7"/>
    <dgm:cxn modelId="{F8A1470A-C447-4749-8262-930CFF827EE0}" srcId="{D49ED091-F383-4CCC-9EB3-CDB06B31153C}" destId="{6AA65B68-3198-4CB8-A93B-11BC1121432D}" srcOrd="2" destOrd="0" parTransId="{FB0139C4-A7DC-474D-BFCE-428628C466AF}" sibTransId="{FA5D1815-9923-4930-B308-EA5FA9A15CD9}"/>
    <dgm:cxn modelId="{04C3BD0B-E19D-4D80-ABC9-DEED655B262F}" srcId="{D49ED091-F383-4CCC-9EB3-CDB06B31153C}" destId="{E0BEA3BB-0B97-40A8-B96B-13C48B57BB61}" srcOrd="1" destOrd="0" parTransId="{91D70647-7945-497A-AB82-7964B81370EB}" sibTransId="{1D445B1B-3FFB-4594-B962-9BF0124E66C1}"/>
    <dgm:cxn modelId="{40F50436-EC4E-4D11-98A9-F1B8686556DD}" type="presOf" srcId="{6AA65B68-3198-4CB8-A93B-11BC1121432D}" destId="{153955B2-1F06-465C-9A21-2661881B7DFB}" srcOrd="0" destOrd="0" presId="urn:microsoft.com/office/officeart/2005/8/layout/hProcess7"/>
    <dgm:cxn modelId="{A166B22C-332F-4948-82BD-0987A80C2254}" type="presParOf" srcId="{BCDC2B1C-83C0-420D-8561-FCA93A915F0D}" destId="{51F7FDBF-37D3-4D08-8D52-785669E33F05}" srcOrd="0" destOrd="0" presId="urn:microsoft.com/office/officeart/2005/8/layout/hProcess7"/>
    <dgm:cxn modelId="{B9428BA1-2EB8-407E-8076-07FC84CB4CA9}" type="presParOf" srcId="{51F7FDBF-37D3-4D08-8D52-785669E33F05}" destId="{3345E7DA-F4C6-44B2-9DDE-5D6E55F62478}" srcOrd="0" destOrd="0" presId="urn:microsoft.com/office/officeart/2005/8/layout/hProcess7"/>
    <dgm:cxn modelId="{CEE500E3-EA5B-4220-AC7F-38D29DB9D576}" type="presParOf" srcId="{51F7FDBF-37D3-4D08-8D52-785669E33F05}" destId="{00544240-B750-49BE-AE3D-DD93226C940A}" srcOrd="1" destOrd="0" presId="urn:microsoft.com/office/officeart/2005/8/layout/hProcess7"/>
    <dgm:cxn modelId="{A1900777-8DF5-45DC-B6DE-22DB852B847F}" type="presParOf" srcId="{51F7FDBF-37D3-4D08-8D52-785669E33F05}" destId="{4CE80D6E-95D2-4A58-AC7C-FC4C9037C33F}" srcOrd="2" destOrd="0" presId="urn:microsoft.com/office/officeart/2005/8/layout/hProcess7"/>
    <dgm:cxn modelId="{4F31EE4D-9981-4113-9282-A2C7CDCE92E2}" type="presParOf" srcId="{BCDC2B1C-83C0-420D-8561-FCA93A915F0D}" destId="{0620FFD7-EFC6-4617-8922-D2E075AA817C}" srcOrd="1" destOrd="0" presId="urn:microsoft.com/office/officeart/2005/8/layout/hProcess7"/>
    <dgm:cxn modelId="{49EB1F6A-346A-4626-82ED-ADF378FE2779}" type="presParOf" srcId="{BCDC2B1C-83C0-420D-8561-FCA93A915F0D}" destId="{589C3D72-862A-4D27-856E-394DBFB75395}" srcOrd="2" destOrd="0" presId="urn:microsoft.com/office/officeart/2005/8/layout/hProcess7"/>
    <dgm:cxn modelId="{61152EC3-A0B8-4BE8-A0A5-067C4369FD59}" type="presParOf" srcId="{589C3D72-862A-4D27-856E-394DBFB75395}" destId="{66222927-3889-4D98-8494-5CD51B171D31}" srcOrd="0" destOrd="0" presId="urn:microsoft.com/office/officeart/2005/8/layout/hProcess7"/>
    <dgm:cxn modelId="{CAA2E8AD-6F71-4CF6-A0B3-268F6855D2CE}" type="presParOf" srcId="{589C3D72-862A-4D27-856E-394DBFB75395}" destId="{B21484FA-257D-439B-BED6-9923A5A92E86}" srcOrd="1" destOrd="0" presId="urn:microsoft.com/office/officeart/2005/8/layout/hProcess7"/>
    <dgm:cxn modelId="{8152D98F-3635-4614-B75D-BB025E993E26}" type="presParOf" srcId="{589C3D72-862A-4D27-856E-394DBFB75395}" destId="{B0395E71-3E11-43AE-82BE-C06B642E15D9}" srcOrd="2" destOrd="0" presId="urn:microsoft.com/office/officeart/2005/8/layout/hProcess7"/>
    <dgm:cxn modelId="{D660CA27-9B5C-444F-9F33-FBD5C5F935A5}" type="presParOf" srcId="{BCDC2B1C-83C0-420D-8561-FCA93A915F0D}" destId="{6221A5D3-2836-43E1-AB44-64358BEAF27E}" srcOrd="3" destOrd="0" presId="urn:microsoft.com/office/officeart/2005/8/layout/hProcess7"/>
    <dgm:cxn modelId="{5F993D7B-F557-4B40-B716-2183E4CF88C5}" type="presParOf" srcId="{BCDC2B1C-83C0-420D-8561-FCA93A915F0D}" destId="{FA58FD9E-F86E-48D7-8BCE-ECA22A3E9B1B}" srcOrd="4" destOrd="0" presId="urn:microsoft.com/office/officeart/2005/8/layout/hProcess7"/>
    <dgm:cxn modelId="{3147441C-3317-4C0B-83FE-99DD98B17B6A}" type="presParOf" srcId="{FA58FD9E-F86E-48D7-8BCE-ECA22A3E9B1B}" destId="{A964867C-C2A8-4192-A265-5B1A3E7917B6}" srcOrd="0" destOrd="0" presId="urn:microsoft.com/office/officeart/2005/8/layout/hProcess7"/>
    <dgm:cxn modelId="{C536DD17-3404-4506-8FB7-F020C627531D}" type="presParOf" srcId="{FA58FD9E-F86E-48D7-8BCE-ECA22A3E9B1B}" destId="{872F88D0-B689-4EB1-BA1B-58ECA86A6D1B}" srcOrd="1" destOrd="0" presId="urn:microsoft.com/office/officeart/2005/8/layout/hProcess7"/>
    <dgm:cxn modelId="{AF38E810-0FBF-4C7E-956B-F24B7E5404C2}" type="presParOf" srcId="{FA58FD9E-F86E-48D7-8BCE-ECA22A3E9B1B}" destId="{101B79C9-56E7-4B83-9860-33099112719D}" srcOrd="2" destOrd="0" presId="urn:microsoft.com/office/officeart/2005/8/layout/hProcess7"/>
    <dgm:cxn modelId="{BA3C4DE4-EDBC-480F-BF4B-12BBE5C3FCE0}" type="presParOf" srcId="{BCDC2B1C-83C0-420D-8561-FCA93A915F0D}" destId="{79C479FF-B765-4D70-A1CA-5160A7B2A215}" srcOrd="5" destOrd="0" presId="urn:microsoft.com/office/officeart/2005/8/layout/hProcess7"/>
    <dgm:cxn modelId="{618A69EC-E5DE-49EB-AA24-97EDDEF668F7}" type="presParOf" srcId="{BCDC2B1C-83C0-420D-8561-FCA93A915F0D}" destId="{E8799327-EAF0-4DEC-A6AC-3084E000FFF9}" srcOrd="6" destOrd="0" presId="urn:microsoft.com/office/officeart/2005/8/layout/hProcess7"/>
    <dgm:cxn modelId="{D34581ED-7668-44CD-A67E-A4E8378B5A6F}" type="presParOf" srcId="{E8799327-EAF0-4DEC-A6AC-3084E000FFF9}" destId="{E66FB0B6-C805-4C99-AF0B-D6412D1E8FCD}" srcOrd="0" destOrd="0" presId="urn:microsoft.com/office/officeart/2005/8/layout/hProcess7"/>
    <dgm:cxn modelId="{78165B1E-8566-490B-BB0C-65C05908F57E}" type="presParOf" srcId="{E8799327-EAF0-4DEC-A6AC-3084E000FFF9}" destId="{C2544E4D-3EAA-472F-8834-40836AB9161B}" srcOrd="1" destOrd="0" presId="urn:microsoft.com/office/officeart/2005/8/layout/hProcess7"/>
    <dgm:cxn modelId="{150E0C81-FAFA-494D-B82F-0408C761A055}" type="presParOf" srcId="{E8799327-EAF0-4DEC-A6AC-3084E000FFF9}" destId="{7A488163-2944-4A49-BF5F-0F94D433030C}" srcOrd="2" destOrd="0" presId="urn:microsoft.com/office/officeart/2005/8/layout/hProcess7"/>
    <dgm:cxn modelId="{CD2B976F-FA17-43E1-BA39-3811239EE286}" type="presParOf" srcId="{BCDC2B1C-83C0-420D-8561-FCA93A915F0D}" destId="{2A4FB6C5-7C8D-43F3-B298-85AD70233B7C}" srcOrd="7" destOrd="0" presId="urn:microsoft.com/office/officeart/2005/8/layout/hProcess7"/>
    <dgm:cxn modelId="{04BBBCF8-899B-4828-88E7-59271E995230}" type="presParOf" srcId="{BCDC2B1C-83C0-420D-8561-FCA93A915F0D}" destId="{24724313-AFE1-4CC1-8B21-DB53BFEC879E}" srcOrd="8" destOrd="0" presId="urn:microsoft.com/office/officeart/2005/8/layout/hProcess7"/>
    <dgm:cxn modelId="{1CDE3163-03B6-4A97-8333-4674E7B2D583}" type="presParOf" srcId="{24724313-AFE1-4CC1-8B21-DB53BFEC879E}" destId="{153955B2-1F06-465C-9A21-2661881B7DFB}" srcOrd="0" destOrd="0" presId="urn:microsoft.com/office/officeart/2005/8/layout/hProcess7"/>
    <dgm:cxn modelId="{C2D5F563-FDC6-4755-834A-B2A89562399A}" type="presParOf" srcId="{24724313-AFE1-4CC1-8B21-DB53BFEC879E}" destId="{9025267C-1037-40D2-B626-5BBE3F5CF2C5}" srcOrd="1" destOrd="0" presId="urn:microsoft.com/office/officeart/2005/8/layout/hProcess7"/>
    <dgm:cxn modelId="{62060467-90A8-4AC4-BB7F-56620018E72C}" type="presParOf" srcId="{24724313-AFE1-4CC1-8B21-DB53BFEC879E}" destId="{2B96DB65-5D19-4E8C-A703-4A1C32C08D3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4F0299-6C5E-4D69-A929-9EC0F617C1E1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21BD43-3E1D-4F69-9EE4-B71CD633C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41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EE7157-BB95-409C-8AE9-B61DC085510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F2D15D4-6B77-4AD2-9F10-B72A97544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30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F483E-0C00-4941-A105-A957A522EF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4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F483E-0C00-4941-A105-A957A522EFE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79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34720" y="4415789"/>
            <a:ext cx="5140960" cy="4183380"/>
          </a:xfrm>
          <a:prstGeom prst="rect">
            <a:avLst/>
          </a:prstGeom>
          <a:noFill/>
          <a:ln>
            <a:noFill/>
          </a:ln>
        </p:spPr>
        <p:txBody>
          <a:bodyPr lIns="91302" tIns="91302" rIns="91302" bIns="91302" anchor="ctr" anchorCtr="0">
            <a:noAutofit/>
          </a:bodyPr>
          <a:lstStyle/>
          <a:p>
            <a:endParaRPr/>
          </a:p>
          <a:p>
            <a:endParaRPr/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9569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F483E-0C00-4941-A105-A957A522EFE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77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934720" y="4415789"/>
            <a:ext cx="5140960" cy="4183380"/>
          </a:xfrm>
          <a:prstGeom prst="rect">
            <a:avLst/>
          </a:prstGeom>
          <a:noFill/>
          <a:ln>
            <a:noFill/>
          </a:ln>
        </p:spPr>
        <p:txBody>
          <a:bodyPr lIns="91302" tIns="91302" rIns="91302" bIns="91302" anchor="ctr" anchorCtr="0">
            <a:noAutofit/>
          </a:bodyPr>
          <a:lstStyle/>
          <a:p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51361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34720" y="4415789"/>
            <a:ext cx="5140960" cy="4183380"/>
          </a:xfrm>
          <a:prstGeom prst="rect">
            <a:avLst/>
          </a:prstGeom>
          <a:noFill/>
          <a:ln>
            <a:noFill/>
          </a:ln>
        </p:spPr>
        <p:txBody>
          <a:bodyPr lIns="91302" tIns="91302" rIns="91302" bIns="91302" anchor="ctr" anchorCtr="0">
            <a:noAutofit/>
          </a:bodyPr>
          <a:lstStyle/>
          <a:p>
            <a:endParaRPr/>
          </a:p>
          <a:p>
            <a:endParaRPr/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14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34720" y="4415789"/>
            <a:ext cx="5140960" cy="4183380"/>
          </a:xfrm>
          <a:prstGeom prst="rect">
            <a:avLst/>
          </a:prstGeom>
          <a:noFill/>
          <a:ln>
            <a:noFill/>
          </a:ln>
        </p:spPr>
        <p:txBody>
          <a:bodyPr lIns="91302" tIns="91302" rIns="91302" bIns="91302" anchor="ctr" anchorCtr="0">
            <a:noAutofit/>
          </a:bodyPr>
          <a:lstStyle/>
          <a:p>
            <a:endParaRPr/>
          </a:p>
          <a:p>
            <a:endParaRPr/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6755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934720" y="4415789"/>
            <a:ext cx="5140960" cy="4183380"/>
          </a:xfrm>
          <a:prstGeom prst="rect">
            <a:avLst/>
          </a:prstGeom>
          <a:noFill/>
          <a:ln>
            <a:noFill/>
          </a:ln>
        </p:spPr>
        <p:txBody>
          <a:bodyPr lIns="91302" tIns="91302" rIns="91302" bIns="91302" anchor="ctr" anchorCtr="0">
            <a:noAutofit/>
          </a:bodyPr>
          <a:lstStyle/>
          <a:p>
            <a:endParaRPr/>
          </a:p>
          <a:p>
            <a:endParaRPr/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8928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pPr>
              <a:buClr>
                <a:schemeClr val="dk1"/>
              </a:buClr>
              <a:buSzPct val="78571"/>
            </a:pPr>
            <a:r>
              <a:rPr lang="en" sz="1400">
                <a:solidFill>
                  <a:schemeClr val="dk1"/>
                </a:solidFill>
              </a:rPr>
              <a:t>Jonas - Under ESSA, we have to identify these 2 sets of schools</a:t>
            </a:r>
          </a:p>
        </p:txBody>
      </p:sp>
    </p:spTree>
    <p:extLst>
      <p:ext uri="{BB962C8B-B14F-4D97-AF65-F5344CB8AC3E}">
        <p14:creationId xmlns:p14="http://schemas.microsoft.com/office/powerpoint/2010/main" val="2998686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F483E-0C00-4941-A105-A957A522EFE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0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F483E-0C00-4941-A105-A957A522EFE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12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purposes of today’s discussion, we have grouped the</a:t>
            </a:r>
            <a:r>
              <a:rPr lang="en-US" baseline="0" dirty="0"/>
              <a:t> measures here into a </a:t>
            </a:r>
            <a:r>
              <a:rPr lang="en-US" baseline="0"/>
              <a:t>few categories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F483E-0C00-4941-A105-A957A522EFE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72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F483E-0C00-4941-A105-A957A522EFE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79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934720" y="4415789"/>
            <a:ext cx="5140960" cy="4183380"/>
          </a:xfrm>
          <a:prstGeom prst="rect">
            <a:avLst/>
          </a:prstGeom>
          <a:noFill/>
          <a:ln>
            <a:noFill/>
          </a:ln>
        </p:spPr>
        <p:txBody>
          <a:bodyPr lIns="91302" tIns="91302" rIns="91302" bIns="91302" anchor="ctr" anchorCtr="0">
            <a:noAutofit/>
          </a:bodyPr>
          <a:lstStyle/>
          <a:p>
            <a:endParaRPr/>
          </a:p>
        </p:txBody>
      </p:sp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3433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F483E-0C00-4941-A105-A957A522EFE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98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anninmp/Documents/Jobs%20In%20Progress/%20LOGOS/%20DPI%20Logos/dpi_logo_horizSS-REV.emf" TargetMode="Externa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691C-E3DE-406D-8A71-71758281E8B5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3C48-304E-44E7-8EEB-D01F7517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2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691C-E3DE-406D-8A71-71758281E8B5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3C48-304E-44E7-8EEB-D01F7517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1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691C-E3DE-406D-8A71-71758281E8B5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3C48-304E-44E7-8EEB-D01F7517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97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1364321" y="1293834"/>
            <a:ext cx="6311370" cy="126266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3820"/>
              </a:lnSpc>
              <a:buNone/>
              <a:defRPr sz="3600" baseline="0">
                <a:solidFill>
                  <a:srgbClr val="333399"/>
                </a:solidFill>
                <a:latin typeface="Lato Black" panose="020F0A02020204030203" pitchFamily="34" charset="0"/>
              </a:defRPr>
            </a:lvl1pPr>
            <a:lvl2pPr>
              <a:defRPr sz="2637">
                <a:solidFill>
                  <a:srgbClr val="333399"/>
                </a:solidFill>
                <a:latin typeface="+mj-lt"/>
              </a:defRPr>
            </a:lvl2pPr>
            <a:lvl3pPr>
              <a:defRPr sz="2637">
                <a:solidFill>
                  <a:srgbClr val="333399"/>
                </a:solidFill>
                <a:latin typeface="+mj-lt"/>
              </a:defRPr>
            </a:lvl3pPr>
            <a:lvl4pPr>
              <a:defRPr sz="2637">
                <a:solidFill>
                  <a:srgbClr val="333399"/>
                </a:solidFill>
                <a:latin typeface="+mj-lt"/>
              </a:defRPr>
            </a:lvl4pPr>
            <a:lvl5pPr>
              <a:defRPr sz="2637">
                <a:solidFill>
                  <a:srgbClr val="333399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Slide Master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458013" y="3035370"/>
            <a:ext cx="2228771" cy="11238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342789" indent="0">
              <a:lnSpc>
                <a:spcPct val="100000"/>
              </a:lnSpc>
              <a:buNone/>
              <a:defRPr sz="1465"/>
            </a:lvl2pPr>
            <a:lvl3pPr marL="685578" indent="0">
              <a:lnSpc>
                <a:spcPct val="100000"/>
              </a:lnSpc>
              <a:buNone/>
              <a:defRPr sz="1465"/>
            </a:lvl3pPr>
            <a:lvl4pPr marL="1028367" indent="0">
              <a:lnSpc>
                <a:spcPct val="100000"/>
              </a:lnSpc>
              <a:buNone/>
              <a:defRPr sz="1465"/>
            </a:lvl4pPr>
            <a:lvl5pPr marL="1371156" indent="0">
              <a:lnSpc>
                <a:spcPct val="100000"/>
              </a:lnSpc>
              <a:buNone/>
              <a:defRPr sz="1465"/>
            </a:lvl5pPr>
          </a:lstStyle>
          <a:p>
            <a:pPr lvl="0"/>
            <a:r>
              <a:rPr lang="en-US" dirty="0"/>
              <a:t>Name of Presenter</a:t>
            </a:r>
            <a:br>
              <a:rPr lang="en-US" dirty="0"/>
            </a:br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Date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-1" y="3248879"/>
            <a:ext cx="9144058" cy="1896438"/>
            <a:chOff x="-1" y="3248879"/>
            <a:chExt cx="9144058" cy="1896438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" t="7103" r="1" b="14555"/>
            <a:stretch/>
          </p:blipFill>
          <p:spPr>
            <a:xfrm>
              <a:off x="-1" y="3248879"/>
              <a:ext cx="9144058" cy="1896438"/>
            </a:xfrm>
            <a:prstGeom prst="rect">
              <a:avLst/>
            </a:prstGeom>
          </p:spPr>
        </p:pic>
        <p:pic>
          <p:nvPicPr>
            <p:cNvPr id="3" name="dpi_logo_horizSS-REV.emf" descr="/Users/anninmp/Documents/Jobs In Progress/ LOGOS/ DPI Logos/dpi_logo_horizSS-REV.emf"/>
            <p:cNvPicPr>
              <a:picLocks noChangeAspect="1"/>
            </p:cNvPicPr>
            <p:nvPr userDrawn="1"/>
          </p:nvPicPr>
          <p:blipFill>
            <a:blip r:embed="rId3" r:link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7957" y="4481264"/>
              <a:ext cx="2246156" cy="4616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801593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3003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262087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9216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 dirty="0"/>
              <a:t>Sample Text Slide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2052028" y="1197429"/>
            <a:ext cx="5046877" cy="2512779"/>
          </a:xfr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Aft>
                <a:spcPts val="439"/>
              </a:spcAft>
              <a:buFont typeface="Arial"/>
              <a:buChar char="•"/>
              <a:defRPr sz="2400" b="1"/>
            </a:lvl1pPr>
            <a:lvl2pPr marL="342789" indent="0">
              <a:buNone/>
              <a:defRPr sz="1758"/>
            </a:lvl2pPr>
            <a:lvl3pPr marL="685578" indent="0">
              <a:buNone/>
              <a:defRPr sz="1758"/>
            </a:lvl3pPr>
            <a:lvl4pPr marL="1028368" indent="0">
              <a:buNone/>
              <a:defRPr sz="1758"/>
            </a:lvl4pPr>
            <a:lvl5pPr marL="1371157" indent="0">
              <a:buNone/>
              <a:defRPr sz="1758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7033"/>
      </p:ext>
    </p:extLst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262087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9216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 dirty="0"/>
              <a:t>Sample Video Slide</a:t>
            </a:r>
          </a:p>
        </p:txBody>
      </p:sp>
      <p:sp>
        <p:nvSpPr>
          <p:cNvPr id="3" name="Media Placeholder 2"/>
          <p:cNvSpPr>
            <a:spLocks noGrp="1"/>
          </p:cNvSpPr>
          <p:nvPr>
            <p:ph type="media" sz="quarter" idx="15"/>
          </p:nvPr>
        </p:nvSpPr>
        <p:spPr>
          <a:xfrm>
            <a:off x="2042012" y="1304873"/>
            <a:ext cx="5045075" cy="25304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3962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691C-E3DE-406D-8A71-71758281E8B5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3C48-304E-44E7-8EEB-D01F7517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7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691C-E3DE-406D-8A71-71758281E8B5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3C48-304E-44E7-8EEB-D01F7517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95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3415E-5B39-4CD8-A8E4-32608CD6D61F}" type="datetimeFigureOut">
              <a:rPr lang="en-US" smtClean="0"/>
              <a:pPr>
                <a:defRPr/>
              </a:pPr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91DD7-576A-4572-9584-7E1C727197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46683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691C-E3DE-406D-8A71-71758281E8B5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3C48-304E-44E7-8EEB-D01F7517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9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691C-E3DE-406D-8A71-71758281E8B5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3C48-304E-44E7-8EEB-D01F7517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7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691C-E3DE-406D-8A71-71758281E8B5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3C48-304E-44E7-8EEB-D01F7517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3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691C-E3DE-406D-8A71-71758281E8B5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3C48-304E-44E7-8EEB-D01F7517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7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691C-E3DE-406D-8A71-71758281E8B5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3C48-304E-44E7-8EEB-D01F7517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691C-E3DE-406D-8A71-71758281E8B5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43C48-304E-44E7-8EEB-D01F75176BA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262087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17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697" r:id="rId14"/>
  </p:sldLayoutIdLst>
  <p:transition spd="slow">
    <p:fade thruBlk="1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pi.wi.gov/esea/wisconsin-draft-consolidated-state-plan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ed.gov/admins/lead/account/stateplan17/revisedessastateplanguidance.docx" TargetMode="External"/><Relationship Id="rId2" Type="http://schemas.openxmlformats.org/officeDocument/2006/relationships/hyperlink" Target="https://www.regulations.gov/contentStreamer?documentId=ED-2017-ICCD-0054-0002&amp;attachmentNumber=1&amp;contentType=pdf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137493" y="1428514"/>
            <a:ext cx="7184256" cy="1262666"/>
          </a:xfrm>
        </p:spPr>
        <p:txBody>
          <a:bodyPr/>
          <a:lstStyle/>
          <a:p>
            <a:r>
              <a:rPr lang="en-US" dirty="0"/>
              <a:t>Every Student Succeeds Act</a:t>
            </a:r>
            <a:endParaRPr lang="en-US" i="1" dirty="0">
              <a:latin typeface="Lato" panose="020F0502020204030203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014496" y="2085975"/>
            <a:ext cx="4485692" cy="1200150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1100" b="1" dirty="0">
                <a:latin typeface="Lato" panose="020F0502020204030203" pitchFamily="34" charset="0"/>
              </a:rPr>
              <a:t>Jennifer Kammerud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1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Policy Initiatives Advisor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100" b="1" dirty="0">
                <a:latin typeface="Lato" panose="020F0502020204030203" pitchFamily="34" charset="0"/>
              </a:rPr>
              <a:t>Jeff Pertl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1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</a:rPr>
              <a:t>Senior Policy Advisor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en-US" sz="1100" b="1" dirty="0">
              <a:latin typeface="Lato" panose="020F0502020204030203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100" b="1" dirty="0">
                <a:latin typeface="Lato" panose="020F0502020204030203" pitchFamily="34" charset="0"/>
              </a:rPr>
              <a:t>Joint Education Committee -  May 3, 2017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100" b="1" dirty="0">
              <a:solidFill>
                <a:schemeClr val="tx2"/>
              </a:solidFill>
              <a:latin typeface="Lato" panose="020F05020202040302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100" b="1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971138"/>
      </p:ext>
    </p:extLst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364321" y="1293834"/>
            <a:ext cx="7203946" cy="1262666"/>
          </a:xfrm>
        </p:spPr>
        <p:txBody>
          <a:bodyPr anchor="b"/>
          <a:lstStyle/>
          <a:p>
            <a:pPr algn="l"/>
            <a:r>
              <a:rPr lang="en-US" dirty="0"/>
              <a:t>III. School Quality &amp; Success Indicator</a:t>
            </a:r>
          </a:p>
        </p:txBody>
      </p:sp>
    </p:spTree>
    <p:extLst>
      <p:ext uri="{BB962C8B-B14F-4D97-AF65-F5344CB8AC3E}">
        <p14:creationId xmlns:p14="http://schemas.microsoft.com/office/powerpoint/2010/main" val="1077798103"/>
      </p:ext>
    </p:extLst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ESSA Requires a New Data Indicator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3270681" y="1100067"/>
            <a:ext cx="5773737" cy="271373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u="sng" dirty="0">
                <a:solidFill>
                  <a:schemeClr val="accent5">
                    <a:lumMod val="75000"/>
                  </a:schemeClr>
                </a:solidFill>
              </a:rPr>
              <a:t>This </a:t>
            </a:r>
            <a:r>
              <a:rPr lang="en-US" sz="1800" i="1" u="sng" dirty="0">
                <a:solidFill>
                  <a:schemeClr val="accent5">
                    <a:lumMod val="75000"/>
                  </a:schemeClr>
                </a:solidFill>
              </a:rPr>
              <a:t>may</a:t>
            </a:r>
            <a:r>
              <a:rPr lang="en-US" sz="1800" u="sng" dirty="0">
                <a:solidFill>
                  <a:schemeClr val="accent5">
                    <a:lumMod val="75000"/>
                  </a:schemeClr>
                </a:solidFill>
              </a:rPr>
              <a:t> include these measures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en-US" sz="1800" b="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fontAlgn="base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student engagement</a:t>
            </a:r>
          </a:p>
          <a:p>
            <a:pPr marL="0" indent="0" fontAlgn="base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educator engagement</a:t>
            </a:r>
          </a:p>
          <a:p>
            <a:pPr marL="0" indent="0" fontAlgn="base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student access to and completion of advanced coursework</a:t>
            </a:r>
          </a:p>
          <a:p>
            <a:pPr marL="0" indent="0" fontAlgn="base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postsecondary readiness </a:t>
            </a:r>
          </a:p>
          <a:p>
            <a:pPr marL="0" indent="0" fontAlgn="base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suspension &amp; expulsion (discipline data)</a:t>
            </a:r>
          </a:p>
          <a:p>
            <a:pPr marL="0" indent="0" fontAlgn="base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bullying, harassment, crime data, etc.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Or…. we could use </a:t>
            </a:r>
            <a:r>
              <a:rPr lang="en-US" sz="1800" b="1" dirty="0">
                <a:solidFill>
                  <a:srgbClr val="00B0F0"/>
                </a:solidFill>
              </a:rPr>
              <a:t>chronic absenteeism</a:t>
            </a:r>
            <a:r>
              <a:rPr lang="en-US" sz="1800" i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which is already collected as part of the State Report Card System.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584429" y="1581534"/>
            <a:ext cx="1538946" cy="516467"/>
            <a:chOff x="1218431" y="1862471"/>
            <a:chExt cx="1538946" cy="516467"/>
          </a:xfrm>
        </p:grpSpPr>
        <p:sp>
          <p:nvSpPr>
            <p:cNvPr id="8" name="Rectangle 7"/>
            <p:cNvSpPr/>
            <p:nvPr/>
          </p:nvSpPr>
          <p:spPr>
            <a:xfrm>
              <a:off x="1218431" y="1916377"/>
              <a:ext cx="1230337" cy="42805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ight Brace 3"/>
            <p:cNvSpPr/>
            <p:nvPr/>
          </p:nvSpPr>
          <p:spPr>
            <a:xfrm flipH="1">
              <a:off x="2655777" y="1862471"/>
              <a:ext cx="101600" cy="516467"/>
            </a:xfrm>
            <a:prstGeom prst="rightBrac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18431" y="1916377"/>
              <a:ext cx="1244571" cy="3396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Engagement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5190" y="2337609"/>
            <a:ext cx="2738185" cy="516467"/>
            <a:chOff x="10566" y="2706587"/>
            <a:chExt cx="2738185" cy="516467"/>
          </a:xfrm>
        </p:grpSpPr>
        <p:sp>
          <p:nvSpPr>
            <p:cNvPr id="9" name="Rectangle 8"/>
            <p:cNvSpPr/>
            <p:nvPr/>
          </p:nvSpPr>
          <p:spPr>
            <a:xfrm>
              <a:off x="58946" y="2731281"/>
              <a:ext cx="2404056" cy="42805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Brace 4"/>
            <p:cNvSpPr/>
            <p:nvPr/>
          </p:nvSpPr>
          <p:spPr>
            <a:xfrm flipH="1">
              <a:off x="2647151" y="2706587"/>
              <a:ext cx="101600" cy="516467"/>
            </a:xfrm>
            <a:prstGeom prst="rightBrac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566" y="2781594"/>
              <a:ext cx="2517484" cy="3396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College &amp; Career Readiness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205928" y="3134690"/>
            <a:ext cx="1910359" cy="516467"/>
            <a:chOff x="1205928" y="3134690"/>
            <a:chExt cx="1910359" cy="516467"/>
          </a:xfrm>
        </p:grpSpPr>
        <p:sp>
          <p:nvSpPr>
            <p:cNvPr id="18" name="Rectangle 17"/>
            <p:cNvSpPr/>
            <p:nvPr/>
          </p:nvSpPr>
          <p:spPr>
            <a:xfrm>
              <a:off x="1205928" y="3159382"/>
              <a:ext cx="1618410" cy="42805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Brace 18"/>
            <p:cNvSpPr/>
            <p:nvPr/>
          </p:nvSpPr>
          <p:spPr>
            <a:xfrm flipH="1">
              <a:off x="3032403" y="3134690"/>
              <a:ext cx="83884" cy="516467"/>
            </a:xfrm>
            <a:prstGeom prst="rightBrac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05928" y="3192598"/>
              <a:ext cx="1608838" cy="3396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b="1" dirty="0"/>
                <a:t>Climate &amp; Safety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546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i="1" dirty="0"/>
              <a:t>DRAFT</a:t>
            </a:r>
            <a:r>
              <a:rPr lang="en-US" dirty="0"/>
              <a:t> Indicator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49401" y="1197429"/>
            <a:ext cx="6460067" cy="369630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en-US" u="sng" dirty="0">
                <a:solidFill>
                  <a:srgbClr val="0066CC"/>
                </a:solidFill>
              </a:rPr>
              <a:t>Input</a:t>
            </a:r>
            <a:r>
              <a:rPr lang="en-US" dirty="0">
                <a:solidFill>
                  <a:srgbClr val="0066CC"/>
                </a:solidFill>
              </a:rPr>
              <a:t>: </a:t>
            </a:r>
            <a:r>
              <a:rPr lang="en-US" i="1" dirty="0">
                <a:solidFill>
                  <a:srgbClr val="0066CC"/>
                </a:solidFill>
              </a:rPr>
              <a:t>Use existing data; Focus changes on the state report card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rgbClr val="0F1540">
                    <a:lumMod val="75000"/>
                    <a:lumOff val="25000"/>
                  </a:srgbClr>
                </a:solidFill>
                <a:latin typeface="Lato"/>
                <a:ea typeface="Lato"/>
                <a:cs typeface="Lato"/>
              </a:rPr>
              <a:t>Great interest in college and career metrics for a revised/updated state report card for high school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rgbClr val="0F1540">
                    <a:lumMod val="75000"/>
                    <a:lumOff val="25000"/>
                  </a:srgbClr>
                </a:solidFill>
                <a:latin typeface="Lato"/>
                <a:ea typeface="Lato"/>
                <a:cs typeface="Lato"/>
              </a:rPr>
              <a:t>Interest in other indicators: early childhood; parental involvement; physical education, etc.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rgbClr val="0F1540">
                    <a:lumMod val="75000"/>
                    <a:lumOff val="25000"/>
                  </a:srgbClr>
                </a:solidFill>
                <a:latin typeface="Lato"/>
                <a:ea typeface="Lato"/>
                <a:cs typeface="Lato"/>
              </a:rPr>
              <a:t>Accountability should be universal, meaningful, fair, and drive improvement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u="sng" dirty="0">
                <a:solidFill>
                  <a:srgbClr val="262087"/>
                </a:solidFill>
              </a:rPr>
              <a:t>Proposal</a:t>
            </a:r>
            <a:r>
              <a:rPr lang="en-US" dirty="0">
                <a:solidFill>
                  <a:srgbClr val="262087"/>
                </a:solidFill>
              </a:rPr>
              <a:t>: Chronic Absenteeism</a:t>
            </a:r>
          </a:p>
          <a:p>
            <a:pPr marL="685689" lvl="1" indent="-342900">
              <a:lnSpc>
                <a:spcPct val="110000"/>
              </a:lnSpc>
              <a:buFont typeface="+mj-lt"/>
              <a:buAutoNum type="arabicPeriod"/>
            </a:pPr>
            <a:r>
              <a:rPr lang="en-US" dirty="0">
                <a:solidFill>
                  <a:srgbClr val="0066CC"/>
                </a:solidFill>
              </a:rPr>
              <a:t>A student is chronically absent if they miss more than 10% of possible attended days; then</a:t>
            </a:r>
          </a:p>
          <a:p>
            <a:pPr marL="685689" lvl="1" indent="-342900">
              <a:lnSpc>
                <a:spcPct val="110000"/>
              </a:lnSpc>
              <a:buFont typeface="+mj-lt"/>
              <a:buAutoNum type="arabicPeriod"/>
            </a:pPr>
            <a:r>
              <a:rPr lang="en-US" dirty="0">
                <a:solidFill>
                  <a:srgbClr val="0066CC"/>
                </a:solidFill>
              </a:rPr>
              <a:t>Rate is calculated by school, using multiple years of data</a:t>
            </a:r>
          </a:p>
        </p:txBody>
      </p:sp>
    </p:spTree>
    <p:extLst>
      <p:ext uri="{BB962C8B-B14F-4D97-AF65-F5344CB8AC3E}">
        <p14:creationId xmlns:p14="http://schemas.microsoft.com/office/powerpoint/2010/main" val="246940395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364321" y="1293834"/>
            <a:ext cx="7203946" cy="1262666"/>
          </a:xfrm>
        </p:spPr>
        <p:txBody>
          <a:bodyPr anchor="b"/>
          <a:lstStyle/>
          <a:p>
            <a:pPr algn="l"/>
            <a:r>
              <a:rPr lang="en-US" dirty="0"/>
              <a:t>IV. School Improvement</a:t>
            </a:r>
          </a:p>
        </p:txBody>
      </p:sp>
    </p:spTree>
    <p:extLst>
      <p:ext uri="{BB962C8B-B14F-4D97-AF65-F5344CB8AC3E}">
        <p14:creationId xmlns:p14="http://schemas.microsoft.com/office/powerpoint/2010/main" val="1702782166"/>
      </p:ext>
    </p:extLst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600" b="1" i="0" dirty="0">
                <a:solidFill>
                  <a:schemeClr val="lt1"/>
                </a:solidFill>
                <a:latin typeface="Lato Black" panose="020F0A02020204030203" pitchFamily="34" charset="0"/>
                <a:ea typeface="Lato"/>
                <a:cs typeface="Lato"/>
                <a:sym typeface="Lato"/>
              </a:rPr>
              <a:t>School Improvement Requirements </a:t>
            </a:r>
            <a:endParaRPr lang="en" sz="3600" b="1" dirty="0">
              <a:solidFill>
                <a:schemeClr val="lt1"/>
              </a:solidFill>
              <a:latin typeface="Lato Black" panose="020F0A02020204030203" pitchFamily="34" charset="0"/>
              <a:ea typeface="Lato"/>
              <a:cs typeface="Lato"/>
              <a:sym typeface="Lato"/>
            </a:endParaRPr>
          </a:p>
        </p:txBody>
      </p:sp>
      <p:graphicFrame>
        <p:nvGraphicFramePr>
          <p:cNvPr id="61" name="Shape 61"/>
          <p:cNvGraphicFramePr/>
          <p:nvPr>
            <p:extLst>
              <p:ext uri="{D42A27DB-BD31-4B8C-83A1-F6EECF244321}">
                <p14:modId xmlns:p14="http://schemas.microsoft.com/office/powerpoint/2010/main" val="3448993327"/>
              </p:ext>
            </p:extLst>
          </p:nvPr>
        </p:nvGraphicFramePr>
        <p:xfrm>
          <a:off x="181800" y="1065533"/>
          <a:ext cx="8780400" cy="38329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9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9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403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700" u="none" strike="noStrike" cap="none" dirty="0">
                          <a:solidFill>
                            <a:schemeClr val="bg1"/>
                          </a:solidFill>
                        </a:rPr>
                        <a:t>Identification</a:t>
                      </a:r>
                      <a:endParaRPr lang="en" sz="17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700" u="none" strike="noStrike" cap="none" dirty="0"/>
                        <a:t>Support</a:t>
                      </a:r>
                      <a:endParaRPr lang="en" sz="17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61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700" b="1" u="none" strike="noStrike" cap="none" dirty="0">
                          <a:solidFill>
                            <a:srgbClr val="262087"/>
                          </a:solidFill>
                        </a:rPr>
                        <a:t>Targeted Support </a:t>
                      </a:r>
                      <a:r>
                        <a:rPr lang="en-US" sz="1400" b="0" i="1" u="none" strike="noStrike" cap="none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(old “focus” schools)</a:t>
                      </a:r>
                      <a:r>
                        <a:rPr lang="en-US" sz="1700" b="1" u="none" strike="noStrike" cap="none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/>
                      </a:r>
                      <a:br>
                        <a:rPr lang="en-US" sz="1700" b="1" u="none" strike="noStrike" cap="none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</a:br>
                      <a:r>
                        <a:rPr lang="en-US" sz="1700" u="none" strike="noStrike" cap="none" dirty="0">
                          <a:solidFill>
                            <a:srgbClr val="262087"/>
                          </a:solidFill>
                        </a:rPr>
                        <a:t>Schools with consistently underperforming subgroups as defined by the state.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1700" dirty="0">
                        <a:solidFill>
                          <a:schemeClr val="accent1"/>
                        </a:solidFill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spcAft>
                          <a:spcPts val="300"/>
                        </a:spcAft>
                        <a:buSzPct val="25000"/>
                        <a:buNone/>
                      </a:pPr>
                      <a:r>
                        <a:rPr lang="en-US" sz="1700" b="1" dirty="0">
                          <a:solidFill>
                            <a:schemeClr val="accent5"/>
                          </a:solidFill>
                        </a:rPr>
                        <a:t>Comprehensive Support </a:t>
                      </a:r>
                      <a:r>
                        <a:rPr lang="en-US" sz="1700" b="1" dirty="0">
                          <a:solidFill>
                            <a:schemeClr val="accent1"/>
                          </a:solidFill>
                        </a:rPr>
                        <a:t/>
                      </a:r>
                      <a:br>
                        <a:rPr lang="en-US" sz="1700" b="1" dirty="0">
                          <a:solidFill>
                            <a:schemeClr val="accent1"/>
                          </a:solidFill>
                        </a:rPr>
                      </a:br>
                      <a:r>
                        <a:rPr lang="en-US" sz="1400" b="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(old “Priority” schools)</a:t>
                      </a:r>
                      <a:endParaRPr 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254000" lvl="0" indent="-285750" rtl="0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Pct val="100000"/>
                        <a:buFont typeface="Arial Black"/>
                        <a:buAutoNum type="arabicPeriod"/>
                      </a:pPr>
                      <a:r>
                        <a:rPr lang="en-US" sz="1700" u="sng" dirty="0">
                          <a:solidFill>
                            <a:schemeClr val="accent5"/>
                          </a:solidFill>
                        </a:rPr>
                        <a:t>5% of lowest performing</a:t>
                      </a:r>
                      <a:r>
                        <a:rPr lang="en-US" sz="1700" u="sng" baseline="0" dirty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en-US" sz="1700" dirty="0">
                          <a:solidFill>
                            <a:schemeClr val="accent5"/>
                          </a:solidFill>
                        </a:rPr>
                        <a:t>Title I schools in achievement as defined by the state.</a:t>
                      </a:r>
                    </a:p>
                    <a:p>
                      <a:pPr marL="254000" lvl="0" indent="-285750" rtl="0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Pct val="100000"/>
                        <a:buFont typeface="Arial Black"/>
                        <a:buAutoNum type="arabicPeriod"/>
                      </a:pPr>
                      <a:r>
                        <a:rPr lang="en-US" sz="1700" dirty="0">
                          <a:solidFill>
                            <a:schemeClr val="accent5"/>
                          </a:solidFill>
                        </a:rPr>
                        <a:t>All high schools with </a:t>
                      </a:r>
                      <a:r>
                        <a:rPr lang="en-US" sz="1700" u="sng" dirty="0">
                          <a:solidFill>
                            <a:schemeClr val="accent5"/>
                          </a:solidFill>
                        </a:rPr>
                        <a:t>less than 67% high school graduation</a:t>
                      </a:r>
                      <a:r>
                        <a:rPr lang="en-US" sz="1700" dirty="0">
                          <a:solidFill>
                            <a:schemeClr val="accent5"/>
                          </a:solidFill>
                        </a:rPr>
                        <a:t> rate.</a:t>
                      </a:r>
                    </a:p>
                    <a:p>
                      <a:pPr marL="254000" lvl="0" indent="-285750" rtl="0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Pct val="100000"/>
                        <a:buFont typeface="Arial Black"/>
                        <a:buAutoNum type="arabicPeriod"/>
                      </a:pPr>
                      <a:r>
                        <a:rPr lang="en-US" sz="1700" dirty="0">
                          <a:solidFill>
                            <a:schemeClr val="accent5"/>
                          </a:solidFill>
                        </a:rPr>
                        <a:t>Title I Schools with </a:t>
                      </a:r>
                      <a:r>
                        <a:rPr lang="en-US" sz="1700" u="sng" dirty="0">
                          <a:solidFill>
                            <a:schemeClr val="accent5"/>
                          </a:solidFill>
                        </a:rPr>
                        <a:t>underperforming subgroups</a:t>
                      </a:r>
                      <a:r>
                        <a:rPr lang="en-US" sz="1700" dirty="0">
                          <a:solidFill>
                            <a:schemeClr val="accent5"/>
                          </a:solidFill>
                        </a:rPr>
                        <a:t> that do not improve after state-determined number of years.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700" b="1" dirty="0">
                          <a:solidFill>
                            <a:srgbClr val="262087"/>
                          </a:solidFill>
                        </a:rPr>
                        <a:t>Targeted Support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700" i="0" dirty="0">
                          <a:solidFill>
                            <a:srgbClr val="262087"/>
                          </a:solidFill>
                        </a:rPr>
                        <a:t>Schools</a:t>
                      </a:r>
                      <a:r>
                        <a:rPr lang="en-US" sz="1700" dirty="0">
                          <a:solidFill>
                            <a:srgbClr val="262087"/>
                          </a:solidFill>
                        </a:rPr>
                        <a:t> implement subgroup improvement plans, approved and monitored by the </a:t>
                      </a:r>
                      <a:r>
                        <a:rPr lang="en-US" sz="1700" u="sng" dirty="0">
                          <a:solidFill>
                            <a:srgbClr val="262087"/>
                          </a:solidFill>
                        </a:rPr>
                        <a:t>district</a:t>
                      </a:r>
                      <a:r>
                        <a:rPr lang="en-US" sz="17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1700" dirty="0"/>
                    </a:p>
                    <a:p>
                      <a:pPr lvl="0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700" b="1" dirty="0">
                          <a:solidFill>
                            <a:schemeClr val="accent5"/>
                          </a:solidFill>
                        </a:rPr>
                        <a:t>Comprehensive Support*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rgbClr val="2F08A5"/>
                        </a:buClr>
                        <a:buSzPct val="25000"/>
                        <a:buFont typeface="Arial Black"/>
                        <a:buNone/>
                      </a:pPr>
                      <a:r>
                        <a:rPr lang="en-US" sz="1700" u="sng" dirty="0">
                          <a:solidFill>
                            <a:schemeClr val="accent5"/>
                          </a:solidFill>
                        </a:rPr>
                        <a:t>Districts</a:t>
                      </a:r>
                      <a:r>
                        <a:rPr lang="en-US" sz="1700" dirty="0">
                          <a:solidFill>
                            <a:schemeClr val="accent5"/>
                          </a:solidFill>
                        </a:rPr>
                        <a:t> (LEAs)</a:t>
                      </a:r>
                      <a:r>
                        <a:rPr lang="en-US" sz="1700" baseline="0" dirty="0">
                          <a:solidFill>
                            <a:schemeClr val="accent5"/>
                          </a:solidFill>
                        </a:rPr>
                        <a:t> </a:t>
                      </a:r>
                      <a:r>
                        <a:rPr lang="en-US" sz="1700" dirty="0">
                          <a:solidFill>
                            <a:schemeClr val="accent5"/>
                          </a:solidFill>
                        </a:rPr>
                        <a:t>develop support and improvement plans with required elements.  Plans are approved and monitored by the </a:t>
                      </a:r>
                      <a:r>
                        <a:rPr lang="en-US" sz="1700" u="sng" dirty="0">
                          <a:solidFill>
                            <a:schemeClr val="accent5"/>
                          </a:solidFill>
                        </a:rPr>
                        <a:t>state</a:t>
                      </a:r>
                      <a:r>
                        <a:rPr lang="en-US" sz="1700" dirty="0">
                          <a:solidFill>
                            <a:schemeClr val="accent5"/>
                          </a:solidFill>
                        </a:rPr>
                        <a:t>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 Black"/>
                        <a:buNone/>
                      </a:pPr>
                      <a:endParaRPr lang="en-US" sz="1700" dirty="0">
                        <a:solidFill>
                          <a:schemeClr val="accent5"/>
                        </a:solidFill>
                      </a:endParaRPr>
                    </a:p>
                    <a:p>
                      <a:pPr marL="182880" lvl="0" rtl="0">
                        <a:spcBef>
                          <a:spcPts val="0"/>
                        </a:spcBef>
                        <a:buClr>
                          <a:srgbClr val="2F08A5"/>
                        </a:buClr>
                        <a:buSzPct val="25000"/>
                        <a:buFont typeface="Arial Black"/>
                        <a:buNone/>
                      </a:pPr>
                      <a:r>
                        <a:rPr lang="en-US" sz="1700" b="1" i="1" dirty="0">
                          <a:solidFill>
                            <a:schemeClr val="accent5"/>
                          </a:solidFill>
                        </a:rPr>
                        <a:t>*No improvement in 4 years</a:t>
                      </a:r>
                    </a:p>
                    <a:p>
                      <a:pPr marL="182880" lvl="0" rtl="0">
                        <a:spcBef>
                          <a:spcPts val="0"/>
                        </a:spcBef>
                        <a:buClr>
                          <a:srgbClr val="2F08A5"/>
                        </a:buClr>
                        <a:buSzPct val="25000"/>
                        <a:buFont typeface="Arial Black"/>
                        <a:buNone/>
                      </a:pPr>
                      <a:r>
                        <a:rPr lang="en-US" sz="1700" i="1" dirty="0">
                          <a:solidFill>
                            <a:schemeClr val="accent5"/>
                          </a:solidFill>
                        </a:rPr>
                        <a:t>State must take more rigorous action</a:t>
                      </a:r>
                      <a:r>
                        <a:rPr lang="en-US" sz="1700" dirty="0">
                          <a:solidFill>
                            <a:schemeClr val="accent5"/>
                          </a:solidFill>
                        </a:rPr>
                        <a:t>.</a:t>
                      </a:r>
                    </a:p>
                  </a:txBody>
                  <a:tcPr marL="91450" marR="91450" marT="34300" marB="343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367076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sz="half" idx="1"/>
          </p:nvPr>
        </p:nvSpPr>
        <p:spPr>
          <a:xfrm>
            <a:off x="4752975" y="1108952"/>
            <a:ext cx="3886200" cy="3871609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4400" b="1" u="sng" dirty="0">
                <a:solidFill>
                  <a:srgbClr val="262087"/>
                </a:solidFill>
              </a:rPr>
              <a:t>Proposal</a:t>
            </a:r>
            <a:r>
              <a:rPr lang="en-US" sz="4400" b="1" dirty="0">
                <a:solidFill>
                  <a:srgbClr val="262087"/>
                </a:solidFill>
              </a:rPr>
              <a:t>: Implementation &amp; Improvement</a:t>
            </a:r>
          </a:p>
          <a:p>
            <a:pPr marL="342789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2900" dirty="0">
                <a:solidFill>
                  <a:srgbClr val="0066CC"/>
                </a:solidFill>
              </a:rPr>
              <a:t>Independent </a:t>
            </a:r>
            <a:r>
              <a:rPr lang="en-US" sz="2900">
                <a:solidFill>
                  <a:srgbClr val="0066CC"/>
                </a:solidFill>
              </a:rPr>
              <a:t>Implementation Review</a:t>
            </a:r>
            <a:endParaRPr lang="en-US" sz="2900" dirty="0">
              <a:solidFill>
                <a:srgbClr val="0066CC"/>
              </a:solidFill>
            </a:endParaRPr>
          </a:p>
          <a:p>
            <a:pPr marL="342789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2900" dirty="0">
                <a:solidFill>
                  <a:srgbClr val="0066CC"/>
                </a:solidFill>
              </a:rPr>
              <a:t>Customized Improvement Plan</a:t>
            </a:r>
          </a:p>
          <a:p>
            <a:pPr marL="342789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2900" dirty="0">
                <a:solidFill>
                  <a:srgbClr val="0066CC"/>
                </a:solidFill>
              </a:rPr>
              <a:t>Requirements &amp; Supports</a:t>
            </a:r>
          </a:p>
          <a:p>
            <a:pPr marL="685578" lvl="1" indent="-3429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0066CC"/>
                </a:solidFill>
              </a:rPr>
              <a:t>Family &amp; Community Engagement</a:t>
            </a:r>
          </a:p>
          <a:p>
            <a:pPr marL="685578" lvl="1" indent="-3429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0066CC"/>
                </a:solidFill>
              </a:rPr>
              <a:t>Professional Development</a:t>
            </a:r>
          </a:p>
          <a:p>
            <a:pPr marL="685578" lvl="1" indent="-3429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0066CC"/>
                </a:solidFill>
              </a:rPr>
              <a:t>Mental Health, Socio-Emotional Learning, &amp; Behavioral Issues</a:t>
            </a:r>
          </a:p>
          <a:p>
            <a:pPr marL="685578" lvl="1" indent="-3429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0066CC"/>
                </a:solidFill>
              </a:rPr>
              <a:t>Community Schools, Project-Based Learning, &amp; Personalized Learning</a:t>
            </a:r>
          </a:p>
          <a:p>
            <a:pPr marL="685578" lvl="1" indent="-3429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900" dirty="0">
                <a:solidFill>
                  <a:srgbClr val="0066CC"/>
                </a:solidFill>
              </a:rPr>
              <a:t>Expanded Academic Improvement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>
          <a:xfrm>
            <a:off x="447675" y="1108952"/>
            <a:ext cx="3886200" cy="3871609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4400" b="1" u="sng" dirty="0">
                <a:solidFill>
                  <a:srgbClr val="0066CC"/>
                </a:solidFill>
              </a:rPr>
              <a:t>Input</a:t>
            </a:r>
            <a:r>
              <a:rPr lang="en-US" sz="4400" b="1" dirty="0">
                <a:solidFill>
                  <a:srgbClr val="0066CC"/>
                </a:solidFill>
              </a:rPr>
              <a:t>: </a:t>
            </a:r>
            <a:r>
              <a:rPr lang="en-US" sz="4400" b="1" i="1" dirty="0">
                <a:solidFill>
                  <a:srgbClr val="0066CC"/>
                </a:solidFill>
              </a:rPr>
              <a:t>Require Rigor, Provide Support</a:t>
            </a:r>
          </a:p>
          <a:p>
            <a:pPr marL="685800" lvl="1" indent="-2667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Lato"/>
              <a:buChar char="●"/>
            </a:pPr>
            <a:r>
              <a:rPr lang="en" sz="2200" b="1" kern="0" dirty="0">
                <a:solidFill>
                  <a:srgbClr val="0F1540">
                    <a:lumMod val="75000"/>
                    <a:lumOff val="25000"/>
                  </a:srgbClr>
                </a:solidFill>
                <a:latin typeface="Lato"/>
                <a:ea typeface="Lato"/>
                <a:cs typeface="Lato"/>
                <a:sym typeface="Lato"/>
              </a:rPr>
              <a:t>Professional Development and Coaching</a:t>
            </a:r>
          </a:p>
          <a:p>
            <a:pPr marL="685800" lvl="1" indent="-2667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Lato"/>
              <a:buChar char="●"/>
            </a:pPr>
            <a:r>
              <a:rPr lang="en" sz="2200" b="1" kern="0" dirty="0">
                <a:solidFill>
                  <a:srgbClr val="0F1540">
                    <a:lumMod val="75000"/>
                    <a:lumOff val="25000"/>
                  </a:srgbClr>
                </a:solidFill>
                <a:latin typeface="Lato"/>
                <a:ea typeface="Lato"/>
                <a:cs typeface="Lato"/>
                <a:sym typeface="Lato"/>
              </a:rPr>
              <a:t>Positive Behavior Interventions and Support</a:t>
            </a:r>
          </a:p>
          <a:p>
            <a:pPr marL="685800" lvl="1" indent="-2667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Lato"/>
              <a:buChar char="●"/>
            </a:pPr>
            <a:r>
              <a:rPr lang="en" sz="2200" b="1" kern="0" dirty="0">
                <a:solidFill>
                  <a:srgbClr val="0F1540">
                    <a:lumMod val="75000"/>
                    <a:lumOff val="25000"/>
                  </a:srgbClr>
                </a:solidFill>
                <a:latin typeface="Lato"/>
                <a:ea typeface="Lato"/>
                <a:cs typeface="Lato"/>
                <a:sym typeface="Lato"/>
              </a:rPr>
              <a:t>Data Analysis</a:t>
            </a:r>
          </a:p>
          <a:p>
            <a:pPr marL="685800" lvl="1" indent="-2667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Lato"/>
              <a:buChar char="●"/>
            </a:pPr>
            <a:r>
              <a:rPr lang="en" sz="2200" b="1" kern="0" dirty="0">
                <a:solidFill>
                  <a:srgbClr val="0F1540">
                    <a:lumMod val="75000"/>
                    <a:lumOff val="25000"/>
                  </a:srgbClr>
                </a:solidFill>
                <a:latin typeface="Lato"/>
                <a:ea typeface="Lato"/>
                <a:cs typeface="Lato"/>
                <a:sym typeface="Lato"/>
              </a:rPr>
              <a:t>Alignment, Implementation, and Collaboration</a:t>
            </a:r>
          </a:p>
          <a:p>
            <a:pPr marL="685800" lvl="1" indent="-2667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Lato"/>
              <a:buChar char="●"/>
            </a:pPr>
            <a:r>
              <a:rPr lang="en" sz="2200" b="1" kern="0" dirty="0">
                <a:solidFill>
                  <a:srgbClr val="0F1540">
                    <a:lumMod val="75000"/>
                    <a:lumOff val="25000"/>
                  </a:srgbClr>
                </a:solidFill>
                <a:latin typeface="Lato"/>
                <a:ea typeface="Lato"/>
                <a:cs typeface="Lato"/>
                <a:sym typeface="Lato"/>
              </a:rPr>
              <a:t>Revised School Day/School Year Structure</a:t>
            </a:r>
          </a:p>
          <a:p>
            <a:pPr marL="685800" lvl="1" indent="-2667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Lato"/>
              <a:buChar char="●"/>
            </a:pPr>
            <a:r>
              <a:rPr lang="en" sz="2200" b="1" kern="0" dirty="0">
                <a:solidFill>
                  <a:srgbClr val="0F1540">
                    <a:lumMod val="75000"/>
                    <a:lumOff val="25000"/>
                  </a:srgbClr>
                </a:solidFill>
                <a:latin typeface="Lato"/>
                <a:ea typeface="Lato"/>
                <a:cs typeface="Lato"/>
                <a:sym typeface="Lato"/>
              </a:rPr>
              <a:t>Funding and Resources</a:t>
            </a:r>
          </a:p>
          <a:p>
            <a:pPr marL="685800" lvl="1" indent="-2667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Lato"/>
              <a:buChar char="●"/>
            </a:pPr>
            <a:r>
              <a:rPr lang="en" sz="2200" b="1" kern="0" dirty="0">
                <a:solidFill>
                  <a:srgbClr val="0F1540">
                    <a:lumMod val="75000"/>
                    <a:lumOff val="25000"/>
                  </a:srgbClr>
                </a:solidFill>
                <a:latin typeface="Lato"/>
                <a:ea typeface="Lato"/>
                <a:cs typeface="Lato"/>
                <a:sym typeface="Lato"/>
              </a:rPr>
              <a:t>Consistency</a:t>
            </a:r>
          </a:p>
          <a:p>
            <a:pPr marL="685800" lvl="1" indent="-2667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Lato"/>
              <a:buChar char="●"/>
            </a:pPr>
            <a:r>
              <a:rPr lang="en" sz="2200" b="1" kern="0" dirty="0">
                <a:solidFill>
                  <a:srgbClr val="0F1540">
                    <a:lumMod val="75000"/>
                    <a:lumOff val="25000"/>
                  </a:srgbClr>
                </a:solidFill>
                <a:latin typeface="Lato"/>
                <a:ea typeface="Lato"/>
                <a:cs typeface="Lato"/>
                <a:sym typeface="Lato"/>
              </a:rPr>
              <a:t>Flexibility</a:t>
            </a:r>
          </a:p>
          <a:p>
            <a:pPr marL="685800" lvl="1" indent="-2667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Lato"/>
              <a:buChar char="●"/>
            </a:pPr>
            <a:r>
              <a:rPr lang="en" sz="2200" b="1" kern="0" dirty="0">
                <a:solidFill>
                  <a:srgbClr val="0F1540">
                    <a:lumMod val="75000"/>
                    <a:lumOff val="25000"/>
                  </a:srgbClr>
                </a:solidFill>
                <a:latin typeface="Lato"/>
                <a:ea typeface="Lato"/>
                <a:cs typeface="Lato"/>
                <a:sym typeface="Lato"/>
              </a:rPr>
              <a:t>Student-focused</a:t>
            </a:r>
          </a:p>
          <a:p>
            <a:pPr marL="685800" lvl="1" indent="-2667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Lato"/>
              <a:buChar char="●"/>
            </a:pPr>
            <a:r>
              <a:rPr lang="en" sz="2200" b="1" kern="0" dirty="0">
                <a:solidFill>
                  <a:srgbClr val="0F1540">
                    <a:lumMod val="75000"/>
                    <a:lumOff val="25000"/>
                  </a:srgbClr>
                </a:solidFill>
                <a:latin typeface="Lato"/>
                <a:ea typeface="Lato"/>
                <a:cs typeface="Lato"/>
                <a:sym typeface="Lato"/>
              </a:rPr>
              <a:t>Support teachers and administration</a:t>
            </a:r>
          </a:p>
          <a:p>
            <a:pPr marL="685800" lvl="1" indent="-26670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Lato"/>
              <a:buChar char="●"/>
            </a:pPr>
            <a:r>
              <a:rPr lang="en" sz="2200" b="1" kern="0" dirty="0">
                <a:solidFill>
                  <a:srgbClr val="0F1540">
                    <a:lumMod val="75000"/>
                    <a:lumOff val="25000"/>
                  </a:srgbClr>
                </a:solidFill>
                <a:latin typeface="Lato"/>
                <a:ea typeface="Lato"/>
                <a:cs typeface="Lato"/>
                <a:sym typeface="Lato"/>
              </a:rPr>
              <a:t>Provide monitoring and support</a:t>
            </a:r>
          </a:p>
        </p:txBody>
      </p:sp>
      <p:sp>
        <p:nvSpPr>
          <p:cNvPr id="5" name="Shape 60"/>
          <p:cNvSpPr txBox="1"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3600" b="1" i="1" dirty="0">
                <a:solidFill>
                  <a:schemeClr val="lt1"/>
                </a:solidFill>
                <a:latin typeface="Lato Black" panose="020F0A02020204030203" pitchFamily="34" charset="0"/>
                <a:ea typeface="Lato"/>
                <a:cs typeface="Lato"/>
                <a:sym typeface="Lato"/>
              </a:rPr>
              <a:t>Draft</a:t>
            </a:r>
            <a:r>
              <a:rPr lang="en" sz="3600" b="1" i="0" dirty="0">
                <a:solidFill>
                  <a:schemeClr val="lt1"/>
                </a:solidFill>
                <a:latin typeface="Lato Black" panose="020F0A02020204030203" pitchFamily="34" charset="0"/>
                <a:ea typeface="Lato"/>
                <a:cs typeface="Lato"/>
                <a:sym typeface="Lato"/>
              </a:rPr>
              <a:t> More Rigorous Intervention</a:t>
            </a:r>
            <a:endParaRPr lang="en" sz="3600" b="1" dirty="0">
              <a:solidFill>
                <a:schemeClr val="lt1"/>
              </a:solidFill>
              <a:latin typeface="Lato Black" panose="020F0A02020204030203" pitchFamily="34" charset="0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3185494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364321" y="1293834"/>
            <a:ext cx="7203946" cy="1262666"/>
          </a:xfrm>
        </p:spPr>
        <p:txBody>
          <a:bodyPr anchor="b"/>
          <a:lstStyle/>
          <a:p>
            <a:pPr algn="l"/>
            <a:r>
              <a:rPr lang="en-US" dirty="0"/>
              <a:t>V. Educator Development</a:t>
            </a:r>
          </a:p>
        </p:txBody>
      </p:sp>
    </p:spTree>
    <p:extLst>
      <p:ext uri="{BB962C8B-B14F-4D97-AF65-F5344CB8AC3E}">
        <p14:creationId xmlns:p14="http://schemas.microsoft.com/office/powerpoint/2010/main" val="1541928026"/>
      </p:ext>
    </p:extLst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Improving Practice and Student Outcomes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smtClean="0">
                <a:solidFill>
                  <a:srgbClr val="0066CC"/>
                </a:solidFill>
              </a:rPr>
              <a:t>Input</a:t>
            </a:r>
            <a:r>
              <a:rPr lang="en-US" sz="2400" b="1" smtClean="0">
                <a:solidFill>
                  <a:srgbClr val="0066CC"/>
                </a:solidFill>
              </a:rPr>
              <a:t>: </a:t>
            </a:r>
            <a:r>
              <a:rPr lang="en-US" sz="2400" b="1" i="1" dirty="0" smtClean="0">
                <a:solidFill>
                  <a:srgbClr val="0066CC"/>
                </a:solidFill>
              </a:rPr>
              <a:t>Align educator and school improvement efforts</a:t>
            </a:r>
            <a:endParaRPr lang="en-US" sz="2400" b="1" i="1" dirty="0">
              <a:solidFill>
                <a:srgbClr val="0066CC"/>
              </a:solidFill>
            </a:endParaRPr>
          </a:p>
          <a:p>
            <a:pPr marL="0" indent="0">
              <a:buNone/>
            </a:pPr>
            <a:endParaRPr lang="en-US" sz="2400" b="1" u="sng" dirty="0">
              <a:solidFill>
                <a:srgbClr val="262087"/>
              </a:solidFill>
            </a:endParaRPr>
          </a:p>
          <a:p>
            <a:pPr marL="0" indent="0">
              <a:buNone/>
            </a:pPr>
            <a:r>
              <a:rPr lang="en-US" sz="2400" b="1" u="sng" dirty="0">
                <a:solidFill>
                  <a:srgbClr val="262087"/>
                </a:solidFill>
              </a:rPr>
              <a:t>Proposal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 - </a:t>
            </a:r>
            <a:r>
              <a:rPr lang="en-US" sz="2400" b="1" dirty="0">
                <a:solidFill>
                  <a:srgbClr val="262087"/>
                </a:solidFill>
              </a:rPr>
              <a:t>Focus state efforts on the following initiatives:</a:t>
            </a:r>
          </a:p>
          <a:p>
            <a:pPr lvl="1"/>
            <a:r>
              <a:rPr lang="en-US" sz="2000" dirty="0">
                <a:solidFill>
                  <a:srgbClr val="0066CC"/>
                </a:solidFill>
              </a:rPr>
              <a:t>Use of data to improve student outcomes</a:t>
            </a:r>
          </a:p>
          <a:p>
            <a:pPr lvl="1"/>
            <a:r>
              <a:rPr lang="en-US" sz="2000" dirty="0">
                <a:solidFill>
                  <a:srgbClr val="0066CC"/>
                </a:solidFill>
              </a:rPr>
              <a:t>Build and support effective school leadership </a:t>
            </a:r>
          </a:p>
          <a:p>
            <a:pPr lvl="1"/>
            <a:r>
              <a:rPr lang="en-US" sz="2000" dirty="0">
                <a:solidFill>
                  <a:srgbClr val="0066CC"/>
                </a:solidFill>
              </a:rPr>
              <a:t>Equitable access to teachers</a:t>
            </a:r>
          </a:p>
          <a:p>
            <a:pPr lvl="1"/>
            <a:r>
              <a:rPr lang="en-US" sz="2000" dirty="0">
                <a:solidFill>
                  <a:srgbClr val="0066CC"/>
                </a:solidFill>
              </a:rPr>
              <a:t>Teacher professional development</a:t>
            </a:r>
          </a:p>
          <a:p>
            <a:pPr lvl="3"/>
            <a:r>
              <a:rPr lang="en-US" sz="1800" dirty="0">
                <a:solidFill>
                  <a:srgbClr val="0066CC"/>
                </a:solidFill>
              </a:rPr>
              <a:t>Response to intervention</a:t>
            </a:r>
          </a:p>
          <a:p>
            <a:pPr lvl="3"/>
            <a:r>
              <a:rPr lang="en-US" sz="1800" dirty="0">
                <a:solidFill>
                  <a:srgbClr val="0066CC"/>
                </a:solidFill>
              </a:rPr>
              <a:t>Results driven accountability</a:t>
            </a:r>
          </a:p>
          <a:p>
            <a:pPr marL="0" indent="0">
              <a:buNone/>
            </a:pPr>
            <a:endParaRPr lang="en-US" sz="2550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71788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364321" y="1293834"/>
            <a:ext cx="7203946" cy="1262666"/>
          </a:xfrm>
        </p:spPr>
        <p:txBody>
          <a:bodyPr anchor="b"/>
          <a:lstStyle/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042809" y="1459149"/>
            <a:ext cx="6138153" cy="2278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333399"/>
                </a:solidFill>
                <a:latin typeface="Lato Black" panose="020F0A02020204030203" pitchFamily="34" charset="0"/>
              </a:rPr>
              <a:t>VI. Student Supports &amp; Other Provisions</a:t>
            </a:r>
          </a:p>
          <a:p>
            <a:pPr marL="1428750" lvl="2" indent="-571500">
              <a:buFont typeface="Arial" panose="020B0604020202020204" pitchFamily="34" charset="0"/>
              <a:buChar char="•"/>
            </a:pPr>
            <a:r>
              <a:rPr lang="en-US" sz="1800" dirty="0"/>
              <a:t>Migrant Education</a:t>
            </a:r>
          </a:p>
          <a:p>
            <a:pPr marL="1428750" lvl="2" indent="-571500">
              <a:buFont typeface="Arial" panose="020B0604020202020204" pitchFamily="34" charset="0"/>
              <a:buChar char="•"/>
            </a:pPr>
            <a:r>
              <a:rPr lang="en-US" sz="1800" dirty="0"/>
              <a:t>Neglected, Delinquent, and At-Risk Youth</a:t>
            </a:r>
          </a:p>
          <a:p>
            <a:pPr marL="1428750" lvl="2" indent="-571500">
              <a:buFont typeface="Arial" panose="020B0604020202020204" pitchFamily="34" charset="0"/>
              <a:buChar char="•"/>
            </a:pPr>
            <a:r>
              <a:rPr lang="en-US" sz="1800" dirty="0"/>
              <a:t>English Learners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071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9417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Special Student Populations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262087"/>
                </a:solidFill>
              </a:rPr>
              <a:t>English Learners (EL)</a:t>
            </a:r>
          </a:p>
          <a:p>
            <a:r>
              <a:rPr lang="en-US" dirty="0">
                <a:solidFill>
                  <a:srgbClr val="0066CC"/>
                </a:solidFill>
              </a:rPr>
              <a:t>Statewide entrance and exit criteria</a:t>
            </a:r>
          </a:p>
          <a:p>
            <a:r>
              <a:rPr lang="en-US" dirty="0">
                <a:solidFill>
                  <a:srgbClr val="0066CC"/>
                </a:solidFill>
              </a:rPr>
              <a:t>Supports to all schools</a:t>
            </a:r>
          </a:p>
          <a:p>
            <a:r>
              <a:rPr lang="en-US" dirty="0">
                <a:solidFill>
                  <a:srgbClr val="0066CC"/>
                </a:solidFill>
              </a:rPr>
              <a:t>Intensive supports to the following schools</a:t>
            </a:r>
          </a:p>
          <a:p>
            <a:pPr lvl="1"/>
            <a:r>
              <a:rPr lang="en-US" dirty="0">
                <a:solidFill>
                  <a:srgbClr val="0066CC"/>
                </a:solidFill>
              </a:rPr>
              <a:t>Schools identified as comprehensive or targeted supports and identified as </a:t>
            </a:r>
            <a:r>
              <a:rPr lang="en-US">
                <a:solidFill>
                  <a:srgbClr val="0066CC"/>
                </a:solidFill>
              </a:rPr>
              <a:t>having </a:t>
            </a:r>
            <a:r>
              <a:rPr lang="en-US" smtClean="0">
                <a:solidFill>
                  <a:srgbClr val="0066CC"/>
                </a:solidFill>
              </a:rPr>
              <a:t>insufficient EL </a:t>
            </a:r>
            <a:r>
              <a:rPr lang="en-US" dirty="0" smtClean="0">
                <a:solidFill>
                  <a:srgbClr val="0066CC"/>
                </a:solidFill>
              </a:rPr>
              <a:t>progress.</a:t>
            </a:r>
            <a:endParaRPr lang="en-US" dirty="0">
              <a:solidFill>
                <a:srgbClr val="0066CC"/>
              </a:solidFill>
            </a:endParaRPr>
          </a:p>
          <a:p>
            <a:pPr lvl="1"/>
            <a:r>
              <a:rPr lang="en-US" dirty="0">
                <a:solidFill>
                  <a:srgbClr val="0066CC"/>
                </a:solidFill>
              </a:rPr>
              <a:t>Transition schools</a:t>
            </a:r>
          </a:p>
          <a:p>
            <a:pPr lvl="1"/>
            <a:r>
              <a:rPr lang="en-US" dirty="0">
                <a:solidFill>
                  <a:srgbClr val="0066CC"/>
                </a:solidFill>
              </a:rPr>
              <a:t>Monitor Schools</a:t>
            </a:r>
          </a:p>
          <a:p>
            <a:pPr marL="0" indent="0">
              <a:buNone/>
            </a:pPr>
            <a:endParaRPr lang="en-US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262087"/>
                </a:solidFill>
              </a:rPr>
              <a:t>At-Risk Youth</a:t>
            </a:r>
          </a:p>
          <a:p>
            <a:r>
              <a:rPr lang="en-US" dirty="0">
                <a:solidFill>
                  <a:srgbClr val="0066CC"/>
                </a:solidFill>
              </a:rPr>
              <a:t>Transition plans with other state agencies</a:t>
            </a:r>
          </a:p>
          <a:p>
            <a:r>
              <a:rPr lang="en-US" dirty="0">
                <a:solidFill>
                  <a:srgbClr val="0066CC"/>
                </a:solidFill>
              </a:rPr>
              <a:t>Technical assistance</a:t>
            </a:r>
          </a:p>
          <a:p>
            <a:endParaRPr lang="en-US" dirty="0">
              <a:solidFill>
                <a:srgbClr val="262087"/>
              </a:solidFill>
            </a:endParaRPr>
          </a:p>
          <a:p>
            <a:pPr marL="0" indent="0">
              <a:buNone/>
            </a:pPr>
            <a:r>
              <a:rPr lang="en-US" b="1" u="sng" dirty="0">
                <a:solidFill>
                  <a:srgbClr val="262087"/>
                </a:solidFill>
              </a:rPr>
              <a:t>Migrant Students</a:t>
            </a:r>
          </a:p>
          <a:p>
            <a:r>
              <a:rPr lang="en-US" dirty="0">
                <a:solidFill>
                  <a:srgbClr val="0066CC"/>
                </a:solidFill>
              </a:rPr>
              <a:t>Systems to ensure educational continuity</a:t>
            </a:r>
          </a:p>
          <a:p>
            <a:r>
              <a:rPr lang="en-US" dirty="0">
                <a:solidFill>
                  <a:srgbClr val="0066CC"/>
                </a:solidFill>
              </a:rPr>
              <a:t>Statewide service delivery plan</a:t>
            </a:r>
          </a:p>
          <a:p>
            <a:r>
              <a:rPr lang="en-US" dirty="0">
                <a:solidFill>
                  <a:srgbClr val="0066CC"/>
                </a:solidFill>
              </a:rPr>
              <a:t>Interstate coordination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138697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rgbClr val="262087"/>
                </a:solidFill>
              </a:rPr>
              <a:t>Review Timeline &amp; Process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rgbClr val="262087"/>
                </a:solidFill>
              </a:rPr>
              <a:t>Goals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rgbClr val="262087"/>
                </a:solidFill>
              </a:rPr>
              <a:t>Additional Accountability Indicator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rgbClr val="262087"/>
                </a:solidFill>
              </a:rPr>
              <a:t>School Improvement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rgbClr val="262087"/>
                </a:solidFill>
              </a:rPr>
              <a:t>Educator Development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rgbClr val="262087"/>
                </a:solidFill>
              </a:rPr>
              <a:t>Student Supports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rgbClr val="262087"/>
                </a:solidFill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60208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/>
        </p:nvSpPr>
        <p:spPr>
          <a:xfrm>
            <a:off x="0" y="3938"/>
            <a:ext cx="9144000" cy="903374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  <a:buFont typeface="Arial"/>
              <a:buNone/>
            </a:pPr>
            <a:r>
              <a:rPr lang="en" sz="3300" b="1" kern="0" dirty="0">
                <a:solidFill>
                  <a:srgbClr val="FFFFFF"/>
                </a:solidFill>
                <a:latin typeface="Lato Black" panose="020F0A02020204030203" pitchFamily="34" charset="0"/>
                <a:cs typeface="Arial"/>
                <a:sym typeface="Arial"/>
              </a:rPr>
              <a:t>Other ESSA Requirements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4635788" y="2082200"/>
            <a:ext cx="138564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3852" y="1236713"/>
            <a:ext cx="6763871" cy="3463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endParaRPr lang="en-US" sz="1800" dirty="0">
              <a:solidFill>
                <a:schemeClr val="accent5"/>
              </a:solidFill>
            </a:endParaRPr>
          </a:p>
          <a:p>
            <a:pPr marL="214313" indent="-2143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62087"/>
                </a:solidFill>
              </a:rPr>
              <a:t>Basic Learning Grant</a:t>
            </a:r>
          </a:p>
          <a:p>
            <a:pPr marL="214313" indent="-2143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62087"/>
                </a:solidFill>
              </a:rPr>
              <a:t>Performance information for military and foster care students</a:t>
            </a:r>
          </a:p>
          <a:p>
            <a:pPr marL="214313" indent="-2143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62087"/>
                </a:solidFill>
              </a:rPr>
              <a:t>Foster care liaison</a:t>
            </a:r>
          </a:p>
          <a:p>
            <a:pPr marL="214313" indent="-2143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62087"/>
                </a:solidFill>
              </a:rPr>
              <a:t>School Level Financial Reporting</a:t>
            </a:r>
          </a:p>
          <a:p>
            <a:pPr marL="214313" indent="-2143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62087"/>
                </a:solidFill>
              </a:rPr>
              <a:t>Private School Ombudsman</a:t>
            </a:r>
          </a:p>
          <a:p>
            <a:pPr marL="214313" indent="-2143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62087"/>
                </a:solidFill>
              </a:rPr>
              <a:t>Equitable Participation Provisions</a:t>
            </a:r>
          </a:p>
          <a:p>
            <a:pPr marL="214313" indent="-2143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62087"/>
                </a:solidFill>
              </a:rPr>
              <a:t>Cap on alternate assessments for special education students</a:t>
            </a:r>
          </a:p>
          <a:p>
            <a:pPr marL="214313" indent="-2143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62087"/>
                </a:solidFill>
              </a:rPr>
              <a:t>Assessments provided in other languages</a:t>
            </a:r>
          </a:p>
          <a:p>
            <a:pPr marL="214313" indent="-21431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205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82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364321" y="1293834"/>
            <a:ext cx="7203946" cy="1262666"/>
          </a:xfrm>
        </p:spPr>
        <p:txBody>
          <a:bodyPr anchor="b"/>
          <a:lstStyle/>
          <a:p>
            <a:pPr algn="l"/>
            <a:r>
              <a:rPr lang="en-US" dirty="0"/>
              <a:t>VI. Next Steps</a:t>
            </a:r>
          </a:p>
        </p:txBody>
      </p:sp>
    </p:spTree>
    <p:extLst>
      <p:ext uri="{BB962C8B-B14F-4D97-AF65-F5344CB8AC3E}">
        <p14:creationId xmlns:p14="http://schemas.microsoft.com/office/powerpoint/2010/main" val="505755229"/>
      </p:ext>
    </p:extLst>
  </p:cSld>
  <p:clrMapOvr>
    <a:masterClrMapping/>
  </p:clrMapOvr>
  <p:transition spd="slow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/>
        </p:nvSpPr>
        <p:spPr>
          <a:xfrm>
            <a:off x="0" y="0"/>
            <a:ext cx="9144000" cy="936452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algn="ctr">
              <a:buSzPct val="25000"/>
            </a:pPr>
            <a:r>
              <a:rPr lang="en" sz="3300" b="1" kern="0" dirty="0">
                <a:solidFill>
                  <a:srgbClr val="FFFFFF"/>
                </a:solidFill>
                <a:latin typeface="Lato Black" panose="020F0A02020204030203" pitchFamily="34" charset="0"/>
                <a:cs typeface="Arial"/>
                <a:sym typeface="Arial"/>
              </a:rPr>
              <a:t>Listening Sessions &amp; Feedback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685800" y="1019907"/>
            <a:ext cx="7869115" cy="580477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 algn="ctr"/>
            <a:r>
              <a:rPr lang="en" sz="1800" b="1" kern="0" dirty="0">
                <a:solidFill>
                  <a:srgbClr val="0F1540">
                    <a:lumMod val="75000"/>
                    <a:lumOff val="25000"/>
                  </a:srgbClr>
                </a:solidFill>
                <a:latin typeface="Lato"/>
                <a:ea typeface="Lato"/>
                <a:cs typeface="Lato"/>
                <a:sym typeface="Lato"/>
              </a:rPr>
              <a:t>Stakeholder engagement is a critical part of our planning process</a:t>
            </a:r>
            <a:r>
              <a:rPr lang="en" sz="1800" b="1" kern="0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 </a:t>
            </a:r>
            <a:r>
              <a:rPr lang="en" sz="1800" kern="0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</a:p>
          <a:p>
            <a:pPr marL="342900" algn="ctr"/>
            <a:r>
              <a:rPr lang="en" sz="1800" i="1" kern="0" dirty="0">
                <a:solidFill>
                  <a:srgbClr val="4083CF"/>
                </a:solidFill>
                <a:latin typeface="Lato"/>
                <a:ea typeface="Lato"/>
                <a:cs typeface="Lato"/>
                <a:sym typeface="Lato"/>
              </a:rPr>
              <a:t>DPI will host listening sessions and is soliciting online feedback…</a:t>
            </a:r>
          </a:p>
          <a:p>
            <a:endParaRPr sz="1800" kern="0" dirty="0">
              <a:solidFill>
                <a:srgbClr val="59564B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9072" y="4542818"/>
            <a:ext cx="7324928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Online public feedback </a:t>
            </a:r>
            <a:r>
              <a:rPr lang="en-US" dirty="0"/>
              <a:t>being solicited now through June 30, 2017.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231437"/>
              </p:ext>
            </p:extLst>
          </p:nvPr>
        </p:nvGraphicFramePr>
        <p:xfrm>
          <a:off x="921488" y="1889762"/>
          <a:ext cx="7633427" cy="2533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3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661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33346">
                <a:tc>
                  <a:txBody>
                    <a:bodyPr/>
                    <a:lstStyle/>
                    <a:p>
                      <a:r>
                        <a:rPr lang="en-US" sz="20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3346">
                <a:tc>
                  <a:txBody>
                    <a:bodyPr/>
                    <a:lstStyle/>
                    <a:p>
                      <a:r>
                        <a:rPr lang="en-US" sz="2000" dirty="0"/>
                        <a:t>June </a:t>
                      </a:r>
                      <a:r>
                        <a:rPr lang="en-US" sz="2000" baseline="0" dirty="0"/>
                        <a:t>TBD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Milwaukee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3346">
                <a:tc>
                  <a:txBody>
                    <a:bodyPr/>
                    <a:lstStyle/>
                    <a:p>
                      <a:r>
                        <a:rPr lang="en-US" sz="2000" dirty="0"/>
                        <a:t>June 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Wausau/Eau Claire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3346">
                <a:tc>
                  <a:txBody>
                    <a:bodyPr/>
                    <a:lstStyle/>
                    <a:p>
                      <a:r>
                        <a:rPr lang="en-US" sz="2000" dirty="0"/>
                        <a:t>June 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Up</a:t>
                      </a:r>
                      <a:r>
                        <a:rPr lang="en-US" sz="2000" baseline="0" dirty="0"/>
                        <a:t> to four o</a:t>
                      </a:r>
                      <a:r>
                        <a:rPr lang="en-US" sz="2000" dirty="0"/>
                        <a:t>ther locations under consideration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20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/>
        </p:nvSpPr>
        <p:spPr>
          <a:xfrm>
            <a:off x="-31897" y="0"/>
            <a:ext cx="9144000" cy="931985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 algn="ctr">
              <a:buClr>
                <a:srgbClr val="FFFFFF"/>
              </a:buClr>
              <a:buSzPct val="25000"/>
              <a:buFont typeface="Arial"/>
              <a:buNone/>
            </a:pPr>
            <a:r>
              <a:rPr lang="en" sz="3300" b="1" kern="0" dirty="0">
                <a:solidFill>
                  <a:srgbClr val="FFFFFF"/>
                </a:solidFill>
                <a:latin typeface="Lato Black" panose="020F0A02020204030203" pitchFamily="34" charset="0"/>
                <a:cs typeface="Arial"/>
                <a:sym typeface="Arial"/>
              </a:rPr>
              <a:t>Equity in ESSA Council</a:t>
            </a:r>
          </a:p>
          <a:p>
            <a:pPr algn="ctr"/>
            <a:endParaRPr sz="3300" b="1" kern="0" dirty="0">
              <a:solidFill>
                <a:srgbClr val="FFFFFF"/>
              </a:solidFill>
              <a:latin typeface="Lato Black" panose="020F0A02020204030203" pitchFamily="34" charset="0"/>
              <a:ea typeface="Lato"/>
              <a:cs typeface="Lato"/>
              <a:sym typeface="Lato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35788" y="2082200"/>
            <a:ext cx="138564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426" y="1055396"/>
            <a:ext cx="2185147" cy="4525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Michael Anton</a:t>
            </a:r>
            <a:endParaRPr lang="en-US" sz="900" dirty="0"/>
          </a:p>
          <a:p>
            <a:r>
              <a:rPr lang="en-US" sz="900" dirty="0"/>
              <a:t>Wisconsin PTA</a:t>
            </a:r>
          </a:p>
          <a:p>
            <a:endParaRPr lang="en-US" sz="900" dirty="0"/>
          </a:p>
          <a:p>
            <a:r>
              <a:rPr lang="en-US" sz="900" b="1" dirty="0"/>
              <a:t>John Ashley</a:t>
            </a:r>
            <a:endParaRPr lang="en-US" sz="900" dirty="0"/>
          </a:p>
          <a:p>
            <a:r>
              <a:rPr lang="en-US" sz="900" dirty="0"/>
              <a:t>Wisconsin Association of School Boards (WASB)</a:t>
            </a:r>
          </a:p>
          <a:p>
            <a:endParaRPr lang="en-US" sz="900" dirty="0"/>
          </a:p>
          <a:p>
            <a:r>
              <a:rPr lang="en-US" sz="900" b="1" dirty="0"/>
              <a:t>Jon Bales</a:t>
            </a:r>
            <a:endParaRPr lang="en-US" sz="900" dirty="0"/>
          </a:p>
          <a:p>
            <a:r>
              <a:rPr lang="en-US" sz="900" dirty="0"/>
              <a:t>Wisconsin Association of School District Administrators (WASDA)</a:t>
            </a:r>
          </a:p>
          <a:p>
            <a:endParaRPr lang="en-US" sz="900" dirty="0"/>
          </a:p>
          <a:p>
            <a:r>
              <a:rPr lang="en-US" sz="900" b="1" dirty="0"/>
              <a:t>Jim Bender</a:t>
            </a:r>
            <a:endParaRPr lang="en-US" sz="900" dirty="0"/>
          </a:p>
          <a:p>
            <a:r>
              <a:rPr lang="en-US" sz="900" dirty="0"/>
              <a:t>School Choice Wisconsin (SCW)</a:t>
            </a:r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Evan </a:t>
            </a:r>
            <a:r>
              <a:rPr lang="en-US" sz="900" b="1" dirty="0" err="1"/>
              <a:t>Bradtke</a:t>
            </a:r>
            <a:endParaRPr lang="en-US" sz="900" dirty="0"/>
          </a:p>
          <a:p>
            <a:r>
              <a:rPr lang="en-US" sz="900" dirty="0"/>
              <a:t>Wisconsin Governor’s Office</a:t>
            </a:r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Salvador Carranza</a:t>
            </a:r>
            <a:endParaRPr lang="en-US" sz="900" dirty="0"/>
          </a:p>
          <a:p>
            <a:r>
              <a:rPr lang="en-US" sz="900" dirty="0"/>
              <a:t>Latino Education Council</a:t>
            </a:r>
          </a:p>
          <a:p>
            <a:endParaRPr lang="en-US" sz="900" dirty="0"/>
          </a:p>
          <a:p>
            <a:r>
              <a:rPr lang="en-US" sz="900" b="1" dirty="0"/>
              <a:t>Kathleen Cullen</a:t>
            </a:r>
            <a:endParaRPr lang="en-US" sz="900" dirty="0"/>
          </a:p>
          <a:p>
            <a:r>
              <a:rPr lang="en-US" sz="900" dirty="0"/>
              <a:t>Wisconsin Technical College System</a:t>
            </a:r>
          </a:p>
          <a:p>
            <a:endParaRPr lang="en-US" sz="600" dirty="0"/>
          </a:p>
          <a:p>
            <a:r>
              <a:rPr lang="en-US" sz="900" b="1" dirty="0"/>
              <a:t>Frank Humphrey</a:t>
            </a:r>
            <a:endParaRPr lang="en-US" sz="900" dirty="0"/>
          </a:p>
          <a:p>
            <a:r>
              <a:rPr lang="en-US" sz="900" dirty="0"/>
              <a:t>Wisconsin NAACP, Madison</a:t>
            </a:r>
          </a:p>
          <a:p>
            <a:endParaRPr lang="en-US" sz="600" dirty="0"/>
          </a:p>
          <a:p>
            <a:r>
              <a:rPr lang="en-US" sz="900" b="1" dirty="0"/>
              <a:t>Gary Myrah</a:t>
            </a:r>
            <a:endParaRPr lang="en-US" sz="900" dirty="0"/>
          </a:p>
          <a:p>
            <a:r>
              <a:rPr lang="en-US" sz="900" dirty="0"/>
              <a:t>Wisconsin Council of Administrators of Special Services (WCASS)</a:t>
            </a:r>
          </a:p>
          <a:p>
            <a:endParaRPr lang="en-US" sz="900" dirty="0"/>
          </a:p>
          <a:p>
            <a:endParaRPr lang="en-US" sz="1205" dirty="0"/>
          </a:p>
          <a:p>
            <a:endParaRPr lang="en-US" sz="1205" dirty="0"/>
          </a:p>
        </p:txBody>
      </p:sp>
      <p:sp>
        <p:nvSpPr>
          <p:cNvPr id="7" name="TextBox 6"/>
          <p:cNvSpPr txBox="1"/>
          <p:nvPr/>
        </p:nvSpPr>
        <p:spPr>
          <a:xfrm>
            <a:off x="2240656" y="1051970"/>
            <a:ext cx="2299447" cy="3878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/>
              <a:t>Darienne</a:t>
            </a:r>
            <a:r>
              <a:rPr lang="en-US" sz="900" b="1" dirty="0"/>
              <a:t> Driver</a:t>
            </a:r>
            <a:endParaRPr lang="en-US" sz="900" dirty="0"/>
          </a:p>
          <a:p>
            <a:r>
              <a:rPr lang="en-US" sz="900" dirty="0"/>
              <a:t>Council for Great City Schools</a:t>
            </a:r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Heather DuBois Bourenane</a:t>
            </a:r>
            <a:endParaRPr lang="en-US" sz="900" dirty="0"/>
          </a:p>
          <a:p>
            <a:r>
              <a:rPr lang="en-US" sz="900" dirty="0"/>
              <a:t>Wisconsin Public Education Network (WPEN)</a:t>
            </a:r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Tony Evers</a:t>
            </a:r>
            <a:endParaRPr lang="en-US" sz="900" dirty="0"/>
          </a:p>
          <a:p>
            <a:r>
              <a:rPr lang="en-US" sz="900" dirty="0"/>
              <a:t>Wisconsin Department of Public Instruction (DPI)</a:t>
            </a:r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Fran </a:t>
            </a:r>
            <a:r>
              <a:rPr lang="en-US" sz="900" b="1" dirty="0" err="1"/>
              <a:t>Finco</a:t>
            </a:r>
            <a:endParaRPr lang="en-US" sz="900" dirty="0"/>
          </a:p>
          <a:p>
            <a:r>
              <a:rPr lang="en-US" sz="900" dirty="0"/>
              <a:t>Wisconsin Association for Supervision and Curriculum Development (WASCD)</a:t>
            </a:r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Jesse Harness</a:t>
            </a:r>
            <a:endParaRPr lang="en-US" sz="900" dirty="0"/>
          </a:p>
          <a:p>
            <a:r>
              <a:rPr lang="en-US" sz="900" dirty="0"/>
              <a:t>CESA Statewide Network</a:t>
            </a:r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Mike Haynes</a:t>
            </a:r>
            <a:endParaRPr lang="en-US" sz="900" dirty="0"/>
          </a:p>
          <a:p>
            <a:r>
              <a:rPr lang="en-US" sz="900" dirty="0"/>
              <a:t>Cooperative Educational Service Agency 10</a:t>
            </a:r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Chris Her-</a:t>
            </a:r>
            <a:r>
              <a:rPr lang="en-US" sz="900" b="1" dirty="0" err="1"/>
              <a:t>Xiong</a:t>
            </a:r>
            <a:endParaRPr lang="en-US" sz="900" dirty="0"/>
          </a:p>
          <a:p>
            <a:r>
              <a:rPr lang="en-US" sz="900" dirty="0"/>
              <a:t>Wisconsin Southeast Asia Resource Action Center Representative</a:t>
            </a:r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Ralph </a:t>
            </a:r>
            <a:r>
              <a:rPr lang="en-US" sz="900" b="1" dirty="0" err="1"/>
              <a:t>Hollmon</a:t>
            </a:r>
            <a:endParaRPr lang="en-US" sz="900" dirty="0"/>
          </a:p>
          <a:p>
            <a:r>
              <a:rPr lang="en-US" sz="900" dirty="0"/>
              <a:t>Milwaukee Urban League</a:t>
            </a:r>
          </a:p>
          <a:p>
            <a:endParaRPr lang="en-US" sz="1205" dirty="0"/>
          </a:p>
        </p:txBody>
      </p:sp>
      <p:sp>
        <p:nvSpPr>
          <p:cNvPr id="8" name="TextBox 7"/>
          <p:cNvSpPr txBox="1"/>
          <p:nvPr/>
        </p:nvSpPr>
        <p:spPr>
          <a:xfrm>
            <a:off x="4531659" y="1051970"/>
            <a:ext cx="236668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Brian Jackson</a:t>
            </a:r>
            <a:endParaRPr lang="en-US" sz="900" dirty="0"/>
          </a:p>
          <a:p>
            <a:r>
              <a:rPr lang="en-US" sz="900" dirty="0"/>
              <a:t>Wisconsin Indian Education Association (WIEA)</a:t>
            </a:r>
          </a:p>
          <a:p>
            <a:endParaRPr lang="en-US" sz="900" dirty="0"/>
          </a:p>
          <a:p>
            <a:r>
              <a:rPr lang="en-US" sz="900" b="1" dirty="0"/>
              <a:t>John Jacobs</a:t>
            </a:r>
            <a:endParaRPr lang="en-US" sz="900" dirty="0"/>
          </a:p>
          <a:p>
            <a:r>
              <a:rPr lang="en-US" sz="900" dirty="0"/>
              <a:t>Wisconsin </a:t>
            </a:r>
            <a:r>
              <a:rPr lang="en-US" sz="900" dirty="0" err="1"/>
              <a:t>eSchool</a:t>
            </a:r>
            <a:r>
              <a:rPr lang="en-US" sz="900" dirty="0"/>
              <a:t> Network (WEN)</a:t>
            </a:r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Brian </a:t>
            </a:r>
            <a:r>
              <a:rPr lang="en-US" sz="900" b="1" dirty="0" err="1"/>
              <a:t>Juchems</a:t>
            </a:r>
            <a:endParaRPr lang="en-US" sz="900" dirty="0"/>
          </a:p>
          <a:p>
            <a:r>
              <a:rPr lang="en-US" sz="900" dirty="0"/>
              <a:t>Gay Straight Alliance for Safe Schools, GSAFE</a:t>
            </a:r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Kim </a:t>
            </a:r>
            <a:r>
              <a:rPr lang="en-US" sz="900" b="1" dirty="0" err="1"/>
              <a:t>Kohlhaas</a:t>
            </a:r>
            <a:endParaRPr lang="en-US" sz="900" dirty="0"/>
          </a:p>
          <a:p>
            <a:r>
              <a:rPr lang="en-US" sz="900" dirty="0"/>
              <a:t>Wisconsin Federation of Teachers (AFT-Wisconsin)</a:t>
            </a:r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Stephen </a:t>
            </a:r>
            <a:r>
              <a:rPr lang="en-US" sz="900" b="1" dirty="0" err="1"/>
              <a:t>Kolison</a:t>
            </a:r>
            <a:endParaRPr lang="en-US" sz="900" dirty="0"/>
          </a:p>
          <a:p>
            <a:r>
              <a:rPr lang="en-US" sz="900" dirty="0"/>
              <a:t>University of Wisconsin System</a:t>
            </a:r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Jim Lynch</a:t>
            </a:r>
            <a:endParaRPr lang="en-US" sz="900" dirty="0"/>
          </a:p>
          <a:p>
            <a:r>
              <a:rPr lang="en-US" sz="900" dirty="0"/>
              <a:t>Association of Wisconsin School Administrators (AWSA)</a:t>
            </a:r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Ronald Martin</a:t>
            </a:r>
            <a:endParaRPr lang="en-US" sz="900" dirty="0"/>
          </a:p>
          <a:p>
            <a:r>
              <a:rPr lang="en-US" sz="900" dirty="0"/>
              <a:t>Wisconsin Education Association Council (WEAC)</a:t>
            </a:r>
          </a:p>
          <a:p>
            <a:r>
              <a:rPr lang="en-US" sz="900" dirty="0"/>
              <a:t> </a:t>
            </a:r>
          </a:p>
          <a:p>
            <a:r>
              <a:rPr lang="en-US" sz="900" dirty="0"/>
              <a:t>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98340" y="1051970"/>
            <a:ext cx="2205318" cy="3878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Rep. Adam </a:t>
            </a:r>
            <a:r>
              <a:rPr lang="en-US" sz="900" b="1" dirty="0" err="1"/>
              <a:t>Neylon</a:t>
            </a:r>
            <a:r>
              <a:rPr lang="en-US" sz="900" b="1" dirty="0"/>
              <a:t> </a:t>
            </a:r>
            <a:endParaRPr lang="en-US" sz="900" dirty="0"/>
          </a:p>
          <a:p>
            <a:r>
              <a:rPr lang="en-US" sz="900" dirty="0"/>
              <a:t>Assembly Majority</a:t>
            </a:r>
          </a:p>
          <a:p>
            <a:endParaRPr lang="en-US" sz="900" dirty="0"/>
          </a:p>
          <a:p>
            <a:r>
              <a:rPr lang="en-US" sz="900" b="1" dirty="0"/>
              <a:t>Sen. Luther Olsen</a:t>
            </a:r>
            <a:endParaRPr lang="en-US" sz="900" dirty="0"/>
          </a:p>
          <a:p>
            <a:r>
              <a:rPr lang="en-US" sz="900" dirty="0"/>
              <a:t>Senate Majority</a:t>
            </a:r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Rep. Sondy Pope</a:t>
            </a:r>
            <a:endParaRPr lang="en-US" sz="900" dirty="0"/>
          </a:p>
          <a:p>
            <a:r>
              <a:rPr lang="en-US" sz="900" dirty="0"/>
              <a:t>Assembly Minority</a:t>
            </a:r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Lisa Pugh</a:t>
            </a:r>
            <a:endParaRPr lang="en-US" sz="900" dirty="0"/>
          </a:p>
          <a:p>
            <a:r>
              <a:rPr lang="en-US" sz="900" dirty="0"/>
              <a:t>Disability Rights Wisconsin (DRW)</a:t>
            </a:r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Sean Roberts</a:t>
            </a:r>
            <a:endParaRPr lang="en-US" sz="900" dirty="0"/>
          </a:p>
          <a:p>
            <a:r>
              <a:rPr lang="en-US" sz="900" dirty="0"/>
              <a:t>Milwaukee Charter School Advocates (MCSA)</a:t>
            </a:r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Sen. Lena Taylor</a:t>
            </a:r>
            <a:endParaRPr lang="en-US" sz="900" dirty="0"/>
          </a:p>
          <a:p>
            <a:r>
              <a:rPr lang="en-US" sz="900" dirty="0"/>
              <a:t>Senate Minority</a:t>
            </a:r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Rolf </a:t>
            </a:r>
            <a:r>
              <a:rPr lang="en-US" sz="900" b="1" dirty="0" err="1"/>
              <a:t>Wegenke</a:t>
            </a:r>
            <a:endParaRPr lang="en-US" sz="900" dirty="0"/>
          </a:p>
          <a:p>
            <a:r>
              <a:rPr lang="en-US" sz="900" dirty="0"/>
              <a:t>Wisconsin Association of Independent Colleges and Universities (WAICU)</a:t>
            </a:r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Woodrow Wiedenhoeft</a:t>
            </a:r>
            <a:endParaRPr lang="en-US" sz="900" dirty="0"/>
          </a:p>
          <a:p>
            <a:r>
              <a:rPr lang="en-US" sz="900" dirty="0"/>
              <a:t>Wisconsin Association of School Business Officials (WASBO)</a:t>
            </a:r>
          </a:p>
          <a:p>
            <a:endParaRPr lang="en-US" sz="1205" dirty="0"/>
          </a:p>
        </p:txBody>
      </p:sp>
    </p:spTree>
    <p:extLst>
      <p:ext uri="{BB962C8B-B14F-4D97-AF65-F5344CB8AC3E}">
        <p14:creationId xmlns:p14="http://schemas.microsoft.com/office/powerpoint/2010/main" val="410515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8106" y="0"/>
            <a:ext cx="7886700" cy="99417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Additional Review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4978562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76152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/>
        </p:nvSpPr>
        <p:spPr>
          <a:xfrm>
            <a:off x="1" y="-1"/>
            <a:ext cx="9061382" cy="883359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  <a:buFont typeface="Arial"/>
              <a:buNone/>
            </a:pPr>
            <a:r>
              <a:rPr lang="en" sz="3300" b="1" kern="0" dirty="0">
                <a:solidFill>
                  <a:srgbClr val="FFFFFF"/>
                </a:solidFill>
                <a:latin typeface="Lato Black" panose="020F0A02020204030203" pitchFamily="34" charset="0"/>
                <a:cs typeface="Arial"/>
                <a:sym typeface="Arial"/>
              </a:rPr>
              <a:t>Process and Timelines Review</a:t>
            </a:r>
          </a:p>
        </p:txBody>
      </p:sp>
      <p:sp>
        <p:nvSpPr>
          <p:cNvPr id="2" name="Rectangle 1"/>
          <p:cNvSpPr/>
          <p:nvPr/>
        </p:nvSpPr>
        <p:spPr>
          <a:xfrm>
            <a:off x="4635788" y="2082200"/>
            <a:ext cx="138564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025" y="927318"/>
            <a:ext cx="3224391" cy="417274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90295" y="1660768"/>
            <a:ext cx="2157236" cy="157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5" i="1" dirty="0"/>
              <a:t>Key</a:t>
            </a:r>
            <a:r>
              <a:rPr lang="en-US" sz="1205" dirty="0"/>
              <a:t> </a:t>
            </a:r>
            <a:r>
              <a:rPr lang="en-US" sz="1205" i="1" dirty="0"/>
              <a:t>Timeline Considerations</a:t>
            </a:r>
            <a:r>
              <a:rPr lang="en-US" sz="1205" dirty="0"/>
              <a:t>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5" dirty="0"/>
              <a:t>Submission Date: September 18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5" dirty="0"/>
              <a:t>Required minimum 30 day public review of plan.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205" dirty="0"/>
              <a:t>Required minimum 30 day review by Governor.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205" dirty="0"/>
          </a:p>
        </p:txBody>
      </p:sp>
    </p:spTree>
    <p:extLst>
      <p:ext uri="{BB962C8B-B14F-4D97-AF65-F5344CB8AC3E}">
        <p14:creationId xmlns:p14="http://schemas.microsoft.com/office/powerpoint/2010/main" val="134182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364321" y="1293834"/>
            <a:ext cx="7203946" cy="1262666"/>
          </a:xfrm>
        </p:spPr>
        <p:txBody>
          <a:bodyPr anchor="b"/>
          <a:lstStyle/>
          <a:p>
            <a:pPr algn="l"/>
            <a:r>
              <a:rPr lang="en-US" dirty="0"/>
              <a:t>I. Review Timeline &amp; Process</a:t>
            </a:r>
          </a:p>
        </p:txBody>
      </p:sp>
    </p:spTree>
    <p:extLst>
      <p:ext uri="{BB962C8B-B14F-4D97-AF65-F5344CB8AC3E}">
        <p14:creationId xmlns:p14="http://schemas.microsoft.com/office/powerpoint/2010/main" val="3750606882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Deadlines &amp;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14614" y="1161987"/>
            <a:ext cx="4657016" cy="289256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dirty="0">
                <a:hlinkClick r:id="rId2"/>
              </a:rPr>
              <a:t>Assurances</a:t>
            </a:r>
            <a:r>
              <a:rPr lang="en-US" sz="2600" dirty="0"/>
              <a:t>: Due June 2, 2017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>
                <a:hlinkClick r:id="rId3"/>
              </a:rPr>
              <a:t>State Plan Template</a:t>
            </a:r>
            <a:r>
              <a:rPr lang="en-US" sz="2600" dirty="0"/>
              <a:t>: Due Sept. 18, 2017</a:t>
            </a:r>
            <a:endParaRPr lang="en-US" sz="2000" dirty="0"/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000" i="1" dirty="0"/>
              <a:t>Key</a:t>
            </a:r>
            <a:r>
              <a:rPr lang="en-US" sz="2000" dirty="0"/>
              <a:t> </a:t>
            </a:r>
            <a:r>
              <a:rPr lang="en-US" sz="2000" i="1" dirty="0"/>
              <a:t>Timeline Considerations</a:t>
            </a:r>
            <a:r>
              <a:rPr lang="en-US" sz="2000" dirty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Submission Date: Sept. 18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Required minimum 30 day public review of plan.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Required minimum 30 day review by Governor.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DPI will revise the plan based on public, stakeholder, legislative, and gubernatorial input.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630" y="970759"/>
            <a:ext cx="3224391" cy="417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62302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5788" y="2082200"/>
            <a:ext cx="138564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endParaRPr lang="en-US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931985"/>
            <a:ext cx="9171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ctr"/>
            <a:r>
              <a:rPr lang="en-US" sz="2400" b="1" dirty="0">
                <a:solidFill>
                  <a:srgbClr val="262087"/>
                </a:solidFill>
              </a:rPr>
              <a:t>Many provisions pieces of the law are similar to or </a:t>
            </a:r>
            <a:br>
              <a:rPr lang="en-US" sz="2400" b="1" dirty="0">
                <a:solidFill>
                  <a:srgbClr val="262087"/>
                </a:solidFill>
              </a:rPr>
            </a:br>
            <a:r>
              <a:rPr lang="en-US" sz="2400" b="1" dirty="0">
                <a:solidFill>
                  <a:srgbClr val="262087"/>
                </a:solidFill>
              </a:rPr>
              <a:t>unchanged from No Child Left Behind</a:t>
            </a:r>
            <a:endParaRPr lang="en-US" sz="2000" b="1" dirty="0">
              <a:solidFill>
                <a:srgbClr val="262087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198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Lato Black" panose="020F0A02020204030203" pitchFamily="34" charset="0"/>
              </a:rPr>
              <a:t>Core Requirements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35288" y="1762982"/>
            <a:ext cx="3886200" cy="3263504"/>
          </a:xfrm>
        </p:spPr>
        <p:txBody>
          <a:bodyPr>
            <a:normAutofit/>
          </a:bodyPr>
          <a:lstStyle/>
          <a:p>
            <a:pPr marL="285750" lvl="2" indent="-285750"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srgbClr val="262087"/>
                </a:solidFill>
              </a:rPr>
              <a:t>Annual testing </a:t>
            </a:r>
            <a:r>
              <a:rPr lang="en-US" sz="1800" dirty="0">
                <a:solidFill>
                  <a:schemeClr val="accent5"/>
                </a:solidFill>
              </a:rPr>
              <a:t>grades 3-8 and once in high school.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accent5"/>
                </a:solidFill>
              </a:rPr>
              <a:t>The state must </a:t>
            </a:r>
            <a:r>
              <a:rPr lang="en-US" sz="1800" b="1" dirty="0">
                <a:solidFill>
                  <a:srgbClr val="262087"/>
                </a:solidFill>
              </a:rPr>
              <a:t>identify schools </a:t>
            </a:r>
            <a:r>
              <a:rPr lang="en-US" sz="1800" dirty="0">
                <a:solidFill>
                  <a:schemeClr val="accent5"/>
                </a:solidFill>
              </a:rPr>
              <a:t>if they aren’t meeting certain benchmarks.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accent5"/>
                </a:solidFill>
              </a:rPr>
              <a:t>States must </a:t>
            </a:r>
            <a:r>
              <a:rPr lang="en-US" sz="1800" b="1" dirty="0">
                <a:solidFill>
                  <a:srgbClr val="262087"/>
                </a:solidFill>
              </a:rPr>
              <a:t>disaggregate test data</a:t>
            </a:r>
            <a:r>
              <a:rPr lang="en-US" sz="1800" b="1" dirty="0">
                <a:solidFill>
                  <a:schemeClr val="accent5"/>
                </a:solidFill>
              </a:rPr>
              <a:t> </a:t>
            </a:r>
            <a:r>
              <a:rPr lang="en-US" sz="1800" dirty="0">
                <a:solidFill>
                  <a:schemeClr val="accent5"/>
                </a:solidFill>
              </a:rPr>
              <a:t>by subgroups.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accent5"/>
                </a:solidFill>
              </a:rPr>
              <a:t>States and schools must make available school </a:t>
            </a:r>
            <a:r>
              <a:rPr lang="en-US" sz="1800" b="1" dirty="0">
                <a:solidFill>
                  <a:srgbClr val="262087"/>
                </a:solidFill>
              </a:rPr>
              <a:t>performance information</a:t>
            </a:r>
            <a:r>
              <a:rPr lang="en-US" sz="1800" b="1" dirty="0">
                <a:solidFill>
                  <a:schemeClr val="accent5"/>
                </a:solidFill>
              </a:rPr>
              <a:t> </a:t>
            </a:r>
            <a:r>
              <a:rPr lang="en-US" sz="1800" dirty="0">
                <a:solidFill>
                  <a:schemeClr val="accent5"/>
                </a:solidFill>
              </a:rPr>
              <a:t>annually.</a:t>
            </a:r>
            <a:endParaRPr lang="en-US" sz="1600" dirty="0">
              <a:solidFill>
                <a:schemeClr val="accent5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35788" y="1762982"/>
            <a:ext cx="3886200" cy="3263504"/>
          </a:xfrm>
        </p:spPr>
        <p:txBody>
          <a:bodyPr>
            <a:normAutofit/>
          </a:bodyPr>
          <a:lstStyle/>
          <a:p>
            <a:pPr marL="285750" lvl="2" indent="-285750"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srgbClr val="262087"/>
                </a:solidFill>
              </a:rPr>
              <a:t>Private schools </a:t>
            </a:r>
            <a:r>
              <a:rPr lang="en-US" sz="1800" dirty="0">
                <a:solidFill>
                  <a:schemeClr val="accent5"/>
                </a:solidFill>
              </a:rPr>
              <a:t>are entitled to services allocated from school district federal funds.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accent5"/>
                </a:solidFill>
              </a:rPr>
              <a:t>States must look at and address the </a:t>
            </a:r>
            <a:r>
              <a:rPr lang="en-US" sz="1800" b="1" dirty="0">
                <a:solidFill>
                  <a:srgbClr val="262087"/>
                </a:solidFill>
              </a:rPr>
              <a:t>distribution of teachers</a:t>
            </a:r>
            <a:r>
              <a:rPr lang="en-US" sz="1800" dirty="0">
                <a:solidFill>
                  <a:schemeClr val="accent5"/>
                </a:solidFill>
              </a:rPr>
              <a:t>.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srgbClr val="262087"/>
                </a:solidFill>
              </a:rPr>
              <a:t>Homeless student </a:t>
            </a:r>
            <a:r>
              <a:rPr lang="en-US" sz="1800" dirty="0">
                <a:solidFill>
                  <a:schemeClr val="accent5"/>
                </a:solidFill>
              </a:rPr>
              <a:t>provisions continue to apply under McKinney Vento.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6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4288" y="1113920"/>
            <a:ext cx="3868340" cy="617934"/>
          </a:xfrm>
        </p:spPr>
        <p:txBody>
          <a:bodyPr/>
          <a:lstStyle/>
          <a:p>
            <a:r>
              <a:rPr lang="en-US" sz="3200" dirty="0">
                <a:solidFill>
                  <a:srgbClr val="262087"/>
                </a:solidFill>
              </a:rPr>
              <a:t>NCLB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4288" y="1731854"/>
            <a:ext cx="4023460" cy="2763441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sz="2000" dirty="0">
                <a:solidFill>
                  <a:srgbClr val="262087"/>
                </a:solidFill>
              </a:rPr>
              <a:t>District &amp; school focused</a:t>
            </a:r>
          </a:p>
          <a:p>
            <a:pPr>
              <a:spcAft>
                <a:spcPts val="1000"/>
              </a:spcAft>
            </a:pPr>
            <a:r>
              <a:rPr lang="en-US" sz="2000" dirty="0">
                <a:solidFill>
                  <a:srgbClr val="262087"/>
                </a:solidFill>
              </a:rPr>
              <a:t>Federally-determined interventions</a:t>
            </a:r>
          </a:p>
          <a:p>
            <a:pPr>
              <a:spcAft>
                <a:spcPts val="1000"/>
              </a:spcAft>
            </a:pPr>
            <a:r>
              <a:rPr lang="en-US" sz="2000" dirty="0">
                <a:solidFill>
                  <a:srgbClr val="262087"/>
                </a:solidFill>
              </a:rPr>
              <a:t>State monitored prescriptive requirements	</a:t>
            </a:r>
          </a:p>
          <a:p>
            <a:pPr>
              <a:spcAft>
                <a:spcPts val="1000"/>
              </a:spcAft>
            </a:pPr>
            <a:r>
              <a:rPr lang="en-US" sz="2000" dirty="0">
                <a:solidFill>
                  <a:srgbClr val="262087"/>
                </a:solidFill>
              </a:rPr>
              <a:t>Priority &amp; Focus Schools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102675" y="1113920"/>
            <a:ext cx="3887391" cy="61793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ESSA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947554" y="1731854"/>
            <a:ext cx="4196445" cy="2763441"/>
          </a:xfrm>
        </p:spPr>
        <p:txBody>
          <a:bodyPr>
            <a:noAutofit/>
          </a:bodyPr>
          <a:lstStyle/>
          <a:p>
            <a:pPr>
              <a:spcAft>
                <a:spcPts val="1000"/>
              </a:spcAft>
            </a:pPr>
            <a:r>
              <a:rPr lang="en-US" sz="2000" i="1" dirty="0">
                <a:solidFill>
                  <a:srgbClr val="262087"/>
                </a:solidFill>
              </a:rPr>
              <a:t>School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focused, District led</a:t>
            </a:r>
          </a:p>
          <a:p>
            <a:pPr>
              <a:spcAft>
                <a:spcPts val="1000"/>
              </a:spcAft>
            </a:pPr>
            <a:r>
              <a:rPr lang="en-US" sz="2000" i="1" dirty="0">
                <a:solidFill>
                  <a:srgbClr val="262087"/>
                </a:solidFill>
              </a:rPr>
              <a:t>Locally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-determined </a:t>
            </a:r>
            <a:br>
              <a:rPr lang="en-US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interventions</a:t>
            </a:r>
          </a:p>
          <a:p>
            <a:pPr>
              <a:spcAft>
                <a:spcPts val="1000"/>
              </a:spcAft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State is focused on </a:t>
            </a:r>
            <a:r>
              <a:rPr lang="en-US" sz="2000" i="1" dirty="0">
                <a:solidFill>
                  <a:srgbClr val="262087"/>
                </a:solidFill>
              </a:rPr>
              <a:t>implementation</a:t>
            </a:r>
          </a:p>
          <a:p>
            <a:pPr>
              <a:spcAft>
                <a:spcPts val="1000"/>
              </a:spcAft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Targeted (gaps) &amp; </a:t>
            </a:r>
            <a:br>
              <a:rPr lang="en-US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Comprehensive (low achievement)</a:t>
            </a:r>
          </a:p>
        </p:txBody>
      </p:sp>
      <p:sp>
        <p:nvSpPr>
          <p:cNvPr id="13" name="Shape 49"/>
          <p:cNvSpPr txBox="1">
            <a:spLocks/>
          </p:cNvSpPr>
          <p:nvPr/>
        </p:nvSpPr>
        <p:spPr>
          <a:xfrm>
            <a:off x="0" y="255226"/>
            <a:ext cx="9144000" cy="706950"/>
          </a:xfrm>
          <a:prstGeom prst="rect">
            <a:avLst/>
          </a:prstGeom>
        </p:spPr>
        <p:txBody>
          <a:bodyPr vert="horz" lIns="68569" tIns="68569" rIns="68569" bIns="68569" rtlCol="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bg1"/>
                </a:solidFill>
                <a:latin typeface="Lato Black" panose="020F0A02020204030203" pitchFamily="34" charset="0"/>
              </a:rPr>
              <a:t>ESSA is More Locally-Focused</a:t>
            </a:r>
            <a:endParaRPr lang="en" sz="3600"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996075" y="2215503"/>
            <a:ext cx="840921" cy="158906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3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Accountability is Primary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131118"/>
              </p:ext>
            </p:extLst>
          </p:nvPr>
        </p:nvGraphicFramePr>
        <p:xfrm>
          <a:off x="81515" y="1006547"/>
          <a:ext cx="8980970" cy="3987745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4490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904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State Law </a:t>
                      </a:r>
                    </a:p>
                  </a:txBody>
                  <a:tcPr marL="23073" marR="23073" marT="73152" marB="2307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Federal Law</a:t>
                      </a:r>
                    </a:p>
                  </a:txBody>
                  <a:tcPr marL="23073" marR="23073" marT="73152" marB="23073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20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Requires a report card for </a:t>
                      </a:r>
                      <a:r>
                        <a:rPr lang="en-US" sz="1000" b="1" dirty="0">
                          <a:solidFill>
                            <a:srgbClr val="262087"/>
                          </a:solidFill>
                        </a:rPr>
                        <a:t>public schools, school districts, and choice schools</a:t>
                      </a:r>
                      <a:r>
                        <a:rPr lang="en-US" sz="1000" dirty="0">
                          <a:solidFill>
                            <a:srgbClr val="262087"/>
                          </a:solidFill>
                        </a:rPr>
                        <a:t>.</a:t>
                      </a:r>
                    </a:p>
                  </a:txBody>
                  <a:tcPr marL="23073" marR="23073" marT="73152" marB="2307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Requires </a:t>
                      </a:r>
                      <a:r>
                        <a:rPr lang="en-US" sz="1000" b="1" dirty="0">
                          <a:solidFill>
                            <a:srgbClr val="262087"/>
                          </a:solidFill>
                        </a:rPr>
                        <a:t>individual public school </a:t>
                      </a:r>
                      <a:r>
                        <a:rPr lang="en-US" sz="1000" dirty="0"/>
                        <a:t>reports.</a:t>
                      </a:r>
                    </a:p>
                  </a:txBody>
                  <a:tcPr marL="23073" marR="23073" marT="73152" marB="2307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06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262087"/>
                          </a:solidFill>
                        </a:rPr>
                        <a:t>Report Cards measure</a:t>
                      </a:r>
                      <a:r>
                        <a:rPr lang="en-US" sz="1000" dirty="0">
                          <a:solidFill>
                            <a:srgbClr val="262087"/>
                          </a:solidFill>
                        </a:rPr>
                        <a:t> </a:t>
                      </a:r>
                      <a:r>
                        <a:rPr lang="en-US" sz="1000" dirty="0"/>
                        <a:t>four priority areas:</a:t>
                      </a:r>
                    </a:p>
                    <a:p>
                      <a:pPr marL="514350" marR="0" lvl="1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000" dirty="0"/>
                        <a:t>Student Achievement (English language arts, math)</a:t>
                      </a:r>
                    </a:p>
                    <a:p>
                      <a:pPr marL="514350" marR="0" lvl="1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000" dirty="0"/>
                        <a:t>Student Growth (value-added, weighted relative</a:t>
                      </a:r>
                      <a:r>
                        <a:rPr lang="en-US" sz="1000" baseline="0" dirty="0"/>
                        <a:t> to student poverty</a:t>
                      </a:r>
                      <a:r>
                        <a:rPr lang="en-US" sz="1000" dirty="0"/>
                        <a:t>)</a:t>
                      </a:r>
                    </a:p>
                    <a:p>
                      <a:pPr marL="514350" marR="0" lvl="1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000" dirty="0"/>
                        <a:t>Closing Gaps</a:t>
                      </a:r>
                    </a:p>
                    <a:p>
                      <a:pPr marL="514350" marR="0" lvl="1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000" dirty="0"/>
                        <a:t>On-track and Postsecondary Readiness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Report cards also look at performance on three student engagement Indicators: test participation, absenteeism, and dropout rate.</a:t>
                      </a:r>
                    </a:p>
                  </a:txBody>
                  <a:tcPr marL="23073" marR="23073" marT="73152" marB="2307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262087"/>
                          </a:solidFill>
                        </a:rPr>
                        <a:t>Accountability</a:t>
                      </a:r>
                      <a:r>
                        <a:rPr lang="en-US" sz="1000" dirty="0">
                          <a:solidFill>
                            <a:srgbClr val="262087"/>
                          </a:solidFill>
                        </a:rPr>
                        <a:t> </a:t>
                      </a:r>
                      <a:r>
                        <a:rPr lang="en-US" sz="1000" b="1" dirty="0">
                          <a:solidFill>
                            <a:srgbClr val="262087"/>
                          </a:solidFill>
                        </a:rPr>
                        <a:t>indicators</a:t>
                      </a:r>
                      <a:r>
                        <a:rPr lang="en-US" sz="1000" dirty="0">
                          <a:solidFill>
                            <a:srgbClr val="262087"/>
                          </a:solidFill>
                        </a:rPr>
                        <a:t> </a:t>
                      </a:r>
                      <a:r>
                        <a:rPr lang="en-US" sz="1000" dirty="0"/>
                        <a:t>must include:</a:t>
                      </a:r>
                    </a:p>
                    <a:p>
                      <a:pPr marL="514350" lvl="1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000" dirty="0"/>
                        <a:t>Results of state assessments</a:t>
                      </a:r>
                    </a:p>
                    <a:p>
                      <a:pPr marL="514350" lvl="1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000" dirty="0"/>
                        <a:t>A student growth or other measure at the elementary level</a:t>
                      </a:r>
                    </a:p>
                    <a:p>
                      <a:pPr marL="514350" lvl="1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000" dirty="0"/>
                        <a:t>High school graduation rate at the high school level</a:t>
                      </a:r>
                    </a:p>
                    <a:p>
                      <a:pPr marL="514350" lvl="1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000" dirty="0"/>
                        <a:t>English language proficiency (for English learners)</a:t>
                      </a:r>
                    </a:p>
                    <a:p>
                      <a:pPr marL="514350" lvl="1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000" dirty="0"/>
                        <a:t>At least one indicator of school quality or success</a:t>
                      </a:r>
                      <a:r>
                        <a:rPr lang="en-US" sz="1000" baseline="0" dirty="0"/>
                        <a:t> </a:t>
                      </a:r>
                      <a:br>
                        <a:rPr lang="en-US" sz="1000" baseline="0" dirty="0"/>
                      </a:br>
                      <a:endParaRPr lang="en-US" sz="1000" dirty="0"/>
                    </a:p>
                  </a:txBody>
                  <a:tcPr marL="23073" marR="23073" marT="73152" marB="2307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15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/>
                        <a:t>Report card results place schools and districts in one of five categories</a:t>
                      </a:r>
                      <a:r>
                        <a:rPr lang="en-US" sz="1000" b="1" dirty="0"/>
                        <a:t>, </a:t>
                      </a:r>
                      <a:r>
                        <a:rPr lang="en-US" sz="1000" b="1" dirty="0">
                          <a:solidFill>
                            <a:srgbClr val="262087"/>
                          </a:solidFill>
                        </a:rPr>
                        <a:t>identifying high-, mid-, and low-performing</a:t>
                      </a:r>
                      <a:r>
                        <a:rPr lang="en-US" sz="1000" b="1" baseline="0" dirty="0">
                          <a:solidFill>
                            <a:srgbClr val="262087"/>
                          </a:solidFill>
                        </a:rPr>
                        <a:t> schools</a:t>
                      </a:r>
                      <a:r>
                        <a:rPr lang="en-US" sz="1000" b="1" dirty="0">
                          <a:solidFill>
                            <a:srgbClr val="262087"/>
                          </a:solidFill>
                        </a:rPr>
                        <a:t>.</a:t>
                      </a:r>
                    </a:p>
                  </a:txBody>
                  <a:tcPr marL="23073" marR="23073" marT="73152" marB="2307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/>
                        <a:t>Accountability reporting is used to </a:t>
                      </a:r>
                      <a:r>
                        <a:rPr lang="en-US" sz="1000" b="1" dirty="0">
                          <a:solidFill>
                            <a:srgbClr val="262087"/>
                          </a:solidFill>
                        </a:rPr>
                        <a:t>identify the lowest-performing</a:t>
                      </a:r>
                      <a:r>
                        <a:rPr lang="en-US" sz="1000" b="1" baseline="0" dirty="0">
                          <a:solidFill>
                            <a:srgbClr val="262087"/>
                          </a:solidFill>
                        </a:rPr>
                        <a:t> schools </a:t>
                      </a:r>
                      <a:r>
                        <a:rPr lang="en-US" sz="1000" baseline="0" dirty="0"/>
                        <a:t>(comprehensive) </a:t>
                      </a:r>
                      <a:r>
                        <a:rPr lang="en-US" sz="1000" b="1" baseline="0" dirty="0">
                          <a:solidFill>
                            <a:srgbClr val="262087"/>
                          </a:solidFill>
                        </a:rPr>
                        <a:t>and schools with persistent achievement gaps </a:t>
                      </a:r>
                      <a:r>
                        <a:rPr lang="en-US" sz="1000" baseline="0" dirty="0"/>
                        <a:t>(targeted).</a:t>
                      </a:r>
                      <a:endParaRPr lang="en-US" sz="1000" dirty="0"/>
                    </a:p>
                  </a:txBody>
                  <a:tcPr marL="23073" marR="23073" marT="73152" marB="23073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57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262087"/>
                          </a:solidFill>
                        </a:rPr>
                        <a:t>Interventions</a:t>
                      </a:r>
                      <a:r>
                        <a:rPr lang="en-US" sz="1000" dirty="0"/>
                        <a:t> outlined under state law for schools falling in the bottom category for a number of years include direction from the State Superintendent and the Opportunity Schools Partnership Program.</a:t>
                      </a:r>
                    </a:p>
                  </a:txBody>
                  <a:tcPr marL="23073" marR="23073" marT="73152" marB="2307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262087"/>
                          </a:solidFill>
                        </a:rPr>
                        <a:t>Targeted support </a:t>
                      </a:r>
                      <a:r>
                        <a:rPr lang="en-US" sz="1000" dirty="0"/>
                        <a:t>schools are required to develop a plan for improvement that is overseen by the school district.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262087"/>
                          </a:solidFill>
                        </a:rPr>
                        <a:t>Comprehensive support </a:t>
                      </a:r>
                      <a:r>
                        <a:rPr lang="en-US" sz="1000" dirty="0"/>
                        <a:t>schools are required to develop a plan for improvement that is monitored and approved by the state.</a:t>
                      </a:r>
                    </a:p>
                  </a:txBody>
                  <a:tcPr marL="23073" marR="23073" marT="73152" marB="23073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62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Other Technical Points</a:t>
                      </a:r>
                    </a:p>
                    <a:p>
                      <a:pPr marL="457200" lvl="0" indent="-18288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b="1" dirty="0">
                          <a:solidFill>
                            <a:srgbClr val="262087"/>
                          </a:solidFill>
                        </a:rPr>
                        <a:t>Non-tested students don’t count </a:t>
                      </a:r>
                      <a:r>
                        <a:rPr lang="en-US" sz="1000" dirty="0"/>
                        <a:t>against the district or school.</a:t>
                      </a:r>
                    </a:p>
                    <a:p>
                      <a:pPr marL="457200" lvl="0" indent="-18288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dirty="0"/>
                        <a:t>State system does not require summative results at a subgroup level.</a:t>
                      </a:r>
                    </a:p>
                    <a:p>
                      <a:pPr marL="457200" lvl="0" indent="-18288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dirty="0"/>
                        <a:t>State system has no similar restrictions. </a:t>
                      </a:r>
                    </a:p>
                  </a:txBody>
                  <a:tcPr marL="23073" marR="23073" marT="73152" marB="2307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Other Technical Points</a:t>
                      </a:r>
                    </a:p>
                    <a:p>
                      <a:pPr marL="457200" lvl="0" indent="-18288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b="1" dirty="0">
                          <a:solidFill>
                            <a:srgbClr val="262087"/>
                          </a:solidFill>
                        </a:rPr>
                        <a:t>Non-tested students count </a:t>
                      </a:r>
                      <a:r>
                        <a:rPr lang="en-US" sz="1000" dirty="0"/>
                        <a:t>against the school.</a:t>
                      </a:r>
                    </a:p>
                    <a:p>
                      <a:pPr marL="457200" lvl="0" indent="-18288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dirty="0"/>
                        <a:t>Summative results at the subgroup level are required.</a:t>
                      </a:r>
                    </a:p>
                    <a:p>
                      <a:pPr marL="457200" lvl="0" indent="-18288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dirty="0"/>
                        <a:t>Requires the same data be used for schools in the same grade band.</a:t>
                      </a:r>
                    </a:p>
                  </a:txBody>
                  <a:tcPr marL="23073" marR="23073" marT="73152" marB="23073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188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364321" y="1293834"/>
            <a:ext cx="7203946" cy="1262666"/>
          </a:xfrm>
        </p:spPr>
        <p:txBody>
          <a:bodyPr anchor="b"/>
          <a:lstStyle/>
          <a:p>
            <a:pPr algn="l"/>
            <a:r>
              <a:rPr lang="en-US" dirty="0"/>
              <a:t>II. Goals</a:t>
            </a:r>
          </a:p>
        </p:txBody>
      </p:sp>
    </p:spTree>
    <p:extLst>
      <p:ext uri="{BB962C8B-B14F-4D97-AF65-F5344CB8AC3E}">
        <p14:creationId xmlns:p14="http://schemas.microsoft.com/office/powerpoint/2010/main" val="2394685391"/>
      </p:ext>
    </p:extLst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i="1" dirty="0"/>
              <a:t>DRAFT</a:t>
            </a:r>
            <a:r>
              <a:rPr lang="en-US" dirty="0"/>
              <a:t> Long-Term Goals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006549" y="1060315"/>
            <a:ext cx="7180521" cy="383341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u="sng" dirty="0">
                <a:solidFill>
                  <a:srgbClr val="0066CC"/>
                </a:solidFill>
              </a:rPr>
              <a:t>Input</a:t>
            </a:r>
            <a:r>
              <a:rPr lang="en-US" dirty="0">
                <a:solidFill>
                  <a:srgbClr val="0066CC"/>
                </a:solidFill>
              </a:rPr>
              <a:t>: </a:t>
            </a:r>
            <a:r>
              <a:rPr lang="en-US" i="1" dirty="0">
                <a:solidFill>
                  <a:srgbClr val="0066CC"/>
                </a:solidFill>
              </a:rPr>
              <a:t>Set Ambitious Goals</a:t>
            </a:r>
            <a:endParaRPr lang="en-US" dirty="0">
              <a:solidFill>
                <a:srgbClr val="0066CC"/>
              </a:solidFill>
            </a:endParaRPr>
          </a:p>
          <a:p>
            <a:pPr marL="742950" lvl="1" indent="-2857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b="1" kern="0" dirty="0">
                <a:solidFill>
                  <a:srgbClr val="0F1540">
                    <a:lumMod val="75000"/>
                    <a:lumOff val="25000"/>
                  </a:srgbClr>
                </a:solidFill>
                <a:latin typeface="Lato"/>
                <a:ea typeface="Lato"/>
                <a:cs typeface="Lato"/>
              </a:rPr>
              <a:t>Achievement gap is Wisconsin’s most important challenge</a:t>
            </a:r>
          </a:p>
          <a:p>
            <a:pPr marL="742950" lvl="1" indent="-2857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b="1" kern="0" dirty="0">
                <a:solidFill>
                  <a:srgbClr val="0F1540">
                    <a:lumMod val="75000"/>
                    <a:lumOff val="25000"/>
                  </a:srgbClr>
                </a:solidFill>
                <a:latin typeface="Lato"/>
                <a:ea typeface="Lato"/>
                <a:cs typeface="Lato"/>
              </a:rPr>
              <a:t>A decade too long for goals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u="sng" dirty="0">
                <a:solidFill>
                  <a:srgbClr val="262087"/>
                </a:solidFill>
              </a:rPr>
              <a:t>Proposal</a:t>
            </a:r>
            <a:r>
              <a:rPr lang="en-US" dirty="0">
                <a:solidFill>
                  <a:srgbClr val="262087"/>
                </a:solidFill>
              </a:rPr>
              <a:t>: Cut Achievement Gaps in Half within 6 years</a:t>
            </a:r>
          </a:p>
          <a:p>
            <a:pPr marL="742950" lvl="1" indent="-2857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66CC"/>
                </a:solidFill>
              </a:rPr>
              <a:t>English Language Art proficiency</a:t>
            </a:r>
          </a:p>
          <a:p>
            <a:pPr marL="742950" lvl="1" indent="-2857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66CC"/>
                </a:solidFill>
              </a:rPr>
              <a:t>Mathematics proficiency</a:t>
            </a:r>
          </a:p>
          <a:p>
            <a:pPr marL="742950" lvl="1" indent="-2857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66CC"/>
                </a:solidFill>
              </a:rPr>
              <a:t>Graduation</a:t>
            </a:r>
          </a:p>
          <a:p>
            <a:pPr marL="182880" lvl="1" indent="-111">
              <a:spcBef>
                <a:spcPts val="600"/>
              </a:spcBef>
              <a:spcAft>
                <a:spcPts val="300"/>
              </a:spcAft>
            </a:pPr>
            <a:r>
              <a:rPr lang="en-US" dirty="0">
                <a:solidFill>
                  <a:srgbClr val="00B0F0"/>
                </a:solidFill>
              </a:rPr>
              <a:t>Goals by subgroup (race, disability, EL)</a:t>
            </a:r>
          </a:p>
          <a:p>
            <a:pPr marL="742950" lvl="1" indent="-2857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66CC"/>
                </a:solidFill>
              </a:rPr>
              <a:t>Therefore the target goal varies by each subgroup</a:t>
            </a:r>
          </a:p>
          <a:p>
            <a:pPr marL="742950" lvl="1" indent="-2857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66CC"/>
                </a:solidFill>
              </a:rPr>
              <a:t>Interim measure reported annually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3630594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14610</TotalTime>
  <Words>1305</Words>
  <Application>Microsoft Office PowerPoint</Application>
  <PresentationFormat>On-screen Show (16:9)</PresentationFormat>
  <Paragraphs>329</Paragraphs>
  <Slides>25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Arial Black</vt:lpstr>
      <vt:lpstr>Calibri</vt:lpstr>
      <vt:lpstr>Calibri Light</vt:lpstr>
      <vt:lpstr>Gadget</vt:lpstr>
      <vt:lpstr>Lato</vt:lpstr>
      <vt:lpstr>Lato Black</vt:lpstr>
      <vt:lpstr>Wingdings</vt:lpstr>
      <vt:lpstr>Office Theme</vt:lpstr>
      <vt:lpstr>PowerPoint Presentation</vt:lpstr>
      <vt:lpstr>Agenda</vt:lpstr>
      <vt:lpstr>PowerPoint Presentation</vt:lpstr>
      <vt:lpstr>PowerPoint Presentation</vt:lpstr>
      <vt:lpstr>Core Requirements </vt:lpstr>
      <vt:lpstr>PowerPoint Presentation</vt:lpstr>
      <vt:lpstr>State Accountability is Primary</vt:lpstr>
      <vt:lpstr>PowerPoint Presentation</vt:lpstr>
      <vt:lpstr>PowerPoint Presentation</vt:lpstr>
      <vt:lpstr>PowerPoint Presentation</vt:lpstr>
      <vt:lpstr>ESSA Requires a New Data Indicator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Improving Practice and Student Outcomes</vt:lpstr>
      <vt:lpstr>PowerPoint Presentation</vt:lpstr>
      <vt:lpstr>Special Student Populations</vt:lpstr>
      <vt:lpstr>PowerPoint Presentation</vt:lpstr>
      <vt:lpstr>PowerPoint Presentation</vt:lpstr>
      <vt:lpstr>PowerPoint Presentation</vt:lpstr>
      <vt:lpstr>PowerPoint Presentation</vt:lpstr>
      <vt:lpstr>Additional Review</vt:lpstr>
      <vt:lpstr>PowerPoint Presentation</vt:lpstr>
    </vt:vector>
  </TitlesOfParts>
  <Company>Department of Public Instruction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Ransley, Tawny M.  DPI</dc:creator>
  <cp:lastModifiedBy>Kammerud, Jennifer   DPI</cp:lastModifiedBy>
  <cp:revision>475</cp:revision>
  <cp:lastPrinted>2017-05-03T15:13:27Z</cp:lastPrinted>
  <dcterms:created xsi:type="dcterms:W3CDTF">2016-02-23T19:34:17Z</dcterms:created>
  <dcterms:modified xsi:type="dcterms:W3CDTF">2017-05-10T17:32:21Z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-1141182603</vt:i4>
  </property>
  <property fmtid="{D5CDD505-2E9C-101B-9397-08002B2CF9AE}" pid="3" name="_NewReviewCycle">
    <vt:lpwstr/>
  </property>
  <property fmtid="{D5CDD505-2E9C-101B-9397-08002B2CF9AE}" pid="4" name="_EmailSubject">
    <vt:lpwstr>Joint Education Hearing re: ESSA</vt:lpwstr>
  </property>
  <property fmtid="{D5CDD505-2E9C-101B-9397-08002B2CF9AE}" pid="5" name="_AuthorEmail">
    <vt:lpwstr>Jeff.Pertl@dpi.wi.gov</vt:lpwstr>
  </property>
  <property fmtid="{D5CDD505-2E9C-101B-9397-08002B2CF9AE}" pid="6" name="_AuthorEmailDisplayName">
    <vt:lpwstr>Pertl, Jeff    DPI</vt:lpwstr>
  </property>
  <property fmtid="{D5CDD505-2E9C-101B-9397-08002B2CF9AE}" pid="7" name="_PreviousAdHocReviewCycleID">
    <vt:i4>-502249635</vt:i4>
  </property>
</Properties>
</file>