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comments/comment1.xml" ContentType="application/vnd.openxmlformats-officedocument.presentationml.comments+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comments/comment2.xml" ContentType="application/vnd.openxmlformats-officedocument.presentationml.comments+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comments/comment3.xml" ContentType="application/vnd.openxmlformats-officedocument.presentationml.comments+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56"/>
  </p:notesMasterIdLst>
  <p:sldIdLst>
    <p:sldId id="257" r:id="rId3"/>
    <p:sldId id="364" r:id="rId4"/>
    <p:sldId id="309" r:id="rId5"/>
    <p:sldId id="366" r:id="rId6"/>
    <p:sldId id="375" r:id="rId7"/>
    <p:sldId id="311" r:id="rId8"/>
    <p:sldId id="374" r:id="rId9"/>
    <p:sldId id="310" r:id="rId10"/>
    <p:sldId id="365" r:id="rId11"/>
    <p:sldId id="316" r:id="rId12"/>
    <p:sldId id="359" r:id="rId13"/>
    <p:sldId id="317" r:id="rId14"/>
    <p:sldId id="318" r:id="rId15"/>
    <p:sldId id="319" r:id="rId16"/>
    <p:sldId id="320" r:id="rId17"/>
    <p:sldId id="322" r:id="rId18"/>
    <p:sldId id="358" r:id="rId19"/>
    <p:sldId id="323" r:id="rId20"/>
    <p:sldId id="324" r:id="rId21"/>
    <p:sldId id="325" r:id="rId22"/>
    <p:sldId id="329" r:id="rId23"/>
    <p:sldId id="331" r:id="rId24"/>
    <p:sldId id="360" r:id="rId25"/>
    <p:sldId id="380" r:id="rId26"/>
    <p:sldId id="258" r:id="rId27"/>
    <p:sldId id="262" r:id="rId28"/>
    <p:sldId id="265" r:id="rId29"/>
    <p:sldId id="369" r:id="rId30"/>
    <p:sldId id="278" r:id="rId31"/>
    <p:sldId id="370" r:id="rId32"/>
    <p:sldId id="371" r:id="rId33"/>
    <p:sldId id="362" r:id="rId34"/>
    <p:sldId id="378" r:id="rId35"/>
    <p:sldId id="339" r:id="rId36"/>
    <p:sldId id="340" r:id="rId37"/>
    <p:sldId id="341" r:id="rId38"/>
    <p:sldId id="342" r:id="rId39"/>
    <p:sldId id="361" r:id="rId40"/>
    <p:sldId id="343" r:id="rId41"/>
    <p:sldId id="344" r:id="rId42"/>
    <p:sldId id="345" r:id="rId43"/>
    <p:sldId id="347" r:id="rId44"/>
    <p:sldId id="373" r:id="rId45"/>
    <p:sldId id="356" r:id="rId46"/>
    <p:sldId id="348" r:id="rId47"/>
    <p:sldId id="349" r:id="rId48"/>
    <p:sldId id="350" r:id="rId49"/>
    <p:sldId id="352" r:id="rId50"/>
    <p:sldId id="351" r:id="rId51"/>
    <p:sldId id="379" r:id="rId52"/>
    <p:sldId id="357" r:id="rId53"/>
    <p:sldId id="353" r:id="rId54"/>
    <p:sldId id="354" r:id="rId55"/>
  </p:sldIdLst>
  <p:sldSz cx="12480925" cy="7023100"/>
  <p:notesSz cx="6858000" cy="9144000"/>
  <p:custDataLst>
    <p:tags r:id="rId57"/>
  </p:custDataLst>
  <p:defaultTextStyle>
    <a:defPPr>
      <a:defRPr lang="en-US"/>
    </a:defPPr>
    <a:lvl1pPr marL="0" algn="l" defTabSz="936163" rtl="0" eaLnBrk="1" latinLnBrk="0" hangingPunct="1">
      <a:defRPr sz="1843" kern="1200">
        <a:solidFill>
          <a:schemeClr val="tx1"/>
        </a:solidFill>
        <a:latin typeface="+mn-lt"/>
        <a:ea typeface="+mn-ea"/>
        <a:cs typeface="+mn-cs"/>
      </a:defRPr>
    </a:lvl1pPr>
    <a:lvl2pPr marL="468081" algn="l" defTabSz="936163" rtl="0" eaLnBrk="1" latinLnBrk="0" hangingPunct="1">
      <a:defRPr sz="1843" kern="1200">
        <a:solidFill>
          <a:schemeClr val="tx1"/>
        </a:solidFill>
        <a:latin typeface="+mn-lt"/>
        <a:ea typeface="+mn-ea"/>
        <a:cs typeface="+mn-cs"/>
      </a:defRPr>
    </a:lvl2pPr>
    <a:lvl3pPr marL="936163" algn="l" defTabSz="936163" rtl="0" eaLnBrk="1" latinLnBrk="0" hangingPunct="1">
      <a:defRPr sz="1843" kern="1200">
        <a:solidFill>
          <a:schemeClr val="tx1"/>
        </a:solidFill>
        <a:latin typeface="+mn-lt"/>
        <a:ea typeface="+mn-ea"/>
        <a:cs typeface="+mn-cs"/>
      </a:defRPr>
    </a:lvl3pPr>
    <a:lvl4pPr marL="1404244" algn="l" defTabSz="936163" rtl="0" eaLnBrk="1" latinLnBrk="0" hangingPunct="1">
      <a:defRPr sz="1843" kern="1200">
        <a:solidFill>
          <a:schemeClr val="tx1"/>
        </a:solidFill>
        <a:latin typeface="+mn-lt"/>
        <a:ea typeface="+mn-ea"/>
        <a:cs typeface="+mn-cs"/>
      </a:defRPr>
    </a:lvl4pPr>
    <a:lvl5pPr marL="1872325" algn="l" defTabSz="936163" rtl="0" eaLnBrk="1" latinLnBrk="0" hangingPunct="1">
      <a:defRPr sz="1843" kern="1200">
        <a:solidFill>
          <a:schemeClr val="tx1"/>
        </a:solidFill>
        <a:latin typeface="+mn-lt"/>
        <a:ea typeface="+mn-ea"/>
        <a:cs typeface="+mn-cs"/>
      </a:defRPr>
    </a:lvl5pPr>
    <a:lvl6pPr marL="2340407" algn="l" defTabSz="936163" rtl="0" eaLnBrk="1" latinLnBrk="0" hangingPunct="1">
      <a:defRPr sz="1843" kern="1200">
        <a:solidFill>
          <a:schemeClr val="tx1"/>
        </a:solidFill>
        <a:latin typeface="+mn-lt"/>
        <a:ea typeface="+mn-ea"/>
        <a:cs typeface="+mn-cs"/>
      </a:defRPr>
    </a:lvl6pPr>
    <a:lvl7pPr marL="2808488" algn="l" defTabSz="936163" rtl="0" eaLnBrk="1" latinLnBrk="0" hangingPunct="1">
      <a:defRPr sz="1843" kern="1200">
        <a:solidFill>
          <a:schemeClr val="tx1"/>
        </a:solidFill>
        <a:latin typeface="+mn-lt"/>
        <a:ea typeface="+mn-ea"/>
        <a:cs typeface="+mn-cs"/>
      </a:defRPr>
    </a:lvl7pPr>
    <a:lvl8pPr marL="3276570" algn="l" defTabSz="936163" rtl="0" eaLnBrk="1" latinLnBrk="0" hangingPunct="1">
      <a:defRPr sz="1843" kern="1200">
        <a:solidFill>
          <a:schemeClr val="tx1"/>
        </a:solidFill>
        <a:latin typeface="+mn-lt"/>
        <a:ea typeface="+mn-ea"/>
        <a:cs typeface="+mn-cs"/>
      </a:defRPr>
    </a:lvl8pPr>
    <a:lvl9pPr marL="3744651" algn="l" defTabSz="936163" rtl="0" eaLnBrk="1" latinLnBrk="0" hangingPunct="1">
      <a:defRPr sz="18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citti, Julie M.   DPI" initials="IJMD" lastIdx="3" clrIdx="0">
    <p:extLst>
      <p:ext uri="{19B8F6BF-5375-455C-9EA6-DF929625EA0E}">
        <p15:presenceInfo xmlns:p15="http://schemas.microsoft.com/office/powerpoint/2012/main" userId="S::Julie.Incitti@dpi.wi.gov::044617ae-1f9a-4d66-b644-7125682f0f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5" autoAdjust="0"/>
    <p:restoredTop sz="56950" autoAdjust="0"/>
  </p:normalViewPr>
  <p:slideViewPr>
    <p:cSldViewPr snapToGrid="0">
      <p:cViewPr varScale="1">
        <p:scale>
          <a:sx n="37" d="100"/>
          <a:sy n="37" d="100"/>
        </p:scale>
        <p:origin x="1716" y="3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7T09:00:48.463" idx="2">
    <p:pos x="10" y="10"/>
    <p:text>Text needs updating to rid it of "first hand knowledge"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17T09:00:33.465" idx="1">
    <p:pos x="10" y="10"/>
    <p:text>First hand knowledge on this slide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5-17T09:02:46.513" idx="3">
    <p:pos x="10" y="10"/>
    <p:text>Slide has "first hand knowledge" text</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230FB-160A-4984-B06E-B33DA2D2AB48}" type="datetimeFigureOut">
              <a:rPr lang="en-US" smtClean="0"/>
              <a:t>9/20/2023</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CA284-2834-450D-93F3-5024CD62C3F7}" type="slidenum">
              <a:rPr lang="en-US" smtClean="0"/>
              <a:t>‹#›</a:t>
            </a:fld>
            <a:endParaRPr lang="en-US"/>
          </a:p>
        </p:txBody>
      </p:sp>
    </p:spTree>
    <p:extLst>
      <p:ext uri="{BB962C8B-B14F-4D97-AF65-F5344CB8AC3E}">
        <p14:creationId xmlns:p14="http://schemas.microsoft.com/office/powerpoint/2010/main" val="239331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latin typeface="Lato "/>
              </a:rPr>
              <a:t>Completion of this training fulfills the statutory requirement for school district employees to complete training by the Wisconsin Department of Public Instruction on the topic of child abuse and neglect. All employees of a school district must complete training provided by DPI </a:t>
            </a:r>
            <a:r>
              <a:rPr lang="en-US" sz="1200" b="0" i="0" kern="1200" dirty="0">
                <a:solidFill>
                  <a:schemeClr val="tx1"/>
                </a:solidFill>
                <a:effectLst/>
                <a:latin typeface="+mn-lt"/>
                <a:ea typeface="+mn-ea"/>
                <a:cs typeface="+mn-cs"/>
              </a:rPr>
              <a:t>within six months of initial hiring and at least every five years thereafter. Employees are considered to be anyone who receives an annual statement of wages for tax purposes from the school district.</a:t>
            </a:r>
            <a:endParaRPr lang="en-US" baseline="0" dirty="0">
              <a:latin typeface="Lato "/>
            </a:endParaRPr>
          </a:p>
          <a:p>
            <a:endParaRPr lang="en-US" baseline="0" dirty="0">
              <a:latin typeface="Lato "/>
            </a:endParaRPr>
          </a:p>
          <a:p>
            <a:r>
              <a:rPr lang="en-US" baseline="0" dirty="0">
                <a:latin typeface="Lato "/>
              </a:rPr>
              <a:t>A supplemental training on this topic is available and recommended for school administrators and pupil services professionals who often play leaderships roles in their schools and districts.  Information about how to access this supplemental training is shared at the end of this presentation.</a:t>
            </a:r>
          </a:p>
          <a:p>
            <a:endParaRPr lang="en-US" baseline="0" dirty="0">
              <a:latin typeface="Lato "/>
            </a:endParaRPr>
          </a:p>
          <a:p>
            <a:r>
              <a:rPr lang="en-US" baseline="0" dirty="0">
                <a:latin typeface="Lato "/>
              </a:rPr>
              <a:t>NOTE TO PRESENTER: THIS TRAINING MUST BE DELIVERED IN ITS ENTIRETY TO MEET THE STATUTORY REQUIREMENT OF A DEPARTMENT OF PUBLIC INSTRUCTION TRAINING. YOU MAY SUPPLEMENT IT WITH ADDITIONAL INFORMATION (E.G., LOCAL CONTACT INFORMATION FOR COUNTY CHILD PROTECTIVE SERVICES), BUT YOU MAY NOT ELIMINATE ANY SLIDES OR INFORMATION.  YOU MAY ALSO SUPPLEMENT THIS PRESENTATION WITH SLIDES FROM </a:t>
            </a:r>
            <a:r>
              <a:rPr lang="en-US" i="1" baseline="0" dirty="0">
                <a:latin typeface="Lato "/>
              </a:rPr>
              <a:t>MANDATORY REPORTING OF CHILD MALTREAT: SUPPLEMENTAL INFORMATION</a:t>
            </a:r>
            <a:r>
              <a:rPr lang="en-US" i="0" baseline="0" dirty="0">
                <a:latin typeface="Lato "/>
              </a:rPr>
              <a:t> AVAILABLE AT http://dpi.wi.gov/sspw/pupil-services/school-social-work/contents/child-abuse/child-abuse-and-neglect. </a:t>
            </a:r>
            <a:endParaRPr lang="en-US" i="1"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1</a:t>
            </a:fld>
            <a:endParaRPr lang="en-US"/>
          </a:p>
        </p:txBody>
      </p:sp>
    </p:spTree>
    <p:extLst>
      <p:ext uri="{BB962C8B-B14F-4D97-AF65-F5344CB8AC3E}">
        <p14:creationId xmlns:p14="http://schemas.microsoft.com/office/powerpoint/2010/main" val="196952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You can use the signs just</a:t>
            </a:r>
            <a:r>
              <a:rPr lang="en-US" altLang="en-US" sz="1200" baseline="0" dirty="0">
                <a:latin typeface="Lato "/>
              </a:rPr>
              <a:t> described</a:t>
            </a:r>
            <a:r>
              <a:rPr lang="en-US" altLang="en-US" sz="1200" dirty="0">
                <a:latin typeface="Lato "/>
              </a:rPr>
              <a:t> and these questions to help determine if a report needs to be made.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Lato "/>
            </a:endParaRPr>
          </a:p>
          <a:p>
            <a:pPr marL="810981" lvl="1" indent="-342900">
              <a:buFont typeface="Arial" panose="020B0604020202020204" pitchFamily="34" charset="0"/>
              <a:buChar char="•"/>
            </a:pPr>
            <a:r>
              <a:rPr lang="en-US" altLang="en-US" sz="1200" dirty="0">
                <a:latin typeface="Lato "/>
              </a:rPr>
              <a:t>How many warning signs do you see?</a:t>
            </a:r>
          </a:p>
          <a:p>
            <a:pPr marL="810981" lvl="1" indent="-342900">
              <a:buFont typeface="Arial" panose="020B0604020202020204" pitchFamily="34" charset="0"/>
              <a:buChar char="•"/>
            </a:pPr>
            <a:r>
              <a:rPr lang="en-US" altLang="en-US" sz="1200" dirty="0">
                <a:latin typeface="Lato "/>
              </a:rPr>
              <a:t>Are the warning signs regular or frequent?</a:t>
            </a:r>
          </a:p>
          <a:p>
            <a:pPr marL="810981" lvl="1" indent="-342900">
              <a:buFont typeface="Arial" panose="020B0604020202020204" pitchFamily="34" charset="0"/>
              <a:buChar char="•"/>
            </a:pPr>
            <a:endParaRPr lang="en-US" altLang="en-US" sz="120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Remember – the student’s physical health must be seriously endangered for the situation to be considered neglect.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10</a:t>
            </a:fld>
            <a:endParaRPr lang="en-US"/>
          </a:p>
        </p:txBody>
      </p:sp>
    </p:spTree>
    <p:extLst>
      <p:ext uri="{BB962C8B-B14F-4D97-AF65-F5344CB8AC3E}">
        <p14:creationId xmlns:p14="http://schemas.microsoft.com/office/powerpoint/2010/main" val="2696171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latin typeface="Lato "/>
              </a:rPr>
              <a:t>Let’s do</a:t>
            </a:r>
            <a:r>
              <a:rPr lang="en-US" sz="1200" baseline="0" dirty="0">
                <a:latin typeface="Lato "/>
              </a:rPr>
              <a:t> our first learning check.  Consider this scenario and then decide if you should make a report.</a:t>
            </a:r>
          </a:p>
          <a:p>
            <a:endParaRPr lang="en-US" sz="1200" baseline="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You meet privately with a 7-year-old student and tell her that you have noticed that she frequently falls asleep in class.  She responds that she watches her 2-year-old brother most evenings and tries to stay up late until her mother comes home from work.  You ask if she has</a:t>
            </a:r>
            <a:r>
              <a:rPr lang="en-US" altLang="en-US" sz="1200" baseline="0" dirty="0">
                <a:latin typeface="Lato "/>
              </a:rPr>
              <a:t> any support from someone older in case of an emergency and she responds, “No.”</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ASK THE AUDIENCE IF THEY BELIEVE A REPORT IS REQUIRED TO BE MADE OR NOT AND WHY.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latin typeface="Lato "/>
              </a:rPr>
              <a:t>The correct answer is yes. This is potentially a dangerous situation and these children could be hurt or killed in an emergency, for instance, a fire.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11</a:t>
            </a:fld>
            <a:endParaRPr lang="en-US"/>
          </a:p>
        </p:txBody>
      </p:sp>
    </p:spTree>
    <p:extLst>
      <p:ext uri="{BB962C8B-B14F-4D97-AF65-F5344CB8AC3E}">
        <p14:creationId xmlns:p14="http://schemas.microsoft.com/office/powerpoint/2010/main" val="299829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latin typeface="Lato "/>
              </a:rPr>
              <a:t>Let’s look at physical</a:t>
            </a:r>
            <a:r>
              <a:rPr lang="en-US" sz="1200" baseline="0" dirty="0">
                <a:latin typeface="Lato "/>
              </a:rPr>
              <a:t> abuse now.  </a:t>
            </a:r>
            <a:r>
              <a:rPr lang="en-US" sz="1200" dirty="0">
                <a:latin typeface="Lato "/>
              </a:rPr>
              <a:t>State statute defines physical abuse as a physical injury inflicted on a child that is not an accident.</a:t>
            </a:r>
          </a:p>
          <a:p>
            <a:pPr marL="0" indent="0">
              <a:lnSpc>
                <a:spcPct val="90000"/>
              </a:lnSpc>
              <a:buFont typeface="Arial" panose="020B0604020202020204" pitchFamily="34" charset="0"/>
              <a:buNone/>
              <a:defRPr/>
            </a:pPr>
            <a:r>
              <a:rPr lang="en-US" sz="1200" dirty="0">
                <a:latin typeface="Lato "/>
              </a:rPr>
              <a:t> </a:t>
            </a:r>
          </a:p>
          <a:p>
            <a:pPr marL="0" indent="0">
              <a:lnSpc>
                <a:spcPct val="90000"/>
              </a:lnSpc>
              <a:buFont typeface="Arial" panose="020B0604020202020204" pitchFamily="34" charset="0"/>
              <a:buNone/>
              <a:defRPr/>
            </a:pPr>
            <a:r>
              <a:rPr lang="en-US" sz="1200" dirty="0">
                <a:latin typeface="Lato "/>
              </a:rPr>
              <a:t>Physical injury includes, but is not limited to:</a:t>
            </a:r>
          </a:p>
          <a:p>
            <a:pPr marL="457200" indent="-457200">
              <a:lnSpc>
                <a:spcPct val="90000"/>
              </a:lnSpc>
              <a:buFont typeface="Arial" panose="020B0604020202020204" pitchFamily="34" charset="0"/>
              <a:buChar char="•"/>
              <a:defRPr/>
            </a:pPr>
            <a:r>
              <a:rPr lang="en-US" sz="1200" dirty="0">
                <a:latin typeface="Lato "/>
              </a:rPr>
              <a:t>Lacerations,</a:t>
            </a:r>
          </a:p>
          <a:p>
            <a:pPr marL="457200" indent="-457200">
              <a:lnSpc>
                <a:spcPct val="90000"/>
              </a:lnSpc>
              <a:buFont typeface="Arial" panose="020B0604020202020204" pitchFamily="34" charset="0"/>
              <a:buChar char="•"/>
              <a:defRPr/>
            </a:pPr>
            <a:r>
              <a:rPr lang="en-US" sz="1200" dirty="0">
                <a:latin typeface="Lato "/>
              </a:rPr>
              <a:t>Fractured bones,</a:t>
            </a:r>
          </a:p>
          <a:p>
            <a:pPr marL="457200" indent="-457200">
              <a:lnSpc>
                <a:spcPct val="90000"/>
              </a:lnSpc>
              <a:buFont typeface="Arial" panose="020B0604020202020204" pitchFamily="34" charset="0"/>
              <a:buChar char="•"/>
              <a:defRPr/>
            </a:pPr>
            <a:r>
              <a:rPr lang="en-US" sz="1200" dirty="0">
                <a:latin typeface="Lato "/>
              </a:rPr>
              <a:t>Burns,</a:t>
            </a:r>
          </a:p>
          <a:p>
            <a:pPr marL="457200" indent="-457200">
              <a:lnSpc>
                <a:spcPct val="90000"/>
              </a:lnSpc>
              <a:buFont typeface="Arial" panose="020B0604020202020204" pitchFamily="34" charset="0"/>
              <a:buChar char="•"/>
              <a:defRPr/>
            </a:pPr>
            <a:r>
              <a:rPr lang="en-US" sz="1200" dirty="0">
                <a:latin typeface="Lato "/>
              </a:rPr>
              <a:t>Internal injuries,</a:t>
            </a:r>
          </a:p>
          <a:p>
            <a:pPr marL="457200" indent="-457200">
              <a:lnSpc>
                <a:spcPct val="90000"/>
              </a:lnSpc>
              <a:buFont typeface="Arial" panose="020B0604020202020204" pitchFamily="34" charset="0"/>
              <a:buChar char="•"/>
              <a:defRPr/>
            </a:pPr>
            <a:r>
              <a:rPr lang="en-US" sz="1200" dirty="0">
                <a:latin typeface="Lato "/>
              </a:rPr>
              <a:t>Severe or frequent</a:t>
            </a:r>
            <a:r>
              <a:rPr lang="en-US" sz="1200" baseline="0" dirty="0">
                <a:latin typeface="Lato "/>
              </a:rPr>
              <a:t> </a:t>
            </a:r>
            <a:r>
              <a:rPr lang="en-US" sz="1200" dirty="0">
                <a:latin typeface="Lato "/>
              </a:rPr>
              <a:t>bruising, or</a:t>
            </a:r>
          </a:p>
          <a:p>
            <a:pPr marL="457200" indent="-457200">
              <a:lnSpc>
                <a:spcPct val="90000"/>
              </a:lnSpc>
              <a:buFont typeface="Arial" panose="020B0604020202020204" pitchFamily="34" charset="0"/>
              <a:buChar char="•"/>
              <a:defRPr/>
            </a:pPr>
            <a:r>
              <a:rPr lang="en-US" sz="1200" dirty="0">
                <a:latin typeface="Lato "/>
              </a:rPr>
              <a:t>Great bodily harm.</a:t>
            </a:r>
          </a:p>
          <a:p>
            <a:pPr marL="457200" indent="-457200">
              <a:lnSpc>
                <a:spcPct val="90000"/>
              </a:lnSpc>
              <a:buFont typeface="Arial" panose="020B0604020202020204" pitchFamily="34" charset="0"/>
              <a:buChar char="•"/>
              <a:defRPr/>
            </a:pPr>
            <a:endParaRPr lang="en-US" sz="1200" dirty="0">
              <a:latin typeface="Lato "/>
            </a:endParaRPr>
          </a:p>
          <a:p>
            <a:pPr marL="0" indent="0">
              <a:lnSpc>
                <a:spcPct val="90000"/>
              </a:lnSpc>
              <a:buFont typeface="Arial" panose="020B0604020202020204" pitchFamily="34" charset="0"/>
              <a:buNone/>
              <a:defRPr/>
            </a:pPr>
            <a:r>
              <a:rPr lang="en-US" sz="1200" dirty="0">
                <a:latin typeface="Lato "/>
              </a:rPr>
              <a:t>It</a:t>
            </a:r>
            <a:r>
              <a:rPr lang="en-US" sz="1200" baseline="0" dirty="0">
                <a:latin typeface="Lato "/>
              </a:rPr>
              <a:t> is important to note that t</a:t>
            </a:r>
            <a:r>
              <a:rPr lang="en-US" sz="1200" dirty="0">
                <a:latin typeface="Lato "/>
              </a:rPr>
              <a:t>he injury must be severe enough to meet this definition of a physical injury, in order to be considered physical abuse.  Corporal punishment that does not result in a physical</a:t>
            </a:r>
            <a:r>
              <a:rPr lang="en-US" sz="1200" baseline="0" dirty="0">
                <a:latin typeface="Lato "/>
              </a:rPr>
              <a:t> injury does not meet the statutory definition of physical abuse.  However, bruises on the face or head are almost always considered serious. </a:t>
            </a:r>
          </a:p>
          <a:p>
            <a:pPr marL="0" indent="0">
              <a:lnSpc>
                <a:spcPct val="90000"/>
              </a:lnSpc>
              <a:buFont typeface="Arial" panose="020B0604020202020204" pitchFamily="34" charset="0"/>
              <a:buNone/>
              <a:defRPr/>
            </a:pPr>
            <a:endParaRPr lang="en-US" sz="1200" baseline="0" dirty="0">
              <a:latin typeface="Lato "/>
            </a:endParaRPr>
          </a:p>
          <a:p>
            <a:pPr marL="0" indent="0">
              <a:lnSpc>
                <a:spcPct val="90000"/>
              </a:lnSpc>
              <a:buFont typeface="Arial" panose="020B0604020202020204" pitchFamily="34" charset="0"/>
              <a:buNone/>
              <a:defRPr/>
            </a:pPr>
            <a:r>
              <a:rPr lang="en-US" sz="1200" baseline="0" dirty="0">
                <a:latin typeface="Lato "/>
              </a:rPr>
              <a:t>Corporal punishment could include spanking. If spanking does not result in a physical injury that meets the statutory definition of physical abuse, it is not considered abuse. However, please note, m</a:t>
            </a:r>
            <a:r>
              <a:rPr lang="en-US" sz="1200" b="0" i="0" kern="1200" dirty="0">
                <a:solidFill>
                  <a:schemeClr val="tx1"/>
                </a:solidFill>
                <a:effectLst/>
                <a:latin typeface="+mn-lt"/>
                <a:ea typeface="+mn-ea"/>
                <a:cs typeface="+mn-cs"/>
              </a:rPr>
              <a:t>any studies have shown that physical punishment,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including spanking, can lead to increased aggression, antisocial behavior, physical injury and mental health problems for children. Studies show</a:t>
            </a:r>
            <a:r>
              <a:rPr lang="en-US" sz="1200" b="0" i="0" kern="1200" baseline="0" dirty="0">
                <a:solidFill>
                  <a:schemeClr val="tx1"/>
                </a:solidFill>
                <a:effectLst/>
                <a:latin typeface="+mn-lt"/>
                <a:ea typeface="+mn-ea"/>
                <a:cs typeface="+mn-cs"/>
              </a:rPr>
              <a:t> that while physical punishment might work in the short term, because children become afraid, </a:t>
            </a:r>
            <a:r>
              <a:rPr lang="en-US" sz="1200" b="0" i="0" kern="1200" dirty="0">
                <a:solidFill>
                  <a:schemeClr val="tx1"/>
                </a:solidFill>
                <a:effectLst/>
                <a:latin typeface="+mn-lt"/>
                <a:ea typeface="+mn-ea"/>
                <a:cs typeface="+mn-cs"/>
              </a:rPr>
              <a:t>it does not work in the long</a:t>
            </a:r>
            <a:r>
              <a:rPr lang="en-US" sz="1200" b="0" i="0" kern="1200" baseline="0" dirty="0">
                <a:solidFill>
                  <a:schemeClr val="tx1"/>
                </a:solidFill>
                <a:effectLst/>
                <a:latin typeface="+mn-lt"/>
                <a:ea typeface="+mn-ea"/>
                <a:cs typeface="+mn-cs"/>
              </a:rPr>
              <a:t> term to change behavior and can even lead kids to become more aggressive with more acting out behaviors.</a:t>
            </a:r>
            <a:endParaRPr lang="en-US" sz="1200" dirty="0">
              <a:latin typeface="Lato "/>
            </a:endParaRPr>
          </a:p>
          <a:p>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12</a:t>
            </a:fld>
            <a:endParaRPr lang="en-US"/>
          </a:p>
        </p:txBody>
      </p:sp>
    </p:spTree>
    <p:extLst>
      <p:ext uri="{BB962C8B-B14F-4D97-AF65-F5344CB8AC3E}">
        <p14:creationId xmlns:p14="http://schemas.microsoft.com/office/powerpoint/2010/main" val="2103855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lnSpc>
                <a:spcPct val="90000"/>
              </a:lnSpc>
              <a:buFont typeface="Arial" panose="020B0604020202020204" pitchFamily="34" charset="0"/>
              <a:buNone/>
              <a:defRPr/>
            </a:pPr>
            <a:r>
              <a:rPr lang="en-US" altLang="en-US" sz="1200" dirty="0">
                <a:latin typeface="Lato "/>
              </a:rPr>
              <a:t>It is important</a:t>
            </a:r>
            <a:r>
              <a:rPr lang="en-US" altLang="en-US" sz="1200" baseline="0" dirty="0">
                <a:latin typeface="Lato "/>
              </a:rPr>
              <a:t> to note t</a:t>
            </a:r>
            <a:r>
              <a:rPr lang="en-US" altLang="en-US" sz="1200" dirty="0">
                <a:latin typeface="Lato "/>
              </a:rPr>
              <a:t>he person need not intend to injure the child for a resulting physical injury to be physical abuse.</a:t>
            </a:r>
          </a:p>
          <a:p>
            <a:pPr marL="0" indent="0">
              <a:lnSpc>
                <a:spcPct val="90000"/>
              </a:lnSpc>
              <a:buFont typeface="Arial" panose="020B0604020202020204" pitchFamily="34" charset="0"/>
              <a:buNone/>
              <a:defRPr/>
            </a:pPr>
            <a:endParaRPr lang="en-US" altLang="en-US" sz="1200" dirty="0">
              <a:latin typeface="Lato "/>
            </a:endParaRPr>
          </a:p>
          <a:p>
            <a:pPr marL="0" indent="0">
              <a:lnSpc>
                <a:spcPct val="90000"/>
              </a:lnSpc>
              <a:buFont typeface="Arial" panose="020B0604020202020204" pitchFamily="34" charset="0"/>
              <a:buNone/>
              <a:defRPr/>
            </a:pPr>
            <a:r>
              <a:rPr lang="en-US" altLang="en-US" sz="1200" dirty="0">
                <a:latin typeface="Lato "/>
              </a:rPr>
              <a:t>Examples of physically abusive behavior where the person did not intend to injure the child include:</a:t>
            </a:r>
          </a:p>
          <a:p>
            <a:pPr>
              <a:lnSpc>
                <a:spcPct val="90000"/>
              </a:lnSpc>
              <a:defRPr/>
            </a:pPr>
            <a:endParaRPr lang="en-US" altLang="en-US" sz="1200" dirty="0">
              <a:latin typeface="Lato "/>
            </a:endParaRPr>
          </a:p>
          <a:p>
            <a:pPr marL="925281" lvl="1" indent="-457200">
              <a:lnSpc>
                <a:spcPct val="90000"/>
              </a:lnSpc>
              <a:buFont typeface="Arial" panose="020B0604020202020204" pitchFamily="34" charset="0"/>
              <a:buChar char="•"/>
              <a:defRPr/>
            </a:pPr>
            <a:r>
              <a:rPr lang="en-US" altLang="en-US" sz="1200" dirty="0">
                <a:latin typeface="Lato "/>
              </a:rPr>
              <a:t>Shaking a crying baby out of frustration, </a:t>
            </a:r>
          </a:p>
          <a:p>
            <a:pPr marL="925281" lvl="1" indent="-457200">
              <a:lnSpc>
                <a:spcPct val="90000"/>
              </a:lnSpc>
              <a:buFont typeface="Arial" panose="020B0604020202020204" pitchFamily="34" charset="0"/>
              <a:buChar char="•"/>
              <a:defRPr/>
            </a:pPr>
            <a:r>
              <a:rPr lang="en-US" altLang="en-US" sz="1200" dirty="0">
                <a:latin typeface="Lato "/>
              </a:rPr>
              <a:t>Jerking a child by the arm and dislocating the elbow,</a:t>
            </a:r>
            <a:r>
              <a:rPr lang="en-US" altLang="en-US" sz="1200" baseline="0" dirty="0">
                <a:latin typeface="Lato "/>
              </a:rPr>
              <a:t> and</a:t>
            </a:r>
          </a:p>
          <a:p>
            <a:pPr marL="925281" lvl="1" indent="-457200">
              <a:lnSpc>
                <a:spcPct val="90000"/>
              </a:lnSpc>
              <a:buFont typeface="Arial" panose="020B0604020202020204" pitchFamily="34" charset="0"/>
              <a:buChar char="•"/>
              <a:defRPr/>
            </a:pPr>
            <a:r>
              <a:rPr lang="en-US" altLang="en-US" sz="1200" baseline="0" dirty="0">
                <a:latin typeface="Lato "/>
              </a:rPr>
              <a:t>Corporal punishment, like spanking, that results in bruises or welts.</a:t>
            </a:r>
          </a:p>
        </p:txBody>
      </p:sp>
      <p:sp>
        <p:nvSpPr>
          <p:cNvPr id="4" name="Slide Number Placeholder 3"/>
          <p:cNvSpPr>
            <a:spLocks noGrp="1"/>
          </p:cNvSpPr>
          <p:nvPr>
            <p:ph type="sldNum" sz="quarter" idx="10"/>
          </p:nvPr>
        </p:nvSpPr>
        <p:spPr/>
        <p:txBody>
          <a:bodyPr/>
          <a:lstStyle/>
          <a:p>
            <a:fld id="{E0ECA284-2834-450D-93F3-5024CD62C3F7}" type="slidenum">
              <a:rPr lang="en-US" smtClean="0"/>
              <a:t>13</a:t>
            </a:fld>
            <a:endParaRPr lang="en-US"/>
          </a:p>
        </p:txBody>
      </p:sp>
    </p:spTree>
    <p:extLst>
      <p:ext uri="{BB962C8B-B14F-4D97-AF65-F5344CB8AC3E}">
        <p14:creationId xmlns:p14="http://schemas.microsoft.com/office/powerpoint/2010/main" val="4261777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Arial" panose="020B0604020202020204" pitchFamily="34" charset="0"/>
              <a:buNone/>
            </a:pPr>
            <a:r>
              <a:rPr lang="en-US" altLang="en-US" sz="1200" dirty="0">
                <a:latin typeface="Lato "/>
              </a:rPr>
              <a:t>Children commonly get bruises and bumps on their knees, elbows,</a:t>
            </a:r>
            <a:r>
              <a:rPr lang="en-US" altLang="en-US" sz="1200" baseline="0" dirty="0">
                <a:latin typeface="Lato "/>
              </a:rPr>
              <a:t> and forearms </a:t>
            </a:r>
            <a:r>
              <a:rPr lang="en-US" altLang="en-US" sz="1200" dirty="0">
                <a:latin typeface="Lato "/>
              </a:rPr>
              <a:t>from accidents during play and other activity.</a:t>
            </a:r>
          </a:p>
          <a:p>
            <a:pPr marL="0" indent="0">
              <a:buFont typeface="Arial" panose="020B0604020202020204" pitchFamily="34" charset="0"/>
              <a:buNone/>
            </a:pPr>
            <a:endParaRPr lang="en-US" altLang="en-US" sz="1200" dirty="0">
              <a:latin typeface="Lato "/>
            </a:endParaRPr>
          </a:p>
          <a:p>
            <a:pPr marL="0" indent="0">
              <a:buFont typeface="Arial" panose="020B0604020202020204" pitchFamily="34" charset="0"/>
              <a:buNone/>
            </a:pPr>
            <a:r>
              <a:rPr lang="en-US" altLang="en-US" sz="1200" dirty="0">
                <a:latin typeface="Lato "/>
              </a:rPr>
              <a:t>Bruising</a:t>
            </a:r>
            <a:r>
              <a:rPr lang="en-US" altLang="en-US" sz="1200" baseline="0" dirty="0">
                <a:latin typeface="Lato "/>
              </a:rPr>
              <a:t> that is</a:t>
            </a:r>
            <a:r>
              <a:rPr lang="en-US" altLang="en-US" sz="1200" dirty="0">
                <a:latin typeface="Lato "/>
              </a:rPr>
              <a:t> less likely to be from accidents includes:</a:t>
            </a:r>
          </a:p>
          <a:p>
            <a:pPr marL="0" indent="0">
              <a:buFont typeface="Arial" panose="020B0604020202020204" pitchFamily="34" charset="0"/>
              <a:buNone/>
            </a:pPr>
            <a:endParaRPr lang="en-US" altLang="en-US" sz="1200" dirty="0">
              <a:latin typeface="Lato "/>
            </a:endParaRPr>
          </a:p>
          <a:p>
            <a:pPr marL="925281" lvl="1" indent="-457200">
              <a:buFont typeface="Arial" panose="020B0604020202020204" pitchFamily="34" charset="0"/>
              <a:buChar char="•"/>
            </a:pPr>
            <a:r>
              <a:rPr lang="en-US" altLang="en-US" sz="1200" dirty="0">
                <a:latin typeface="Lato "/>
              </a:rPr>
              <a:t>Bruises around the cheeks, abdomen, thighs, neck, back, or midway between the wrist and elbow,</a:t>
            </a:r>
          </a:p>
          <a:p>
            <a:pPr marL="925281" lvl="1" indent="-457200">
              <a:buFont typeface="Arial" panose="020B0604020202020204" pitchFamily="34" charset="0"/>
              <a:buChar char="•"/>
            </a:pPr>
            <a:r>
              <a:rPr lang="en-US" altLang="en-US" sz="1200" dirty="0">
                <a:latin typeface="Lato "/>
              </a:rPr>
              <a:t>Bruises that are different colors, which can mean injuries over time, and</a:t>
            </a:r>
          </a:p>
          <a:p>
            <a:pPr marL="925281" lvl="1" indent="-457200">
              <a:buFont typeface="Arial" panose="020B0604020202020204" pitchFamily="34" charset="0"/>
              <a:buChar char="•"/>
            </a:pPr>
            <a:r>
              <a:rPr lang="en-US" altLang="en-US" sz="1200" dirty="0">
                <a:latin typeface="Lato "/>
              </a:rPr>
              <a:t>Bruises on multiple parts of the body.</a:t>
            </a:r>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14</a:t>
            </a:fld>
            <a:endParaRPr lang="en-US"/>
          </a:p>
        </p:txBody>
      </p:sp>
    </p:spTree>
    <p:extLst>
      <p:ext uri="{BB962C8B-B14F-4D97-AF65-F5344CB8AC3E}">
        <p14:creationId xmlns:p14="http://schemas.microsoft.com/office/powerpoint/2010/main" val="175011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Other signs of physical abuse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Lato "/>
            </a:endParaRPr>
          </a:p>
          <a:p>
            <a:pPr marL="457200" indent="-457200">
              <a:buFont typeface="Arial" panose="020B0604020202020204" pitchFamily="34" charset="0"/>
              <a:buChar char="•"/>
            </a:pPr>
            <a:r>
              <a:rPr lang="en-US" sz="1200" dirty="0">
                <a:latin typeface="Lato "/>
              </a:rPr>
              <a:t>Marks in the shape of an object, for example, a belt or an electrical</a:t>
            </a:r>
            <a:r>
              <a:rPr lang="en-US" sz="1200" baseline="0" dirty="0">
                <a:latin typeface="Lato "/>
              </a:rPr>
              <a:t> extension</a:t>
            </a:r>
            <a:r>
              <a:rPr lang="en-US" sz="1200" dirty="0">
                <a:latin typeface="Lato "/>
              </a:rPr>
              <a:t> cord,</a:t>
            </a:r>
          </a:p>
          <a:p>
            <a:pPr marL="457200" indent="-457200">
              <a:buFont typeface="Arial" panose="020B0604020202020204" pitchFamily="34" charset="0"/>
              <a:buChar char="•"/>
            </a:pPr>
            <a:r>
              <a:rPr lang="en-US" sz="1200" dirty="0">
                <a:latin typeface="Lato "/>
              </a:rPr>
              <a:t>Unexplained burns</a:t>
            </a:r>
          </a:p>
          <a:p>
            <a:pPr marL="457200" indent="-457200">
              <a:buFont typeface="Arial" panose="020B0604020202020204" pitchFamily="34" charset="0"/>
              <a:buChar char="•"/>
            </a:pPr>
            <a:r>
              <a:rPr lang="en-US" sz="1200" dirty="0">
                <a:latin typeface="Lato "/>
              </a:rPr>
              <a:t>A delay in seeking needed medical help for the student,</a:t>
            </a:r>
          </a:p>
          <a:p>
            <a:pPr marL="457200" indent="-457200">
              <a:buFont typeface="Arial" panose="020B0604020202020204" pitchFamily="34" charset="0"/>
              <a:buChar char="•"/>
            </a:pPr>
            <a:r>
              <a:rPr lang="en-US" sz="1200" dirty="0">
                <a:latin typeface="Lato "/>
              </a:rPr>
              <a:t>Extremes in behavior – the student is very aggressive or withdrawn and shy,</a:t>
            </a:r>
          </a:p>
          <a:p>
            <a:pPr marL="457200" indent="-457200">
              <a:buFont typeface="Arial" panose="020B0604020202020204" pitchFamily="34" charset="0"/>
              <a:buChar char="•"/>
            </a:pPr>
            <a:r>
              <a:rPr lang="en-US" sz="1200" dirty="0">
                <a:latin typeface="Lato "/>
              </a:rPr>
              <a:t>The student is afraid to go home, and </a:t>
            </a:r>
          </a:p>
          <a:p>
            <a:pPr marL="457200" indent="-457200">
              <a:buFont typeface="Arial" panose="020B0604020202020204" pitchFamily="34" charset="0"/>
              <a:buChar char="•"/>
            </a:pPr>
            <a:r>
              <a:rPr lang="en-US" sz="1200" dirty="0">
                <a:latin typeface="Lato "/>
              </a:rPr>
              <a:t>The student is frightened of the parents or other adults.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15</a:t>
            </a:fld>
            <a:endParaRPr lang="en-US"/>
          </a:p>
        </p:txBody>
      </p:sp>
    </p:spTree>
    <p:extLst>
      <p:ext uri="{BB962C8B-B14F-4D97-AF65-F5344CB8AC3E}">
        <p14:creationId xmlns:p14="http://schemas.microsoft.com/office/powerpoint/2010/main" val="2131485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altLang="en-US" sz="1200" dirty="0">
                <a:latin typeface="Lato "/>
              </a:rPr>
              <a:t>You can use the signs just described and these questions to help determine if a report needs to be made.</a:t>
            </a:r>
          </a:p>
          <a:p>
            <a:endParaRPr lang="en-US" altLang="en-US" sz="1200" dirty="0">
              <a:latin typeface="Lato "/>
            </a:endParaRPr>
          </a:p>
          <a:p>
            <a:pPr marL="810981" lvl="1" indent="-342900">
              <a:buFont typeface="Arial" panose="020B0604020202020204" pitchFamily="34" charset="0"/>
              <a:buChar char="•"/>
            </a:pPr>
            <a:r>
              <a:rPr lang="en-US" altLang="en-US" sz="1200" dirty="0">
                <a:latin typeface="Lato "/>
              </a:rPr>
              <a:t>Does the student’s explanation for the injury make sense to you?</a:t>
            </a:r>
          </a:p>
          <a:p>
            <a:pPr marL="810981" lvl="1" indent="-342900">
              <a:buFont typeface="Arial" panose="020B0604020202020204" pitchFamily="34" charset="0"/>
              <a:buChar char="•"/>
            </a:pPr>
            <a:r>
              <a:rPr lang="en-US" altLang="en-US" sz="1200" dirty="0">
                <a:latin typeface="Lato "/>
              </a:rPr>
              <a:t>Is the student evasive about sharing how the injury occurred?</a:t>
            </a:r>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16</a:t>
            </a:fld>
            <a:endParaRPr lang="en-US"/>
          </a:p>
        </p:txBody>
      </p:sp>
    </p:spTree>
    <p:extLst>
      <p:ext uri="{BB962C8B-B14F-4D97-AF65-F5344CB8AC3E}">
        <p14:creationId xmlns:p14="http://schemas.microsoft.com/office/powerpoint/2010/main" val="133581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latin typeface="Lato "/>
              </a:rPr>
              <a:t>Let’s do</a:t>
            </a:r>
            <a:r>
              <a:rPr lang="en-US" baseline="0" dirty="0">
                <a:latin typeface="Lato "/>
              </a:rPr>
              <a:t> another learning check.  Consider this scenario and then decide if you should make a report.</a:t>
            </a:r>
          </a:p>
          <a:p>
            <a:endParaRPr lang="en-US" baseline="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You notice that a child in your class keeps adjusting how he sits in his chair and grimaces in pain as he moves. When you ask what is wrong, he responds he was punished again and it really hurts</a:t>
            </a:r>
            <a:r>
              <a:rPr lang="en-US" altLang="en-US" sz="1200" baseline="0" dirty="0">
                <a:latin typeface="Lato "/>
              </a:rPr>
              <a:t> to sit on the chair</a:t>
            </a:r>
            <a:r>
              <a:rPr lang="en-US" altLang="en-US" sz="1200" dirty="0">
                <a:latin typeface="Lato "/>
              </a:rPr>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ASK THE AUDIENCE IF THEY BELIEVE A REPORT IS REQUIRED TO BE MADE OR NOT AND WHY.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The correct</a:t>
            </a:r>
            <a:r>
              <a:rPr lang="en-US" altLang="en-US" sz="1200" baseline="0" dirty="0">
                <a:latin typeface="Lato "/>
              </a:rPr>
              <a:t> answer is yes. This student is demonstrating he may have a physical injury that resulted from being severely disciplined.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Lato "/>
            </a:endParaRPr>
          </a:p>
          <a:p>
            <a:endParaRPr lang="en-US" sz="1200" dirty="0">
              <a:latin typeface="Lato "/>
            </a:endParaRPr>
          </a:p>
          <a:p>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17</a:t>
            </a:fld>
            <a:endParaRPr lang="en-US"/>
          </a:p>
        </p:txBody>
      </p:sp>
    </p:spTree>
    <p:extLst>
      <p:ext uri="{BB962C8B-B14F-4D97-AF65-F5344CB8AC3E}">
        <p14:creationId xmlns:p14="http://schemas.microsoft.com/office/powerpoint/2010/main" val="424810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latin typeface="Lato "/>
              </a:rPr>
              <a:t>Now let’s learn</a:t>
            </a:r>
            <a:r>
              <a:rPr lang="en-US" sz="1200" baseline="0" dirty="0">
                <a:latin typeface="Lato "/>
              </a:rPr>
              <a:t> about emotional damage.  Unlike many other states, Wisconsin’s Children’s Code does not provide a definition of emotional abuse.  Rather, our state law defines emotional damage as harm to a child’s psychological or intellectual functioning that is observed in:</a:t>
            </a:r>
          </a:p>
          <a:p>
            <a:endParaRPr lang="en-US" sz="1200" baseline="0" dirty="0">
              <a:latin typeface="Lato "/>
            </a:endParaRPr>
          </a:p>
          <a:p>
            <a:pPr marL="925281" lvl="1" indent="-457200">
              <a:lnSpc>
                <a:spcPct val="90000"/>
              </a:lnSpc>
              <a:buFont typeface="Arial" panose="020B0604020202020204" pitchFamily="34" charset="0"/>
              <a:buChar char="•"/>
            </a:pPr>
            <a:r>
              <a:rPr lang="en-US" altLang="en-US" sz="1200" dirty="0">
                <a:latin typeface="Lato "/>
              </a:rPr>
              <a:t>anxiety, depression, withdrawal, or aggressive behavior exhibited to a severe degree, or</a:t>
            </a:r>
          </a:p>
          <a:p>
            <a:pPr marL="925281" lvl="1" indent="-457200">
              <a:lnSpc>
                <a:spcPct val="90000"/>
              </a:lnSpc>
              <a:buFont typeface="Arial" panose="020B0604020202020204" pitchFamily="34" charset="0"/>
              <a:buChar char="•"/>
            </a:pPr>
            <a:endParaRPr lang="en-US" altLang="en-US" sz="1200" dirty="0">
              <a:latin typeface="Lato "/>
            </a:endParaRPr>
          </a:p>
          <a:p>
            <a:pPr marL="925281" lvl="1" indent="-457200">
              <a:lnSpc>
                <a:spcPct val="90000"/>
              </a:lnSpc>
              <a:buFont typeface="Arial" panose="020B0604020202020204" pitchFamily="34" charset="0"/>
              <a:buChar char="•"/>
            </a:pPr>
            <a:r>
              <a:rPr lang="en-US" altLang="en-US" sz="1200" dirty="0">
                <a:latin typeface="Lato "/>
              </a:rPr>
              <a:t>a substantial change in the child’s behavior, emotional response, or thinking that is not normal for the child’s age or development.</a:t>
            </a:r>
          </a:p>
          <a:p>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18</a:t>
            </a:fld>
            <a:endParaRPr lang="en-US"/>
          </a:p>
        </p:txBody>
      </p:sp>
    </p:spTree>
    <p:extLst>
      <p:ext uri="{BB962C8B-B14F-4D97-AF65-F5344CB8AC3E}">
        <p14:creationId xmlns:p14="http://schemas.microsoft.com/office/powerpoint/2010/main" val="3252459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nSpc>
                <a:spcPct val="90000"/>
              </a:lnSpc>
              <a:defRPr/>
            </a:pPr>
            <a:r>
              <a:rPr lang="en-US" sz="1200" dirty="0">
                <a:latin typeface="Lato "/>
              </a:rPr>
              <a:t>Educators are to report if:</a:t>
            </a:r>
          </a:p>
          <a:p>
            <a:pPr>
              <a:lnSpc>
                <a:spcPct val="90000"/>
              </a:lnSpc>
              <a:defRPr/>
            </a:pPr>
            <a:endParaRPr lang="en-US" sz="1200" dirty="0">
              <a:latin typeface="Lato "/>
            </a:endParaRPr>
          </a:p>
          <a:p>
            <a:pPr marL="822960" indent="-526746">
              <a:buFont typeface="Arial" panose="020B0604020202020204" pitchFamily="34" charset="0"/>
              <a:buChar char="•"/>
              <a:defRPr/>
            </a:pPr>
            <a:r>
              <a:rPr lang="en-US" sz="1200" dirty="0">
                <a:latin typeface="Lato "/>
              </a:rPr>
              <a:t>they see signs of emotional damage in a student, AND</a:t>
            </a:r>
          </a:p>
          <a:p>
            <a:pPr marL="822960" indent="-526746">
              <a:buFont typeface="Arial" panose="020B0604020202020204" pitchFamily="34" charset="0"/>
              <a:buChar char="•"/>
              <a:defRPr/>
            </a:pPr>
            <a:r>
              <a:rPr lang="en-US" sz="1200" dirty="0">
                <a:latin typeface="Lato "/>
              </a:rPr>
              <a:t>the parent has not obtained treatment for the child or taken other steps to improve the child’s symptoms.</a:t>
            </a:r>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19</a:t>
            </a:fld>
            <a:endParaRPr lang="en-US"/>
          </a:p>
        </p:txBody>
      </p:sp>
    </p:spTree>
    <p:extLst>
      <p:ext uri="{BB962C8B-B14F-4D97-AF65-F5344CB8AC3E}">
        <p14:creationId xmlns:p14="http://schemas.microsoft.com/office/powerpoint/2010/main" val="135230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
              </a:rPr>
              <a:t>The Wisconsin Department of Public Instruction extends its appreciation to the Wisconsin Department of Children and Families for its help in creating the first iteration of this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Lato "/>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
              </a:rPr>
              <a:t>This is one of several successful collaborations between these two state</a:t>
            </a:r>
            <a:r>
              <a:rPr lang="en-US" sz="1200" baseline="0" dirty="0">
                <a:latin typeface="Lato "/>
              </a:rPr>
              <a:t> </a:t>
            </a:r>
            <a:r>
              <a:rPr lang="en-US" sz="1200" dirty="0">
                <a:latin typeface="Lato "/>
              </a:rPr>
              <a:t>agencies to keep young people safe and improve their educational outcomes.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Lato "/>
            </a:endParaRPr>
          </a:p>
          <a:p>
            <a:endParaRPr lang="en-US" dirty="0"/>
          </a:p>
        </p:txBody>
      </p:sp>
      <p:sp>
        <p:nvSpPr>
          <p:cNvPr id="4" name="Slide Number Placeholder 3"/>
          <p:cNvSpPr>
            <a:spLocks noGrp="1"/>
          </p:cNvSpPr>
          <p:nvPr>
            <p:ph type="sldNum" sz="quarter" idx="10"/>
          </p:nvPr>
        </p:nvSpPr>
        <p:spPr/>
        <p:txBody>
          <a:bodyPr/>
          <a:lstStyle/>
          <a:p>
            <a:fld id="{E0ECA284-2834-450D-93F3-5024CD62C3F7}" type="slidenum">
              <a:rPr lang="en-US" smtClean="0"/>
              <a:t>2</a:t>
            </a:fld>
            <a:endParaRPr lang="en-US"/>
          </a:p>
        </p:txBody>
      </p:sp>
    </p:spTree>
    <p:extLst>
      <p:ext uri="{BB962C8B-B14F-4D97-AF65-F5344CB8AC3E}">
        <p14:creationId xmlns:p14="http://schemas.microsoft.com/office/powerpoint/2010/main" val="363423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latin typeface="Lato "/>
              </a:rPr>
              <a:t>Some </a:t>
            </a:r>
            <a:r>
              <a:rPr lang="en-US" baseline="0" dirty="0">
                <a:latin typeface="Lato "/>
              </a:rPr>
              <a:t>signs of possible emotional damage include:</a:t>
            </a:r>
          </a:p>
          <a:p>
            <a:endParaRPr lang="en-US" baseline="0" dirty="0">
              <a:latin typeface="Lato "/>
            </a:endParaRPr>
          </a:p>
          <a:p>
            <a:pPr marL="457200" indent="-457200">
              <a:buFont typeface="Arial" panose="020B0604020202020204" pitchFamily="34" charset="0"/>
              <a:buChar char="•"/>
            </a:pPr>
            <a:r>
              <a:rPr lang="en-US" sz="1200" dirty="0">
                <a:latin typeface="Lato "/>
              </a:rPr>
              <a:t>Low self-esteem,</a:t>
            </a:r>
          </a:p>
          <a:p>
            <a:pPr marL="457200" indent="-457200">
              <a:buFont typeface="Arial" panose="020B0604020202020204" pitchFamily="34" charset="0"/>
              <a:buChar char="•"/>
            </a:pPr>
            <a:r>
              <a:rPr lang="en-US" sz="1200" dirty="0">
                <a:latin typeface="Lato "/>
              </a:rPr>
              <a:t>Self-denigration,</a:t>
            </a:r>
          </a:p>
          <a:p>
            <a:pPr marL="457200" indent="-457200">
              <a:buFont typeface="Arial" panose="020B0604020202020204" pitchFamily="34" charset="0"/>
              <a:buChar char="•"/>
            </a:pPr>
            <a:r>
              <a:rPr lang="en-US" sz="1200" dirty="0">
                <a:latin typeface="Lato "/>
              </a:rPr>
              <a:t>Severe depression,</a:t>
            </a:r>
          </a:p>
          <a:p>
            <a:pPr marL="457200" indent="-457200">
              <a:buFont typeface="Arial" panose="020B0604020202020204" pitchFamily="34" charset="0"/>
              <a:buChar char="•"/>
            </a:pPr>
            <a:r>
              <a:rPr lang="en-US" sz="1200" dirty="0">
                <a:latin typeface="Lato "/>
              </a:rPr>
              <a:t>Unusual level of aggression,</a:t>
            </a:r>
          </a:p>
          <a:p>
            <a:pPr marL="457200" indent="-457200">
              <a:buFont typeface="Arial" panose="020B0604020202020204" pitchFamily="34" charset="0"/>
              <a:buChar char="•"/>
            </a:pPr>
            <a:r>
              <a:rPr lang="en-US" sz="1200" dirty="0">
                <a:latin typeface="Lato "/>
              </a:rPr>
              <a:t>Severe anxiety,</a:t>
            </a:r>
          </a:p>
          <a:p>
            <a:pPr marL="457200" indent="-457200">
              <a:buFont typeface="Arial" panose="020B0604020202020204" pitchFamily="34" charset="0"/>
              <a:buChar char="•"/>
            </a:pPr>
            <a:r>
              <a:rPr lang="en-US" sz="1200" dirty="0">
                <a:latin typeface="Lato "/>
              </a:rPr>
              <a:t>Extreme withdrawal, and</a:t>
            </a:r>
          </a:p>
          <a:p>
            <a:pPr marL="457200" indent="-457200">
              <a:buFont typeface="Arial" panose="020B0604020202020204" pitchFamily="34" charset="0"/>
              <a:buChar char="•"/>
            </a:pPr>
            <a:r>
              <a:rPr lang="en-US" sz="1200" dirty="0">
                <a:latin typeface="Lato "/>
              </a:rPr>
              <a:t>Failure to learn.</a:t>
            </a:r>
          </a:p>
          <a:p>
            <a:endParaRPr lang="en-US" baseline="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20</a:t>
            </a:fld>
            <a:endParaRPr lang="en-US"/>
          </a:p>
        </p:txBody>
      </p:sp>
    </p:spTree>
    <p:extLst>
      <p:ext uri="{BB962C8B-B14F-4D97-AF65-F5344CB8AC3E}">
        <p14:creationId xmlns:p14="http://schemas.microsoft.com/office/powerpoint/2010/main" val="695910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nSpc>
                <a:spcPct val="90000"/>
              </a:lnSpc>
            </a:pPr>
            <a:r>
              <a:rPr lang="en-US" sz="1200" dirty="0">
                <a:latin typeface="Lato "/>
              </a:rPr>
              <a:t> </a:t>
            </a:r>
            <a:r>
              <a:rPr lang="en-US" altLang="en-US" sz="1200" dirty="0">
                <a:latin typeface="Lato "/>
              </a:rPr>
              <a:t>Self-destructive or delinquent behavior may also be signs of emotional damage, including:</a:t>
            </a:r>
          </a:p>
          <a:p>
            <a:pPr>
              <a:lnSpc>
                <a:spcPct val="90000"/>
              </a:lnSpc>
            </a:pPr>
            <a:endParaRPr lang="en-US" altLang="en-US" sz="1200" dirty="0">
              <a:latin typeface="Lato "/>
            </a:endParaRPr>
          </a:p>
          <a:p>
            <a:pPr marL="731520" indent="-342900">
              <a:lnSpc>
                <a:spcPct val="90000"/>
              </a:lnSpc>
              <a:buFont typeface="Arial" panose="020B0604020202020204" pitchFamily="34" charset="0"/>
              <a:buChar char="•"/>
            </a:pPr>
            <a:r>
              <a:rPr lang="en-US" altLang="en-US" sz="1200" dirty="0">
                <a:latin typeface="Lato "/>
              </a:rPr>
              <a:t>Abusing alcohol or drugs,</a:t>
            </a:r>
          </a:p>
          <a:p>
            <a:pPr marL="731520" indent="-342900">
              <a:lnSpc>
                <a:spcPct val="90000"/>
              </a:lnSpc>
              <a:buFont typeface="Arial" panose="020B0604020202020204" pitchFamily="34" charset="0"/>
              <a:buChar char="•"/>
            </a:pPr>
            <a:r>
              <a:rPr lang="en-US" altLang="en-US" sz="1200" dirty="0">
                <a:latin typeface="Lato "/>
              </a:rPr>
              <a:t>An eating disorder,</a:t>
            </a:r>
          </a:p>
          <a:p>
            <a:pPr marL="731520" indent="-342900">
              <a:lnSpc>
                <a:spcPct val="90000"/>
              </a:lnSpc>
              <a:buFont typeface="Arial" panose="020B0604020202020204" pitchFamily="34" charset="0"/>
              <a:buChar char="•"/>
            </a:pPr>
            <a:r>
              <a:rPr lang="en-US" altLang="en-US" sz="1200" dirty="0">
                <a:latin typeface="Lato "/>
              </a:rPr>
              <a:t>Suicidal talk, ideation, or attempts</a:t>
            </a:r>
            <a:endParaRPr lang="en-US" altLang="en-US" sz="800" dirty="0">
              <a:latin typeface="Lato "/>
            </a:endParaRPr>
          </a:p>
          <a:p>
            <a:pPr marL="731520" indent="-342900">
              <a:lnSpc>
                <a:spcPct val="90000"/>
              </a:lnSpc>
              <a:buFont typeface="Arial" panose="020B0604020202020204" pitchFamily="34" charset="0"/>
              <a:buChar char="•"/>
            </a:pPr>
            <a:r>
              <a:rPr lang="en-US" altLang="en-US" sz="1200" dirty="0">
                <a:latin typeface="Lato "/>
              </a:rPr>
              <a:t>Non-Suicidal Self-Injury (NSSI)</a:t>
            </a:r>
          </a:p>
          <a:p>
            <a:pPr marL="731520" indent="-342900">
              <a:lnSpc>
                <a:spcPct val="90000"/>
              </a:lnSpc>
              <a:buFont typeface="Arial" panose="020B0604020202020204" pitchFamily="34" charset="0"/>
              <a:buChar char="•"/>
            </a:pPr>
            <a:endParaRPr lang="en-US" altLang="en-US" sz="1200" dirty="0">
              <a:latin typeface="Lato "/>
            </a:endParaRPr>
          </a:p>
          <a:p>
            <a:pPr marL="73152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ltLang="en-US" sz="1200" dirty="0">
                <a:latin typeface="Lato "/>
              </a:rPr>
              <a:t>*any of these behaviors alone would not warrant a report of child maltreatment, unless a </a:t>
            </a:r>
            <a:r>
              <a:rPr lang="en-US" sz="1200" dirty="0">
                <a:latin typeface="Lato "/>
              </a:rPr>
              <a:t>parent fails to obtain treatment for the child or fails to try in some other way to improve child’s symptoms. Though a report may not be required,</a:t>
            </a:r>
            <a:r>
              <a:rPr lang="en-US" sz="1200" baseline="0" dirty="0">
                <a:latin typeface="Lato "/>
              </a:rPr>
              <a:t> it would be important to address these concerns through a collaborative school, family, and community team.</a:t>
            </a:r>
            <a:endParaRPr lang="en-US" altLang="en-US" sz="1200" dirty="0">
              <a:latin typeface="Lato "/>
            </a:endParaRPr>
          </a:p>
          <a:p>
            <a:pPr marL="731520" indent="-342900">
              <a:lnSpc>
                <a:spcPct val="90000"/>
              </a:lnSpc>
              <a:buFont typeface="Arial" panose="020B0604020202020204" pitchFamily="34" charset="0"/>
              <a:buChar char="•"/>
            </a:pPr>
            <a:endParaRPr lang="en-US" altLang="en-US" sz="1200" dirty="0">
              <a:latin typeface="Lato "/>
            </a:endParaRPr>
          </a:p>
          <a:p>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21</a:t>
            </a:fld>
            <a:endParaRPr lang="en-US"/>
          </a:p>
        </p:txBody>
      </p:sp>
    </p:spTree>
    <p:extLst>
      <p:ext uri="{BB962C8B-B14F-4D97-AF65-F5344CB8AC3E}">
        <p14:creationId xmlns:p14="http://schemas.microsoft.com/office/powerpoint/2010/main" val="1268541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buFont typeface="Wingdings" panose="05000000000000000000" pitchFamily="2" charset="2"/>
              <a:buNone/>
              <a:defRPr/>
            </a:pPr>
            <a:r>
              <a:rPr lang="en-US" sz="1200" dirty="0">
                <a:latin typeface="Lato "/>
              </a:rPr>
              <a:t>You can use the signs just described and these questions to help determine if a report needs to be made.</a:t>
            </a:r>
          </a:p>
          <a:p>
            <a:pPr>
              <a:buFont typeface="Wingdings" panose="05000000000000000000" pitchFamily="2" charset="2"/>
              <a:buNone/>
              <a:defRPr/>
            </a:pPr>
            <a:endParaRPr lang="en-US" sz="1200" dirty="0">
              <a:latin typeface="Lato "/>
            </a:endParaRPr>
          </a:p>
          <a:p>
            <a:pPr marL="1092050" indent="-342900">
              <a:buFont typeface="Arial" panose="020B0604020202020204" pitchFamily="34" charset="0"/>
              <a:buChar char="•"/>
              <a:defRPr/>
            </a:pPr>
            <a:r>
              <a:rPr lang="en-US" sz="1200" dirty="0">
                <a:latin typeface="Lato "/>
              </a:rPr>
              <a:t>Does the student demonstrate anxiety, depression, withdrawal or aggressive behavior to a severe degree?</a:t>
            </a:r>
          </a:p>
          <a:p>
            <a:pPr marL="1092050" indent="-342900">
              <a:buFont typeface="Arial" panose="020B0604020202020204" pitchFamily="34" charset="0"/>
              <a:buChar char="•"/>
              <a:defRPr/>
            </a:pPr>
            <a:r>
              <a:rPr lang="en-US" sz="1200" dirty="0">
                <a:latin typeface="Lato "/>
              </a:rPr>
              <a:t>Has the parent obtained treatment for the child or tried some other way to improve the child’s symptoms?</a:t>
            </a:r>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22</a:t>
            </a:fld>
            <a:endParaRPr lang="en-US"/>
          </a:p>
        </p:txBody>
      </p:sp>
    </p:spTree>
    <p:extLst>
      <p:ext uri="{BB962C8B-B14F-4D97-AF65-F5344CB8AC3E}">
        <p14:creationId xmlns:p14="http://schemas.microsoft.com/office/powerpoint/2010/main" val="3634636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latin typeface="Lato "/>
              </a:rPr>
              <a:t>Here is our next learning check.</a:t>
            </a:r>
            <a:r>
              <a:rPr lang="en-US" sz="1200" baseline="0" dirty="0">
                <a:latin typeface="Lato "/>
              </a:rPr>
              <a:t>  Consider this scenario and then decide if you should make a report.</a:t>
            </a:r>
          </a:p>
          <a:p>
            <a:endParaRPr lang="en-US" sz="1200" baseline="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
              </a:rPr>
              <a:t>A student has attempted to take her own life by taking an overdose of sleeping pills. The parents believe she is just “a drama queen” who is seeking attention. They refuse to seek out any kind of professional therapy or medical attention, because they believe it will simply feed into her desire for attention.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ASK THE AUDIENCE IF THEY BELIEVE A REPORT IS REQUIRED TO BE MADE OR NOT AND WHY.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
              </a:rPr>
              <a:t>The</a:t>
            </a:r>
            <a:r>
              <a:rPr lang="en-US" sz="1200" baseline="0" dirty="0">
                <a:latin typeface="Lato "/>
              </a:rPr>
              <a:t> correct answer is yes.  </a:t>
            </a:r>
            <a:r>
              <a:rPr lang="en-US" altLang="en-US" sz="1200" baseline="0" dirty="0">
                <a:latin typeface="Lato "/>
              </a:rPr>
              <a:t>This student is demonstrating symptoms of emotional damage and the parents are refusing to seek out any treatment for her.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23</a:t>
            </a:fld>
            <a:endParaRPr lang="en-US"/>
          </a:p>
        </p:txBody>
      </p:sp>
    </p:spTree>
    <p:extLst>
      <p:ext uri="{BB962C8B-B14F-4D97-AF65-F5344CB8AC3E}">
        <p14:creationId xmlns:p14="http://schemas.microsoft.com/office/powerpoint/2010/main" val="3114285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rtl="0">
              <a:spcBef>
                <a:spcPts val="0"/>
              </a:spcBef>
              <a:spcAft>
                <a:spcPts val="0"/>
              </a:spcAft>
            </a:pPr>
            <a:r>
              <a:rPr lang="en-US" sz="1200" dirty="0">
                <a:latin typeface="Lato "/>
              </a:rPr>
              <a:t>Now let’s look</a:t>
            </a:r>
            <a:r>
              <a:rPr lang="en-US" sz="1200" baseline="0" dirty="0">
                <a:latin typeface="Lato "/>
              </a:rPr>
              <a:t> at sexual abuse. </a:t>
            </a:r>
            <a:r>
              <a:rPr lang="en-US" sz="1800" b="0" i="0" u="none" strike="noStrike" dirty="0">
                <a:solidFill>
                  <a:srgbClr val="000000"/>
                </a:solidFill>
                <a:effectLst/>
                <a:latin typeface="Lato" panose="020F0502020204030203" pitchFamily="34" charset="0"/>
              </a:rPr>
              <a:t>The definition of sexual abuse can feel complex and includes various factors. Sexual abuse can occur between an adult and minor, and also between two minors.</a:t>
            </a:r>
          </a:p>
          <a:p>
            <a:pPr>
              <a:lnSpc>
                <a:spcPct val="80000"/>
              </a:lnSpc>
              <a:defRPr/>
            </a:pPr>
            <a:r>
              <a:rPr lang="en-US" sz="1200" baseline="0" dirty="0">
                <a:latin typeface="Lato "/>
              </a:rPr>
              <a:t>State statute defines s</a:t>
            </a:r>
            <a:r>
              <a:rPr lang="en-US" sz="1200" dirty="0">
                <a:latin typeface="Lato "/>
              </a:rPr>
              <a:t>exual abuse by referencing different forms of illegal sexual behavior or conduct with a child. Specifically,</a:t>
            </a:r>
            <a:r>
              <a:rPr lang="en-US" sz="1200" baseline="0" dirty="0">
                <a:latin typeface="Lato "/>
              </a:rPr>
              <a:t> sexual abuse includes:</a:t>
            </a:r>
            <a:endParaRPr lang="en-US" sz="1200" dirty="0">
              <a:latin typeface="Lato "/>
            </a:endParaRPr>
          </a:p>
          <a:p>
            <a:pPr>
              <a:lnSpc>
                <a:spcPct val="80000"/>
              </a:lnSpc>
              <a:defRPr/>
            </a:pPr>
            <a:endParaRPr lang="en-US" sz="1200" dirty="0">
              <a:latin typeface="Lato "/>
            </a:endParaRPr>
          </a:p>
          <a:p>
            <a:pPr marL="1092050" indent="-342900">
              <a:lnSpc>
                <a:spcPct val="80000"/>
              </a:lnSpc>
              <a:buFont typeface="Arial" panose="020B0604020202020204" pitchFamily="34" charset="0"/>
              <a:buChar char="•"/>
              <a:defRPr/>
            </a:pPr>
            <a:r>
              <a:rPr lang="en-US" sz="1200" dirty="0">
                <a:latin typeface="Lato "/>
              </a:rPr>
              <a:t>Fondling or exposing genitals, either the abuser’s or the child’s,</a:t>
            </a:r>
          </a:p>
          <a:p>
            <a:pPr marL="1092050" indent="-342900">
              <a:lnSpc>
                <a:spcPct val="80000"/>
              </a:lnSpc>
              <a:buFont typeface="Arial" panose="020B0604020202020204" pitchFamily="34" charset="0"/>
              <a:buChar char="•"/>
              <a:defRPr/>
            </a:pPr>
            <a:r>
              <a:rPr lang="en-US" sz="1200" dirty="0">
                <a:latin typeface="Lato "/>
              </a:rPr>
              <a:t>Sexual intercourse by threat or</a:t>
            </a:r>
            <a:r>
              <a:rPr lang="en-US" sz="1200" baseline="0" dirty="0">
                <a:latin typeface="Lato "/>
              </a:rPr>
              <a:t> force</a:t>
            </a:r>
            <a:r>
              <a:rPr lang="en-US" sz="1200" dirty="0">
                <a:latin typeface="Lato "/>
              </a:rPr>
              <a:t>, and</a:t>
            </a:r>
          </a:p>
          <a:p>
            <a:pPr marL="1092050" indent="-342900">
              <a:lnSpc>
                <a:spcPct val="80000"/>
              </a:lnSpc>
              <a:buFont typeface="Arial" panose="020B0604020202020204" pitchFamily="34" charset="0"/>
              <a:buChar char="•"/>
              <a:defRPr/>
            </a:pPr>
            <a:r>
              <a:rPr lang="en-US" sz="1200" dirty="0">
                <a:latin typeface="Lato "/>
              </a:rPr>
              <a:t>Sexual exploitation. </a:t>
            </a:r>
          </a:p>
          <a:p>
            <a:pPr marL="749150" indent="0">
              <a:lnSpc>
                <a:spcPct val="80000"/>
              </a:lnSpc>
              <a:buFont typeface="Arial" panose="020B0604020202020204" pitchFamily="34" charset="0"/>
              <a:buNone/>
              <a:defRPr/>
            </a:pPr>
            <a:r>
              <a:rPr lang="en-US" sz="1800" b="0" i="0" u="none" strike="noStrike" dirty="0">
                <a:solidFill>
                  <a:srgbClr val="000000"/>
                </a:solidFill>
                <a:effectLst/>
                <a:latin typeface="Lato" panose="020F0502020204030203" pitchFamily="34" charset="0"/>
              </a:rPr>
              <a:t>Note that not all sexual abuse involves physical contact. Intentionally causing a child to </a:t>
            </a:r>
            <a:r>
              <a:rPr lang="en-US" sz="1800" b="1" i="0" u="none" strike="noStrike" dirty="0">
                <a:solidFill>
                  <a:srgbClr val="000000"/>
                </a:solidFill>
                <a:effectLst/>
                <a:latin typeface="Lato" panose="020F0502020204030203" pitchFamily="34" charset="0"/>
              </a:rPr>
              <a:t>view or listen</a:t>
            </a:r>
            <a:r>
              <a:rPr lang="en-US" sz="1800" b="0" i="0" u="none" strike="noStrike" dirty="0">
                <a:solidFill>
                  <a:srgbClr val="000000"/>
                </a:solidFill>
                <a:effectLst/>
                <a:latin typeface="Lato" panose="020F0502020204030203" pitchFamily="34" charset="0"/>
              </a:rPr>
              <a:t> to sexual activity for the purpose of gratifying oneself or sexually humiliating the child, or intentionally </a:t>
            </a:r>
            <a:r>
              <a:rPr lang="en-US" sz="1800" b="1" i="0" u="none" strike="noStrike" dirty="0">
                <a:solidFill>
                  <a:srgbClr val="000000"/>
                </a:solidFill>
                <a:effectLst/>
                <a:latin typeface="Lato" panose="020F0502020204030203" pitchFamily="34" charset="0"/>
              </a:rPr>
              <a:t>exposing oneself</a:t>
            </a:r>
            <a:r>
              <a:rPr lang="en-US" sz="1800" b="0" i="0" u="none" strike="noStrike" dirty="0">
                <a:solidFill>
                  <a:srgbClr val="000000"/>
                </a:solidFill>
                <a:effectLst/>
                <a:latin typeface="Lato" panose="020F0502020204030203" pitchFamily="34" charset="0"/>
              </a:rPr>
              <a:t> to a child or causing the child to expose themselves for the purpose of gratifying oneself or sexually humiliating the child are included in the definition of sexual abuse. </a:t>
            </a:r>
            <a:endParaRPr lang="en-US" sz="1200" baseline="0" dirty="0">
              <a:latin typeface="Lato "/>
            </a:endParaRPr>
          </a:p>
          <a:p>
            <a:pPr marL="1092050" indent="-342900">
              <a:lnSpc>
                <a:spcPct val="80000"/>
              </a:lnSpc>
              <a:buFont typeface="Arial" panose="020B0604020202020204" pitchFamily="34" charset="0"/>
              <a:buChar char="•"/>
              <a:defRPr/>
            </a:pPr>
            <a:endParaRPr lang="en-US" sz="1200" baseline="0" dirty="0">
              <a:latin typeface="Lato "/>
            </a:endParaRPr>
          </a:p>
          <a:p>
            <a:endParaRPr lang="en-US" sz="1200" dirty="0"/>
          </a:p>
        </p:txBody>
      </p:sp>
      <p:sp>
        <p:nvSpPr>
          <p:cNvPr id="4" name="Slide Number Placeholder 3"/>
          <p:cNvSpPr>
            <a:spLocks noGrp="1"/>
          </p:cNvSpPr>
          <p:nvPr>
            <p:ph type="sldNum" sz="quarter" idx="10"/>
          </p:nvPr>
        </p:nvSpPr>
        <p:spPr/>
        <p:txBody>
          <a:bodyPr/>
          <a:lstStyle/>
          <a:p>
            <a:pPr marL="0" marR="0" lvl="0" indent="0" algn="r" defTabSz="936163" rtl="0" eaLnBrk="1" fontAlgn="auto" latinLnBrk="0" hangingPunct="1">
              <a:lnSpc>
                <a:spcPct val="100000"/>
              </a:lnSpc>
              <a:spcBef>
                <a:spcPts val="0"/>
              </a:spcBef>
              <a:spcAft>
                <a:spcPts val="0"/>
              </a:spcAft>
              <a:buClrTx/>
              <a:buSzTx/>
              <a:buFontTx/>
              <a:buNone/>
              <a:tabLst/>
              <a:defRPr/>
            </a:pPr>
            <a:fld id="{E0ECA284-2834-450D-93F3-5024CD62C3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616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544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5c5c418222_0_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25c5c4182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Lato"/>
              <a:buChar char="●"/>
            </a:pPr>
            <a:r>
              <a:rPr lang="en-US" sz="1100" dirty="0">
                <a:latin typeface="Lato"/>
                <a:ea typeface="Lato"/>
                <a:cs typeface="Lato"/>
                <a:sym typeface="Lato"/>
              </a:rPr>
              <a:t>If there is reason to believe that the minor’s participation in the sexual contact was</a:t>
            </a:r>
            <a:r>
              <a:rPr lang="en-US" sz="1100" u="sng" dirty="0">
                <a:latin typeface="Lato"/>
                <a:ea typeface="Lato"/>
                <a:cs typeface="Lato"/>
                <a:sym typeface="Lato"/>
              </a:rPr>
              <a:t> involuntary</a:t>
            </a:r>
            <a:r>
              <a:rPr lang="en-US" sz="1100" dirty="0">
                <a:latin typeface="Lato"/>
                <a:ea typeface="Lato"/>
                <a:cs typeface="Lato"/>
                <a:sym typeface="Lato"/>
              </a:rPr>
              <a:t> or not wanted, a report is required.  This includes sexual assault by peers or adults.</a:t>
            </a:r>
            <a:endParaRPr sz="1100" dirty="0">
              <a:latin typeface="Lato"/>
              <a:ea typeface="Lato"/>
              <a:cs typeface="Lato"/>
              <a:sym typeface="Lato"/>
            </a:endParaRPr>
          </a:p>
          <a:p>
            <a:pPr marL="457200" lvl="0" indent="-317500" algn="l" rtl="0">
              <a:spcBef>
                <a:spcPts val="0"/>
              </a:spcBef>
              <a:spcAft>
                <a:spcPts val="0"/>
              </a:spcAft>
              <a:buClr>
                <a:schemeClr val="dk1"/>
              </a:buClr>
              <a:buSzPts val="1400"/>
              <a:buChar char="●"/>
            </a:pPr>
            <a:r>
              <a:rPr lang="en-US" sz="1100" dirty="0">
                <a:latin typeface="Lato"/>
                <a:ea typeface="Lato"/>
                <a:cs typeface="Lato"/>
                <a:sym typeface="Lato"/>
              </a:rPr>
              <a:t>In any situation where a minor is participating in sexual contact with a caregiver, for example, a stepparent, a babysitter, a foster parent, a relative, a coach, or employee in a community organization in which the minor participates, there should be reason to doubt whether the minor’s participation in the sexual contact is voluntary because of the power dynamics of such relationships. In any such situation, a mandated reporter should have reasonable cause to suspect the contact is involuntary and should report, regardless of the age of the minor. </a:t>
            </a:r>
            <a:endParaRPr sz="1100" dirty="0">
              <a:latin typeface="Lato"/>
              <a:ea typeface="Lato"/>
              <a:cs typeface="Lato"/>
              <a:sym typeface="Lato"/>
            </a:endParaRPr>
          </a:p>
          <a:p>
            <a:pPr marL="457200" lvl="0" indent="0" algn="l" rtl="0">
              <a:spcBef>
                <a:spcPts val="0"/>
              </a:spcBef>
              <a:spcAft>
                <a:spcPts val="0"/>
              </a:spcAft>
              <a:buNone/>
            </a:pPr>
            <a:endParaRPr sz="1100" dirty="0">
              <a:latin typeface="Lato"/>
              <a:ea typeface="Lato"/>
              <a:cs typeface="Lato"/>
              <a:sym typeface="Lato"/>
            </a:endParaRPr>
          </a:p>
          <a:p>
            <a:pPr marL="0" lvl="0" indent="0" algn="l" rtl="0">
              <a:lnSpc>
                <a:spcPct val="100000"/>
              </a:lnSpc>
              <a:spcBef>
                <a:spcPts val="0"/>
              </a:spcBef>
              <a:spcAft>
                <a:spcPts val="0"/>
              </a:spcAft>
              <a:buSzPts val="1400"/>
              <a:buNone/>
            </a:pPr>
            <a:r>
              <a:rPr lang="en-US" sz="900" dirty="0">
                <a:solidFill>
                  <a:srgbClr val="0C0D0D"/>
                </a:solidFill>
                <a:highlight>
                  <a:srgbClr val="E8EDED"/>
                </a:highlight>
                <a:latin typeface="Arial"/>
                <a:ea typeface="Arial"/>
                <a:cs typeface="Arial"/>
                <a:sym typeface="Arial"/>
              </a:rPr>
              <a:t>Stock photo ID:516822410  (</a:t>
            </a:r>
            <a:r>
              <a:rPr lang="en-US" sz="1100" dirty="0">
                <a:latin typeface="Lato"/>
                <a:ea typeface="Lato"/>
                <a:cs typeface="Lato"/>
                <a:sym typeface="Lato"/>
              </a:rPr>
              <a:t>Please note that the images in these slide decks were purchased for use in this training by DPI. They may not be copied and reproduced for inclusion in other training or publications.)</a:t>
            </a:r>
            <a:endParaRPr dirty="0">
              <a:latin typeface="Lato"/>
              <a:ea typeface="Lato"/>
              <a:cs typeface="Lato"/>
              <a:sym typeface="Lato"/>
            </a:endParaRPr>
          </a:p>
          <a:p>
            <a:pPr marL="0" lvl="0" indent="0" algn="l" rtl="0">
              <a:lnSpc>
                <a:spcPct val="100000"/>
              </a:lnSpc>
              <a:spcBef>
                <a:spcPts val="0"/>
              </a:spcBef>
              <a:spcAft>
                <a:spcPts val="0"/>
              </a:spcAft>
              <a:buClr>
                <a:schemeClr val="dk1"/>
              </a:buClr>
              <a:buSzPts val="1200"/>
              <a:buFont typeface="Arial"/>
              <a:buNone/>
            </a:pPr>
            <a:endParaRPr dirty="0">
              <a:latin typeface="Lato"/>
              <a:ea typeface="Lato"/>
              <a:cs typeface="Lato"/>
              <a:sym typeface="Lato"/>
            </a:endParaRPr>
          </a:p>
        </p:txBody>
      </p:sp>
      <p:sp>
        <p:nvSpPr>
          <p:cNvPr id="158" name="Google Shape;158;g25c5c41822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293e138399_0_40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293e138399_0_4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Lato"/>
              <a:buChar char="●"/>
            </a:pPr>
            <a:r>
              <a:rPr lang="en-US" sz="1100" dirty="0">
                <a:latin typeface="Lato"/>
                <a:ea typeface="Lato"/>
                <a:cs typeface="Lato"/>
                <a:sym typeface="Lato"/>
              </a:rPr>
              <a:t>The suggested procedures for school staff who become aware that a person under the age of 18 has had </a:t>
            </a:r>
            <a:r>
              <a:rPr lang="en-US" sz="1100" u="sng" dirty="0">
                <a:latin typeface="Lato"/>
                <a:ea typeface="Lato"/>
                <a:cs typeface="Lato"/>
                <a:sym typeface="Lato"/>
              </a:rPr>
              <a:t>voluntary</a:t>
            </a:r>
            <a:r>
              <a:rPr lang="en-US" sz="1100" dirty="0">
                <a:latin typeface="Lato"/>
                <a:ea typeface="Lato"/>
                <a:cs typeface="Lato"/>
                <a:sym typeface="Lato"/>
              </a:rPr>
              <a:t> sexual contact or intercourse with another person differ depending upon the minor’s age. </a:t>
            </a:r>
            <a:endParaRPr sz="1100" dirty="0">
              <a:latin typeface="Lato"/>
              <a:ea typeface="Lato"/>
              <a:cs typeface="Lato"/>
              <a:sym typeface="Lato"/>
            </a:endParaRPr>
          </a:p>
          <a:p>
            <a:pPr marL="457200" lvl="0" indent="-317500" algn="l" rtl="0">
              <a:spcBef>
                <a:spcPts val="0"/>
              </a:spcBef>
              <a:spcAft>
                <a:spcPts val="0"/>
              </a:spcAft>
              <a:buClr>
                <a:schemeClr val="dk1"/>
              </a:buClr>
              <a:buSzPts val="1400"/>
              <a:buChar char="●"/>
            </a:pPr>
            <a:r>
              <a:rPr lang="en-US" sz="1100" dirty="0">
                <a:latin typeface="Lato"/>
                <a:ea typeface="Lato"/>
                <a:cs typeface="Lato"/>
                <a:sym typeface="Lato"/>
              </a:rPr>
              <a:t>Let’s first consider children who are under 15 years old. School staff who have reasonable cause to believe a child under 15 years old has had sexual contact or intercourse with another person must report this behavior, even in situations where the child claims the sexual contact or intercourse was voluntary</a:t>
            </a:r>
            <a:endParaRPr sz="1100" dirty="0">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US" sz="1100" dirty="0">
                <a:latin typeface="Lato"/>
                <a:ea typeface="Lato"/>
                <a:cs typeface="Lato"/>
                <a:sym typeface="Lato"/>
              </a:rPr>
              <a:t>Next let’s consider sexual contact or intercourse with a person who is 15 years old.  Sexual intercourse or contact between two people 15 to 18 years old is</a:t>
            </a:r>
            <a:r>
              <a:rPr lang="en-US" sz="1100" b="1" dirty="0">
                <a:latin typeface="Lato"/>
                <a:ea typeface="Lato"/>
                <a:cs typeface="Lato"/>
                <a:sym typeface="Lato"/>
              </a:rPr>
              <a:t> </a:t>
            </a:r>
            <a:r>
              <a:rPr lang="en-US" sz="1100" dirty="0">
                <a:latin typeface="Lato"/>
                <a:ea typeface="Lato"/>
                <a:cs typeface="Lato"/>
                <a:sym typeface="Lato"/>
              </a:rPr>
              <a:t>not considered sexual abuse if it is voluntary. So, there is no requirement for a report to CPS or law enforcement in this case.  However, sexual contact or intercourse between a 15-year-old and a person who is 19 years old or older is sexual abuse and school staff who have reasonable cause to believe that this has occurred must report this, even in situations where the student claims the sexual contact or intercourse was voluntary.</a:t>
            </a:r>
            <a:endParaRPr sz="1100" dirty="0">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US" sz="1100" dirty="0">
                <a:latin typeface="Lato"/>
                <a:ea typeface="Lato"/>
                <a:cs typeface="Lato"/>
                <a:sym typeface="Lato"/>
              </a:rPr>
              <a:t>Now let’s consider 16 and 17 year old students. It is not considered child sexual abuse for an individual to have  consensual sexual</a:t>
            </a:r>
            <a:r>
              <a:rPr lang="en-US" sz="1100" i="1" dirty="0">
                <a:latin typeface="Lato"/>
                <a:ea typeface="Lato"/>
                <a:cs typeface="Lato"/>
                <a:sym typeface="Lato"/>
              </a:rPr>
              <a:t> </a:t>
            </a:r>
            <a:r>
              <a:rPr lang="en-US" sz="1100" dirty="0">
                <a:latin typeface="Lato"/>
                <a:ea typeface="Lato"/>
                <a:cs typeface="Lato"/>
                <a:sym typeface="Lato"/>
              </a:rPr>
              <a:t>contact or intercourse with a person 16 or 17 years old However, keep in mind that there are specific penalties for school staff members, coaches, and school volunteers who have sexual contact or intercourse with students. Individuals with reasonable cause to suspect this behavior should contact the school administration immediately and must report suspected child abuse to the local child welfare agency or local law enforcement (Wis. Stat. § 948.095). </a:t>
            </a:r>
            <a:endParaRPr sz="1100" dirty="0">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293e138399_0_4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293e138399_0_4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Lato"/>
              <a:buChar char="●"/>
            </a:pPr>
            <a:r>
              <a:rPr lang="en-US" sz="1100">
                <a:latin typeface="Lato"/>
                <a:ea typeface="Lato"/>
                <a:cs typeface="Lato"/>
                <a:sym typeface="Lato"/>
              </a:rPr>
              <a:t>There are some exceptions to required reporting worth discussing. A health care provider (such as a school nurse) is not generally required to report sexual contact or intercourse of a child if they are providing, or have provided, health care services to the child. The stated purpose of this exception in state statute “is to allow children to obtain confidential health care services.” But note that there are some circumstances when a report is still required, as we will discuss in a moment.</a:t>
            </a:r>
            <a:endParaRPr sz="1100">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US" sz="1100">
                <a:latin typeface="Lato"/>
                <a:ea typeface="Lato"/>
                <a:cs typeface="Lato"/>
                <a:sym typeface="Lato"/>
              </a:rPr>
              <a:t>An additional exception exists under this section, again, for the purpose of allowing children to obtain confidential health care services. A person may not be required to report sexual contact or intercourse involving a child if they obtain information about a child who is receiving or has received health care services from a health care provider, Wis. Stat. § 48.981(2m)(c)4. For example, a student might tell a teacher that they have seen a health care provider in order to obtain birth control Consequently, in order to maintain a minor’s right to confidential health care services, the teacher may not be required to report this type of situation, Wis. Stat. § 48.981(2m)(c)4. </a:t>
            </a:r>
            <a:endParaRPr sz="1100">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US" sz="1100">
                <a:latin typeface="Lato"/>
                <a:ea typeface="Lato"/>
                <a:cs typeface="Lato"/>
                <a:sym typeface="Lato"/>
              </a:rPr>
              <a:t>However, there are some circumstances when school nurses and others are still required to report, such as when there is any doubt as to whether the sexual contact or intercourse was voluntary or if the contact or intercourse was with a caregiver. Please review the document </a:t>
            </a:r>
            <a:r>
              <a:rPr lang="en-US" sz="1100" i="1">
                <a:latin typeface="Lato"/>
                <a:ea typeface="Lato"/>
                <a:cs typeface="Lato"/>
                <a:sym typeface="Lato"/>
              </a:rPr>
              <a:t>Reporting Requirements for Situations Involving Sexual Contact or Intercourse and Students</a:t>
            </a:r>
            <a:r>
              <a:rPr lang="en-US" sz="1100">
                <a:latin typeface="Lato"/>
                <a:ea typeface="Lato"/>
                <a:cs typeface="Lato"/>
                <a:sym typeface="Lato"/>
              </a:rPr>
              <a:t> in the additional resources section for more details.</a:t>
            </a:r>
            <a:endParaRPr sz="1100">
              <a:latin typeface="Lato"/>
              <a:ea typeface="Lato"/>
              <a:cs typeface="Lato"/>
              <a:sym typeface="Lato"/>
            </a:endParaRPr>
          </a:p>
          <a:p>
            <a:pPr marL="228600" lvl="0" indent="-228600" algn="l" rtl="0">
              <a:lnSpc>
                <a:spcPct val="100000"/>
              </a:lnSpc>
              <a:spcBef>
                <a:spcPts val="600"/>
              </a:spcBef>
              <a:spcAft>
                <a:spcPts val="600"/>
              </a:spcAft>
              <a:buClr>
                <a:schemeClr val="dk1"/>
              </a:buClr>
              <a:buSzPts val="1100"/>
              <a:buFont typeface="Arial"/>
              <a:buNone/>
            </a:pPr>
            <a:r>
              <a:rPr lang="en-US" sz="900">
                <a:solidFill>
                  <a:srgbClr val="0C0D0D"/>
                </a:solidFill>
                <a:highlight>
                  <a:srgbClr val="E8EDED"/>
                </a:highlight>
                <a:latin typeface="Arial"/>
                <a:ea typeface="Arial"/>
                <a:cs typeface="Arial"/>
                <a:sym typeface="Arial"/>
              </a:rPr>
              <a:t>Stock photo ID:1350430734  (</a:t>
            </a:r>
            <a:r>
              <a:rPr lang="en-US" sz="1100">
                <a:latin typeface="Lato"/>
                <a:ea typeface="Lato"/>
                <a:cs typeface="Lato"/>
                <a:sym typeface="Lato"/>
              </a:rPr>
              <a:t>Please note that the images in these slide decks were purchased for use in this training by DPI. They may not be copied and reproduced for inclusion in other training or publications.)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Child Sex Trafficking </a:t>
            </a:r>
            <a:r>
              <a:rPr lang="en-US" sz="1200" b="0" i="0" kern="1200" dirty="0">
                <a:solidFill>
                  <a:schemeClr val="tx1"/>
                </a:solidFill>
                <a:effectLst/>
                <a:latin typeface="+mn-lt"/>
                <a:ea typeface="+mn-ea"/>
                <a:cs typeface="+mn-cs"/>
              </a:rPr>
              <a:t>occurs in cities, suburbs, and rural areas. It is a statewide issue and is more common than many people realize. </a:t>
            </a:r>
          </a:p>
          <a:p>
            <a:endParaRPr lang="en-US" sz="1200" b="0" i="0" kern="1200" dirty="0">
              <a:solidFill>
                <a:schemeClr val="tx1"/>
              </a:solidFill>
              <a:effectLst/>
              <a:latin typeface="+mn-lt"/>
              <a:ea typeface="+mn-ea"/>
              <a:cs typeface="+mn-cs"/>
            </a:endParaRPr>
          </a:p>
          <a:p>
            <a:r>
              <a:rPr lang="en-US" sz="1200" i="1" dirty="0"/>
              <a:t>(read slide) The words in red are to highlight that trafficking includes recruiting, attempting, and benefitting from these acts. </a:t>
            </a:r>
            <a:endParaRPr lang="en-US" sz="1200" i="1" dirty="0">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Child Sex Trafficking falls under the definition of abuse and must be reported, even if the perpetrator is unrelated to the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28</a:t>
            </a:fld>
            <a:endParaRPr lang="en-US"/>
          </a:p>
        </p:txBody>
      </p:sp>
    </p:spTree>
    <p:extLst>
      <p:ext uri="{BB962C8B-B14F-4D97-AF65-F5344CB8AC3E}">
        <p14:creationId xmlns:p14="http://schemas.microsoft.com/office/powerpoint/2010/main" val="1410234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law is clear that while traffickers often threaten, force, and lie to youth, they don’t need to do any of that for it to be sex trafficking. Anytime someone pays for </a:t>
            </a:r>
            <a:r>
              <a:rPr lang="en-US" sz="1200" b="0" i="1" u="none" strike="noStrike" kern="1200" dirty="0">
                <a:solidFill>
                  <a:schemeClr val="tx1"/>
                </a:solidFill>
                <a:effectLst/>
                <a:latin typeface="+mn-lt"/>
                <a:ea typeface="+mn-ea"/>
                <a:cs typeface="+mn-cs"/>
              </a:rPr>
              <a:t>or provides anything of value for </a:t>
            </a:r>
            <a:r>
              <a:rPr lang="en-US" sz="1200" b="0" i="0" u="none" strike="noStrike" kern="1200" dirty="0">
                <a:solidFill>
                  <a:schemeClr val="tx1"/>
                </a:solidFill>
                <a:effectLst/>
                <a:latin typeface="+mn-lt"/>
                <a:ea typeface="+mn-ea"/>
                <a:cs typeface="+mn-cs"/>
              </a:rPr>
              <a:t>sex </a:t>
            </a:r>
            <a:r>
              <a:rPr lang="en-US" sz="1200" b="0" i="1" u="none" strike="noStrike" kern="1200" dirty="0">
                <a:solidFill>
                  <a:schemeClr val="tx1"/>
                </a:solidFill>
                <a:effectLst/>
                <a:latin typeface="+mn-lt"/>
                <a:ea typeface="+mn-ea"/>
                <a:cs typeface="+mn-cs"/>
              </a:rPr>
              <a:t>or sexual acts </a:t>
            </a:r>
            <a:r>
              <a:rPr lang="en-US" sz="1200" b="0" i="0" u="none" strike="noStrike" kern="1200" dirty="0">
                <a:solidFill>
                  <a:schemeClr val="tx1"/>
                </a:solidFill>
                <a:effectLst/>
                <a:latin typeface="+mn-lt"/>
                <a:ea typeface="+mn-ea"/>
                <a:cs typeface="+mn-cs"/>
              </a:rPr>
              <a:t>with a minor, or tries to, it’s automatically considered sex trafficking in Wisconsin even if there is no third-party trafficker. You don’t need to prove that a minor was forced or made to do it. </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29</a:t>
            </a:fld>
            <a:endParaRPr lang="en-US"/>
          </a:p>
        </p:txBody>
      </p:sp>
    </p:spTree>
    <p:extLst>
      <p:ext uri="{BB962C8B-B14F-4D97-AF65-F5344CB8AC3E}">
        <p14:creationId xmlns:p14="http://schemas.microsoft.com/office/powerpoint/2010/main" val="384823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latin typeface="Lato "/>
              </a:rPr>
              <a:t>This presentation will describe:</a:t>
            </a:r>
          </a:p>
          <a:p>
            <a:endParaRPr lang="en-US" dirty="0">
              <a:latin typeface="Lato "/>
            </a:endParaRPr>
          </a:p>
          <a:p>
            <a:pPr marL="457200" indent="-457200">
              <a:spcAft>
                <a:spcPts val="600"/>
              </a:spcAft>
              <a:buFont typeface="Arial" panose="020B0604020202020204" pitchFamily="34" charset="0"/>
              <a:buChar char="•"/>
              <a:defRPr/>
            </a:pPr>
            <a:r>
              <a:rPr lang="en-US" sz="3200" dirty="0">
                <a:latin typeface="Lato "/>
              </a:rPr>
              <a:t>Types of child maltreatment</a:t>
            </a:r>
          </a:p>
          <a:p>
            <a:pPr marL="457200" lvl="1" indent="-457200">
              <a:spcAft>
                <a:spcPts val="600"/>
              </a:spcAft>
              <a:buClr>
                <a:schemeClr val="tx2"/>
              </a:buClr>
              <a:buFont typeface="Arial" panose="020B0604020202020204" pitchFamily="34" charset="0"/>
              <a:buChar char="•"/>
              <a:defRPr/>
            </a:pPr>
            <a:r>
              <a:rPr lang="en-US" sz="3200" dirty="0">
                <a:latin typeface="Lato "/>
              </a:rPr>
              <a:t>Signs of child maltreatment</a:t>
            </a:r>
          </a:p>
          <a:p>
            <a:pPr marL="171450" indent="-171450">
              <a:buFont typeface="Arial" panose="020B0604020202020204" pitchFamily="34" charset="0"/>
              <a:buChar char="•"/>
            </a:pPr>
            <a:r>
              <a:rPr lang="en-US" dirty="0">
                <a:latin typeface="Lato "/>
              </a:rPr>
              <a:t>Situations that are not considered abuse or neglect</a:t>
            </a:r>
          </a:p>
          <a:p>
            <a:pPr marL="171450" indent="-171450">
              <a:buFont typeface="Arial" panose="020B0604020202020204" pitchFamily="34" charset="0"/>
              <a:buChar char="•"/>
            </a:pPr>
            <a:r>
              <a:rPr lang="en-US" dirty="0">
                <a:latin typeface="Lato "/>
              </a:rPr>
              <a:t>How to make a report and what to report, and</a:t>
            </a:r>
          </a:p>
          <a:p>
            <a:pPr marL="171450" indent="-171450">
              <a:buFont typeface="Arial" panose="020B0604020202020204" pitchFamily="34" charset="0"/>
              <a:buChar char="•"/>
            </a:pPr>
            <a:r>
              <a:rPr lang="en-US" dirty="0">
                <a:latin typeface="Lato "/>
              </a:rPr>
              <a:t>Where you can get more information.</a:t>
            </a:r>
          </a:p>
          <a:p>
            <a:pPr marL="0" indent="0">
              <a:buFont typeface="Arial" panose="020B0604020202020204" pitchFamily="34" charset="0"/>
              <a:buNone/>
            </a:pPr>
            <a:endParaRPr lang="en-US" baseline="0" dirty="0">
              <a:latin typeface="Lato "/>
            </a:endParaRPr>
          </a:p>
          <a:p>
            <a:pPr marL="0" indent="0">
              <a:buFont typeface="Arial" panose="020B0604020202020204" pitchFamily="34" charset="0"/>
              <a:buNone/>
            </a:pPr>
            <a:r>
              <a:rPr lang="en-US" baseline="0" dirty="0">
                <a:latin typeface="Lato "/>
              </a:rPr>
              <a:t>Mandated reporting of threats of school violence will be covered in a separate module. Mandated reporters must call law enforcement to alert them to a threat of violence </a:t>
            </a:r>
            <a:r>
              <a:rPr lang="en-US" sz="1200" b="0" i="0" u="none" strike="noStrike" kern="1200" dirty="0">
                <a:solidFill>
                  <a:schemeClr val="tx1"/>
                </a:solidFill>
                <a:effectLst/>
                <a:latin typeface="+mn-lt"/>
                <a:ea typeface="+mn-ea"/>
                <a:cs typeface="+mn-cs"/>
              </a:rPr>
              <a:t>in, or targeted at, a school.</a:t>
            </a:r>
            <a:endParaRPr lang="en-US"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3</a:t>
            </a:fld>
            <a:endParaRPr lang="en-US"/>
          </a:p>
        </p:txBody>
      </p:sp>
    </p:spTree>
    <p:extLst>
      <p:ext uri="{BB962C8B-B14F-4D97-AF65-F5344CB8AC3E}">
        <p14:creationId xmlns:p14="http://schemas.microsoft.com/office/powerpoint/2010/main" val="2684554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Listed are</a:t>
            </a:r>
            <a:r>
              <a:rPr lang="en-US" sz="1200" baseline="0" dirty="0"/>
              <a:t> some examples of at-risk indicators for child sexual trafficking and exploitation. </a:t>
            </a:r>
            <a:r>
              <a:rPr lang="en-US" sz="1200" dirty="0"/>
              <a:t>Any</a:t>
            </a:r>
            <a:r>
              <a:rPr lang="en-US" sz="1200" baseline="0" dirty="0"/>
              <a:t> single at-risk indicator does not necessarily mean that a student is involved in sex trafficking. When looking at a whole picture of a student’s situation along with the risk indicators, your concern may be heightened. Refer to the Wisconsin Child Sex Trafficking and Exploitation Indicator and Response Guide for further help with recognizing warning signs and knowing when to call child protective services. Some at-risk indicators include:</a:t>
            </a:r>
          </a:p>
          <a:p>
            <a:pPr marL="457200" indent="-457200">
              <a:spcAft>
                <a:spcPts val="400"/>
              </a:spcAft>
              <a:buFont typeface="Arial" panose="020B0604020202020204" pitchFamily="34" charset="0"/>
              <a:buChar char="•"/>
            </a:pPr>
            <a:r>
              <a:rPr lang="en-US" sz="1200" dirty="0">
                <a:latin typeface="Lato" panose="020F0502020204030203" pitchFamily="34" charset="0"/>
              </a:rPr>
              <a:t>Unexplained truancy</a:t>
            </a:r>
          </a:p>
          <a:p>
            <a:pPr marL="457200" indent="-457200">
              <a:spcAft>
                <a:spcPts val="400"/>
              </a:spcAft>
              <a:buFont typeface="Arial" panose="020B0604020202020204" pitchFamily="34" charset="0"/>
              <a:buChar char="•"/>
            </a:pPr>
            <a:r>
              <a:rPr lang="en-US" sz="1200" dirty="0">
                <a:latin typeface="Lato" panose="020F0502020204030203" pitchFamily="34" charset="0"/>
              </a:rPr>
              <a:t>History of physical or sexual abuse</a:t>
            </a:r>
          </a:p>
          <a:p>
            <a:pPr marL="457200" indent="-457200">
              <a:spcAft>
                <a:spcPts val="400"/>
              </a:spcAft>
              <a:buFont typeface="Arial" panose="020B0604020202020204" pitchFamily="34" charset="0"/>
              <a:buChar char="•"/>
            </a:pPr>
            <a:r>
              <a:rPr lang="en-US" sz="1200" dirty="0">
                <a:latin typeface="Lato" panose="020F0502020204030203" pitchFamily="34" charset="0"/>
              </a:rPr>
              <a:t>Reports by child that they have multiple sexual partners</a:t>
            </a:r>
          </a:p>
          <a:p>
            <a:pPr marL="457200" indent="-457200">
              <a:spcAft>
                <a:spcPts val="400"/>
              </a:spcAft>
              <a:buFont typeface="Arial" panose="020B0604020202020204" pitchFamily="34" charset="0"/>
              <a:buChar char="•"/>
            </a:pPr>
            <a:r>
              <a:rPr lang="en-US" sz="1200" dirty="0">
                <a:latin typeface="Lato" panose="020F0502020204030203" pitchFamily="34" charset="0"/>
              </a:rPr>
              <a:t>Travel out of the area that is unusual without caregiver permission or knowledge</a:t>
            </a:r>
          </a:p>
          <a:p>
            <a:pPr marL="457200" indent="-457200">
              <a:spcAft>
                <a:spcPts val="400"/>
              </a:spcAft>
              <a:buFont typeface="Arial" panose="020B0604020202020204" pitchFamily="34" charset="0"/>
              <a:buChar char="•"/>
            </a:pPr>
            <a:r>
              <a:rPr lang="en-US" sz="1200" dirty="0">
                <a:latin typeface="Lato" panose="020F0502020204030203" pitchFamily="34" charset="0"/>
              </a:rPr>
              <a:t>Possession of money, electronics, or other material items that are unexplained or unusual for the child</a:t>
            </a:r>
          </a:p>
          <a:p>
            <a:pPr marL="457200" indent="-457200">
              <a:spcAft>
                <a:spcPts val="400"/>
              </a:spcAft>
              <a:buFont typeface="Arial" panose="020B0604020202020204" pitchFamily="34" charset="0"/>
              <a:buChar char="•"/>
            </a:pPr>
            <a:r>
              <a:rPr lang="en-US" sz="1200" dirty="0">
                <a:latin typeface="Lato" panose="020F0502020204030203" pitchFamily="34" charset="0"/>
              </a:rPr>
              <a:t>Having older boy/girlfriend or partner</a:t>
            </a:r>
          </a:p>
          <a:p>
            <a:pPr marL="457200" indent="-457200">
              <a:spcAft>
                <a:spcPts val="400"/>
              </a:spcAft>
              <a:buFont typeface="Arial" panose="020B0604020202020204" pitchFamily="34" charset="0"/>
              <a:buChar char="•"/>
            </a:pPr>
            <a:r>
              <a:rPr lang="en-US" sz="1200" dirty="0">
                <a:latin typeface="Lato" panose="020F0502020204030203" pitchFamily="34" charset="0"/>
              </a:rPr>
              <a:t>Gang affiliation</a:t>
            </a:r>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30</a:t>
            </a:fld>
            <a:endParaRPr lang="en-US"/>
          </a:p>
        </p:txBody>
      </p:sp>
    </p:spTree>
    <p:extLst>
      <p:ext uri="{BB962C8B-B14F-4D97-AF65-F5344CB8AC3E}">
        <p14:creationId xmlns:p14="http://schemas.microsoft.com/office/powerpoint/2010/main" val="3658429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If a student has one or more high risk indicators, you need to report the situation to CPS or law enforcement. The agency will determine next steps. Again, refer to the Indicator and Response Guide for further help. There is additional information regarding </a:t>
            </a:r>
            <a:r>
              <a:rPr lang="en-US" sz="1200" i="1" strike="noStrike" baseline="0" dirty="0"/>
              <a:t>use of the Indicator and Response Guide in a separate online module on DPI’s website.</a:t>
            </a:r>
            <a:endParaRPr lang="en-US" sz="1200" i="1" strike="sngStrike" baseline="0" dirty="0"/>
          </a:p>
        </p:txBody>
      </p:sp>
      <p:sp>
        <p:nvSpPr>
          <p:cNvPr id="4" name="Slide Number Placeholder 3"/>
          <p:cNvSpPr>
            <a:spLocks noGrp="1"/>
          </p:cNvSpPr>
          <p:nvPr>
            <p:ph type="sldNum" sz="quarter" idx="10"/>
          </p:nvPr>
        </p:nvSpPr>
        <p:spPr/>
        <p:txBody>
          <a:bodyPr/>
          <a:lstStyle/>
          <a:p>
            <a:fld id="{E0ECA284-2834-450D-93F3-5024CD62C3F7}" type="slidenum">
              <a:rPr lang="en-US" smtClean="0"/>
              <a:t>31</a:t>
            </a:fld>
            <a:endParaRPr lang="en-US"/>
          </a:p>
        </p:txBody>
      </p:sp>
    </p:spTree>
    <p:extLst>
      <p:ext uri="{BB962C8B-B14F-4D97-AF65-F5344CB8AC3E}">
        <p14:creationId xmlns:p14="http://schemas.microsoft.com/office/powerpoint/2010/main" val="4097754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latin typeface="Lato "/>
              </a:rPr>
              <a:t>Now</a:t>
            </a:r>
            <a:r>
              <a:rPr lang="en-US" sz="1200" baseline="0" dirty="0">
                <a:latin typeface="Lato "/>
              </a:rPr>
              <a:t> it’s time for another learning check. Consider this scenario and then decide if you should make a report.</a:t>
            </a:r>
          </a:p>
          <a:p>
            <a:endParaRPr lang="en-US" sz="1200" baseline="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A 12-year-old student asks to use the rest room frequently and complains her “privates” itch.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ASK THE AUDIENCE IF THEY BELIEVE A REPORT IS REQUIRED TO BE MADE OR NOT AND WHY.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The correct answer is no. </a:t>
            </a:r>
            <a:r>
              <a:rPr lang="en-US" altLang="en-US" sz="1200" baseline="0" dirty="0">
                <a:latin typeface="Lato "/>
              </a:rPr>
              <a:t>There are plausible medical reasons for this student’s symptoms other than sexual abuse.  It would be appropriate to refer this student to the school nurse who is qualified to meet with the student and further consider the possible reasons for the symptoms and whether a report for suspected sexual abuse should be made.</a:t>
            </a:r>
            <a:endParaRPr lang="en-US" sz="1200" baseline="0" dirty="0">
              <a:latin typeface="Lato "/>
            </a:endParaRPr>
          </a:p>
          <a:p>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32</a:t>
            </a:fld>
            <a:endParaRPr lang="en-US"/>
          </a:p>
        </p:txBody>
      </p:sp>
    </p:spTree>
    <p:extLst>
      <p:ext uri="{BB962C8B-B14F-4D97-AF65-F5344CB8AC3E}">
        <p14:creationId xmlns:p14="http://schemas.microsoft.com/office/powerpoint/2010/main" val="1132191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Making methamphetamine is considered child abuse in Wisconsin, if a child could see, smell or hear this activity – for instance,</a:t>
            </a:r>
            <a:r>
              <a:rPr lang="en-US" altLang="en-US" sz="1200" baseline="0" dirty="0">
                <a:latin typeface="Lato "/>
              </a:rPr>
              <a:t> </a:t>
            </a:r>
            <a:r>
              <a:rPr lang="en-US" altLang="en-US" sz="1200" dirty="0">
                <a:latin typeface="Lato "/>
              </a:rPr>
              <a:t>in a child’s home</a:t>
            </a:r>
            <a:r>
              <a:rPr lang="en-US" altLang="en-US" sz="1200" baseline="0" dirty="0">
                <a:latin typeface="Lato "/>
              </a:rPr>
              <a:t> – and should be reported.</a:t>
            </a:r>
            <a:endParaRPr lang="en-US" altLang="en-US" sz="1200" dirty="0">
              <a:latin typeface="Lato "/>
            </a:endParaRPr>
          </a:p>
          <a:p>
            <a:endParaRPr lang="en-US" dirty="0">
              <a:latin typeface="Lato "/>
            </a:endParaRPr>
          </a:p>
        </p:txBody>
      </p:sp>
      <p:sp>
        <p:nvSpPr>
          <p:cNvPr id="4" name="Slide Number Placeholder 3"/>
          <p:cNvSpPr>
            <a:spLocks noGrp="1"/>
          </p:cNvSpPr>
          <p:nvPr>
            <p:ph type="sldNum" sz="quarter" idx="10"/>
          </p:nvPr>
        </p:nvSpPr>
        <p:spPr/>
        <p:txBody>
          <a:bodyPr/>
          <a:lstStyle/>
          <a:p>
            <a:fld id="{46FEEFD1-AC53-4C7B-8638-F775FA1231F5}" type="slidenum">
              <a:rPr lang="en-US" smtClean="0"/>
              <a:t>33</a:t>
            </a:fld>
            <a:endParaRPr lang="en-US"/>
          </a:p>
        </p:txBody>
      </p:sp>
    </p:spTree>
    <p:extLst>
      <p:ext uri="{BB962C8B-B14F-4D97-AF65-F5344CB8AC3E}">
        <p14:creationId xmlns:p14="http://schemas.microsoft.com/office/powerpoint/2010/main" val="2309897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latin typeface="Lato "/>
              </a:rPr>
              <a:t>It is important to distinguish between what is and is not child maltreatment.</a:t>
            </a:r>
          </a:p>
          <a:p>
            <a:endParaRPr lang="en-US" sz="1200" dirty="0">
              <a:latin typeface="Lato "/>
            </a:endParaRPr>
          </a:p>
          <a:p>
            <a:r>
              <a:rPr lang="en-US" altLang="en-US" sz="1200" dirty="0">
                <a:latin typeface="Lato "/>
              </a:rPr>
              <a:t>Failure to give prescribed medication to a child is not abuse or neglect, unless it threatens the child’s life or health.</a:t>
            </a:r>
          </a:p>
          <a:p>
            <a:endParaRPr lang="en-US" altLang="en-US" sz="1200" dirty="0">
              <a:latin typeface="Lato "/>
            </a:endParaRPr>
          </a:p>
          <a:p>
            <a:pPr marL="810981" lvl="1" indent="-342900">
              <a:buFont typeface="Arial" panose="020B0604020202020204" pitchFamily="34" charset="0"/>
              <a:buChar char="•"/>
            </a:pPr>
            <a:r>
              <a:rPr lang="en-US" altLang="en-US" sz="1200" dirty="0">
                <a:latin typeface="Lato "/>
              </a:rPr>
              <a:t>For</a:t>
            </a:r>
            <a:r>
              <a:rPr lang="en-US" altLang="en-US" sz="1200" baseline="0" dirty="0">
                <a:latin typeface="Lato "/>
              </a:rPr>
              <a:t> instance, a</a:t>
            </a:r>
            <a:r>
              <a:rPr lang="en-US" altLang="en-US" sz="1200" dirty="0">
                <a:latin typeface="Lato "/>
              </a:rPr>
              <a:t> parent who declines to provide stimulant medication to a child with Attention</a:t>
            </a:r>
            <a:r>
              <a:rPr lang="en-US" altLang="en-US" sz="1200" baseline="0" dirty="0">
                <a:latin typeface="Lato "/>
              </a:rPr>
              <a:t> Deficit Hyperactivity Disorder, or </a:t>
            </a:r>
            <a:r>
              <a:rPr lang="en-US" altLang="en-US" sz="1200" dirty="0">
                <a:latin typeface="Lato "/>
              </a:rPr>
              <a:t>ADHD, is not threatening the life or health of the child and a report should not be made.</a:t>
            </a:r>
          </a:p>
          <a:p>
            <a:pPr marL="810981" lvl="1" indent="-342900">
              <a:buFont typeface="Arial" panose="020B0604020202020204" pitchFamily="34" charset="0"/>
              <a:buChar char="•"/>
            </a:pPr>
            <a:r>
              <a:rPr lang="en-US" altLang="en-US" sz="1200" dirty="0">
                <a:latin typeface="Lato "/>
              </a:rPr>
              <a:t>However, a parent who declines to provide insulin to a child with diabetes may be threatening the life or health of the child and a report should be made.</a:t>
            </a:r>
          </a:p>
          <a:p>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34</a:t>
            </a:fld>
            <a:endParaRPr lang="en-US"/>
          </a:p>
        </p:txBody>
      </p:sp>
    </p:spTree>
    <p:extLst>
      <p:ext uri="{BB962C8B-B14F-4D97-AF65-F5344CB8AC3E}">
        <p14:creationId xmlns:p14="http://schemas.microsoft.com/office/powerpoint/2010/main" val="2181840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Arial" panose="020B0604020202020204" pitchFamily="34" charset="0"/>
              <a:buNone/>
            </a:pPr>
            <a:r>
              <a:rPr lang="en-US" altLang="en-US" sz="1200" dirty="0">
                <a:latin typeface="Lato "/>
              </a:rPr>
              <a:t>Truancy is not child maltreatment under</a:t>
            </a:r>
            <a:r>
              <a:rPr lang="en-US" altLang="en-US" sz="1200" baseline="0" dirty="0">
                <a:latin typeface="Lato "/>
              </a:rPr>
              <a:t> Wisconsin law and school districts should follow the provisions in state compulsory school attendance law in situations involving students who are absent from school for unexcused reasons.</a:t>
            </a:r>
            <a:endParaRPr lang="en-US" altLang="en-US" sz="1200" dirty="0">
              <a:latin typeface="Lato "/>
            </a:endParaRPr>
          </a:p>
          <a:p>
            <a:pPr marL="0" indent="0">
              <a:buFont typeface="Arial" panose="020B0604020202020204" pitchFamily="34" charset="0"/>
              <a:buNone/>
            </a:pPr>
            <a:endParaRPr lang="en-US" altLang="en-US" sz="1200" dirty="0">
              <a:latin typeface="Lato "/>
            </a:endParaRPr>
          </a:p>
          <a:p>
            <a:pPr marL="0" indent="0">
              <a:buFont typeface="Arial" panose="020B0604020202020204" pitchFamily="34" charset="0"/>
              <a:buNone/>
            </a:pPr>
            <a:r>
              <a:rPr lang="en-US" altLang="en-US" sz="1200" dirty="0">
                <a:latin typeface="Lato "/>
              </a:rPr>
              <a:t>As we learned earlier, situations involving suicidal ideation</a:t>
            </a:r>
            <a:r>
              <a:rPr lang="en-US" altLang="en-US" sz="1200" baseline="0" dirty="0">
                <a:latin typeface="Lato "/>
              </a:rPr>
              <a:t> or attempt, or </a:t>
            </a:r>
            <a:r>
              <a:rPr lang="en-US" altLang="en-US" sz="1200" dirty="0">
                <a:latin typeface="Lato "/>
              </a:rPr>
              <a:t>actual or threatened non-suicidal self-injury by a student, such </a:t>
            </a:r>
            <a:r>
              <a:rPr lang="en-US" altLang="en-US" sz="1200">
                <a:latin typeface="Lato "/>
              </a:rPr>
              <a:t>as cutting, </a:t>
            </a:r>
            <a:r>
              <a:rPr lang="en-US" altLang="en-US" sz="1200" dirty="0">
                <a:latin typeface="Lato "/>
              </a:rPr>
              <a:t>are not child maltreatment, unless the student demonstrates symptoms of emotional damage and the parent has refused to obtain necessary treatment for the student.</a:t>
            </a:r>
          </a:p>
          <a:p>
            <a:pPr marL="0" indent="0">
              <a:buFont typeface="Arial" panose="020B0604020202020204" pitchFamily="34" charset="0"/>
              <a:buNone/>
            </a:pPr>
            <a:endParaRPr lang="en-US" alt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35</a:t>
            </a:fld>
            <a:endParaRPr lang="en-US"/>
          </a:p>
        </p:txBody>
      </p:sp>
    </p:spTree>
    <p:extLst>
      <p:ext uri="{BB962C8B-B14F-4D97-AF65-F5344CB8AC3E}">
        <p14:creationId xmlns:p14="http://schemas.microsoft.com/office/powerpoint/2010/main" val="3761597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Courier New" panose="02070309020205020404" pitchFamily="49" charset="0"/>
              <a:buNone/>
            </a:pPr>
            <a:r>
              <a:rPr lang="en-US" sz="1100" dirty="0">
                <a:effectLst/>
                <a:latin typeface="Lato" panose="020F0502020204030203" pitchFamily="34" charset="0"/>
                <a:ea typeface="Times New Roman" panose="02020603050405020304" pitchFamily="18" charset="0"/>
              </a:rPr>
              <a:t>A school district employee is legally required to immediately report to county Child Protective Services or local law enforcement, if the </a:t>
            </a:r>
            <a:r>
              <a:rPr lang="en-US" sz="1100" dirty="0">
                <a:solidFill>
                  <a:srgbClr val="FF0000"/>
                </a:solidFill>
                <a:effectLst/>
                <a:latin typeface="Lato" panose="020F0502020204030203" pitchFamily="34" charset="0"/>
                <a:ea typeface="Times New Roman" panose="02020603050405020304" pitchFamily="18" charset="0"/>
              </a:rPr>
              <a:t>employee</a:t>
            </a:r>
            <a:r>
              <a:rPr lang="en-US" sz="1100" dirty="0">
                <a:effectLst/>
                <a:latin typeface="Lato" panose="020F0502020204030203" pitchFamily="34" charset="0"/>
                <a:ea typeface="Times New Roman" panose="02020603050405020304" pitchFamily="18" charset="0"/>
              </a:rPr>
              <a:t> has reasonable cause to suspect a child the </a:t>
            </a:r>
            <a:r>
              <a:rPr lang="en-US" sz="1100" dirty="0">
                <a:solidFill>
                  <a:srgbClr val="FFC000"/>
                </a:solidFill>
                <a:effectLst/>
                <a:latin typeface="Lato" panose="020F0502020204030203" pitchFamily="34" charset="0"/>
                <a:ea typeface="Times New Roman" panose="02020603050405020304" pitchFamily="18" charset="0"/>
              </a:rPr>
              <a:t>employee </a:t>
            </a:r>
            <a:r>
              <a:rPr lang="en-US" sz="1100" dirty="0">
                <a:effectLst/>
                <a:latin typeface="Lato" panose="020F0502020204030203" pitchFamily="34" charset="0"/>
                <a:ea typeface="Times New Roman" panose="02020603050405020304" pitchFamily="18" charset="0"/>
              </a:rPr>
              <a:t>has seen as part of their work …</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100" dirty="0">
                <a:effectLst/>
                <a:latin typeface="Lato" panose="020F0502020204030203" pitchFamily="34" charset="0"/>
                <a:ea typeface="Times New Roman" panose="02020603050405020304" pitchFamily="18" charset="0"/>
              </a:rPr>
              <a:t>has been abused or neglected, or</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100" dirty="0">
                <a:effectLst/>
                <a:latin typeface="Lato" panose="020F0502020204030203" pitchFamily="34" charset="0"/>
                <a:ea typeface="Times New Roman" panose="02020603050405020304" pitchFamily="18" charset="0"/>
              </a:rPr>
              <a:t>has been threatened with abuse or neglect and the </a:t>
            </a:r>
            <a:r>
              <a:rPr lang="en-US" sz="1100" dirty="0">
                <a:solidFill>
                  <a:srgbClr val="FFC000"/>
                </a:solidFill>
                <a:effectLst/>
                <a:latin typeface="Lato" panose="020F0502020204030203" pitchFamily="34" charset="0"/>
                <a:ea typeface="Times New Roman" panose="02020603050405020304" pitchFamily="18" charset="0"/>
              </a:rPr>
              <a:t>employee </a:t>
            </a:r>
            <a:r>
              <a:rPr lang="en-US" sz="1100" dirty="0">
                <a:effectLst/>
                <a:latin typeface="Lato" panose="020F0502020204030203" pitchFamily="34" charset="0"/>
                <a:ea typeface="Times New Roman" panose="02020603050405020304" pitchFamily="18" charset="0"/>
              </a:rPr>
              <a:t>believes it will occur.</a:t>
            </a:r>
            <a:endParaRPr lang="en-US" sz="1100" dirty="0">
              <a:effectLst/>
              <a:latin typeface="Calibri" panose="020F0502020204030204" pitchFamily="34" charset="0"/>
              <a:ea typeface="Calibri" panose="020F0502020204030204" pitchFamily="34" charset="0"/>
            </a:endParaRPr>
          </a:p>
          <a:p>
            <a:pPr marL="914400" marR="0">
              <a:spcBef>
                <a:spcPts val="0"/>
              </a:spcBef>
              <a:spcAft>
                <a:spcPts val="0"/>
              </a:spcAft>
            </a:pPr>
            <a:r>
              <a:rPr lang="en-US" sz="1100" u="none" strike="noStrike" dirty="0">
                <a:effectLst/>
                <a:latin typeface="Lato" panose="020F0502020204030203"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457200" marR="0" lvl="1" indent="0">
              <a:spcBef>
                <a:spcPts val="0"/>
              </a:spcBef>
              <a:spcAft>
                <a:spcPts val="0"/>
              </a:spcAft>
              <a:buFont typeface="Courier New" panose="02070309020205020404" pitchFamily="49" charset="0"/>
              <a:buNone/>
            </a:pPr>
            <a:r>
              <a:rPr lang="en-US" sz="1100" dirty="0">
                <a:solidFill>
                  <a:srgbClr val="FF0000"/>
                </a:solidFill>
                <a:effectLst/>
                <a:latin typeface="Calibri" panose="020F0502020204030204" pitchFamily="34" charset="0"/>
                <a:ea typeface="Times New Roman" panose="02020603050405020304" pitchFamily="18" charset="0"/>
              </a:rPr>
              <a:t>Although the statute does not contain a definition of “reasonable cause to suspect,” there is some case law that discusses how that term is interpreted. </a:t>
            </a:r>
            <a:endParaRPr lang="en-US" sz="1100" dirty="0">
              <a:solidFill>
                <a:srgbClr val="FF0000"/>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100" dirty="0">
                <a:solidFill>
                  <a:srgbClr val="FFC000"/>
                </a:solidFill>
                <a:effectLst/>
                <a:latin typeface="Calibri" panose="020F0502020204030204" pitchFamily="34" charset="0"/>
                <a:ea typeface="Times New Roman" panose="02020603050405020304" pitchFamily="18" charset="0"/>
              </a:rPr>
              <a:t>T</a:t>
            </a:r>
            <a:r>
              <a:rPr lang="en-US" sz="1100" dirty="0">
                <a:solidFill>
                  <a:srgbClr val="FF0000"/>
                </a:solidFill>
                <a:effectLst/>
                <a:latin typeface="Calibri" panose="020F0502020204030204" pitchFamily="34" charset="0"/>
                <a:ea typeface="Times New Roman" panose="02020603050405020304" pitchFamily="18" charset="0"/>
              </a:rPr>
              <a:t>he test </a:t>
            </a:r>
            <a:r>
              <a:rPr lang="en-US" sz="1100" dirty="0">
                <a:solidFill>
                  <a:srgbClr val="FFC000"/>
                </a:solidFill>
                <a:effectLst/>
                <a:latin typeface="Calibri" panose="020F0502020204030204" pitchFamily="34" charset="0"/>
                <a:ea typeface="Times New Roman" panose="02020603050405020304" pitchFamily="18" charset="0"/>
              </a:rPr>
              <a:t>i</a:t>
            </a:r>
            <a:r>
              <a:rPr lang="en-US" sz="1100" dirty="0">
                <a:solidFill>
                  <a:srgbClr val="FF0000"/>
                </a:solidFill>
                <a:effectLst/>
                <a:latin typeface="Calibri" panose="020F0502020204030204" pitchFamily="34" charset="0"/>
                <a:ea typeface="Times New Roman" panose="02020603050405020304" pitchFamily="18" charset="0"/>
              </a:rPr>
              <a:t>s whether a prudent person would have had reasonable cause to suspect child abuse if presented with the same </a:t>
            </a:r>
            <a:r>
              <a:rPr lang="en-US" sz="1100" b="1" dirty="0">
                <a:solidFill>
                  <a:srgbClr val="FF0000"/>
                </a:solidFill>
                <a:effectLst/>
                <a:latin typeface="Calibri" panose="020F0502020204030204" pitchFamily="34" charset="0"/>
                <a:ea typeface="Times New Roman" panose="02020603050405020304" pitchFamily="18" charset="0"/>
              </a:rPr>
              <a:t>totality of circumstances.</a:t>
            </a:r>
            <a:r>
              <a:rPr lang="en-US" sz="1100" dirty="0">
                <a:solidFill>
                  <a:srgbClr val="FF0000"/>
                </a:solidFill>
                <a:effectLst/>
                <a:latin typeface="Calibri" panose="020F0502020204030204" pitchFamily="34" charset="0"/>
                <a:ea typeface="Times New Roman" panose="02020603050405020304" pitchFamily="18" charset="0"/>
              </a:rPr>
              <a:t>  </a:t>
            </a:r>
            <a:endParaRPr lang="en-US" sz="1100" dirty="0">
              <a:solidFill>
                <a:srgbClr val="FF0000"/>
              </a:solidFill>
              <a:effectLst/>
              <a:latin typeface="Calibri" panose="020F0502020204030204" pitchFamily="34" charset="0"/>
              <a:ea typeface="Calibri" panose="020F0502020204030204" pitchFamily="34" charset="0"/>
            </a:endParaRPr>
          </a:p>
          <a:p>
            <a:pPr marL="1085850" marR="0" lvl="2" indent="-171450">
              <a:spcBef>
                <a:spcPts val="0"/>
              </a:spcBef>
              <a:spcAft>
                <a:spcPts val="0"/>
              </a:spcAft>
              <a:buFont typeface="Arial" panose="020B0604020202020204" pitchFamily="34" charset="0"/>
              <a:buChar char="•"/>
            </a:pPr>
            <a:r>
              <a:rPr lang="en-US" sz="1100" dirty="0">
                <a:solidFill>
                  <a:srgbClr val="FF0000"/>
                </a:solidFill>
                <a:effectLst/>
                <a:latin typeface="Calibri" panose="020F0502020204030204" pitchFamily="34" charset="0"/>
                <a:ea typeface="Times New Roman" panose="02020603050405020304" pitchFamily="18" charset="0"/>
              </a:rPr>
              <a:t>“In other words, the individual should have a “belief, based on evidence but short of proof, that an ordinary person would reach as to the existence of child abuse.” </a:t>
            </a:r>
            <a:endParaRPr lang="en-US" sz="1100" dirty="0">
              <a:solidFill>
                <a:srgbClr val="FF0000"/>
              </a:solidFill>
              <a:effectLst/>
              <a:latin typeface="Calibri" panose="020F0502020204030204" pitchFamily="34" charset="0"/>
              <a:ea typeface="Calibri" panose="020F0502020204030204" pitchFamily="34" charset="0"/>
            </a:endParaRPr>
          </a:p>
          <a:p>
            <a:pPr marL="457200" marR="0" lvl="1" indent="0">
              <a:spcBef>
                <a:spcPts val="0"/>
              </a:spcBef>
              <a:spcAft>
                <a:spcPts val="0"/>
              </a:spcAft>
              <a:buFont typeface="Courier New" panose="02070309020205020404" pitchFamily="49" charset="0"/>
              <a:buNone/>
            </a:pPr>
            <a:endParaRPr lang="en-US" sz="1100" dirty="0">
              <a:effectLst/>
              <a:latin typeface="Lato" panose="020F0502020204030203" pitchFamily="34" charset="0"/>
              <a:ea typeface="Times New Roman" panose="02020603050405020304" pitchFamily="18" charset="0"/>
            </a:endParaRPr>
          </a:p>
          <a:p>
            <a:pPr marL="457200" marR="0" lvl="1" indent="0">
              <a:spcBef>
                <a:spcPts val="0"/>
              </a:spcBef>
              <a:spcAft>
                <a:spcPts val="0"/>
              </a:spcAft>
              <a:buFont typeface="Courier New" panose="02070309020205020404" pitchFamily="49" charset="0"/>
              <a:buNone/>
            </a:pPr>
            <a:r>
              <a:rPr lang="en-US" sz="1100" dirty="0">
                <a:effectLst/>
                <a:latin typeface="Lato" panose="020F0502020204030203" pitchFamily="34" charset="0"/>
                <a:ea typeface="Times New Roman" panose="02020603050405020304" pitchFamily="18" charset="0"/>
              </a:rPr>
              <a:t>School staff should not assume that suspected child maltreatment has been reported by another individual with knowledge of the suspected abuse. </a:t>
            </a:r>
            <a:r>
              <a:rPr lang="en-US" sz="1100" dirty="0">
                <a:solidFill>
                  <a:srgbClr val="FF0000"/>
                </a:solidFill>
                <a:effectLst/>
                <a:latin typeface="Lato" panose="020F0502020204030203" pitchFamily="34" charset="0"/>
                <a:ea typeface="Times New Roman" panose="02020603050405020304" pitchFamily="18" charset="0"/>
              </a:rPr>
              <a:t>For example, </a:t>
            </a:r>
            <a:r>
              <a:rPr lang="en-US" sz="1100" dirty="0">
                <a:effectLst/>
                <a:latin typeface="Lato" panose="020F0502020204030203" pitchFamily="34" charset="0"/>
                <a:ea typeface="Times New Roman" panose="02020603050405020304" pitchFamily="18" charset="0"/>
              </a:rPr>
              <a:t>in a situation where a student has said that their caregiver is already aware of maltreatment occurring, school staff must still make a report to the proper authorities.</a:t>
            </a:r>
          </a:p>
          <a:p>
            <a:pPr marL="457200" marR="0" lvl="1" indent="0">
              <a:spcBef>
                <a:spcPts val="0"/>
              </a:spcBef>
              <a:spcAft>
                <a:spcPts val="0"/>
              </a:spcAft>
              <a:buFont typeface="Courier New" panose="02070309020205020404" pitchFamily="49" charset="0"/>
              <a:buNone/>
            </a:pPr>
            <a:endParaRPr lang="en-US" sz="1100" dirty="0">
              <a:effectLst/>
              <a:latin typeface="Lato" panose="020F0502020204030203" pitchFamily="34" charset="0"/>
              <a:ea typeface="Times New Roman" panose="02020603050405020304" pitchFamily="18" charset="0"/>
            </a:endParaRPr>
          </a:p>
          <a:p>
            <a:pPr marL="457200" marR="0" lvl="1" indent="0">
              <a:spcBef>
                <a:spcPts val="0"/>
              </a:spcBef>
              <a:spcAft>
                <a:spcPts val="0"/>
              </a:spcAft>
              <a:buFont typeface="Courier New" panose="02070309020205020404" pitchFamily="49" charset="0"/>
              <a:buNone/>
            </a:pPr>
            <a:r>
              <a:rPr lang="en-US" sz="1100" dirty="0">
                <a:effectLst/>
                <a:latin typeface="Lato" panose="020F0502020204030203" pitchFamily="34" charset="0"/>
                <a:ea typeface="Times New Roman" panose="02020603050405020304" pitchFamily="18" charset="0"/>
              </a:rPr>
              <a:t>It is important to note that you are not to determine if child maltreatment has occurred or not.  You </a:t>
            </a:r>
            <a:r>
              <a:rPr lang="en-US" sz="1100">
                <a:effectLst/>
                <a:latin typeface="Lato" panose="020F0502020204030203" pitchFamily="34" charset="0"/>
                <a:ea typeface="Times New Roman" panose="02020603050405020304" pitchFamily="18" charset="0"/>
              </a:rPr>
              <a:t>just have to </a:t>
            </a:r>
            <a:r>
              <a:rPr lang="en-US" sz="1100" dirty="0">
                <a:effectLst/>
                <a:latin typeface="Lato" panose="020F0502020204030203" pitchFamily="34" charset="0"/>
                <a:ea typeface="Times New Roman" panose="02020603050405020304" pitchFamily="18" charset="0"/>
              </a:rPr>
              <a:t>have a reasonable cause to suspect that child maltreatment may have occurred or may occur in the future.</a:t>
            </a:r>
            <a:endParaRPr lang="en-US" sz="1100" dirty="0">
              <a:effectLst/>
              <a:latin typeface="Calibri" panose="020F0502020204030204" pitchFamily="34" charset="0"/>
              <a:ea typeface="Calibri" panose="020F0502020204030204" pitchFamily="34" charset="0"/>
            </a:endParaRPr>
          </a:p>
          <a:p>
            <a:pPr marL="0" indent="0">
              <a:lnSpc>
                <a:spcPct val="90000"/>
              </a:lnSpc>
              <a:buFont typeface="Arial" panose="020B0604020202020204" pitchFamily="34" charset="0"/>
              <a:buNone/>
              <a:defRPr/>
            </a:pPr>
            <a:endParaRPr lang="en-US" sz="1200" baseline="0" dirty="0">
              <a:latin typeface="Lato "/>
            </a:endParaRPr>
          </a:p>
          <a:p>
            <a:pPr marL="0" indent="0">
              <a:lnSpc>
                <a:spcPct val="90000"/>
              </a:lnSpc>
              <a:buFont typeface="Arial" panose="020B0604020202020204" pitchFamily="34" charset="0"/>
              <a:buNone/>
            </a:pPr>
            <a:endParaRPr lang="en-US" altLang="en-US" sz="1200" baseline="0" dirty="0">
              <a:latin typeface="Lato "/>
            </a:endParaRPr>
          </a:p>
          <a:p>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36</a:t>
            </a:fld>
            <a:endParaRPr lang="en-US"/>
          </a:p>
        </p:txBody>
      </p:sp>
    </p:spTree>
    <p:extLst>
      <p:ext uri="{BB962C8B-B14F-4D97-AF65-F5344CB8AC3E}">
        <p14:creationId xmlns:p14="http://schemas.microsoft.com/office/powerpoint/2010/main" val="911467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latin typeface="Lato "/>
              </a:rPr>
              <a:t>Some adults</a:t>
            </a:r>
            <a:r>
              <a:rPr lang="en-US" sz="1200" baseline="0" dirty="0">
                <a:latin typeface="Lato "/>
              </a:rPr>
              <a:t> are not required to report suspected child maltreatment.  These include:</a:t>
            </a:r>
          </a:p>
          <a:p>
            <a:endParaRPr lang="en-US" sz="1200" baseline="0" dirty="0">
              <a:latin typeface="Lato "/>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ato "/>
              </a:rPr>
              <a:t>School staff who suspect abuse or neglect while not in the course of their professional duties. </a:t>
            </a:r>
            <a:r>
              <a:rPr lang="en-US" sz="1200" baseline="0" dirty="0">
                <a:latin typeface="Lato "/>
              </a:rPr>
              <a:t>You are not legally required to report situations of child maltreatment you may observe in the neighborhood where you live or other parts of your community</a:t>
            </a:r>
            <a:endParaRPr lang="en-US" sz="1200" dirty="0">
              <a:latin typeface="Lato "/>
            </a:endParaRPr>
          </a:p>
          <a:p>
            <a:pPr marL="342900" indent="-342900">
              <a:buFont typeface="Arial" panose="020B0604020202020204" pitchFamily="34" charset="0"/>
              <a:buChar char="•"/>
            </a:pPr>
            <a:r>
              <a:rPr lang="en-US" sz="1200" dirty="0">
                <a:latin typeface="Lato "/>
              </a:rPr>
              <a:t>Contracted staff,</a:t>
            </a:r>
            <a:r>
              <a:rPr lang="en-US" sz="1200" baseline="0" dirty="0">
                <a:latin typeface="Lato "/>
              </a:rPr>
              <a:t> for instance, bus drivers, and </a:t>
            </a:r>
            <a:endParaRPr lang="en-US" sz="1200" dirty="0">
              <a:latin typeface="Lato "/>
            </a:endParaRPr>
          </a:p>
          <a:p>
            <a:pPr marL="342900" indent="-342900">
              <a:buFont typeface="Arial" panose="020B0604020202020204" pitchFamily="34" charset="0"/>
              <a:buChar char="•"/>
            </a:pPr>
            <a:r>
              <a:rPr lang="en-US" sz="1200" dirty="0">
                <a:latin typeface="Lato "/>
              </a:rPr>
              <a:t>Volunteers who work directly with students.</a:t>
            </a:r>
          </a:p>
          <a:p>
            <a:pPr marL="342900" indent="-342900">
              <a:buFont typeface="Arial" panose="020B0604020202020204" pitchFamily="34" charset="0"/>
              <a:buChar char="•"/>
            </a:pPr>
            <a:endParaRPr lang="en-US" sz="1200" dirty="0">
              <a:latin typeface="Lato "/>
            </a:endParaRPr>
          </a:p>
          <a:p>
            <a:pPr marL="0" indent="0">
              <a:buFont typeface="Arial" panose="020B0604020202020204" pitchFamily="34" charset="0"/>
              <a:buNone/>
            </a:pPr>
            <a:r>
              <a:rPr lang="en-US" sz="1200" dirty="0">
                <a:latin typeface="Lato "/>
              </a:rPr>
              <a:t>School districts may choose to extend expectations to notify appropriate school authorities of suspected child maltreatment to all contracted staff and volunteers through local school district policy.</a:t>
            </a:r>
          </a:p>
          <a:p>
            <a:pPr marL="0" indent="0">
              <a:buFont typeface="Arial" panose="020B0604020202020204" pitchFamily="34" charset="0"/>
              <a:buNone/>
            </a:pPr>
            <a:endParaRPr lang="en-US" sz="1200" dirty="0">
              <a:latin typeface="Lato "/>
            </a:endParaRPr>
          </a:p>
          <a:p>
            <a:pPr marL="0" indent="0">
              <a:buFont typeface="Arial" panose="020B0604020202020204" pitchFamily="34" charset="0"/>
              <a:buNone/>
            </a:pPr>
            <a:endParaRPr lang="en-US" sz="1200" dirty="0">
              <a:latin typeface="Lato "/>
            </a:endParaRPr>
          </a:p>
          <a:p>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37</a:t>
            </a:fld>
            <a:endParaRPr lang="en-US"/>
          </a:p>
        </p:txBody>
      </p:sp>
    </p:spTree>
    <p:extLst>
      <p:ext uri="{BB962C8B-B14F-4D97-AF65-F5344CB8AC3E}">
        <p14:creationId xmlns:p14="http://schemas.microsoft.com/office/powerpoint/2010/main" val="4042364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latin typeface="Lato "/>
              </a:rPr>
              <a:t>Here is another learning check.</a:t>
            </a:r>
          </a:p>
          <a:p>
            <a:endParaRPr lang="en-US" sz="1200" dirty="0">
              <a:latin typeface="Lato "/>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True or False:  Reporting suspected child maltreatment may be delegated to another employee who knows the child and is more familiar with how to make a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Lato "/>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ASK THE AUDIENCE IF THEY BELIEVE THE ANSWER IS TRUE OR FALSE.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Lato "/>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The correct answer is false.  </a:t>
            </a:r>
            <a:r>
              <a:rPr lang="en-US" altLang="en-US" sz="1200" baseline="0" dirty="0">
                <a:latin typeface="Lato "/>
              </a:rPr>
              <a:t>The legal requirement to report may not be delegated to another person.  A report should be made by the person with </a:t>
            </a:r>
            <a:r>
              <a:rPr lang="en-US" altLang="en-US" sz="1200" i="1" strike="noStrike" baseline="0" dirty="0">
                <a:solidFill>
                  <a:srgbClr val="FF0000"/>
                </a:solidFill>
                <a:highlight>
                  <a:srgbClr val="FFFF00"/>
                </a:highlight>
                <a:latin typeface="Lato "/>
              </a:rPr>
              <a:t>reasonable cause to suspect </a:t>
            </a:r>
            <a:r>
              <a:rPr lang="en-US" altLang="en-US" sz="1200" baseline="0" dirty="0">
                <a:latin typeface="Lato "/>
              </a:rPr>
              <a:t>that the child may have been abused or neglected.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38</a:t>
            </a:fld>
            <a:endParaRPr lang="en-US"/>
          </a:p>
        </p:txBody>
      </p:sp>
    </p:spTree>
    <p:extLst>
      <p:ext uri="{BB962C8B-B14F-4D97-AF65-F5344CB8AC3E}">
        <p14:creationId xmlns:p14="http://schemas.microsoft.com/office/powerpoint/2010/main" val="3800514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Arial" panose="020B0604020202020204" pitchFamily="34" charset="0"/>
              <a:buNone/>
            </a:pPr>
            <a:r>
              <a:rPr lang="en-US" altLang="en-US" sz="1200" dirty="0">
                <a:latin typeface="Lato "/>
              </a:rPr>
              <a:t>You can fulfill your statutory obligation</a:t>
            </a:r>
            <a:r>
              <a:rPr lang="en-US" altLang="en-US" sz="1200" baseline="0" dirty="0">
                <a:latin typeface="Lato "/>
              </a:rPr>
              <a:t> to report possible child maltreatment by contacting either</a:t>
            </a:r>
            <a:r>
              <a:rPr lang="en-US" altLang="en-US" sz="1200" dirty="0">
                <a:latin typeface="Lato "/>
              </a:rPr>
              <a:t> county Child Protective Services or local law enforcement.  You do not have to contact both systems.  However, law enforcement is generally contacted, if there may be immediate</a:t>
            </a:r>
            <a:r>
              <a:rPr lang="en-US" altLang="en-US" sz="1200" baseline="0" dirty="0">
                <a:latin typeface="Lato "/>
              </a:rPr>
              <a:t> danger to the student</a:t>
            </a:r>
            <a:r>
              <a:rPr lang="en-US" altLang="en-US" sz="1200" dirty="0">
                <a:latin typeface="Lato "/>
              </a:rPr>
              <a:t>.  If there is no immediate threat, you should contact county Child Protective Services.</a:t>
            </a:r>
          </a:p>
          <a:p>
            <a:pPr marL="810981" lvl="1" indent="-342900">
              <a:buFont typeface="Wingdings" panose="05000000000000000000" pitchFamily="2" charset="2"/>
              <a:buChar char="ü"/>
            </a:pPr>
            <a:endParaRPr lang="en-US" altLang="en-US" sz="1200" dirty="0">
              <a:latin typeface="Lato "/>
            </a:endParaRPr>
          </a:p>
          <a:p>
            <a:pPr marL="0" indent="0">
              <a:buFont typeface="Arial" panose="020B0604020202020204" pitchFamily="34" charset="0"/>
              <a:buNone/>
            </a:pPr>
            <a:r>
              <a:rPr lang="en-US" altLang="en-US" sz="1200" dirty="0">
                <a:latin typeface="Lato "/>
              </a:rPr>
              <a:t>Wisconsin law requires reports to be made immediately by phone or in person.  Do not wait</a:t>
            </a:r>
            <a:r>
              <a:rPr lang="en-US" altLang="en-US" sz="1200" baseline="0" dirty="0">
                <a:latin typeface="Lato "/>
              </a:rPr>
              <a:t> for a convenient time in the school day or until the end of the school day to make a report.</a:t>
            </a:r>
            <a:endParaRPr lang="en-US" altLang="en-US" sz="1200" dirty="0">
              <a:latin typeface="Lato "/>
            </a:endParaRPr>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39</a:t>
            </a:fld>
            <a:endParaRPr lang="en-US"/>
          </a:p>
        </p:txBody>
      </p:sp>
    </p:spTree>
    <p:extLst>
      <p:ext uri="{BB962C8B-B14F-4D97-AF65-F5344CB8AC3E}">
        <p14:creationId xmlns:p14="http://schemas.microsoft.com/office/powerpoint/2010/main" val="251566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latin typeface="Lato "/>
              </a:rPr>
              <a:t>There</a:t>
            </a:r>
            <a:r>
              <a:rPr lang="en-US" baseline="0" dirty="0">
                <a:latin typeface="Lato "/>
              </a:rPr>
              <a:t> are signs of child maltreatment to be aware of, but these signs can also indicate other circumstances involving medical conditions, poverty, or accidents. </a:t>
            </a:r>
          </a:p>
          <a:p>
            <a:endParaRPr lang="en-US" baseline="0" dirty="0">
              <a:latin typeface="Lato "/>
            </a:endParaRPr>
          </a:p>
          <a:p>
            <a:r>
              <a:rPr lang="en-US" baseline="0" dirty="0">
                <a:latin typeface="Lato "/>
              </a:rPr>
              <a:t>Generally, the more signs we see, the more concerned we are.  Keeping a log of observed concerns can be helpful in demonstrating a pattern of child maltreatment.</a:t>
            </a:r>
          </a:p>
          <a:p>
            <a:endParaRPr lang="en-US" baseline="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Ultimately, whether you make a report for suspected child maltreatment depends on the signs you observe, comments by the student, and interactions with the family</a:t>
            </a:r>
            <a:r>
              <a:rPr lang="en-US" altLang="en-US" sz="1200" baseline="0" dirty="0">
                <a:latin typeface="Lato "/>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Lato "/>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latin typeface="Lato "/>
              </a:rPr>
              <a:t>It is also important to note that there is a greater risk for child abuse and neglect for children with disabilities. Due to a variety of factors, they may also be less likely to report incidents to school staff. </a:t>
            </a:r>
            <a:endParaRPr lang="en-US" altLang="en-US" sz="1200" dirty="0">
              <a:latin typeface="Lato "/>
            </a:endParaRPr>
          </a:p>
          <a:p>
            <a:endParaRPr lang="en-US" dirty="0"/>
          </a:p>
        </p:txBody>
      </p:sp>
      <p:sp>
        <p:nvSpPr>
          <p:cNvPr id="4" name="Slide Number Placeholder 3"/>
          <p:cNvSpPr>
            <a:spLocks noGrp="1"/>
          </p:cNvSpPr>
          <p:nvPr>
            <p:ph type="sldNum" sz="quarter" idx="10"/>
          </p:nvPr>
        </p:nvSpPr>
        <p:spPr/>
        <p:txBody>
          <a:bodyPr/>
          <a:lstStyle/>
          <a:p>
            <a:fld id="{E0ECA284-2834-450D-93F3-5024CD62C3F7}" type="slidenum">
              <a:rPr lang="en-US" smtClean="0"/>
              <a:t>4</a:t>
            </a:fld>
            <a:endParaRPr lang="en-US"/>
          </a:p>
        </p:txBody>
      </p:sp>
    </p:spTree>
    <p:extLst>
      <p:ext uri="{BB962C8B-B14F-4D97-AF65-F5344CB8AC3E}">
        <p14:creationId xmlns:p14="http://schemas.microsoft.com/office/powerpoint/2010/main" val="3189931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Arial" panose="020B0604020202020204" pitchFamily="34" charset="0"/>
              <a:buNone/>
            </a:pPr>
            <a:r>
              <a:rPr lang="en-US" altLang="en-US" sz="1200" dirty="0">
                <a:latin typeface="Lato "/>
              </a:rPr>
              <a:t>The law prohibits anyone who makes a report in good faith from being fired, disciplined, or otherwise discriminated against in regard to employment, or from being threatened with any such treatment.</a:t>
            </a:r>
          </a:p>
          <a:p>
            <a:pPr marL="0" indent="0">
              <a:buFont typeface="Arial" panose="020B0604020202020204" pitchFamily="34" charset="0"/>
              <a:buNone/>
            </a:pPr>
            <a:endParaRPr lang="en-US" altLang="en-US" sz="800" dirty="0">
              <a:latin typeface="Lato "/>
            </a:endParaRPr>
          </a:p>
          <a:p>
            <a:pPr marL="0" indent="0">
              <a:buFont typeface="Arial" panose="020B0604020202020204" pitchFamily="34" charset="0"/>
              <a:buNone/>
            </a:pPr>
            <a:r>
              <a:rPr lang="en-US" altLang="en-US" sz="1200" dirty="0">
                <a:latin typeface="Lato "/>
              </a:rPr>
              <a:t>A reporter is protected from both civil and criminal liability.</a:t>
            </a:r>
          </a:p>
          <a:p>
            <a:endParaRPr lang="en-US" dirty="0"/>
          </a:p>
        </p:txBody>
      </p:sp>
      <p:sp>
        <p:nvSpPr>
          <p:cNvPr id="4" name="Slide Number Placeholder 3"/>
          <p:cNvSpPr>
            <a:spLocks noGrp="1"/>
          </p:cNvSpPr>
          <p:nvPr>
            <p:ph type="sldNum" sz="quarter" idx="10"/>
          </p:nvPr>
        </p:nvSpPr>
        <p:spPr/>
        <p:txBody>
          <a:bodyPr/>
          <a:lstStyle/>
          <a:p>
            <a:fld id="{E0ECA284-2834-450D-93F3-5024CD62C3F7}" type="slidenum">
              <a:rPr lang="en-US" smtClean="0"/>
              <a:t>40</a:t>
            </a:fld>
            <a:endParaRPr lang="en-US"/>
          </a:p>
        </p:txBody>
      </p:sp>
    </p:spTree>
    <p:extLst>
      <p:ext uri="{BB962C8B-B14F-4D97-AF65-F5344CB8AC3E}">
        <p14:creationId xmlns:p14="http://schemas.microsoft.com/office/powerpoint/2010/main" val="1752333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Arial" panose="020B0604020202020204" pitchFamily="34" charset="0"/>
              <a:buNone/>
            </a:pPr>
            <a:r>
              <a:rPr lang="en-US" altLang="en-US" sz="1200" dirty="0">
                <a:latin typeface="Lato "/>
              </a:rPr>
              <a:t>There are penalties for failing to make a report, as well as penalties</a:t>
            </a:r>
            <a:r>
              <a:rPr lang="en-US" altLang="en-US" sz="1200" baseline="0" dirty="0">
                <a:latin typeface="Lato "/>
              </a:rPr>
              <a:t> for</a:t>
            </a:r>
            <a:r>
              <a:rPr lang="en-US" altLang="en-US" sz="1200" dirty="0">
                <a:latin typeface="Lato "/>
              </a:rPr>
              <a:t> sharing information that identifies a reporter without authorization. These penalties may include fines up to $1,000 and up to six months in jail.</a:t>
            </a:r>
          </a:p>
          <a:p>
            <a:pPr marL="0" indent="0">
              <a:buFont typeface="Arial" panose="020B0604020202020204" pitchFamily="34" charset="0"/>
              <a:buNone/>
            </a:pPr>
            <a:endParaRPr lang="en-US" altLang="en-US" sz="1200" dirty="0">
              <a:latin typeface="Lato "/>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latin typeface="Lato "/>
              </a:rPr>
              <a:t>The county, local law enforcement, and the school district may not legally share any identifying information about a school employee who makes a report, unless the disclosure is specifically authorized in the law.</a:t>
            </a:r>
          </a:p>
          <a:p>
            <a:pPr marL="0" indent="0">
              <a:buFont typeface="Arial" panose="020B0604020202020204" pitchFamily="34" charset="0"/>
              <a:buNone/>
            </a:pPr>
            <a:endParaRPr lang="en-US" altLang="en-US" sz="1200" dirty="0">
              <a:latin typeface="Lato "/>
            </a:endParaRPr>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41</a:t>
            </a:fld>
            <a:endParaRPr lang="en-US"/>
          </a:p>
        </p:txBody>
      </p:sp>
    </p:spTree>
    <p:extLst>
      <p:ext uri="{BB962C8B-B14F-4D97-AF65-F5344CB8AC3E}">
        <p14:creationId xmlns:p14="http://schemas.microsoft.com/office/powerpoint/2010/main" val="2128283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lnSpc>
                <a:spcPct val="90000"/>
              </a:lnSpc>
              <a:buFont typeface="Arial" panose="020B0604020202020204" pitchFamily="34" charset="0"/>
              <a:buNone/>
            </a:pPr>
            <a:r>
              <a:rPr lang="en-US" altLang="en-US" sz="1200" dirty="0">
                <a:latin typeface="Lato "/>
              </a:rPr>
              <a:t>It is common to be unsure if a report should be made in any given situation.  It is ok </a:t>
            </a:r>
            <a:r>
              <a:rPr lang="en-US" altLang="en-US" sz="1200" baseline="0" dirty="0">
                <a:latin typeface="Lato "/>
              </a:rPr>
              <a:t>to ta</a:t>
            </a:r>
            <a:r>
              <a:rPr lang="en-US" altLang="en-US" sz="1200" dirty="0">
                <a:latin typeface="Lato "/>
              </a:rPr>
              <a:t>lk to someone else who can help to determine if a report is necessary.  There are a</a:t>
            </a:r>
            <a:r>
              <a:rPr lang="en-US" altLang="en-US" sz="1200" baseline="0" dirty="0">
                <a:latin typeface="Lato "/>
              </a:rPr>
              <a:t> couple of ways you can do this:</a:t>
            </a:r>
          </a:p>
          <a:p>
            <a:pPr marL="0" indent="0">
              <a:lnSpc>
                <a:spcPct val="90000"/>
              </a:lnSpc>
              <a:buFont typeface="Arial" panose="020B0604020202020204" pitchFamily="34" charset="0"/>
              <a:buNone/>
            </a:pPr>
            <a:endParaRPr lang="en-US" altLang="en-US" sz="1200" dirty="0">
              <a:latin typeface="Lato "/>
            </a:endParaRPr>
          </a:p>
          <a:p>
            <a:pPr marL="457200" lvl="1" indent="-457200">
              <a:lnSpc>
                <a:spcPct val="90000"/>
              </a:lnSpc>
              <a:buFont typeface="Arial" panose="020B0604020202020204" pitchFamily="34" charset="0"/>
              <a:buChar char="•"/>
            </a:pPr>
            <a:r>
              <a:rPr lang="en-US" altLang="en-US" sz="1200" dirty="0">
                <a:latin typeface="Lato "/>
              </a:rPr>
              <a:t>Pupil services professionals and school administrators may have additional experience and expertise</a:t>
            </a:r>
            <a:r>
              <a:rPr lang="en-US" altLang="en-US" sz="1200" baseline="0" dirty="0">
                <a:latin typeface="Lato "/>
              </a:rPr>
              <a:t> in this area to help </a:t>
            </a:r>
            <a:r>
              <a:rPr lang="en-US" altLang="en-US" sz="1200" i="1" baseline="0" dirty="0">
                <a:latin typeface="Lato "/>
              </a:rPr>
              <a:t>guide </a:t>
            </a:r>
            <a:r>
              <a:rPr lang="en-US" altLang="en-US" sz="1200" baseline="0" dirty="0">
                <a:latin typeface="Lato "/>
              </a:rPr>
              <a:t>the decision.</a:t>
            </a:r>
          </a:p>
          <a:p>
            <a:pPr marL="457200" lvl="1" indent="-457200">
              <a:lnSpc>
                <a:spcPct val="90000"/>
              </a:lnSpc>
              <a:buFont typeface="Arial" panose="020B0604020202020204" pitchFamily="34" charset="0"/>
              <a:buChar char="•"/>
            </a:pPr>
            <a:endParaRPr lang="en-US" altLang="en-US" sz="1200" dirty="0">
              <a:latin typeface="Lato "/>
            </a:endParaRPr>
          </a:p>
          <a:p>
            <a:pPr marL="457200" lvl="1" indent="-457200">
              <a:lnSpc>
                <a:spcPct val="90000"/>
              </a:lnSpc>
              <a:buFont typeface="Arial" panose="020B0604020202020204" pitchFamily="34" charset="0"/>
              <a:buChar char="•"/>
            </a:pPr>
            <a:r>
              <a:rPr lang="en-US" altLang="en-US" sz="1200" dirty="0">
                <a:latin typeface="Lato "/>
              </a:rPr>
              <a:t>You can also call county Child Protective Services or local law enforcement</a:t>
            </a:r>
          </a:p>
          <a:p>
            <a:pPr marL="457200" lvl="1" indent="-457200">
              <a:lnSpc>
                <a:spcPct val="90000"/>
              </a:lnSpc>
              <a:buFont typeface="Arial" panose="020B0604020202020204" pitchFamily="34" charset="0"/>
              <a:buChar char="•"/>
            </a:pPr>
            <a:endParaRPr lang="en-US" altLang="en-US" sz="1200" dirty="0">
              <a:latin typeface="Lato "/>
            </a:endParaRPr>
          </a:p>
          <a:p>
            <a:pPr marL="0" indent="0">
              <a:lnSpc>
                <a:spcPct val="90000"/>
              </a:lnSpc>
              <a:buFont typeface="Arial" panose="020B0604020202020204" pitchFamily="34" charset="0"/>
              <a:buNone/>
            </a:pPr>
            <a:r>
              <a:rPr lang="en-US" altLang="en-US" sz="1200" dirty="0">
                <a:latin typeface="Lato "/>
              </a:rPr>
              <a:t>Talking to someone else may not delay a report.  For</a:t>
            </a:r>
            <a:r>
              <a:rPr lang="en-US" altLang="en-US" sz="1200" baseline="0" dirty="0">
                <a:latin typeface="Lato "/>
              </a:rPr>
              <a:t> instance, you may wish to consult with a pupil services professional, but if that person is not in your building at that time or you cannot reach </a:t>
            </a:r>
            <a:r>
              <a:rPr lang="en-US" altLang="en-US" sz="1200" i="1" strike="noStrike" baseline="0" dirty="0">
                <a:latin typeface="Lato "/>
              </a:rPr>
              <a:t>them </a:t>
            </a:r>
            <a:r>
              <a:rPr lang="en-US" altLang="en-US" sz="1200" baseline="0" dirty="0">
                <a:latin typeface="Lato "/>
              </a:rPr>
              <a:t>by phone, you must not wait.  You need to find someone else to consult with or make the decision on your own.  </a:t>
            </a:r>
          </a:p>
          <a:p>
            <a:pPr marL="0" indent="0">
              <a:lnSpc>
                <a:spcPct val="90000"/>
              </a:lnSpc>
              <a:buFont typeface="Arial" panose="020B0604020202020204" pitchFamily="34" charset="0"/>
              <a:buNone/>
            </a:pPr>
            <a:endParaRPr lang="en-US" altLang="en-US" sz="1200" baseline="0" dirty="0">
              <a:latin typeface="Lato "/>
            </a:endParaRPr>
          </a:p>
          <a:p>
            <a:pPr marL="0" indent="0">
              <a:lnSpc>
                <a:spcPct val="90000"/>
              </a:lnSpc>
              <a:buFont typeface="Arial" panose="020B0604020202020204" pitchFamily="34" charset="0"/>
              <a:buNone/>
            </a:pPr>
            <a:r>
              <a:rPr lang="en-US" altLang="en-US" sz="1200" baseline="0" dirty="0">
                <a:latin typeface="Lato "/>
              </a:rPr>
              <a:t>An email or voice message for pupil service staff is not helpful and does not relieve a mandated reporter of their duty to report to CPS.</a:t>
            </a:r>
          </a:p>
          <a:p>
            <a:pPr marL="0" indent="0">
              <a:lnSpc>
                <a:spcPct val="90000"/>
              </a:lnSpc>
              <a:buFont typeface="Arial" panose="020B0604020202020204" pitchFamily="34" charset="0"/>
              <a:buNone/>
            </a:pPr>
            <a:endParaRPr lang="en-US" altLang="en-US" sz="1200" baseline="0" dirty="0">
              <a:latin typeface="Lato "/>
            </a:endParaRPr>
          </a:p>
          <a:p>
            <a:pPr marL="0" indent="0">
              <a:lnSpc>
                <a:spcPct val="90000"/>
              </a:lnSpc>
              <a:buFont typeface="Arial" panose="020B0604020202020204" pitchFamily="34" charset="0"/>
              <a:buNone/>
            </a:pPr>
            <a:r>
              <a:rPr lang="en-US" altLang="en-US" sz="1200" baseline="0" dirty="0">
                <a:latin typeface="Lato "/>
              </a:rPr>
              <a:t>Ultimately, the decision to report is to be made by the person who has </a:t>
            </a:r>
            <a:r>
              <a:rPr lang="en-US" altLang="en-US" sz="1200" i="1" baseline="0" dirty="0">
                <a:latin typeface="Lato "/>
              </a:rPr>
              <a:t>reasonable cause to suspect</a:t>
            </a:r>
            <a:r>
              <a:rPr lang="en-US" altLang="en-US" sz="1200" baseline="0" dirty="0">
                <a:latin typeface="Lato "/>
              </a:rPr>
              <a:t> that child maltreatment has occurred.  Another person, including a supervisor, may not prohibit you from fulfilling your legal obligation to report possible child maltreatment.</a:t>
            </a: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42</a:t>
            </a:fld>
            <a:endParaRPr lang="en-US"/>
          </a:p>
        </p:txBody>
      </p:sp>
    </p:spTree>
    <p:extLst>
      <p:ext uri="{BB962C8B-B14F-4D97-AF65-F5344CB8AC3E}">
        <p14:creationId xmlns:p14="http://schemas.microsoft.com/office/powerpoint/2010/main" val="1964669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US" altLang="en-US" sz="2600" dirty="0">
                <a:latin typeface="Lato "/>
              </a:rPr>
              <a:t>Students may disclose abuse publically</a:t>
            </a:r>
            <a:r>
              <a:rPr lang="en-US" altLang="en-US" sz="2600" baseline="0" dirty="0">
                <a:latin typeface="Lato "/>
              </a:rPr>
              <a:t> in a class discussion or in a writing assignment. Educators can provide safety for students by responding appropriately. </a:t>
            </a:r>
          </a:p>
          <a:p>
            <a:pPr marL="0" indent="0">
              <a:spcAft>
                <a:spcPts val="600"/>
              </a:spcAft>
              <a:buFont typeface="Arial" panose="020B0604020202020204" pitchFamily="34" charset="0"/>
              <a:buNone/>
            </a:pPr>
            <a:endParaRPr lang="en-US" altLang="en-US" sz="2600" dirty="0">
              <a:latin typeface="Lato "/>
            </a:endParaRPr>
          </a:p>
          <a:p>
            <a:pPr marL="457200" indent="-457200">
              <a:spcAft>
                <a:spcPts val="600"/>
              </a:spcAft>
              <a:buFont typeface="Arial" panose="020B0604020202020204" pitchFamily="34" charset="0"/>
              <a:buChar char="•"/>
            </a:pPr>
            <a:r>
              <a:rPr lang="en-US" altLang="en-US" sz="2600" dirty="0">
                <a:latin typeface="Lato "/>
              </a:rPr>
              <a:t>If a student discloses abuse or neglect in a classroom discussion</a:t>
            </a:r>
          </a:p>
          <a:p>
            <a:pPr marL="925281" lvl="1" indent="-457200">
              <a:spcAft>
                <a:spcPts val="600"/>
              </a:spcAft>
              <a:buFont typeface="Arial" panose="020B0604020202020204" pitchFamily="34" charset="0"/>
              <a:buChar char="•"/>
            </a:pPr>
            <a:r>
              <a:rPr lang="en-US" altLang="en-US" sz="2200" dirty="0">
                <a:latin typeface="Lato "/>
              </a:rPr>
              <a:t>acknowledge the disclosure and act to refocus</a:t>
            </a:r>
            <a:r>
              <a:rPr lang="en-US" altLang="en-US" sz="2200" baseline="0" dirty="0">
                <a:latin typeface="Lato "/>
              </a:rPr>
              <a:t> on the original conversation, and away from the </a:t>
            </a:r>
            <a:r>
              <a:rPr lang="en-US" sz="1200" b="0" i="0" kern="1200" dirty="0">
                <a:solidFill>
                  <a:schemeClr val="tx1"/>
                </a:solidFill>
                <a:effectLst/>
                <a:latin typeface="+mn-lt"/>
                <a:ea typeface="+mn-ea"/>
                <a:cs typeface="+mn-cs"/>
              </a:rPr>
              <a:t>student who has disclosed </a:t>
            </a:r>
          </a:p>
          <a:p>
            <a:pPr marL="925281" lvl="1" indent="-457200">
              <a:spcAft>
                <a:spcPts val="600"/>
              </a:spcAft>
              <a:buFont typeface="Arial" panose="020B0604020202020204" pitchFamily="34" charset="0"/>
              <a:buChar char="•"/>
            </a:pPr>
            <a:r>
              <a:rPr lang="en-US" altLang="en-US" sz="2200" dirty="0">
                <a:latin typeface="Lato "/>
              </a:rPr>
              <a:t>find a way to talk with the student privately immediately after class</a:t>
            </a:r>
          </a:p>
          <a:p>
            <a:pPr marL="925281" lvl="1" indent="-457200">
              <a:spcAft>
                <a:spcPts val="600"/>
              </a:spcAft>
              <a:buFont typeface="Arial" panose="020B0604020202020204" pitchFamily="34" charset="0"/>
              <a:buChar char="•"/>
            </a:pPr>
            <a:r>
              <a:rPr lang="en-US" altLang="en-US" sz="2200" dirty="0">
                <a:latin typeface="Lato "/>
              </a:rPr>
              <a:t>discuss with the class general concerns about the harmful effects of gossiping, and about keeping information shared in class private</a:t>
            </a:r>
          </a:p>
          <a:p>
            <a:pPr marL="457200" indent="-457200">
              <a:spcAft>
                <a:spcPts val="600"/>
              </a:spcAft>
              <a:buFont typeface="Arial" panose="020B0604020202020204" pitchFamily="34" charset="0"/>
              <a:buChar char="•"/>
            </a:pPr>
            <a:r>
              <a:rPr lang="en-US" altLang="en-US" sz="2600" dirty="0">
                <a:latin typeface="Lato "/>
              </a:rPr>
              <a:t>If a student discloses abuse or neglect in a writing assignment</a:t>
            </a:r>
          </a:p>
          <a:p>
            <a:pPr marL="925281" lvl="1" indent="-457200">
              <a:spcAft>
                <a:spcPts val="600"/>
              </a:spcAft>
              <a:buFont typeface="Arial" panose="020B0604020202020204" pitchFamily="34" charset="0"/>
              <a:buChar char="•"/>
            </a:pPr>
            <a:r>
              <a:rPr lang="en-US" altLang="en-US" sz="2200" dirty="0">
                <a:latin typeface="Lato "/>
              </a:rPr>
              <a:t>talk with the student immediately about the possible disclosure</a:t>
            </a:r>
          </a:p>
          <a:p>
            <a:pPr marL="1382481" lvl="2" indent="-457200">
              <a:spcAft>
                <a:spcPts val="600"/>
              </a:spcAft>
              <a:buFont typeface="Arial" panose="020B0604020202020204" pitchFamily="34" charset="0"/>
              <a:buChar char="•"/>
            </a:pPr>
            <a:r>
              <a:rPr lang="en-US" altLang="en-US" sz="2200" baseline="0" dirty="0">
                <a:latin typeface="Lato "/>
              </a:rPr>
              <a:t>it is okay for a teacher to immediately ask for support from a pupil services team member and for the pupil services member to have the follow up conversation about the writing assignment with the student to determine if a report is necessary</a:t>
            </a:r>
            <a:endParaRPr lang="en-US" altLang="en-US" sz="2200" dirty="0">
              <a:latin typeface="Lato "/>
            </a:endParaRPr>
          </a:p>
          <a:p>
            <a:pPr marL="925281" lvl="1" indent="-457200">
              <a:spcAft>
                <a:spcPts val="600"/>
              </a:spcAft>
              <a:buFont typeface="Arial" panose="020B0604020202020204" pitchFamily="34" charset="0"/>
              <a:buChar char="•"/>
            </a:pPr>
            <a:r>
              <a:rPr lang="en-US" altLang="en-US" sz="2200" dirty="0">
                <a:latin typeface="Lato "/>
              </a:rPr>
              <a:t>if student verifies that the writing is about them and the writing is about</a:t>
            </a:r>
            <a:r>
              <a:rPr lang="en-US" altLang="en-US" sz="2200" baseline="0" dirty="0">
                <a:latin typeface="Lato "/>
              </a:rPr>
              <a:t> </a:t>
            </a:r>
            <a:r>
              <a:rPr lang="en-US" altLang="en-US" sz="2200" dirty="0">
                <a:latin typeface="Lato "/>
              </a:rPr>
              <a:t>a non-fictional situation</a:t>
            </a:r>
            <a:r>
              <a:rPr lang="en-US" altLang="en-US" sz="2200" baseline="0" dirty="0">
                <a:latin typeface="Lato "/>
              </a:rPr>
              <a:t> that involves abuse or neglect, a report is necessary</a:t>
            </a:r>
            <a:endParaRPr lang="en-US" altLang="en-US" sz="2200" dirty="0">
              <a:latin typeface="Lato "/>
            </a:endParaRP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43</a:t>
            </a:fld>
            <a:endParaRPr lang="en-US"/>
          </a:p>
        </p:txBody>
      </p:sp>
    </p:spTree>
    <p:extLst>
      <p:ext uri="{BB962C8B-B14F-4D97-AF65-F5344CB8AC3E}">
        <p14:creationId xmlns:p14="http://schemas.microsoft.com/office/powerpoint/2010/main" val="3600021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latin typeface="Lato "/>
              </a:rPr>
              <a:t>Time for another</a:t>
            </a:r>
            <a:r>
              <a:rPr lang="en-US" sz="1200" baseline="0" dirty="0">
                <a:latin typeface="Lato "/>
              </a:rPr>
              <a:t> learning check.</a:t>
            </a:r>
          </a:p>
          <a:p>
            <a:endParaRPr lang="en-US" sz="1200" baseline="0" dirty="0">
              <a:latin typeface="Lato "/>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Which of the following are acceptable ways to report suspected child maltreatment?  Check all that apply.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Lato "/>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Lato "/>
              </a:rPr>
              <a:t>ASK THE AUDIENCE WHICH ANSWERS</a:t>
            </a:r>
            <a:r>
              <a:rPr lang="en-US" altLang="en-US" sz="1200" baseline="0" dirty="0">
                <a:latin typeface="Lato "/>
              </a:rPr>
              <a:t> THEY BELIEVE MAY LEGALLY BE USED TO REPORT CHILD MALTREATMENT.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Lato "/>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latin typeface="Lato "/>
              </a:rPr>
              <a:t>The correct answers are phone and in person.  Wisconsin law provides two methods to make a report for suspected child maltreatment: by phone or in person.  Emailing and texting are not methods provided for in our state law. </a:t>
            </a:r>
            <a:endParaRPr lang="en-US" altLang="en-US" sz="1200" dirty="0">
              <a:latin typeface="Lato "/>
            </a:endParaRPr>
          </a:p>
          <a:p>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44</a:t>
            </a:fld>
            <a:endParaRPr lang="en-US"/>
          </a:p>
        </p:txBody>
      </p:sp>
    </p:spTree>
    <p:extLst>
      <p:ext uri="{BB962C8B-B14F-4D97-AF65-F5344CB8AC3E}">
        <p14:creationId xmlns:p14="http://schemas.microsoft.com/office/powerpoint/2010/main" val="1321829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nSpc>
                <a:spcPct val="90000"/>
              </a:lnSpc>
            </a:pPr>
            <a:r>
              <a:rPr lang="en-US" altLang="en-US" sz="1200" dirty="0">
                <a:latin typeface="Lato "/>
              </a:rPr>
              <a:t>When you make a report, county Child Protective Services and local law enforcement will want to know</a:t>
            </a:r>
            <a:r>
              <a:rPr lang="en-US" altLang="en-US" sz="1200" baseline="0" dirty="0">
                <a:latin typeface="Lato "/>
              </a:rPr>
              <a:t> the following information:</a:t>
            </a:r>
            <a:endParaRPr lang="en-US" altLang="en-US" sz="1200" dirty="0">
              <a:latin typeface="Lato "/>
            </a:endParaRPr>
          </a:p>
          <a:p>
            <a:pPr>
              <a:lnSpc>
                <a:spcPct val="90000"/>
              </a:lnSpc>
            </a:pPr>
            <a:endParaRPr lang="en-US" altLang="en-US" sz="1200" dirty="0">
              <a:latin typeface="Lato "/>
            </a:endParaRPr>
          </a:p>
          <a:p>
            <a:pPr marL="925281" lvl="1" indent="-457200">
              <a:lnSpc>
                <a:spcPct val="90000"/>
              </a:lnSpc>
              <a:buClr>
                <a:schemeClr val="tx2"/>
              </a:buClr>
              <a:buFont typeface="Arial" panose="020B0604020202020204" pitchFamily="34" charset="0"/>
              <a:buChar char="•"/>
            </a:pPr>
            <a:r>
              <a:rPr lang="en-US" altLang="en-US" sz="1200" dirty="0">
                <a:latin typeface="Lato "/>
              </a:rPr>
              <a:t>Information about the student, parents, other household</a:t>
            </a:r>
            <a:r>
              <a:rPr lang="en-US" altLang="en-US" sz="1200" baseline="0" dirty="0">
                <a:latin typeface="Lato "/>
              </a:rPr>
              <a:t> members and siblings, </a:t>
            </a:r>
            <a:r>
              <a:rPr lang="en-US" altLang="en-US" sz="1200" dirty="0">
                <a:latin typeface="Lato "/>
              </a:rPr>
              <a:t>and suspected abuser, including names, address, relationships, phone number, and the student’s date of birth</a:t>
            </a:r>
            <a:r>
              <a:rPr lang="en-US" altLang="en-US" sz="1200" baseline="0" dirty="0">
                <a:latin typeface="Lato "/>
              </a:rPr>
              <a:t> – Have this information readily available when you call in the report;</a:t>
            </a:r>
            <a:endParaRPr lang="en-US" altLang="en-US" sz="1200" dirty="0">
              <a:latin typeface="Lato "/>
            </a:endParaRPr>
          </a:p>
          <a:p>
            <a:pPr marL="925281" lvl="1" indent="-457200">
              <a:lnSpc>
                <a:spcPct val="90000"/>
              </a:lnSpc>
              <a:buClr>
                <a:schemeClr val="tx2"/>
              </a:buClr>
              <a:buFont typeface="Arial" panose="020B0604020202020204" pitchFamily="34" charset="0"/>
              <a:buChar char="•"/>
            </a:pPr>
            <a:r>
              <a:rPr lang="en-US" altLang="en-US" sz="1200" dirty="0">
                <a:latin typeface="Lato "/>
              </a:rPr>
              <a:t>Specifics of the observed injury, including</a:t>
            </a:r>
            <a:r>
              <a:rPr lang="en-US" altLang="en-US" sz="1200" baseline="0" dirty="0">
                <a:latin typeface="Lato "/>
              </a:rPr>
              <a:t> what the injury is and where it is located on the student; and</a:t>
            </a:r>
            <a:endParaRPr lang="en-US" altLang="en-US" sz="1200" dirty="0">
              <a:latin typeface="Lato "/>
            </a:endParaRPr>
          </a:p>
          <a:p>
            <a:pPr marL="925281" lvl="1" indent="-457200">
              <a:lnSpc>
                <a:spcPct val="90000"/>
              </a:lnSpc>
              <a:buClr>
                <a:schemeClr val="tx2"/>
              </a:buClr>
              <a:buFont typeface="Arial" panose="020B0604020202020204" pitchFamily="34" charset="0"/>
              <a:buChar char="•"/>
            </a:pPr>
            <a:r>
              <a:rPr lang="en-US" altLang="en-US" sz="1200" dirty="0">
                <a:latin typeface="Lato "/>
              </a:rPr>
              <a:t>Any statements made by the student that lead you to reasonably</a:t>
            </a:r>
            <a:r>
              <a:rPr lang="en-US" altLang="en-US" sz="1200" baseline="0" dirty="0">
                <a:latin typeface="Lato "/>
              </a:rPr>
              <a:t> suspect child maltreatment may have occurred.</a:t>
            </a:r>
            <a:endParaRPr lang="en-US" altLang="en-US" sz="1200" dirty="0">
              <a:latin typeface="Lato "/>
            </a:endParaRPr>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45</a:t>
            </a:fld>
            <a:endParaRPr lang="en-US"/>
          </a:p>
        </p:txBody>
      </p:sp>
    </p:spTree>
    <p:extLst>
      <p:ext uri="{BB962C8B-B14F-4D97-AF65-F5344CB8AC3E}">
        <p14:creationId xmlns:p14="http://schemas.microsoft.com/office/powerpoint/2010/main" val="4139299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925281" lvl="1" indent="-457200">
              <a:lnSpc>
                <a:spcPct val="90000"/>
              </a:lnSpc>
              <a:buClr>
                <a:schemeClr val="tx2"/>
              </a:buClr>
              <a:buFont typeface="Arial" panose="020B0604020202020204" pitchFamily="34" charset="0"/>
              <a:buChar char="•"/>
            </a:pPr>
            <a:r>
              <a:rPr lang="en-US" altLang="en-US" sz="1200" dirty="0">
                <a:latin typeface="Lato "/>
              </a:rPr>
              <a:t>Any prior concerns you may have about possible mistreatment of the student that may not have required a report at that time,</a:t>
            </a:r>
          </a:p>
          <a:p>
            <a:pPr marL="925281" lvl="1" indent="-457200">
              <a:lnSpc>
                <a:spcPct val="90000"/>
              </a:lnSpc>
              <a:buClr>
                <a:schemeClr val="tx2"/>
              </a:buClr>
              <a:buFont typeface="Arial" panose="020B0604020202020204" pitchFamily="34" charset="0"/>
              <a:buChar char="•"/>
            </a:pPr>
            <a:r>
              <a:rPr lang="en-US" altLang="en-US" sz="1200" dirty="0">
                <a:latin typeface="Lato "/>
              </a:rPr>
              <a:t>Special</a:t>
            </a:r>
            <a:r>
              <a:rPr lang="en-US" altLang="en-US" sz="1200" baseline="0" dirty="0">
                <a:latin typeface="Lato "/>
              </a:rPr>
              <a:t> needs the student may have, and </a:t>
            </a:r>
            <a:endParaRPr lang="en-US" altLang="en-US" sz="1200" dirty="0">
              <a:latin typeface="Lato "/>
            </a:endParaRPr>
          </a:p>
          <a:p>
            <a:pPr marL="925281" lvl="1" indent="-457200">
              <a:lnSpc>
                <a:spcPct val="90000"/>
              </a:lnSpc>
              <a:buClr>
                <a:schemeClr val="tx2"/>
              </a:buClr>
              <a:buFont typeface="Arial" panose="020B0604020202020204" pitchFamily="34" charset="0"/>
              <a:buChar char="•"/>
            </a:pPr>
            <a:r>
              <a:rPr lang="en-US" altLang="en-US" sz="1200" dirty="0">
                <a:latin typeface="Lato "/>
              </a:rPr>
              <a:t>Relevant cultural context, if any.</a:t>
            </a:r>
          </a:p>
          <a:p>
            <a:endParaRPr lang="en-US" sz="1200" dirty="0">
              <a:latin typeface="Lato "/>
            </a:endParaRPr>
          </a:p>
          <a:p>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46</a:t>
            </a:fld>
            <a:endParaRPr lang="en-US"/>
          </a:p>
        </p:txBody>
      </p:sp>
    </p:spTree>
    <p:extLst>
      <p:ext uri="{BB962C8B-B14F-4D97-AF65-F5344CB8AC3E}">
        <p14:creationId xmlns:p14="http://schemas.microsoft.com/office/powerpoint/2010/main" val="3829739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nSpc>
                <a:spcPct val="90000"/>
              </a:lnSpc>
            </a:pPr>
            <a:r>
              <a:rPr lang="en-US" altLang="en-US" sz="1200" dirty="0">
                <a:latin typeface="Lato "/>
              </a:rPr>
              <a:t>Be prepared to offer this information when you</a:t>
            </a:r>
            <a:r>
              <a:rPr lang="en-US" altLang="en-US" sz="1200" baseline="0" dirty="0">
                <a:latin typeface="Lato "/>
              </a:rPr>
              <a:t> make a report, though it is okay if you do not have these answers:</a:t>
            </a:r>
            <a:endParaRPr lang="en-US" altLang="en-US" sz="1200" dirty="0">
              <a:latin typeface="Lato "/>
            </a:endParaRPr>
          </a:p>
          <a:p>
            <a:pPr>
              <a:lnSpc>
                <a:spcPct val="90000"/>
              </a:lnSpc>
            </a:pPr>
            <a:endParaRPr lang="en-US" altLang="en-US" sz="1200" dirty="0">
              <a:latin typeface="Lato "/>
            </a:endParaRPr>
          </a:p>
          <a:p>
            <a:pPr marL="925281" lvl="1" indent="-457200">
              <a:lnSpc>
                <a:spcPct val="90000"/>
              </a:lnSpc>
              <a:buClr>
                <a:schemeClr val="tx2"/>
              </a:buClr>
              <a:buFont typeface="Arial" panose="020B0604020202020204" pitchFamily="34" charset="0"/>
              <a:buChar char="•"/>
            </a:pPr>
            <a:r>
              <a:rPr lang="en-US" altLang="en-US" sz="1200" dirty="0">
                <a:latin typeface="Lato "/>
              </a:rPr>
              <a:t>Does the suspected perpetrator have access to the student?</a:t>
            </a:r>
          </a:p>
          <a:p>
            <a:pPr marL="925281" lvl="1" indent="-457200">
              <a:lnSpc>
                <a:spcPct val="90000"/>
              </a:lnSpc>
              <a:buClr>
                <a:schemeClr val="tx2"/>
              </a:buClr>
              <a:buFont typeface="Arial" panose="020B0604020202020204" pitchFamily="34" charset="0"/>
              <a:buChar char="•"/>
            </a:pPr>
            <a:r>
              <a:rPr lang="en-US" altLang="en-US" sz="1200" dirty="0">
                <a:latin typeface="Lato "/>
              </a:rPr>
              <a:t>Do you have any concerns for the student’s immediate safety?</a:t>
            </a:r>
          </a:p>
          <a:p>
            <a:pPr marL="925281" lvl="1" indent="-457200">
              <a:lnSpc>
                <a:spcPct val="90000"/>
              </a:lnSpc>
              <a:buClr>
                <a:schemeClr val="tx2"/>
              </a:buClr>
              <a:buFont typeface="Arial" panose="020B0604020202020204" pitchFamily="34" charset="0"/>
              <a:buChar char="•"/>
            </a:pPr>
            <a:r>
              <a:rPr lang="en-US" altLang="en-US" sz="1200" dirty="0">
                <a:latin typeface="Lato "/>
              </a:rPr>
              <a:t>Does anyone else know about the suspected abuse or neglect?</a:t>
            </a:r>
          </a:p>
          <a:p>
            <a:pPr marL="925281" lvl="1" indent="-457200">
              <a:lnSpc>
                <a:spcPct val="90000"/>
              </a:lnSpc>
              <a:buClr>
                <a:schemeClr val="tx2"/>
              </a:buClr>
              <a:buFont typeface="Arial" panose="020B0604020202020204" pitchFamily="34" charset="0"/>
              <a:buChar char="•"/>
            </a:pPr>
            <a:r>
              <a:rPr lang="en-US" altLang="en-US" sz="1200" dirty="0">
                <a:latin typeface="Lato "/>
              </a:rPr>
              <a:t>Are there other children in the household?  If so, what are their ages?</a:t>
            </a:r>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47</a:t>
            </a:fld>
            <a:endParaRPr lang="en-US"/>
          </a:p>
        </p:txBody>
      </p:sp>
    </p:spTree>
    <p:extLst>
      <p:ext uri="{BB962C8B-B14F-4D97-AF65-F5344CB8AC3E}">
        <p14:creationId xmlns:p14="http://schemas.microsoft.com/office/powerpoint/2010/main" val="3139245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Arial" panose="020B0604020202020204" pitchFamily="34" charset="0"/>
              <a:buNone/>
            </a:pPr>
            <a:r>
              <a:rPr lang="en-US" sz="1200" dirty="0">
                <a:latin typeface="Lato "/>
              </a:rPr>
              <a:t>It is common for county child protective services and local law enforcement to ask questions about students that involve information from the student’s confidential records.  </a:t>
            </a:r>
          </a:p>
          <a:p>
            <a:pPr marL="0" indent="0">
              <a:buFont typeface="Arial" panose="020B0604020202020204" pitchFamily="34" charset="0"/>
              <a:buNone/>
            </a:pPr>
            <a:endParaRPr lang="en-US" sz="1200" dirty="0">
              <a:latin typeface="Lato "/>
            </a:endParaRPr>
          </a:p>
          <a:p>
            <a:pPr marL="0" indent="0">
              <a:buFont typeface="Arial" panose="020B0604020202020204" pitchFamily="34" charset="0"/>
              <a:buNone/>
            </a:pPr>
            <a:r>
              <a:rPr lang="en-US" sz="1200" kern="1200" dirty="0">
                <a:solidFill>
                  <a:schemeClr val="tx1"/>
                </a:solidFill>
                <a:effectLst/>
                <a:latin typeface="+mn-lt"/>
                <a:ea typeface="+mn-ea"/>
                <a:cs typeface="+mn-cs"/>
              </a:rPr>
              <a:t>The Family Policy Compliance Office, has issued guidance</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has concluded that the disclosure of personally identifiable information from education records, without parental consent is allowable</a:t>
            </a:r>
            <a:r>
              <a:rPr lang="en-US" sz="1200" kern="1200" baseline="0" dirty="0">
                <a:solidFill>
                  <a:schemeClr val="tx1"/>
                </a:solidFill>
                <a:effectLst/>
                <a:latin typeface="+mn-lt"/>
                <a:ea typeface="+mn-ea"/>
                <a:cs typeface="+mn-cs"/>
              </a:rPr>
              <a:t> for the purpose of making a </a:t>
            </a:r>
            <a:r>
              <a:rPr lang="en-US" sz="1200" kern="1200" dirty="0">
                <a:solidFill>
                  <a:schemeClr val="tx1"/>
                </a:solidFill>
                <a:effectLst/>
                <a:latin typeface="+mn-lt"/>
                <a:ea typeface="+mn-ea"/>
                <a:cs typeface="+mn-cs"/>
              </a:rPr>
              <a:t>report of child abuse and neglect. Schools should disclose only those pupil records that are necessary. Reports of child abuse or neglect must not be maintained in student files or disclosed.</a:t>
            </a:r>
          </a:p>
          <a:p>
            <a:pPr marL="0" indent="0">
              <a:buFont typeface="Arial" panose="020B0604020202020204" pitchFamily="34" charset="0"/>
              <a:buNone/>
            </a:pPr>
            <a:endParaRPr lang="en-US" sz="1200" dirty="0">
              <a:latin typeface="Lato "/>
            </a:endParaRPr>
          </a:p>
          <a:p>
            <a:endParaRPr lang="en-US" dirty="0"/>
          </a:p>
        </p:txBody>
      </p:sp>
      <p:sp>
        <p:nvSpPr>
          <p:cNvPr id="4" name="Slide Number Placeholder 3"/>
          <p:cNvSpPr>
            <a:spLocks noGrp="1"/>
          </p:cNvSpPr>
          <p:nvPr>
            <p:ph type="sldNum" sz="quarter" idx="10"/>
          </p:nvPr>
        </p:nvSpPr>
        <p:spPr/>
        <p:txBody>
          <a:bodyPr/>
          <a:lstStyle/>
          <a:p>
            <a:fld id="{E0ECA284-2834-450D-93F3-5024CD62C3F7}" type="slidenum">
              <a:rPr lang="en-US" smtClean="0"/>
              <a:t>48</a:t>
            </a:fld>
            <a:endParaRPr lang="en-US"/>
          </a:p>
        </p:txBody>
      </p:sp>
    </p:spTree>
    <p:extLst>
      <p:ext uri="{BB962C8B-B14F-4D97-AF65-F5344CB8AC3E}">
        <p14:creationId xmlns:p14="http://schemas.microsoft.com/office/powerpoint/2010/main" val="28531509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200" dirty="0">
                <a:latin typeface="Lato "/>
              </a:rPr>
              <a:t>When</a:t>
            </a:r>
            <a:r>
              <a:rPr lang="en-US" altLang="en-US" sz="1200" baseline="0" dirty="0">
                <a:latin typeface="Lato "/>
              </a:rPr>
              <a:t> you make a report, you may</a:t>
            </a:r>
            <a:r>
              <a:rPr lang="en-US" altLang="en-US" sz="1200" dirty="0">
                <a:latin typeface="Lato "/>
              </a:rPr>
              <a:t> ask the intake worker questions. </a:t>
            </a:r>
            <a:r>
              <a:rPr lang="en-US" altLang="en-US" sz="1200" baseline="0" dirty="0">
                <a:latin typeface="Lato "/>
              </a:rPr>
              <a:t> For instance, w</a:t>
            </a:r>
            <a:r>
              <a:rPr lang="en-US" altLang="en-US" sz="1200" dirty="0">
                <a:latin typeface="Lato "/>
              </a:rPr>
              <a:t>hat will happen next?</a:t>
            </a:r>
            <a:r>
              <a:rPr lang="en-US" altLang="en-US" sz="1200" baseline="0" dirty="0">
                <a:latin typeface="Lato "/>
              </a:rPr>
              <a:t>  Do you plan to interview the student?  If so, when?</a:t>
            </a:r>
            <a:endParaRPr lang="en-US" altLang="en-US" sz="1200" dirty="0">
              <a:latin typeface="Lato "/>
            </a:endParaRPr>
          </a:p>
          <a:p>
            <a:pPr marL="0" indent="0">
              <a:buFont typeface="Arial" panose="020B0604020202020204" pitchFamily="34" charset="0"/>
              <a:buNone/>
            </a:pPr>
            <a:endParaRPr lang="en-US" altLang="en-US" sz="1200" dirty="0">
              <a:latin typeface="Lato "/>
            </a:endParaRPr>
          </a:p>
          <a:p>
            <a:pPr marL="0" indent="0">
              <a:buFont typeface="Arial" panose="020B0604020202020204" pitchFamily="34" charset="0"/>
              <a:buNone/>
            </a:pPr>
            <a:r>
              <a:rPr lang="en-US" altLang="en-US" sz="1200" dirty="0">
                <a:latin typeface="Lato "/>
              </a:rPr>
              <a:t>You may wish to document your report, including</a:t>
            </a:r>
            <a:r>
              <a:rPr lang="en-US" altLang="en-US" sz="1200" baseline="0" dirty="0">
                <a:latin typeface="Lato "/>
              </a:rPr>
              <a:t> the following information:</a:t>
            </a:r>
          </a:p>
          <a:p>
            <a:pPr marL="0" indent="0">
              <a:buFont typeface="Arial" panose="020B0604020202020204" pitchFamily="34" charset="0"/>
              <a:buNone/>
            </a:pPr>
            <a:endParaRPr lang="en-US" altLang="en-US" sz="1200" dirty="0">
              <a:latin typeface="Lato "/>
            </a:endParaRPr>
          </a:p>
          <a:p>
            <a:pPr marL="925281" lvl="1" indent="-457200">
              <a:buFont typeface="Arial" panose="020B0604020202020204" pitchFamily="34" charset="0"/>
              <a:buChar char="•"/>
            </a:pPr>
            <a:r>
              <a:rPr lang="en-US" altLang="en-US" sz="1200" dirty="0">
                <a:latin typeface="Lato "/>
              </a:rPr>
              <a:t>Date of the report,</a:t>
            </a:r>
          </a:p>
          <a:p>
            <a:pPr marL="925281" lvl="1" indent="-457200">
              <a:buFont typeface="Arial" panose="020B0604020202020204" pitchFamily="34" charset="0"/>
              <a:buChar char="•"/>
            </a:pPr>
            <a:r>
              <a:rPr lang="en-US" altLang="en-US" sz="1200" dirty="0">
                <a:latin typeface="Lato "/>
              </a:rPr>
              <a:t>What you reported,</a:t>
            </a:r>
          </a:p>
          <a:p>
            <a:pPr marL="925281" lvl="1" indent="-457200">
              <a:buFont typeface="Arial" panose="020B0604020202020204" pitchFamily="34" charset="0"/>
              <a:buChar char="•"/>
            </a:pPr>
            <a:r>
              <a:rPr lang="en-US" altLang="en-US" sz="1200" dirty="0">
                <a:latin typeface="Lato "/>
              </a:rPr>
              <a:t>What agency you reported to, and </a:t>
            </a:r>
          </a:p>
          <a:p>
            <a:pPr marL="925281" lvl="1" indent="-457200">
              <a:buFont typeface="Arial" panose="020B0604020202020204" pitchFamily="34" charset="0"/>
              <a:buChar char="•"/>
            </a:pPr>
            <a:r>
              <a:rPr lang="en-US" altLang="en-US" sz="1200" dirty="0">
                <a:latin typeface="Lato "/>
              </a:rPr>
              <a:t>The name and contact information of the person you reported to.</a:t>
            </a:r>
          </a:p>
          <a:p>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49</a:t>
            </a:fld>
            <a:endParaRPr lang="en-US"/>
          </a:p>
        </p:txBody>
      </p:sp>
    </p:spTree>
    <p:extLst>
      <p:ext uri="{BB962C8B-B14F-4D97-AF65-F5344CB8AC3E}">
        <p14:creationId xmlns:p14="http://schemas.microsoft.com/office/powerpoint/2010/main" val="178287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latin typeface="Lato "/>
              </a:rPr>
              <a:t>Whether a report must</a:t>
            </a:r>
            <a:r>
              <a:rPr lang="en-US" sz="1200" baseline="0" dirty="0">
                <a:latin typeface="Lato "/>
              </a:rPr>
              <a:t> be made sometimes depends upon who is suspected of maltreating the child. We will go over the definitions and signs of each type of abuse and neglect in this module.</a:t>
            </a:r>
            <a:endParaRPr lang="en-US" sz="1200" dirty="0">
              <a:latin typeface="Lato "/>
            </a:endParaRPr>
          </a:p>
          <a:p>
            <a:pPr marL="0" lvl="1" indent="0">
              <a:buSzPct val="100000"/>
              <a:buFont typeface="Arial" panose="020B0604020202020204" pitchFamily="34" charset="0"/>
              <a:buNone/>
              <a:defRPr/>
            </a:pPr>
            <a:endParaRPr lang="en-US" sz="1200" dirty="0">
              <a:latin typeface="Lato "/>
            </a:endParaRPr>
          </a:p>
          <a:p>
            <a:pPr marL="0" lvl="1" indent="0">
              <a:buSzPct val="100000"/>
              <a:buFont typeface="Arial" panose="020B0604020202020204" pitchFamily="34" charset="0"/>
              <a:buNone/>
              <a:defRPr/>
            </a:pPr>
            <a:r>
              <a:rPr lang="en-US" sz="1200" dirty="0">
                <a:latin typeface="Lato "/>
              </a:rPr>
              <a:t>Neglect should be reported only if it involves a caregiver.  Emotional damage should be reported only if the caregiver</a:t>
            </a:r>
            <a:r>
              <a:rPr lang="en-US" sz="1200" baseline="0" dirty="0">
                <a:latin typeface="Lato "/>
              </a:rPr>
              <a:t> is</a:t>
            </a:r>
            <a:r>
              <a:rPr lang="en-US" sz="1200" dirty="0">
                <a:latin typeface="Lato "/>
              </a:rPr>
              <a:t> suspected of not seeking treatment that the student needs.</a:t>
            </a:r>
          </a:p>
          <a:p>
            <a:endParaRPr lang="en-US" sz="1200" dirty="0">
              <a:latin typeface="Lato "/>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Lato "/>
              </a:rPr>
              <a:t>Physical or sexual abuse must be reported regardless of who</a:t>
            </a:r>
            <a:r>
              <a:rPr lang="en-US" sz="1200" baseline="0" dirty="0">
                <a:latin typeface="Lato "/>
              </a:rPr>
              <a:t> </a:t>
            </a:r>
            <a:r>
              <a:rPr lang="en-US" sz="1200" dirty="0">
                <a:latin typeface="Lato "/>
              </a:rPr>
              <a:t>is suspected of being involved, including if perpetrator is another minor.</a:t>
            </a:r>
          </a:p>
          <a:p>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5</a:t>
            </a:fld>
            <a:endParaRPr lang="en-US"/>
          </a:p>
        </p:txBody>
      </p:sp>
    </p:spTree>
    <p:extLst>
      <p:ext uri="{BB962C8B-B14F-4D97-AF65-F5344CB8AC3E}">
        <p14:creationId xmlns:p14="http://schemas.microsoft.com/office/powerpoint/2010/main" val="555409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Whether or not you determine a report must be made, keep in mind that there are other supports in the school and community that you can offer to families. Parenting can be challenging and all caregivers can use a little help to get through the tough parts. It takes parents, caregivers, and resources to help children thrive. Many times a local Family Resource Center or community agency can help connect parents to economic resources, parenting classes and strategies to support healthy child development as well as connection to and valuable information about community resources. Click on the link on the slide to find a Family Resource Center near you.</a:t>
            </a:r>
          </a:p>
          <a:p>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50</a:t>
            </a:fld>
            <a:endParaRPr lang="en-US"/>
          </a:p>
        </p:txBody>
      </p:sp>
    </p:spTree>
    <p:extLst>
      <p:ext uri="{BB962C8B-B14F-4D97-AF65-F5344CB8AC3E}">
        <p14:creationId xmlns:p14="http://schemas.microsoft.com/office/powerpoint/2010/main" val="41489215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latin typeface="Lato "/>
              </a:rPr>
              <a:t>Here is the</a:t>
            </a:r>
            <a:r>
              <a:rPr lang="en-US" sz="1200" baseline="0" dirty="0">
                <a:latin typeface="Lato "/>
              </a:rPr>
              <a:t> last learning check.</a:t>
            </a:r>
          </a:p>
          <a:p>
            <a:endParaRPr lang="en-US" sz="1200" baseline="0" dirty="0">
              <a:latin typeface="Lato "/>
            </a:endParaRPr>
          </a:p>
          <a:p>
            <a:r>
              <a:rPr lang="en-US" sz="1200" baseline="0" dirty="0">
                <a:latin typeface="Lato "/>
              </a:rPr>
              <a:t>How soon are you to make a report of suspected child maltreatment?  Pick the one correct answer.</a:t>
            </a:r>
          </a:p>
          <a:p>
            <a:endParaRPr lang="en-US" sz="1200" baseline="0" dirty="0">
              <a:latin typeface="Lato "/>
            </a:endParaRPr>
          </a:p>
          <a:p>
            <a:r>
              <a:rPr lang="en-US" sz="1200" baseline="0" dirty="0">
                <a:latin typeface="Lato "/>
              </a:rPr>
              <a:t>ASK THE AUDIENCE WHICH ANSWER THEY BELIEVE TO BE CORRECT.</a:t>
            </a:r>
          </a:p>
          <a:p>
            <a:endParaRPr lang="en-US" sz="1200" baseline="0" dirty="0">
              <a:latin typeface="Lato "/>
            </a:endParaRPr>
          </a:p>
          <a:p>
            <a:r>
              <a:rPr lang="en-US" sz="1200" baseline="0" dirty="0">
                <a:latin typeface="Lato "/>
              </a:rPr>
              <a:t>The correct answer is immediately.  </a:t>
            </a:r>
            <a:r>
              <a:rPr lang="en-US" altLang="en-US" sz="1200" baseline="0" dirty="0">
                <a:latin typeface="Lato "/>
              </a:rPr>
              <a:t>Wisconsin law requires reports of suspected child maltreatment to be made immediately.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51</a:t>
            </a:fld>
            <a:endParaRPr lang="en-US"/>
          </a:p>
        </p:txBody>
      </p:sp>
    </p:spTree>
    <p:extLst>
      <p:ext uri="{BB962C8B-B14F-4D97-AF65-F5344CB8AC3E}">
        <p14:creationId xmlns:p14="http://schemas.microsoft.com/office/powerpoint/2010/main" val="4283747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latin typeface="Lato "/>
              </a:rPr>
              <a:t>You</a:t>
            </a:r>
            <a:r>
              <a:rPr lang="en-US" baseline="0" dirty="0">
                <a:latin typeface="Lato "/>
              </a:rPr>
              <a:t> can learn more about reporting possible child maltreatment from the Wisconsin Department of Public Instruction and the Wisconsin Department of Children and Families at these websites.</a:t>
            </a:r>
            <a:endParaRPr lang="en-US"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52</a:t>
            </a:fld>
            <a:endParaRPr lang="en-US"/>
          </a:p>
        </p:txBody>
      </p:sp>
    </p:spTree>
    <p:extLst>
      <p:ext uri="{BB962C8B-B14F-4D97-AF65-F5344CB8AC3E}">
        <p14:creationId xmlns:p14="http://schemas.microsoft.com/office/powerpoint/2010/main" val="24598307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latin typeface="Lato "/>
              </a:rPr>
              <a:t>You can also</a:t>
            </a:r>
            <a:r>
              <a:rPr lang="en-US" baseline="0" dirty="0">
                <a:latin typeface="Lato "/>
              </a:rPr>
              <a:t> learn more by contacting your county department of social services, police-school liaison officers or other local law enforcement officers, and from school social workers, counselors, nurses, psychologists and administrators.</a:t>
            </a:r>
          </a:p>
          <a:p>
            <a:endParaRPr lang="en-US" baseline="0" dirty="0">
              <a:latin typeface="Lato "/>
            </a:endParaRPr>
          </a:p>
          <a:p>
            <a:r>
              <a:rPr lang="en-US" baseline="0" dirty="0">
                <a:latin typeface="Lato "/>
              </a:rPr>
              <a:t>This concludes this training.  Be sure to sign the training registration form, so there is a record of your attendance.</a:t>
            </a:r>
          </a:p>
          <a:p>
            <a:endParaRPr lang="en-US" baseline="0" dirty="0">
              <a:latin typeface="Lato "/>
            </a:endParaRPr>
          </a:p>
          <a:p>
            <a:r>
              <a:rPr lang="en-US" baseline="0" dirty="0">
                <a:latin typeface="Lato "/>
              </a:rPr>
              <a:t>NOTE TO PRESENTER: USE OF A LOCALLY DEVELOPED TRAINING REGISTRATION FORM IS RECOMMENDED TO PROVIDE DOCUMENTATION THAT SCHOOL DISTRICT EMPLOYEES HAVE COMPLETED THIS REQUIREMENT.</a:t>
            </a:r>
            <a:endParaRPr lang="en-US"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53</a:t>
            </a:fld>
            <a:endParaRPr lang="en-US"/>
          </a:p>
        </p:txBody>
      </p:sp>
    </p:spTree>
    <p:extLst>
      <p:ext uri="{BB962C8B-B14F-4D97-AF65-F5344CB8AC3E}">
        <p14:creationId xmlns:p14="http://schemas.microsoft.com/office/powerpoint/2010/main" val="260584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defRPr/>
            </a:pPr>
            <a:r>
              <a:rPr lang="en-US" altLang="en-US" sz="1200" dirty="0">
                <a:latin typeface="Lato "/>
              </a:rPr>
              <a:t>In addition</a:t>
            </a:r>
            <a:r>
              <a:rPr lang="en-US" altLang="en-US" sz="1200" baseline="0" dirty="0">
                <a:latin typeface="Lato "/>
              </a:rPr>
              <a:t> to parents and guardians, c</a:t>
            </a:r>
            <a:r>
              <a:rPr lang="en-US" altLang="en-US" sz="1200" dirty="0">
                <a:latin typeface="Lato "/>
              </a:rPr>
              <a:t>aregivers include …  </a:t>
            </a:r>
          </a:p>
          <a:p>
            <a:pPr>
              <a:defRPr/>
            </a:pPr>
            <a:endParaRPr lang="en-US" altLang="en-US" sz="1200" dirty="0">
              <a:latin typeface="Lato "/>
            </a:endParaRPr>
          </a:p>
          <a:p>
            <a:pPr marL="810981" lvl="1" indent="-342900">
              <a:buFont typeface="Arial" panose="020B0604020202020204" pitchFamily="34" charset="0"/>
              <a:buChar char="•"/>
              <a:defRPr/>
            </a:pPr>
            <a:r>
              <a:rPr lang="en-US" altLang="en-US" sz="1200" dirty="0">
                <a:latin typeface="Lato "/>
              </a:rPr>
              <a:t>Other relatives, including older siblings,</a:t>
            </a:r>
          </a:p>
          <a:p>
            <a:pPr marL="810981" lvl="1" indent="-342900">
              <a:buFont typeface="Arial" panose="020B0604020202020204" pitchFamily="34" charset="0"/>
              <a:buChar char="•"/>
              <a:defRPr/>
            </a:pPr>
            <a:r>
              <a:rPr lang="en-US" altLang="en-US" sz="1200" dirty="0">
                <a:latin typeface="Lato "/>
              </a:rPr>
              <a:t>Foster parents and out-of-home</a:t>
            </a:r>
            <a:r>
              <a:rPr lang="en-US" altLang="en-US" sz="1200" baseline="0" dirty="0">
                <a:latin typeface="Lato "/>
              </a:rPr>
              <a:t> care providers</a:t>
            </a:r>
            <a:r>
              <a:rPr lang="en-US" altLang="en-US" sz="1200" dirty="0">
                <a:latin typeface="Lato "/>
              </a:rPr>
              <a:t>,</a:t>
            </a:r>
          </a:p>
          <a:p>
            <a:pPr marL="810981" lvl="1" indent="-342900">
              <a:buFont typeface="Arial" panose="020B0604020202020204" pitchFamily="34" charset="0"/>
              <a:buChar char="•"/>
              <a:defRPr/>
            </a:pPr>
            <a:r>
              <a:rPr lang="en-US" altLang="en-US" sz="1200" dirty="0">
                <a:latin typeface="Lato "/>
              </a:rPr>
              <a:t>Child care providers,</a:t>
            </a:r>
          </a:p>
          <a:p>
            <a:pPr marL="810981" lvl="1" indent="-342900">
              <a:buFont typeface="Arial" panose="020B0604020202020204" pitchFamily="34" charset="0"/>
              <a:buChar char="•"/>
              <a:defRPr/>
            </a:pPr>
            <a:r>
              <a:rPr lang="en-US" altLang="en-US" sz="1200" dirty="0">
                <a:latin typeface="Lato "/>
              </a:rPr>
              <a:t>Babysitters,</a:t>
            </a:r>
          </a:p>
          <a:p>
            <a:pPr marL="810981" lvl="1" indent="-342900">
              <a:buFont typeface="Arial" panose="020B0604020202020204" pitchFamily="34" charset="0"/>
              <a:buChar char="•"/>
              <a:defRPr/>
            </a:pPr>
            <a:r>
              <a:rPr lang="en-US" altLang="en-US" sz="1200" dirty="0">
                <a:latin typeface="Lato "/>
              </a:rPr>
              <a:t>Teachers and other educators, and</a:t>
            </a:r>
          </a:p>
          <a:p>
            <a:pPr marL="810981" lvl="1" indent="-342900">
              <a:buFont typeface="Arial" panose="020B0604020202020204" pitchFamily="34" charset="0"/>
              <a:buChar char="•"/>
              <a:defRPr/>
            </a:pPr>
            <a:r>
              <a:rPr lang="en-US" altLang="en-US" sz="1200" dirty="0">
                <a:latin typeface="Lato "/>
              </a:rPr>
              <a:t>Live-in partners of parents, even if they care for the child only occasionally.</a:t>
            </a:r>
          </a:p>
          <a:p>
            <a:pPr marL="810981" lvl="1" indent="-342900">
              <a:buFont typeface="Arial" panose="020B0604020202020204" pitchFamily="34" charset="0"/>
              <a:buChar char="•"/>
              <a:defRPr/>
            </a:pPr>
            <a:endParaRPr lang="en-US" altLang="en-US" sz="1200" dirty="0">
              <a:latin typeface="Lato "/>
            </a:endParaRPr>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6</a:t>
            </a:fld>
            <a:endParaRPr lang="en-US"/>
          </a:p>
        </p:txBody>
      </p:sp>
    </p:spTree>
    <p:extLst>
      <p:ext uri="{BB962C8B-B14F-4D97-AF65-F5344CB8AC3E}">
        <p14:creationId xmlns:p14="http://schemas.microsoft.com/office/powerpoint/2010/main" val="239558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staff are trusted as caretakers</a:t>
            </a:r>
            <a:r>
              <a:rPr lang="en-US" baseline="0" dirty="0"/>
              <a:t> of children and youth during the school day and school activities. To reduce victimization during the times when students are entrusted in our care, it is important for school staff to understand that it is our responsibility for keeping kids safe through our policies, procedures, and actions. Adults in schools should be taught the following key prevention points:</a:t>
            </a:r>
          </a:p>
          <a:p>
            <a:pPr marL="228600" indent="-228600">
              <a:buAutoNum type="arabicPeriod"/>
            </a:pPr>
            <a:r>
              <a:rPr lang="en-US" altLang="en-US" sz="1200" baseline="0" dirty="0">
                <a:latin typeface="Lato "/>
              </a:rPr>
              <a:t>Minimize the opportunity – reduce times when staff or older students are alone with a child</a:t>
            </a:r>
          </a:p>
          <a:p>
            <a:pPr marL="228600" indent="-228600">
              <a:buAutoNum type="arabicPeriod"/>
            </a:pPr>
            <a:r>
              <a:rPr lang="en-US" altLang="en-US" sz="1200" baseline="0" dirty="0">
                <a:latin typeface="Lato "/>
              </a:rPr>
              <a:t>Learn to recognize and speak up about grooming behaviors – say something when you feel an adult or older student is acting inappropriately with students</a:t>
            </a:r>
          </a:p>
          <a:p>
            <a:pPr marL="228600" indent="-228600">
              <a:buAutoNum type="arabicPeriod"/>
            </a:pPr>
            <a:r>
              <a:rPr lang="en-US" altLang="en-US" sz="1200" baseline="0" dirty="0">
                <a:latin typeface="Lato "/>
              </a:rPr>
              <a:t>Monitor the internet usage of students</a:t>
            </a:r>
          </a:p>
          <a:p>
            <a:pPr marL="228600" indent="-228600">
              <a:buAutoNum type="arabicPeriod"/>
            </a:pPr>
            <a:r>
              <a:rPr lang="en-US" altLang="en-US" sz="1200" baseline="0" dirty="0">
                <a:latin typeface="Lato "/>
              </a:rPr>
              <a:t>Follow a code of conduct that includes a prohibition on staff to student contact through staff personal phones, emails, or social media</a:t>
            </a:r>
          </a:p>
          <a:p>
            <a:pPr marL="228600" indent="-228600">
              <a:buAutoNum type="arabicPeriod"/>
            </a:pPr>
            <a:r>
              <a:rPr lang="en-US" altLang="en-US" sz="1200" baseline="0" dirty="0">
                <a:latin typeface="Lato "/>
              </a:rPr>
              <a:t>Teach protective factors curriculum in elementary school, talk about and practice personal safety skills</a:t>
            </a:r>
          </a:p>
          <a:p>
            <a:pPr marL="228600" indent="-228600">
              <a:buAutoNum type="arabicPeriod"/>
            </a:pPr>
            <a:r>
              <a:rPr lang="en-US" altLang="en-US" sz="1200" baseline="0" dirty="0">
                <a:latin typeface="Lato "/>
              </a:rPr>
              <a:t>Know the unsupervised locations in your building or program area and make a plan for monitoring them</a:t>
            </a:r>
          </a:p>
          <a:p>
            <a:pPr marL="228600" indent="-228600">
              <a:buAutoNum type="arabicPeriod"/>
            </a:pPr>
            <a:r>
              <a:rPr lang="en-US" altLang="en-US" sz="1200" baseline="0" dirty="0">
                <a:latin typeface="Lato "/>
              </a:rPr>
              <a:t>React responsibly when a student discloses abuse by showing care and concern and reporting appropriately</a:t>
            </a:r>
          </a:p>
          <a:p>
            <a:pPr marL="228600" indent="-228600">
              <a:buAutoNum type="arabicPeriod"/>
            </a:pPr>
            <a:endParaRPr lang="en-US" altLang="en-US" sz="1200" baseline="0" dirty="0">
              <a:latin typeface="Lato "/>
            </a:endParaRPr>
          </a:p>
          <a:p>
            <a:pPr marL="228600" indent="-228600">
              <a:buAutoNum type="arabicPeriod"/>
            </a:pPr>
            <a:endParaRPr lang="en-US" altLang="en-US" sz="1200" baseline="0" dirty="0">
              <a:latin typeface="Lato "/>
            </a:endParaRPr>
          </a:p>
          <a:p>
            <a:pPr marL="0" indent="0">
              <a:buNone/>
            </a:pPr>
            <a:endParaRPr lang="en-US" altLang="en-US" sz="1200" dirty="0">
              <a:latin typeface="Lato "/>
            </a:endParaRPr>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7</a:t>
            </a:fld>
            <a:endParaRPr lang="en-US"/>
          </a:p>
        </p:txBody>
      </p:sp>
    </p:spTree>
    <p:extLst>
      <p:ext uri="{BB962C8B-B14F-4D97-AF65-F5344CB8AC3E}">
        <p14:creationId xmlns:p14="http://schemas.microsoft.com/office/powerpoint/2010/main" val="163563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Arial" panose="020B0604020202020204" pitchFamily="34" charset="0"/>
              <a:buNone/>
            </a:pPr>
            <a:r>
              <a:rPr lang="en-US" altLang="en-US" sz="1200" dirty="0">
                <a:solidFill>
                  <a:schemeClr val="tx1"/>
                </a:solidFill>
                <a:latin typeface="Lato "/>
              </a:rPr>
              <a:t>State statute defines</a:t>
            </a:r>
            <a:r>
              <a:rPr lang="en-US" altLang="en-US" sz="1200" baseline="0" dirty="0">
                <a:solidFill>
                  <a:schemeClr val="tx1"/>
                </a:solidFill>
                <a:latin typeface="Lato "/>
              </a:rPr>
              <a:t> neglect as</a:t>
            </a:r>
            <a:r>
              <a:rPr lang="en-US" altLang="en-US" sz="1200" dirty="0">
                <a:solidFill>
                  <a:schemeClr val="tx1"/>
                </a:solidFill>
                <a:latin typeface="Lato "/>
              </a:rPr>
              <a:t> the failure, refusal, or inability of a parent or other caregiver, for reasons other than poverty, to provide for the basic needs of a child to the point that it seriously endangers a child’s physical health.</a:t>
            </a:r>
          </a:p>
          <a:p>
            <a:pPr marL="0" indent="0">
              <a:buFont typeface="Arial" panose="020B0604020202020204" pitchFamily="34" charset="0"/>
              <a:buNone/>
            </a:pPr>
            <a:endParaRPr lang="en-US" altLang="en-US" sz="1200" dirty="0">
              <a:solidFill>
                <a:schemeClr val="tx1"/>
              </a:solidFill>
              <a:latin typeface="Lato "/>
            </a:endParaRPr>
          </a:p>
          <a:p>
            <a:pPr marL="0" indent="0">
              <a:buFont typeface="Arial" panose="020B0604020202020204" pitchFamily="34" charset="0"/>
              <a:buNone/>
            </a:pPr>
            <a:r>
              <a:rPr lang="en-US" altLang="en-US" sz="1200" dirty="0">
                <a:solidFill>
                  <a:schemeClr val="tx1"/>
                </a:solidFill>
                <a:latin typeface="Lato "/>
              </a:rPr>
              <a:t>Neglect can be related to inadequate food, clothing, shelter, medical or dental care, or supervision.</a:t>
            </a:r>
          </a:p>
          <a:p>
            <a:endParaRPr lang="en-US" sz="1200" dirty="0"/>
          </a:p>
        </p:txBody>
      </p:sp>
      <p:sp>
        <p:nvSpPr>
          <p:cNvPr id="4" name="Slide Number Placeholder 3"/>
          <p:cNvSpPr>
            <a:spLocks noGrp="1"/>
          </p:cNvSpPr>
          <p:nvPr>
            <p:ph type="sldNum" sz="quarter" idx="10"/>
          </p:nvPr>
        </p:nvSpPr>
        <p:spPr/>
        <p:txBody>
          <a:bodyPr/>
          <a:lstStyle/>
          <a:p>
            <a:fld id="{E0ECA284-2834-450D-93F3-5024CD62C3F7}" type="slidenum">
              <a:rPr lang="en-US" smtClean="0"/>
              <a:t>8</a:t>
            </a:fld>
            <a:endParaRPr lang="en-US"/>
          </a:p>
        </p:txBody>
      </p:sp>
    </p:spTree>
    <p:extLst>
      <p:ext uri="{BB962C8B-B14F-4D97-AF65-F5344CB8AC3E}">
        <p14:creationId xmlns:p14="http://schemas.microsoft.com/office/powerpoint/2010/main" val="178139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latin typeface="Lato "/>
              </a:rPr>
              <a:t>Neglect can</a:t>
            </a:r>
            <a:r>
              <a:rPr lang="en-US" baseline="0" dirty="0">
                <a:latin typeface="Lato "/>
              </a:rPr>
              <a:t> be demonstrated in different ways.  </a:t>
            </a:r>
            <a:r>
              <a:rPr lang="en-US" dirty="0">
                <a:latin typeface="Lato "/>
              </a:rPr>
              <a:t>Some signs of neglect include regular or frequent:</a:t>
            </a:r>
          </a:p>
          <a:p>
            <a:endParaRPr lang="en-US" dirty="0">
              <a:latin typeface="Lato "/>
            </a:endParaRPr>
          </a:p>
          <a:p>
            <a:pPr marL="457200" indent="-457200">
              <a:buFont typeface="Arial" panose="020B0604020202020204" pitchFamily="34" charset="0"/>
              <a:buChar char="•"/>
            </a:pPr>
            <a:r>
              <a:rPr lang="en-US" sz="1200" dirty="0">
                <a:latin typeface="Lato "/>
              </a:rPr>
              <a:t>Poor hygiene</a:t>
            </a:r>
            <a:r>
              <a:rPr lang="en-US" sz="1200" baseline="0" dirty="0">
                <a:latin typeface="Lato "/>
              </a:rPr>
              <a:t> or</a:t>
            </a:r>
            <a:r>
              <a:rPr lang="en-US" sz="1200" dirty="0">
                <a:latin typeface="Lato "/>
              </a:rPr>
              <a:t> body odor,</a:t>
            </a:r>
          </a:p>
          <a:p>
            <a:pPr marL="457200" indent="-457200">
              <a:buFont typeface="Arial" panose="020B0604020202020204" pitchFamily="34" charset="0"/>
              <a:buChar char="•"/>
            </a:pPr>
            <a:r>
              <a:rPr lang="en-US" sz="1200" dirty="0">
                <a:latin typeface="Lato "/>
              </a:rPr>
              <a:t>Being inappropriately dressed for the weather,</a:t>
            </a:r>
          </a:p>
          <a:p>
            <a:pPr marL="457200" indent="-457200">
              <a:buFont typeface="Arial" panose="020B0604020202020204" pitchFamily="34" charset="0"/>
              <a:buChar char="•"/>
            </a:pPr>
            <a:r>
              <a:rPr lang="en-US" sz="1200" dirty="0">
                <a:latin typeface="Lato "/>
              </a:rPr>
              <a:t>Needing medical or dental care,</a:t>
            </a:r>
          </a:p>
          <a:p>
            <a:pPr marL="457200" indent="-457200">
              <a:buFont typeface="Arial" panose="020B0604020202020204" pitchFamily="34" charset="0"/>
              <a:buChar char="•"/>
            </a:pPr>
            <a:r>
              <a:rPr lang="en-US" sz="1200" dirty="0">
                <a:latin typeface="Lato "/>
              </a:rPr>
              <a:t>Being left alone</a:t>
            </a:r>
            <a:r>
              <a:rPr lang="en-US" sz="1200" baseline="0" dirty="0">
                <a:latin typeface="Lato "/>
              </a:rPr>
              <a:t> and</a:t>
            </a:r>
            <a:r>
              <a:rPr lang="en-US" sz="1200" dirty="0">
                <a:latin typeface="Lato "/>
              </a:rPr>
              <a:t> unsupervised for long periods,</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ato "/>
              </a:rPr>
              <a:t>Arriving early and staying late at school,</a:t>
            </a:r>
          </a:p>
          <a:p>
            <a:pPr marL="457200" indent="-457200">
              <a:buFont typeface="Arial" panose="020B0604020202020204" pitchFamily="34" charset="0"/>
              <a:buChar char="•"/>
            </a:pPr>
            <a:r>
              <a:rPr lang="en-US" sz="1200" dirty="0">
                <a:latin typeface="Lato "/>
              </a:rPr>
              <a:t>Habitual absences</a:t>
            </a:r>
            <a:r>
              <a:rPr lang="en-US" sz="1200" baseline="0" dirty="0">
                <a:latin typeface="Lato "/>
              </a:rPr>
              <a:t> from school,</a:t>
            </a:r>
          </a:p>
          <a:p>
            <a:pPr marL="457200" indent="-457200">
              <a:buFont typeface="Arial" panose="020B0604020202020204" pitchFamily="34" charset="0"/>
              <a:buChar char="•"/>
            </a:pPr>
            <a:r>
              <a:rPr lang="en-US" altLang="en-US" sz="1200" dirty="0">
                <a:latin typeface="Lato "/>
              </a:rPr>
              <a:t>Listlessness or fatigue,</a:t>
            </a:r>
          </a:p>
          <a:p>
            <a:pPr marL="457200" indent="-457200">
              <a:buFont typeface="Arial" panose="020B0604020202020204" pitchFamily="34" charset="0"/>
              <a:buChar char="•"/>
            </a:pPr>
            <a:r>
              <a:rPr lang="en-US" sz="1200" dirty="0">
                <a:latin typeface="Lato "/>
              </a:rPr>
              <a:t>Hunger, especially a student</a:t>
            </a:r>
            <a:r>
              <a:rPr lang="en-US" sz="1200" baseline="0" dirty="0">
                <a:latin typeface="Lato "/>
              </a:rPr>
              <a:t> who</a:t>
            </a:r>
            <a:r>
              <a:rPr lang="en-US" sz="1200" dirty="0">
                <a:latin typeface="Lato "/>
              </a:rPr>
              <a:t> begs, steals, or hoards food,</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ato "/>
              </a:rPr>
              <a:t>Failure to thrive</a:t>
            </a:r>
            <a:r>
              <a:rPr lang="en-US" sz="1200" baseline="0" dirty="0">
                <a:latin typeface="Lato "/>
              </a:rPr>
              <a:t> or</a:t>
            </a:r>
            <a:r>
              <a:rPr lang="en-US" sz="1200" dirty="0">
                <a:latin typeface="Lato "/>
              </a:rPr>
              <a:t> malnutrition, and</a:t>
            </a:r>
          </a:p>
          <a:p>
            <a:pPr marL="457200" indent="-457200">
              <a:buFont typeface="Arial" panose="020B0604020202020204" pitchFamily="34" charset="0"/>
              <a:buChar char="•"/>
            </a:pPr>
            <a:r>
              <a:rPr lang="en-US" sz="1200" dirty="0">
                <a:latin typeface="Lato "/>
              </a:rPr>
              <a:t>Extreme willingness to please others.</a:t>
            </a:r>
          </a:p>
          <a:p>
            <a:endParaRPr lang="en-US" dirty="0">
              <a:latin typeface="Lato "/>
            </a:endParaRPr>
          </a:p>
        </p:txBody>
      </p:sp>
      <p:sp>
        <p:nvSpPr>
          <p:cNvPr id="4" name="Slide Number Placeholder 3"/>
          <p:cNvSpPr>
            <a:spLocks noGrp="1"/>
          </p:cNvSpPr>
          <p:nvPr>
            <p:ph type="sldNum" sz="quarter" idx="10"/>
          </p:nvPr>
        </p:nvSpPr>
        <p:spPr/>
        <p:txBody>
          <a:bodyPr/>
          <a:lstStyle/>
          <a:p>
            <a:fld id="{E0ECA284-2834-450D-93F3-5024CD62C3F7}" type="slidenum">
              <a:rPr lang="en-US" smtClean="0"/>
              <a:t>9</a:t>
            </a:fld>
            <a:endParaRPr lang="en-US"/>
          </a:p>
        </p:txBody>
      </p:sp>
    </p:spTree>
    <p:extLst>
      <p:ext uri="{BB962C8B-B14F-4D97-AF65-F5344CB8AC3E}">
        <p14:creationId xmlns:p14="http://schemas.microsoft.com/office/powerpoint/2010/main" val="327406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60116" y="1149383"/>
            <a:ext cx="9360694" cy="2445079"/>
          </a:xfrm>
        </p:spPr>
        <p:txBody>
          <a:bodyPr anchor="b"/>
          <a:lstStyle>
            <a:lvl1pPr algn="ctr">
              <a:defRPr sz="6142"/>
            </a:lvl1pPr>
          </a:lstStyle>
          <a:p>
            <a:r>
              <a:rPr lang="en-US"/>
              <a:t>Click to edit Master title style</a:t>
            </a:r>
            <a:endParaRPr lang="en-US" dirty="0"/>
          </a:p>
        </p:txBody>
      </p:sp>
      <p:sp>
        <p:nvSpPr>
          <p:cNvPr id="3" name="Subtitle 2"/>
          <p:cNvSpPr>
            <a:spLocks noGrp="1"/>
          </p:cNvSpPr>
          <p:nvPr>
            <p:ph type="subTitle" idx="1"/>
          </p:nvPr>
        </p:nvSpPr>
        <p:spPr>
          <a:xfrm>
            <a:off x="1560116" y="3688754"/>
            <a:ext cx="9360694" cy="1695623"/>
          </a:xfrm>
        </p:spPr>
        <p:txBody>
          <a:bodyPr/>
          <a:lstStyle>
            <a:lvl1pPr marL="0" indent="0" algn="ctr">
              <a:buNone/>
              <a:defRPr sz="2457"/>
            </a:lvl1pPr>
            <a:lvl2pPr marL="468036" indent="0" algn="ctr">
              <a:buNone/>
              <a:defRPr sz="2047"/>
            </a:lvl2pPr>
            <a:lvl3pPr marL="936071" indent="0" algn="ctr">
              <a:buNone/>
              <a:defRPr sz="1843"/>
            </a:lvl3pPr>
            <a:lvl4pPr marL="1404107" indent="0" algn="ctr">
              <a:buNone/>
              <a:defRPr sz="1638"/>
            </a:lvl4pPr>
            <a:lvl5pPr marL="1872143" indent="0" algn="ctr">
              <a:buNone/>
              <a:defRPr sz="1638"/>
            </a:lvl5pPr>
            <a:lvl6pPr marL="2340178" indent="0" algn="ctr">
              <a:buNone/>
              <a:defRPr sz="1638"/>
            </a:lvl6pPr>
            <a:lvl7pPr marL="2808214" indent="0" algn="ctr">
              <a:buNone/>
              <a:defRPr sz="1638"/>
            </a:lvl7pPr>
            <a:lvl8pPr marL="3276249" indent="0" algn="ctr">
              <a:buNone/>
              <a:defRPr sz="1638"/>
            </a:lvl8pPr>
            <a:lvl9pPr marL="3744285" indent="0" algn="ctr">
              <a:buNone/>
              <a:defRPr sz="1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6363F8-411C-44B6-BB38-FC9A5ADD843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282BB-B168-4C99-93CA-244B75A66324}" type="slidenum">
              <a:rPr lang="en-US" smtClean="0"/>
              <a:t>‹#›</a:t>
            </a:fld>
            <a:endParaRPr lang="en-US"/>
          </a:p>
        </p:txBody>
      </p:sp>
    </p:spTree>
    <p:extLst>
      <p:ext uri="{BB962C8B-B14F-4D97-AF65-F5344CB8AC3E}">
        <p14:creationId xmlns:p14="http://schemas.microsoft.com/office/powerpoint/2010/main" val="418371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363F8-411C-44B6-BB38-FC9A5ADD843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282BB-B168-4C99-93CA-244B75A66324}" type="slidenum">
              <a:rPr lang="en-US" smtClean="0"/>
              <a:t>‹#›</a:t>
            </a:fld>
            <a:endParaRPr lang="en-US"/>
          </a:p>
        </p:txBody>
      </p:sp>
    </p:spTree>
    <p:extLst>
      <p:ext uri="{BB962C8B-B14F-4D97-AF65-F5344CB8AC3E}">
        <p14:creationId xmlns:p14="http://schemas.microsoft.com/office/powerpoint/2010/main" val="170662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1662" y="373915"/>
            <a:ext cx="2691199" cy="59517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8063" y="373915"/>
            <a:ext cx="7917587" cy="59517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363F8-411C-44B6-BB38-FC9A5ADD843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282BB-B168-4C99-93CA-244B75A66324}" type="slidenum">
              <a:rPr lang="en-US" smtClean="0"/>
              <a:t>‹#›</a:t>
            </a:fld>
            <a:endParaRPr lang="en-US"/>
          </a:p>
        </p:txBody>
      </p:sp>
    </p:spTree>
    <p:extLst>
      <p:ext uri="{BB962C8B-B14F-4D97-AF65-F5344CB8AC3E}">
        <p14:creationId xmlns:p14="http://schemas.microsoft.com/office/powerpoint/2010/main" val="2492291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49"/>
        <p:cNvGrpSpPr/>
        <p:nvPr/>
      </p:nvGrpSpPr>
      <p:grpSpPr>
        <a:xfrm>
          <a:off x="0" y="0"/>
          <a:ext cx="0" cy="0"/>
          <a:chOff x="0" y="0"/>
          <a:chExt cx="0" cy="0"/>
        </a:xfrm>
      </p:grpSpPr>
      <p:sp>
        <p:nvSpPr>
          <p:cNvPr id="50" name="Google Shape;50;g2293e138399_0_491"/>
          <p:cNvSpPr txBox="1"/>
          <p:nvPr/>
        </p:nvSpPr>
        <p:spPr>
          <a:xfrm>
            <a:off x="-8604" y="0"/>
            <a:ext cx="12489524" cy="1258382"/>
          </a:xfrm>
          <a:prstGeom prst="rect">
            <a:avLst/>
          </a:prstGeom>
          <a:solidFill>
            <a:srgbClr val="333399"/>
          </a:solidFill>
          <a:ln>
            <a:noFill/>
          </a:ln>
        </p:spPr>
        <p:txBody>
          <a:bodyPr spcFirstLastPara="1" wrap="square" lIns="91382" tIns="45691" rIns="91382" bIns="45691"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3199" b="0" i="0" u="none" strike="noStrike" cap="none">
              <a:solidFill>
                <a:schemeClr val="dk1"/>
              </a:solidFill>
              <a:latin typeface="Lato Black"/>
              <a:ea typeface="Lato Black"/>
              <a:cs typeface="Lato Black"/>
              <a:sym typeface="Lato Black"/>
            </a:endParaRPr>
          </a:p>
        </p:txBody>
      </p:sp>
      <p:sp>
        <p:nvSpPr>
          <p:cNvPr id="51" name="Google Shape;51;g2293e138399_0_491"/>
          <p:cNvSpPr txBox="1">
            <a:spLocks noGrp="1"/>
          </p:cNvSpPr>
          <p:nvPr>
            <p:ph type="body" idx="1"/>
          </p:nvPr>
        </p:nvSpPr>
        <p:spPr>
          <a:xfrm>
            <a:off x="0" y="0"/>
            <a:ext cx="12480925" cy="1258382"/>
          </a:xfrm>
          <a:prstGeom prst="rect">
            <a:avLst/>
          </a:prstGeom>
          <a:noFill/>
          <a:ln>
            <a:noFill/>
          </a:ln>
        </p:spPr>
        <p:txBody>
          <a:bodyPr spcFirstLastPara="1" wrap="square" lIns="91425" tIns="45700" rIns="91425" bIns="45700" anchor="ctr" anchorCtr="0">
            <a:normAutofit/>
          </a:bodyPr>
          <a:lstStyle>
            <a:lvl1pPr marL="624032" lvl="0" indent="-312016" algn="ctr">
              <a:lnSpc>
                <a:spcPct val="100000"/>
              </a:lnSpc>
              <a:spcBef>
                <a:spcPts val="0"/>
              </a:spcBef>
              <a:spcAft>
                <a:spcPts val="0"/>
              </a:spcAft>
              <a:buClr>
                <a:schemeClr val="lt1"/>
              </a:buClr>
              <a:buSzPts val="3600"/>
              <a:buNone/>
              <a:defRPr sz="4914">
                <a:solidFill>
                  <a:schemeClr val="lt1"/>
                </a:solidFill>
                <a:latin typeface="Lato Black"/>
                <a:ea typeface="Lato Black"/>
                <a:cs typeface="Lato Black"/>
                <a:sym typeface="Lato Black"/>
              </a:defRPr>
            </a:lvl1pPr>
            <a:lvl2pPr marL="1248065" lvl="1" indent="-312016" algn="l">
              <a:lnSpc>
                <a:spcPct val="150000"/>
              </a:lnSpc>
              <a:spcBef>
                <a:spcPts val="4095"/>
              </a:spcBef>
              <a:spcAft>
                <a:spcPts val="0"/>
              </a:spcAft>
              <a:buClr>
                <a:schemeClr val="dk1"/>
              </a:buClr>
              <a:buSzPts val="1800"/>
              <a:buNone/>
              <a:defRPr/>
            </a:lvl2pPr>
            <a:lvl3pPr marL="1872097" lvl="2" indent="-468024" algn="l">
              <a:lnSpc>
                <a:spcPct val="90000"/>
              </a:lnSpc>
              <a:spcBef>
                <a:spcPts val="512"/>
              </a:spcBef>
              <a:spcAft>
                <a:spcPts val="0"/>
              </a:spcAft>
              <a:buClr>
                <a:schemeClr val="dk1"/>
              </a:buClr>
              <a:buSzPts val="1800"/>
              <a:buChar char="•"/>
              <a:defRPr/>
            </a:lvl3pPr>
            <a:lvl4pPr marL="2496129" lvl="3" indent="-468024" algn="l">
              <a:lnSpc>
                <a:spcPct val="90000"/>
              </a:lnSpc>
              <a:spcBef>
                <a:spcPts val="512"/>
              </a:spcBef>
              <a:spcAft>
                <a:spcPts val="0"/>
              </a:spcAft>
              <a:buClr>
                <a:schemeClr val="dk1"/>
              </a:buClr>
              <a:buSzPts val="1800"/>
              <a:buChar char="•"/>
              <a:defRPr/>
            </a:lvl4pPr>
            <a:lvl5pPr marL="3120161" lvl="4" indent="-468024" algn="l">
              <a:lnSpc>
                <a:spcPct val="90000"/>
              </a:lnSpc>
              <a:spcBef>
                <a:spcPts val="512"/>
              </a:spcBef>
              <a:spcAft>
                <a:spcPts val="0"/>
              </a:spcAft>
              <a:buClr>
                <a:schemeClr val="dk1"/>
              </a:buClr>
              <a:buSzPts val="1800"/>
              <a:buChar char="•"/>
              <a:defRPr/>
            </a:lvl5pPr>
            <a:lvl6pPr marL="3744194" lvl="5" indent="-468024" algn="l">
              <a:lnSpc>
                <a:spcPct val="90000"/>
              </a:lnSpc>
              <a:spcBef>
                <a:spcPts val="512"/>
              </a:spcBef>
              <a:spcAft>
                <a:spcPts val="0"/>
              </a:spcAft>
              <a:buClr>
                <a:schemeClr val="dk1"/>
              </a:buClr>
              <a:buSzPts val="1800"/>
              <a:buChar char="•"/>
              <a:defRPr/>
            </a:lvl6pPr>
            <a:lvl7pPr marL="4368226" lvl="6" indent="-468024" algn="l">
              <a:lnSpc>
                <a:spcPct val="90000"/>
              </a:lnSpc>
              <a:spcBef>
                <a:spcPts val="512"/>
              </a:spcBef>
              <a:spcAft>
                <a:spcPts val="0"/>
              </a:spcAft>
              <a:buClr>
                <a:schemeClr val="dk1"/>
              </a:buClr>
              <a:buSzPts val="1800"/>
              <a:buChar char="•"/>
              <a:defRPr/>
            </a:lvl7pPr>
            <a:lvl8pPr marL="4992258" lvl="7" indent="-468024" algn="l">
              <a:lnSpc>
                <a:spcPct val="90000"/>
              </a:lnSpc>
              <a:spcBef>
                <a:spcPts val="512"/>
              </a:spcBef>
              <a:spcAft>
                <a:spcPts val="0"/>
              </a:spcAft>
              <a:buClr>
                <a:schemeClr val="dk1"/>
              </a:buClr>
              <a:buSzPts val="1800"/>
              <a:buChar char="•"/>
              <a:defRPr/>
            </a:lvl8pPr>
            <a:lvl9pPr marL="5616291" lvl="8" indent="-468024" algn="l">
              <a:lnSpc>
                <a:spcPct val="90000"/>
              </a:lnSpc>
              <a:spcBef>
                <a:spcPts val="512"/>
              </a:spcBef>
              <a:spcAft>
                <a:spcPts val="0"/>
              </a:spcAft>
              <a:buClr>
                <a:schemeClr val="dk1"/>
              </a:buClr>
              <a:buSzPts val="1800"/>
              <a:buChar char="•"/>
              <a:defRPr/>
            </a:lvl9pPr>
          </a:lstStyle>
          <a:p>
            <a:endParaRPr/>
          </a:p>
        </p:txBody>
      </p:sp>
      <p:sp>
        <p:nvSpPr>
          <p:cNvPr id="52" name="Google Shape;52;g2293e138399_0_491"/>
          <p:cNvSpPr txBox="1">
            <a:spLocks noGrp="1"/>
          </p:cNvSpPr>
          <p:nvPr>
            <p:ph type="body" idx="2"/>
          </p:nvPr>
        </p:nvSpPr>
        <p:spPr>
          <a:xfrm>
            <a:off x="2800876" y="1635008"/>
            <a:ext cx="6888668" cy="3431058"/>
          </a:xfrm>
          <a:prstGeom prst="rect">
            <a:avLst/>
          </a:prstGeom>
          <a:noFill/>
          <a:ln>
            <a:noFill/>
          </a:ln>
        </p:spPr>
        <p:txBody>
          <a:bodyPr spcFirstLastPara="1" wrap="square" lIns="91425" tIns="45700" rIns="91425" bIns="45700" anchor="t" anchorCtr="0">
            <a:normAutofit/>
          </a:bodyPr>
          <a:lstStyle>
            <a:lvl1pPr marL="624032" lvl="0" indent="-520027" algn="l">
              <a:lnSpc>
                <a:spcPct val="150000"/>
              </a:lnSpc>
              <a:spcBef>
                <a:spcPts val="0"/>
              </a:spcBef>
              <a:spcAft>
                <a:spcPts val="0"/>
              </a:spcAft>
              <a:buClr>
                <a:schemeClr val="dk1"/>
              </a:buClr>
              <a:buSzPts val="2400"/>
              <a:buFont typeface="Arial"/>
              <a:buChar char="•"/>
              <a:defRPr sz="3276" b="1"/>
            </a:lvl1pPr>
            <a:lvl2pPr marL="1248065" lvl="1" indent="-312016" algn="l">
              <a:lnSpc>
                <a:spcPct val="150000"/>
              </a:lnSpc>
              <a:spcBef>
                <a:spcPts val="599"/>
              </a:spcBef>
              <a:spcAft>
                <a:spcPts val="0"/>
              </a:spcAft>
              <a:buClr>
                <a:schemeClr val="dk1"/>
              </a:buClr>
              <a:buSzPts val="1758"/>
              <a:buNone/>
              <a:defRPr sz="2399"/>
            </a:lvl2pPr>
            <a:lvl3pPr marL="1872097" lvl="2" indent="-312016" algn="l">
              <a:lnSpc>
                <a:spcPct val="90000"/>
              </a:lnSpc>
              <a:spcBef>
                <a:spcPts val="512"/>
              </a:spcBef>
              <a:spcAft>
                <a:spcPts val="0"/>
              </a:spcAft>
              <a:buClr>
                <a:schemeClr val="dk1"/>
              </a:buClr>
              <a:buSzPts val="1758"/>
              <a:buNone/>
              <a:defRPr sz="2399"/>
            </a:lvl3pPr>
            <a:lvl4pPr marL="2496129" lvl="3" indent="-312016" algn="l">
              <a:lnSpc>
                <a:spcPct val="90000"/>
              </a:lnSpc>
              <a:spcBef>
                <a:spcPts val="512"/>
              </a:spcBef>
              <a:spcAft>
                <a:spcPts val="0"/>
              </a:spcAft>
              <a:buClr>
                <a:schemeClr val="dk1"/>
              </a:buClr>
              <a:buSzPts val="1758"/>
              <a:buNone/>
              <a:defRPr sz="2399"/>
            </a:lvl4pPr>
            <a:lvl5pPr marL="3120161" lvl="4" indent="-312016" algn="l">
              <a:lnSpc>
                <a:spcPct val="90000"/>
              </a:lnSpc>
              <a:spcBef>
                <a:spcPts val="512"/>
              </a:spcBef>
              <a:spcAft>
                <a:spcPts val="0"/>
              </a:spcAft>
              <a:buClr>
                <a:schemeClr val="dk1"/>
              </a:buClr>
              <a:buSzPts val="1758"/>
              <a:buNone/>
              <a:defRPr sz="2399"/>
            </a:lvl5pPr>
            <a:lvl6pPr marL="3744194" lvl="5" indent="-468024" algn="l">
              <a:lnSpc>
                <a:spcPct val="90000"/>
              </a:lnSpc>
              <a:spcBef>
                <a:spcPts val="512"/>
              </a:spcBef>
              <a:spcAft>
                <a:spcPts val="0"/>
              </a:spcAft>
              <a:buClr>
                <a:schemeClr val="dk1"/>
              </a:buClr>
              <a:buSzPts val="1800"/>
              <a:buChar char="•"/>
              <a:defRPr/>
            </a:lvl6pPr>
            <a:lvl7pPr marL="4368226" lvl="6" indent="-468024" algn="l">
              <a:lnSpc>
                <a:spcPct val="90000"/>
              </a:lnSpc>
              <a:spcBef>
                <a:spcPts val="512"/>
              </a:spcBef>
              <a:spcAft>
                <a:spcPts val="0"/>
              </a:spcAft>
              <a:buClr>
                <a:schemeClr val="dk1"/>
              </a:buClr>
              <a:buSzPts val="1800"/>
              <a:buChar char="•"/>
              <a:defRPr/>
            </a:lvl7pPr>
            <a:lvl8pPr marL="4992258" lvl="7" indent="-468024" algn="l">
              <a:lnSpc>
                <a:spcPct val="90000"/>
              </a:lnSpc>
              <a:spcBef>
                <a:spcPts val="512"/>
              </a:spcBef>
              <a:spcAft>
                <a:spcPts val="0"/>
              </a:spcAft>
              <a:buClr>
                <a:schemeClr val="dk1"/>
              </a:buClr>
              <a:buSzPts val="1800"/>
              <a:buChar char="•"/>
              <a:defRPr/>
            </a:lvl8pPr>
            <a:lvl9pPr marL="5616291" lvl="8" indent="-468024" algn="l">
              <a:lnSpc>
                <a:spcPct val="90000"/>
              </a:lnSpc>
              <a:spcBef>
                <a:spcPts val="512"/>
              </a:spcBef>
              <a:spcAft>
                <a:spcPts val="0"/>
              </a:spcAft>
              <a:buClr>
                <a:schemeClr val="dk1"/>
              </a:buClr>
              <a:buSzPts val="1800"/>
              <a:buChar char="•"/>
              <a:defRPr/>
            </a:lvl9pPr>
          </a:lstStyle>
          <a:p>
            <a:endParaRPr/>
          </a:p>
        </p:txBody>
      </p:sp>
      <p:pic>
        <p:nvPicPr>
          <p:cNvPr id="53" name="Google Shape;53;g2293e138399_0_491"/>
          <p:cNvPicPr preferRelativeResize="0"/>
          <p:nvPr/>
        </p:nvPicPr>
        <p:blipFill rotWithShape="1">
          <a:blip r:embed="rId2">
            <a:alphaModFix/>
          </a:blip>
          <a:srcRect l="109" t="7102" b="33560"/>
          <a:stretch/>
        </p:blipFill>
        <p:spPr>
          <a:xfrm>
            <a:off x="-12030" y="5066696"/>
            <a:ext cx="12493039" cy="1961158"/>
          </a:xfrm>
          <a:prstGeom prst="rect">
            <a:avLst/>
          </a:prstGeom>
          <a:noFill/>
          <a:ln>
            <a:noFill/>
          </a:ln>
        </p:spPr>
      </p:pic>
    </p:spTree>
    <p:extLst>
      <p:ext uri="{BB962C8B-B14F-4D97-AF65-F5344CB8AC3E}">
        <p14:creationId xmlns:p14="http://schemas.microsoft.com/office/powerpoint/2010/main" val="243312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54"/>
        <p:cNvGrpSpPr/>
        <p:nvPr/>
      </p:nvGrpSpPr>
      <p:grpSpPr>
        <a:xfrm>
          <a:off x="0" y="0"/>
          <a:ext cx="0" cy="0"/>
          <a:chOff x="0" y="0"/>
          <a:chExt cx="0" cy="0"/>
        </a:xfrm>
      </p:grpSpPr>
      <p:sp>
        <p:nvSpPr>
          <p:cNvPr id="55" name="Google Shape;55;g2293e138399_0_484"/>
          <p:cNvSpPr txBox="1">
            <a:spLocks noGrp="1"/>
          </p:cNvSpPr>
          <p:nvPr>
            <p:ph type="body" idx="1"/>
          </p:nvPr>
        </p:nvSpPr>
        <p:spPr>
          <a:xfrm>
            <a:off x="0" y="0"/>
            <a:ext cx="12480925" cy="1258382"/>
          </a:xfrm>
          <a:prstGeom prst="rect">
            <a:avLst/>
          </a:prstGeom>
          <a:noFill/>
          <a:ln>
            <a:noFill/>
          </a:ln>
        </p:spPr>
        <p:txBody>
          <a:bodyPr spcFirstLastPara="1" wrap="square" lIns="91425" tIns="45700" rIns="91425" bIns="45700" anchor="ctr" anchorCtr="0">
            <a:normAutofit/>
          </a:bodyPr>
          <a:lstStyle>
            <a:lvl1pPr marL="624032" lvl="0" indent="-312016" algn="ctr">
              <a:lnSpc>
                <a:spcPct val="100000"/>
              </a:lnSpc>
              <a:spcBef>
                <a:spcPts val="0"/>
              </a:spcBef>
              <a:spcAft>
                <a:spcPts val="0"/>
              </a:spcAft>
              <a:buClr>
                <a:schemeClr val="lt1"/>
              </a:buClr>
              <a:buSzPts val="3600"/>
              <a:buNone/>
              <a:defRPr sz="4914">
                <a:solidFill>
                  <a:schemeClr val="lt1"/>
                </a:solidFill>
                <a:latin typeface="Lato Black"/>
                <a:ea typeface="Lato Black"/>
                <a:cs typeface="Lato Black"/>
                <a:sym typeface="Lato Black"/>
              </a:defRPr>
            </a:lvl1pPr>
            <a:lvl2pPr marL="1248065" lvl="1" indent="-312016" algn="l">
              <a:lnSpc>
                <a:spcPct val="150000"/>
              </a:lnSpc>
              <a:spcBef>
                <a:spcPts val="4095"/>
              </a:spcBef>
              <a:spcAft>
                <a:spcPts val="0"/>
              </a:spcAft>
              <a:buClr>
                <a:schemeClr val="dk1"/>
              </a:buClr>
              <a:buSzPts val="1800"/>
              <a:buNone/>
              <a:defRPr/>
            </a:lvl2pPr>
            <a:lvl3pPr marL="1872097" lvl="2" indent="-468024" algn="l">
              <a:lnSpc>
                <a:spcPct val="90000"/>
              </a:lnSpc>
              <a:spcBef>
                <a:spcPts val="512"/>
              </a:spcBef>
              <a:spcAft>
                <a:spcPts val="0"/>
              </a:spcAft>
              <a:buClr>
                <a:schemeClr val="dk1"/>
              </a:buClr>
              <a:buSzPts val="1800"/>
              <a:buChar char="•"/>
              <a:defRPr/>
            </a:lvl3pPr>
            <a:lvl4pPr marL="2496129" lvl="3" indent="-468024" algn="l">
              <a:lnSpc>
                <a:spcPct val="90000"/>
              </a:lnSpc>
              <a:spcBef>
                <a:spcPts val="512"/>
              </a:spcBef>
              <a:spcAft>
                <a:spcPts val="0"/>
              </a:spcAft>
              <a:buClr>
                <a:schemeClr val="dk1"/>
              </a:buClr>
              <a:buSzPts val="1800"/>
              <a:buChar char="•"/>
              <a:defRPr/>
            </a:lvl4pPr>
            <a:lvl5pPr marL="3120161" lvl="4" indent="-468024" algn="l">
              <a:lnSpc>
                <a:spcPct val="90000"/>
              </a:lnSpc>
              <a:spcBef>
                <a:spcPts val="512"/>
              </a:spcBef>
              <a:spcAft>
                <a:spcPts val="0"/>
              </a:spcAft>
              <a:buClr>
                <a:schemeClr val="dk1"/>
              </a:buClr>
              <a:buSzPts val="1800"/>
              <a:buChar char="•"/>
              <a:defRPr/>
            </a:lvl5pPr>
            <a:lvl6pPr marL="3744194" lvl="5" indent="-468024" algn="l">
              <a:lnSpc>
                <a:spcPct val="90000"/>
              </a:lnSpc>
              <a:spcBef>
                <a:spcPts val="512"/>
              </a:spcBef>
              <a:spcAft>
                <a:spcPts val="0"/>
              </a:spcAft>
              <a:buClr>
                <a:schemeClr val="dk1"/>
              </a:buClr>
              <a:buSzPts val="1800"/>
              <a:buChar char="•"/>
              <a:defRPr/>
            </a:lvl6pPr>
            <a:lvl7pPr marL="4368226" lvl="6" indent="-468024" algn="l">
              <a:lnSpc>
                <a:spcPct val="90000"/>
              </a:lnSpc>
              <a:spcBef>
                <a:spcPts val="512"/>
              </a:spcBef>
              <a:spcAft>
                <a:spcPts val="0"/>
              </a:spcAft>
              <a:buClr>
                <a:schemeClr val="dk1"/>
              </a:buClr>
              <a:buSzPts val="1800"/>
              <a:buChar char="•"/>
              <a:defRPr/>
            </a:lvl7pPr>
            <a:lvl8pPr marL="4992258" lvl="7" indent="-468024" algn="l">
              <a:lnSpc>
                <a:spcPct val="90000"/>
              </a:lnSpc>
              <a:spcBef>
                <a:spcPts val="512"/>
              </a:spcBef>
              <a:spcAft>
                <a:spcPts val="0"/>
              </a:spcAft>
              <a:buClr>
                <a:schemeClr val="dk1"/>
              </a:buClr>
              <a:buSzPts val="1800"/>
              <a:buChar char="•"/>
              <a:defRPr/>
            </a:lvl8pPr>
            <a:lvl9pPr marL="5616291" lvl="8" indent="-468024" algn="l">
              <a:lnSpc>
                <a:spcPct val="90000"/>
              </a:lnSpc>
              <a:spcBef>
                <a:spcPts val="512"/>
              </a:spcBef>
              <a:spcAft>
                <a:spcPts val="0"/>
              </a:spcAft>
              <a:buClr>
                <a:schemeClr val="dk1"/>
              </a:buClr>
              <a:buSzPts val="1800"/>
              <a:buChar char="•"/>
              <a:defRPr/>
            </a:lvl9pPr>
          </a:lstStyle>
          <a:p>
            <a:endParaRPr/>
          </a:p>
        </p:txBody>
      </p:sp>
      <p:pic>
        <p:nvPicPr>
          <p:cNvPr id="56" name="Google Shape;56;g2293e138399_0_484"/>
          <p:cNvPicPr preferRelativeResize="0"/>
          <p:nvPr/>
        </p:nvPicPr>
        <p:blipFill rotWithShape="1">
          <a:blip r:embed="rId2">
            <a:alphaModFix/>
          </a:blip>
          <a:srcRect l="109" t="7102" b="33560"/>
          <a:stretch/>
        </p:blipFill>
        <p:spPr>
          <a:xfrm>
            <a:off x="-12110" y="6278773"/>
            <a:ext cx="12493039" cy="780344"/>
          </a:xfrm>
          <a:prstGeom prst="rect">
            <a:avLst/>
          </a:prstGeom>
          <a:noFill/>
          <a:ln>
            <a:noFill/>
          </a:ln>
        </p:spPr>
      </p:pic>
    </p:spTree>
    <p:extLst>
      <p:ext uri="{BB962C8B-B14F-4D97-AF65-F5344CB8AC3E}">
        <p14:creationId xmlns:p14="http://schemas.microsoft.com/office/powerpoint/2010/main" val="3167355869"/>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7"/>
        <p:cNvGrpSpPr/>
        <p:nvPr/>
      </p:nvGrpSpPr>
      <p:grpSpPr>
        <a:xfrm>
          <a:off x="0" y="0"/>
          <a:ext cx="0" cy="0"/>
          <a:chOff x="0" y="0"/>
          <a:chExt cx="0" cy="0"/>
        </a:xfrm>
      </p:grpSpPr>
      <p:sp>
        <p:nvSpPr>
          <p:cNvPr id="58" name="Google Shape;58;g2293e138399_0_487"/>
          <p:cNvSpPr txBox="1">
            <a:spLocks noGrp="1"/>
          </p:cNvSpPr>
          <p:nvPr>
            <p:ph type="body" idx="1"/>
          </p:nvPr>
        </p:nvSpPr>
        <p:spPr>
          <a:xfrm>
            <a:off x="1933526" y="1766643"/>
            <a:ext cx="8614623" cy="1724131"/>
          </a:xfrm>
          <a:prstGeom prst="rect">
            <a:avLst/>
          </a:prstGeom>
          <a:noFill/>
          <a:ln>
            <a:noFill/>
          </a:ln>
        </p:spPr>
        <p:txBody>
          <a:bodyPr spcFirstLastPara="1" wrap="square" lIns="91425" tIns="45700" rIns="91425" bIns="45700" anchor="t" anchorCtr="0">
            <a:noAutofit/>
          </a:bodyPr>
          <a:lstStyle>
            <a:lvl1pPr marL="624032" lvl="0" indent="-312016" algn="ctr">
              <a:lnSpc>
                <a:spcPct val="106111"/>
              </a:lnSpc>
              <a:spcBef>
                <a:spcPts val="0"/>
              </a:spcBef>
              <a:spcAft>
                <a:spcPts val="0"/>
              </a:spcAft>
              <a:buClr>
                <a:srgbClr val="333399"/>
              </a:buClr>
              <a:buSzPts val="3600"/>
              <a:buNone/>
              <a:defRPr sz="4914">
                <a:solidFill>
                  <a:srgbClr val="333399"/>
                </a:solidFill>
                <a:latin typeface="Lato Black"/>
                <a:ea typeface="Lato Black"/>
                <a:cs typeface="Lato Black"/>
                <a:sym typeface="Lato Black"/>
              </a:defRPr>
            </a:lvl1pPr>
            <a:lvl2pPr marL="1248065" lvl="1" indent="-312016" algn="l">
              <a:lnSpc>
                <a:spcPct val="150000"/>
              </a:lnSpc>
              <a:spcBef>
                <a:spcPts val="4095"/>
              </a:spcBef>
              <a:spcAft>
                <a:spcPts val="0"/>
              </a:spcAft>
              <a:buClr>
                <a:srgbClr val="333399"/>
              </a:buClr>
              <a:buSzPts val="2637"/>
              <a:buNone/>
              <a:defRPr sz="3599">
                <a:solidFill>
                  <a:srgbClr val="333399"/>
                </a:solidFill>
                <a:latin typeface="Calibri"/>
                <a:ea typeface="Calibri"/>
                <a:cs typeface="Calibri"/>
                <a:sym typeface="Calibri"/>
              </a:defRPr>
            </a:lvl2pPr>
            <a:lvl3pPr marL="1872097" lvl="2" indent="-540567" algn="l">
              <a:lnSpc>
                <a:spcPct val="90000"/>
              </a:lnSpc>
              <a:spcBef>
                <a:spcPts val="512"/>
              </a:spcBef>
              <a:spcAft>
                <a:spcPts val="0"/>
              </a:spcAft>
              <a:buClr>
                <a:srgbClr val="333399"/>
              </a:buClr>
              <a:buSzPts val="2637"/>
              <a:buChar char="•"/>
              <a:defRPr sz="3599">
                <a:solidFill>
                  <a:srgbClr val="333399"/>
                </a:solidFill>
                <a:latin typeface="Calibri"/>
                <a:ea typeface="Calibri"/>
                <a:cs typeface="Calibri"/>
                <a:sym typeface="Calibri"/>
              </a:defRPr>
            </a:lvl3pPr>
            <a:lvl4pPr marL="2496129" lvl="3" indent="-540567" algn="l">
              <a:lnSpc>
                <a:spcPct val="90000"/>
              </a:lnSpc>
              <a:spcBef>
                <a:spcPts val="512"/>
              </a:spcBef>
              <a:spcAft>
                <a:spcPts val="0"/>
              </a:spcAft>
              <a:buClr>
                <a:srgbClr val="333399"/>
              </a:buClr>
              <a:buSzPts val="2637"/>
              <a:buChar char="•"/>
              <a:defRPr sz="3599">
                <a:solidFill>
                  <a:srgbClr val="333399"/>
                </a:solidFill>
                <a:latin typeface="Calibri"/>
                <a:ea typeface="Calibri"/>
                <a:cs typeface="Calibri"/>
                <a:sym typeface="Calibri"/>
              </a:defRPr>
            </a:lvl4pPr>
            <a:lvl5pPr marL="3120161" lvl="4" indent="-540567" algn="l">
              <a:lnSpc>
                <a:spcPct val="90000"/>
              </a:lnSpc>
              <a:spcBef>
                <a:spcPts val="512"/>
              </a:spcBef>
              <a:spcAft>
                <a:spcPts val="0"/>
              </a:spcAft>
              <a:buClr>
                <a:srgbClr val="333399"/>
              </a:buClr>
              <a:buSzPts val="2637"/>
              <a:buChar char="•"/>
              <a:defRPr sz="3599">
                <a:solidFill>
                  <a:srgbClr val="333399"/>
                </a:solidFill>
                <a:latin typeface="Calibri"/>
                <a:ea typeface="Calibri"/>
                <a:cs typeface="Calibri"/>
                <a:sym typeface="Calibri"/>
              </a:defRPr>
            </a:lvl5pPr>
            <a:lvl6pPr marL="3744194" lvl="5" indent="-468024" algn="l">
              <a:lnSpc>
                <a:spcPct val="90000"/>
              </a:lnSpc>
              <a:spcBef>
                <a:spcPts val="512"/>
              </a:spcBef>
              <a:spcAft>
                <a:spcPts val="0"/>
              </a:spcAft>
              <a:buClr>
                <a:schemeClr val="dk1"/>
              </a:buClr>
              <a:buSzPts val="1800"/>
              <a:buChar char="•"/>
              <a:defRPr/>
            </a:lvl6pPr>
            <a:lvl7pPr marL="4368226" lvl="6" indent="-468024" algn="l">
              <a:lnSpc>
                <a:spcPct val="90000"/>
              </a:lnSpc>
              <a:spcBef>
                <a:spcPts val="512"/>
              </a:spcBef>
              <a:spcAft>
                <a:spcPts val="0"/>
              </a:spcAft>
              <a:buClr>
                <a:schemeClr val="dk1"/>
              </a:buClr>
              <a:buSzPts val="1800"/>
              <a:buChar char="•"/>
              <a:defRPr/>
            </a:lvl7pPr>
            <a:lvl8pPr marL="4992258" lvl="7" indent="-468024" algn="l">
              <a:lnSpc>
                <a:spcPct val="90000"/>
              </a:lnSpc>
              <a:spcBef>
                <a:spcPts val="512"/>
              </a:spcBef>
              <a:spcAft>
                <a:spcPts val="0"/>
              </a:spcAft>
              <a:buClr>
                <a:schemeClr val="dk1"/>
              </a:buClr>
              <a:buSzPts val="1800"/>
              <a:buChar char="•"/>
              <a:defRPr/>
            </a:lvl8pPr>
            <a:lvl9pPr marL="5616291" lvl="8" indent="-468024" algn="l">
              <a:lnSpc>
                <a:spcPct val="90000"/>
              </a:lnSpc>
              <a:spcBef>
                <a:spcPts val="512"/>
              </a:spcBef>
              <a:spcAft>
                <a:spcPts val="0"/>
              </a:spcAft>
              <a:buClr>
                <a:schemeClr val="dk1"/>
              </a:buClr>
              <a:buSzPts val="1800"/>
              <a:buChar char="•"/>
              <a:defRPr/>
            </a:lvl9pPr>
          </a:lstStyle>
          <a:p>
            <a:endParaRPr/>
          </a:p>
        </p:txBody>
      </p:sp>
      <p:sp>
        <p:nvSpPr>
          <p:cNvPr id="59" name="Google Shape;59;g2293e138399_0_487"/>
          <p:cNvSpPr txBox="1">
            <a:spLocks noGrp="1"/>
          </p:cNvSpPr>
          <p:nvPr>
            <p:ph type="body" idx="2"/>
          </p:nvPr>
        </p:nvSpPr>
        <p:spPr>
          <a:xfrm>
            <a:off x="7449809" y="4144591"/>
            <a:ext cx="3042021" cy="1534473"/>
          </a:xfrm>
          <a:prstGeom prst="rect">
            <a:avLst/>
          </a:prstGeom>
          <a:noFill/>
          <a:ln>
            <a:noFill/>
          </a:ln>
        </p:spPr>
        <p:txBody>
          <a:bodyPr spcFirstLastPara="1" wrap="square" lIns="91425" tIns="45700" rIns="91425" bIns="45700" anchor="t" anchorCtr="0">
            <a:normAutofit/>
          </a:bodyPr>
          <a:lstStyle>
            <a:lvl1pPr marL="624032" lvl="0" indent="-312016" algn="l">
              <a:lnSpc>
                <a:spcPct val="100000"/>
              </a:lnSpc>
              <a:spcBef>
                <a:spcPts val="0"/>
              </a:spcBef>
              <a:spcAft>
                <a:spcPts val="0"/>
              </a:spcAft>
              <a:buClr>
                <a:schemeClr val="dk1"/>
              </a:buClr>
              <a:buSzPts val="1800"/>
              <a:buNone/>
              <a:defRPr sz="2457"/>
            </a:lvl1pPr>
            <a:lvl2pPr marL="1248065" lvl="1" indent="-312016" algn="l">
              <a:lnSpc>
                <a:spcPct val="100000"/>
              </a:lnSpc>
              <a:spcBef>
                <a:spcPts val="4095"/>
              </a:spcBef>
              <a:spcAft>
                <a:spcPts val="0"/>
              </a:spcAft>
              <a:buClr>
                <a:schemeClr val="dk1"/>
              </a:buClr>
              <a:buSzPts val="1465"/>
              <a:buNone/>
              <a:defRPr sz="2000"/>
            </a:lvl2pPr>
            <a:lvl3pPr marL="1872097" lvl="2" indent="-312016" algn="l">
              <a:lnSpc>
                <a:spcPct val="100000"/>
              </a:lnSpc>
              <a:spcBef>
                <a:spcPts val="512"/>
              </a:spcBef>
              <a:spcAft>
                <a:spcPts val="0"/>
              </a:spcAft>
              <a:buClr>
                <a:schemeClr val="dk1"/>
              </a:buClr>
              <a:buSzPts val="1465"/>
              <a:buNone/>
              <a:defRPr sz="2000"/>
            </a:lvl3pPr>
            <a:lvl4pPr marL="2496129" lvl="3" indent="-312016" algn="l">
              <a:lnSpc>
                <a:spcPct val="100000"/>
              </a:lnSpc>
              <a:spcBef>
                <a:spcPts val="512"/>
              </a:spcBef>
              <a:spcAft>
                <a:spcPts val="0"/>
              </a:spcAft>
              <a:buClr>
                <a:schemeClr val="dk1"/>
              </a:buClr>
              <a:buSzPts val="1465"/>
              <a:buNone/>
              <a:defRPr sz="2000"/>
            </a:lvl4pPr>
            <a:lvl5pPr marL="3120161" lvl="4" indent="-312016" algn="l">
              <a:lnSpc>
                <a:spcPct val="100000"/>
              </a:lnSpc>
              <a:spcBef>
                <a:spcPts val="512"/>
              </a:spcBef>
              <a:spcAft>
                <a:spcPts val="0"/>
              </a:spcAft>
              <a:buClr>
                <a:schemeClr val="dk1"/>
              </a:buClr>
              <a:buSzPts val="1465"/>
              <a:buNone/>
              <a:defRPr sz="2000"/>
            </a:lvl5pPr>
            <a:lvl6pPr marL="3744194" lvl="5" indent="-468024" algn="l">
              <a:lnSpc>
                <a:spcPct val="90000"/>
              </a:lnSpc>
              <a:spcBef>
                <a:spcPts val="512"/>
              </a:spcBef>
              <a:spcAft>
                <a:spcPts val="0"/>
              </a:spcAft>
              <a:buClr>
                <a:schemeClr val="dk1"/>
              </a:buClr>
              <a:buSzPts val="1800"/>
              <a:buChar char="•"/>
              <a:defRPr/>
            </a:lvl6pPr>
            <a:lvl7pPr marL="4368226" lvl="6" indent="-468024" algn="l">
              <a:lnSpc>
                <a:spcPct val="90000"/>
              </a:lnSpc>
              <a:spcBef>
                <a:spcPts val="512"/>
              </a:spcBef>
              <a:spcAft>
                <a:spcPts val="0"/>
              </a:spcAft>
              <a:buClr>
                <a:schemeClr val="dk1"/>
              </a:buClr>
              <a:buSzPts val="1800"/>
              <a:buChar char="•"/>
              <a:defRPr/>
            </a:lvl7pPr>
            <a:lvl8pPr marL="4992258" lvl="7" indent="-468024" algn="l">
              <a:lnSpc>
                <a:spcPct val="90000"/>
              </a:lnSpc>
              <a:spcBef>
                <a:spcPts val="512"/>
              </a:spcBef>
              <a:spcAft>
                <a:spcPts val="0"/>
              </a:spcAft>
              <a:buClr>
                <a:schemeClr val="dk1"/>
              </a:buClr>
              <a:buSzPts val="1800"/>
              <a:buChar char="•"/>
              <a:defRPr/>
            </a:lvl8pPr>
            <a:lvl9pPr marL="5616291" lvl="8" indent="-468024" algn="l">
              <a:lnSpc>
                <a:spcPct val="90000"/>
              </a:lnSpc>
              <a:spcBef>
                <a:spcPts val="512"/>
              </a:spcBef>
              <a:spcAft>
                <a:spcPts val="0"/>
              </a:spcAft>
              <a:buClr>
                <a:schemeClr val="dk1"/>
              </a:buClr>
              <a:buSzPts val="1800"/>
              <a:buChar char="•"/>
              <a:defRPr/>
            </a:lvl9pPr>
          </a:lstStyle>
          <a:p>
            <a:endParaRPr/>
          </a:p>
        </p:txBody>
      </p:sp>
      <p:pic>
        <p:nvPicPr>
          <p:cNvPr id="60" name="Google Shape;60;g2293e138399_0_487"/>
          <p:cNvPicPr preferRelativeResize="0"/>
          <p:nvPr/>
        </p:nvPicPr>
        <p:blipFill rotWithShape="1">
          <a:blip r:embed="rId2">
            <a:alphaModFix/>
          </a:blip>
          <a:srcRect t="3724" b="9439"/>
          <a:stretch/>
        </p:blipFill>
        <p:spPr>
          <a:xfrm>
            <a:off x="1" y="4632071"/>
            <a:ext cx="12477956" cy="2391029"/>
          </a:xfrm>
          <a:prstGeom prst="rect">
            <a:avLst/>
          </a:prstGeom>
          <a:noFill/>
          <a:ln>
            <a:noFill/>
          </a:ln>
        </p:spPr>
      </p:pic>
    </p:spTree>
    <p:extLst>
      <p:ext uri="{BB962C8B-B14F-4D97-AF65-F5344CB8AC3E}">
        <p14:creationId xmlns:p14="http://schemas.microsoft.com/office/powerpoint/2010/main" val="283038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fade">
                                      <p:cBhvr>
                                        <p:cTn id="7" dur="75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xEl>
                                              <p:charRg st="1" end="1"/>
                                            </p:txEl>
                                          </p:spTgt>
                                        </p:tgtEl>
                                        <p:attrNameLst>
                                          <p:attrName>style.visibility</p:attrName>
                                        </p:attrNameLst>
                                      </p:cBhvr>
                                      <p:to>
                                        <p:strVal val="visible"/>
                                      </p:to>
                                    </p:set>
                                    <p:animEffect transition="in" filter="fade">
                                      <p:cBhvr>
                                        <p:cTn id="12" dur="750"/>
                                        <p:tgtEl>
                                          <p:spTgt spid="5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xEl>
                                              <p:charRg st="1" end="1"/>
                                            </p:txEl>
                                          </p:spTgt>
                                        </p:tgtEl>
                                        <p:attrNameLst>
                                          <p:attrName>style.visibility</p:attrName>
                                        </p:attrNameLst>
                                      </p:cBhvr>
                                      <p:to>
                                        <p:strVal val="visible"/>
                                      </p:to>
                                    </p:set>
                                    <p:animEffect transition="in" filter="fade">
                                      <p:cBhvr>
                                        <p:cTn id="17" dur="750"/>
                                        <p:tgtEl>
                                          <p:spTgt spid="5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xEl>
                                              <p:charRg st="1" end="1"/>
                                            </p:txEl>
                                          </p:spTgt>
                                        </p:tgtEl>
                                        <p:attrNameLst>
                                          <p:attrName>style.visibility</p:attrName>
                                        </p:attrNameLst>
                                      </p:cBhvr>
                                      <p:to>
                                        <p:strVal val="visible"/>
                                      </p:to>
                                    </p:set>
                                    <p:animEffect transition="in" filter="fade">
                                      <p:cBhvr>
                                        <p:cTn id="22" dur="750"/>
                                        <p:tgtEl>
                                          <p:spTgt spid="5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xEl>
                                              <p:charRg st="1" end="1"/>
                                            </p:txEl>
                                          </p:spTgt>
                                        </p:tgtEl>
                                        <p:attrNameLst>
                                          <p:attrName>style.visibility</p:attrName>
                                        </p:attrNameLst>
                                      </p:cBhvr>
                                      <p:to>
                                        <p:strVal val="visible"/>
                                      </p:to>
                                    </p:set>
                                    <p:animEffect transition="in" filter="fade">
                                      <p:cBhvr>
                                        <p:cTn id="27" dur="750"/>
                                        <p:tgtEl>
                                          <p:spTgt spid="5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8">
                                            <p:txEl>
                                              <p:charRg st="1" end="1"/>
                                            </p:txEl>
                                          </p:spTgt>
                                        </p:tgtEl>
                                        <p:attrNameLst>
                                          <p:attrName>style.visibility</p:attrName>
                                        </p:attrNameLst>
                                      </p:cBhvr>
                                      <p:to>
                                        <p:strVal val="visible"/>
                                      </p:to>
                                    </p:set>
                                    <p:animEffect transition="in" filter="fade">
                                      <p:cBhvr>
                                        <p:cTn id="32" dur="750"/>
                                        <p:tgtEl>
                                          <p:spTgt spid="5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8">
                                            <p:txEl>
                                              <p:charRg st="1" end="1"/>
                                            </p:txEl>
                                          </p:spTgt>
                                        </p:tgtEl>
                                        <p:attrNameLst>
                                          <p:attrName>style.visibility</p:attrName>
                                        </p:attrNameLst>
                                      </p:cBhvr>
                                      <p:to>
                                        <p:strVal val="visible"/>
                                      </p:to>
                                    </p:set>
                                    <p:animEffect transition="in" filter="fade">
                                      <p:cBhvr>
                                        <p:cTn id="37" dur="750"/>
                                        <p:tgtEl>
                                          <p:spTgt spid="5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8">
                                            <p:txEl>
                                              <p:charRg st="1" end="1"/>
                                            </p:txEl>
                                          </p:spTgt>
                                        </p:tgtEl>
                                        <p:attrNameLst>
                                          <p:attrName>style.visibility</p:attrName>
                                        </p:attrNameLst>
                                      </p:cBhvr>
                                      <p:to>
                                        <p:strVal val="visible"/>
                                      </p:to>
                                    </p:set>
                                    <p:animEffect transition="in" filter="fade">
                                      <p:cBhvr>
                                        <p:cTn id="42" dur="750"/>
                                        <p:tgtEl>
                                          <p:spTgt spid="5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8">
                                            <p:txEl>
                                              <p:charRg st="1" end="1"/>
                                            </p:txEl>
                                          </p:spTgt>
                                        </p:tgtEl>
                                        <p:attrNameLst>
                                          <p:attrName>style.visibility</p:attrName>
                                        </p:attrNameLst>
                                      </p:cBhvr>
                                      <p:to>
                                        <p:strVal val="visible"/>
                                      </p:to>
                                    </p:set>
                                    <p:animEffect transition="in" filter="fade">
                                      <p:cBhvr>
                                        <p:cTn id="47" dur="750"/>
                                        <p:tgtEl>
                                          <p:spTgt spid="5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59">
                                            <p:txEl>
                                              <p:pRg st="0" end="0"/>
                                            </p:txEl>
                                          </p:spTgt>
                                        </p:tgtEl>
                                        <p:attrNameLst>
                                          <p:attrName>style.visibility</p:attrName>
                                        </p:attrNameLst>
                                      </p:cBhvr>
                                      <p:to>
                                        <p:strVal val="visible"/>
                                      </p:to>
                                    </p:set>
                                    <p:animEffect transition="in" filter="fade">
                                      <p:cBhvr>
                                        <p:cTn id="51" dur="750"/>
                                        <p:tgtEl>
                                          <p:spTgt spid="5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59">
                                            <p:txEl>
                                              <p:charRg st="1" end="1"/>
                                            </p:txEl>
                                          </p:spTgt>
                                        </p:tgtEl>
                                        <p:attrNameLst>
                                          <p:attrName>style.visibility</p:attrName>
                                        </p:attrNameLst>
                                      </p:cBhvr>
                                      <p:to>
                                        <p:strVal val="visible"/>
                                      </p:to>
                                    </p:set>
                                    <p:animEffect transition="in" filter="fade">
                                      <p:cBhvr>
                                        <p:cTn id="55" dur="750"/>
                                        <p:tgtEl>
                                          <p:spTgt spid="5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59">
                                            <p:txEl>
                                              <p:charRg st="1" end="1"/>
                                            </p:txEl>
                                          </p:spTgt>
                                        </p:tgtEl>
                                        <p:attrNameLst>
                                          <p:attrName>style.visibility</p:attrName>
                                        </p:attrNameLst>
                                      </p:cBhvr>
                                      <p:to>
                                        <p:strVal val="visible"/>
                                      </p:to>
                                    </p:set>
                                    <p:animEffect transition="in" filter="fade">
                                      <p:cBhvr>
                                        <p:cTn id="59" dur="750"/>
                                        <p:tgtEl>
                                          <p:spTgt spid="5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59">
                                            <p:txEl>
                                              <p:charRg st="1" end="1"/>
                                            </p:txEl>
                                          </p:spTgt>
                                        </p:tgtEl>
                                        <p:attrNameLst>
                                          <p:attrName>style.visibility</p:attrName>
                                        </p:attrNameLst>
                                      </p:cBhvr>
                                      <p:to>
                                        <p:strVal val="visible"/>
                                      </p:to>
                                    </p:set>
                                    <p:animEffect transition="in" filter="fade">
                                      <p:cBhvr>
                                        <p:cTn id="63" dur="750"/>
                                        <p:tgtEl>
                                          <p:spTgt spid="5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59">
                                            <p:txEl>
                                              <p:charRg st="1" end="1"/>
                                            </p:txEl>
                                          </p:spTgt>
                                        </p:tgtEl>
                                        <p:attrNameLst>
                                          <p:attrName>style.visibility</p:attrName>
                                        </p:attrNameLst>
                                      </p:cBhvr>
                                      <p:to>
                                        <p:strVal val="visible"/>
                                      </p:to>
                                    </p:set>
                                    <p:animEffect transition="in" filter="fade">
                                      <p:cBhvr>
                                        <p:cTn id="67" dur="750"/>
                                        <p:tgtEl>
                                          <p:spTgt spid="5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59">
                                            <p:txEl>
                                              <p:charRg st="1" end="1"/>
                                            </p:txEl>
                                          </p:spTgt>
                                        </p:tgtEl>
                                        <p:attrNameLst>
                                          <p:attrName>style.visibility</p:attrName>
                                        </p:attrNameLst>
                                      </p:cBhvr>
                                      <p:to>
                                        <p:strVal val="visible"/>
                                      </p:to>
                                    </p:set>
                                    <p:animEffect transition="in" filter="fade">
                                      <p:cBhvr>
                                        <p:cTn id="71" dur="750"/>
                                        <p:tgtEl>
                                          <p:spTgt spid="5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59">
                                            <p:txEl>
                                              <p:charRg st="1" end="1"/>
                                            </p:txEl>
                                          </p:spTgt>
                                        </p:tgtEl>
                                        <p:attrNameLst>
                                          <p:attrName>style.visibility</p:attrName>
                                        </p:attrNameLst>
                                      </p:cBhvr>
                                      <p:to>
                                        <p:strVal val="visible"/>
                                      </p:to>
                                    </p:set>
                                    <p:animEffect transition="in" filter="fade">
                                      <p:cBhvr>
                                        <p:cTn id="75" dur="750"/>
                                        <p:tgtEl>
                                          <p:spTgt spid="5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59">
                                            <p:txEl>
                                              <p:charRg st="1" end="1"/>
                                            </p:txEl>
                                          </p:spTgt>
                                        </p:tgtEl>
                                        <p:attrNameLst>
                                          <p:attrName>style.visibility</p:attrName>
                                        </p:attrNameLst>
                                      </p:cBhvr>
                                      <p:to>
                                        <p:strVal val="visible"/>
                                      </p:to>
                                    </p:set>
                                    <p:animEffect transition="in" filter="fade">
                                      <p:cBhvr>
                                        <p:cTn id="79" dur="750"/>
                                        <p:tgtEl>
                                          <p:spTgt spid="5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59">
                                            <p:txEl>
                                              <p:charRg st="1" end="1"/>
                                            </p:txEl>
                                          </p:spTgt>
                                        </p:tgtEl>
                                        <p:attrNameLst>
                                          <p:attrName>style.visibility</p:attrName>
                                        </p:attrNameLst>
                                      </p:cBhvr>
                                      <p:to>
                                        <p:strVal val="visible"/>
                                      </p:to>
                                    </p:set>
                                    <p:animEffect transition="in" filter="fade">
                                      <p:cBhvr>
                                        <p:cTn id="83" dur="750"/>
                                        <p:tgtEl>
                                          <p:spTgt spid="59">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g2293e138399_0_496"/>
          <p:cNvSpPr txBox="1">
            <a:spLocks noGrp="1"/>
          </p:cNvSpPr>
          <p:nvPr>
            <p:ph type="dt" idx="10"/>
          </p:nvPr>
        </p:nvSpPr>
        <p:spPr>
          <a:xfrm>
            <a:off x="858064" y="6509374"/>
            <a:ext cx="2808208" cy="373992"/>
          </a:xfrm>
          <a:prstGeom prst="rect">
            <a:avLst/>
          </a:prstGeom>
          <a:noFill/>
          <a:ln>
            <a:noFill/>
          </a:ln>
        </p:spPr>
        <p:txBody>
          <a:bodyPr spcFirstLastPara="1" wrap="square" lIns="66975" tIns="33475" rIns="66975" bIns="33475" anchor="ctr" anchorCtr="0">
            <a:noAutofit/>
          </a:bodyPr>
          <a:lstStyle>
            <a:lvl1pPr marR="0" lvl="0"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9pPr>
          </a:lstStyle>
          <a:p>
            <a:endParaRPr/>
          </a:p>
        </p:txBody>
      </p:sp>
      <p:sp>
        <p:nvSpPr>
          <p:cNvPr id="63" name="Google Shape;63;g2293e138399_0_496"/>
          <p:cNvSpPr txBox="1">
            <a:spLocks noGrp="1"/>
          </p:cNvSpPr>
          <p:nvPr>
            <p:ph type="ftr" idx="11"/>
          </p:nvPr>
        </p:nvSpPr>
        <p:spPr>
          <a:xfrm>
            <a:off x="4134307" y="6509374"/>
            <a:ext cx="4212312" cy="373992"/>
          </a:xfrm>
          <a:prstGeom prst="rect">
            <a:avLst/>
          </a:prstGeom>
          <a:noFill/>
          <a:ln>
            <a:noFill/>
          </a:ln>
        </p:spPr>
        <p:txBody>
          <a:bodyPr spcFirstLastPara="1" wrap="square" lIns="66975" tIns="33475" rIns="66975" bIns="33475" anchor="ctr" anchorCtr="0">
            <a:noAutofit/>
          </a:bodyPr>
          <a:lstStyle>
            <a:lvl1pPr marR="0" lvl="0" algn="ctr"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9pPr>
          </a:lstStyle>
          <a:p>
            <a:endParaRPr/>
          </a:p>
        </p:txBody>
      </p:sp>
      <p:sp>
        <p:nvSpPr>
          <p:cNvPr id="64" name="Google Shape;64;g2293e138399_0_496"/>
          <p:cNvSpPr txBox="1">
            <a:spLocks noGrp="1"/>
          </p:cNvSpPr>
          <p:nvPr>
            <p:ph type="sldNum" idx="12"/>
          </p:nvPr>
        </p:nvSpPr>
        <p:spPr>
          <a:xfrm>
            <a:off x="8814653" y="6509374"/>
            <a:ext cx="2808208" cy="373992"/>
          </a:xfrm>
          <a:prstGeom prst="rect">
            <a:avLst/>
          </a:prstGeom>
          <a:noFill/>
          <a:ln>
            <a:noFill/>
          </a:ln>
        </p:spPr>
        <p:txBody>
          <a:bodyPr spcFirstLastPara="1" wrap="square" lIns="66975" tIns="33475" rIns="66975" bIns="33475" anchor="ctr" anchorCtr="0">
            <a:noAutofit/>
          </a:bodyPr>
          <a:lstStyle>
            <a:lvl1pPr marL="0" marR="0" lvl="0" indent="0" algn="r"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65"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5873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65"/>
        <p:cNvGrpSpPr/>
        <p:nvPr/>
      </p:nvGrpSpPr>
      <p:grpSpPr>
        <a:xfrm>
          <a:off x="0" y="0"/>
          <a:ext cx="0" cy="0"/>
          <a:chOff x="0" y="0"/>
          <a:chExt cx="0" cy="0"/>
        </a:xfrm>
      </p:grpSpPr>
      <p:sp>
        <p:nvSpPr>
          <p:cNvPr id="66" name="Google Shape;66;g2293e138399_0_500"/>
          <p:cNvSpPr txBox="1">
            <a:spLocks noGrp="1"/>
          </p:cNvSpPr>
          <p:nvPr>
            <p:ph type="body" idx="1"/>
          </p:nvPr>
        </p:nvSpPr>
        <p:spPr>
          <a:xfrm>
            <a:off x="0" y="0"/>
            <a:ext cx="12480925" cy="1258382"/>
          </a:xfrm>
          <a:prstGeom prst="rect">
            <a:avLst/>
          </a:prstGeom>
          <a:noFill/>
          <a:ln>
            <a:noFill/>
          </a:ln>
        </p:spPr>
        <p:txBody>
          <a:bodyPr spcFirstLastPara="1" wrap="square" lIns="91425" tIns="45700" rIns="91425" bIns="45700" anchor="ctr" anchorCtr="0">
            <a:normAutofit/>
          </a:bodyPr>
          <a:lstStyle>
            <a:lvl1pPr marL="624032" lvl="0" indent="-312016" algn="ctr">
              <a:lnSpc>
                <a:spcPct val="100000"/>
              </a:lnSpc>
              <a:spcBef>
                <a:spcPts val="0"/>
              </a:spcBef>
              <a:spcAft>
                <a:spcPts val="0"/>
              </a:spcAft>
              <a:buClr>
                <a:schemeClr val="lt1"/>
              </a:buClr>
              <a:buSzPts val="3600"/>
              <a:buNone/>
              <a:defRPr sz="4914">
                <a:solidFill>
                  <a:schemeClr val="lt1"/>
                </a:solidFill>
                <a:latin typeface="Lato Black"/>
                <a:ea typeface="Lato Black"/>
                <a:cs typeface="Lato Black"/>
                <a:sym typeface="Lato Black"/>
              </a:defRPr>
            </a:lvl1pPr>
            <a:lvl2pPr marL="1248065" lvl="1" indent="-312016" algn="l">
              <a:lnSpc>
                <a:spcPct val="150000"/>
              </a:lnSpc>
              <a:spcBef>
                <a:spcPts val="4095"/>
              </a:spcBef>
              <a:spcAft>
                <a:spcPts val="0"/>
              </a:spcAft>
              <a:buClr>
                <a:schemeClr val="dk1"/>
              </a:buClr>
              <a:buSzPts val="1800"/>
              <a:buNone/>
              <a:defRPr/>
            </a:lvl2pPr>
            <a:lvl3pPr marL="1872097" lvl="2" indent="-468024" algn="l">
              <a:lnSpc>
                <a:spcPct val="90000"/>
              </a:lnSpc>
              <a:spcBef>
                <a:spcPts val="512"/>
              </a:spcBef>
              <a:spcAft>
                <a:spcPts val="0"/>
              </a:spcAft>
              <a:buClr>
                <a:schemeClr val="dk1"/>
              </a:buClr>
              <a:buSzPts val="1800"/>
              <a:buChar char="•"/>
              <a:defRPr/>
            </a:lvl3pPr>
            <a:lvl4pPr marL="2496129" lvl="3" indent="-468024" algn="l">
              <a:lnSpc>
                <a:spcPct val="90000"/>
              </a:lnSpc>
              <a:spcBef>
                <a:spcPts val="512"/>
              </a:spcBef>
              <a:spcAft>
                <a:spcPts val="0"/>
              </a:spcAft>
              <a:buClr>
                <a:schemeClr val="dk1"/>
              </a:buClr>
              <a:buSzPts val="1800"/>
              <a:buChar char="•"/>
              <a:defRPr/>
            </a:lvl4pPr>
            <a:lvl5pPr marL="3120161" lvl="4" indent="-468024" algn="l">
              <a:lnSpc>
                <a:spcPct val="90000"/>
              </a:lnSpc>
              <a:spcBef>
                <a:spcPts val="512"/>
              </a:spcBef>
              <a:spcAft>
                <a:spcPts val="0"/>
              </a:spcAft>
              <a:buClr>
                <a:schemeClr val="dk1"/>
              </a:buClr>
              <a:buSzPts val="1800"/>
              <a:buChar char="•"/>
              <a:defRPr/>
            </a:lvl5pPr>
            <a:lvl6pPr marL="3744194" lvl="5" indent="-468024" algn="l">
              <a:lnSpc>
                <a:spcPct val="90000"/>
              </a:lnSpc>
              <a:spcBef>
                <a:spcPts val="512"/>
              </a:spcBef>
              <a:spcAft>
                <a:spcPts val="0"/>
              </a:spcAft>
              <a:buClr>
                <a:schemeClr val="dk1"/>
              </a:buClr>
              <a:buSzPts val="1800"/>
              <a:buChar char="•"/>
              <a:defRPr/>
            </a:lvl6pPr>
            <a:lvl7pPr marL="4368226" lvl="6" indent="-468024" algn="l">
              <a:lnSpc>
                <a:spcPct val="90000"/>
              </a:lnSpc>
              <a:spcBef>
                <a:spcPts val="512"/>
              </a:spcBef>
              <a:spcAft>
                <a:spcPts val="0"/>
              </a:spcAft>
              <a:buClr>
                <a:schemeClr val="dk1"/>
              </a:buClr>
              <a:buSzPts val="1800"/>
              <a:buChar char="•"/>
              <a:defRPr/>
            </a:lvl7pPr>
            <a:lvl8pPr marL="4992258" lvl="7" indent="-468024" algn="l">
              <a:lnSpc>
                <a:spcPct val="90000"/>
              </a:lnSpc>
              <a:spcBef>
                <a:spcPts val="512"/>
              </a:spcBef>
              <a:spcAft>
                <a:spcPts val="0"/>
              </a:spcAft>
              <a:buClr>
                <a:schemeClr val="dk1"/>
              </a:buClr>
              <a:buSzPts val="1800"/>
              <a:buChar char="•"/>
              <a:defRPr/>
            </a:lvl8pPr>
            <a:lvl9pPr marL="5616291" lvl="8" indent="-468024" algn="l">
              <a:lnSpc>
                <a:spcPct val="90000"/>
              </a:lnSpc>
              <a:spcBef>
                <a:spcPts val="512"/>
              </a:spcBef>
              <a:spcAft>
                <a:spcPts val="0"/>
              </a:spcAft>
              <a:buClr>
                <a:schemeClr val="dk1"/>
              </a:buClr>
              <a:buSzPts val="1800"/>
              <a:buChar char="•"/>
              <a:defRPr/>
            </a:lvl9pPr>
          </a:lstStyle>
          <a:p>
            <a:endParaRPr/>
          </a:p>
        </p:txBody>
      </p:sp>
      <p:sp>
        <p:nvSpPr>
          <p:cNvPr id="67" name="Google Shape;67;g2293e138399_0_500"/>
          <p:cNvSpPr txBox="1">
            <a:spLocks noGrp="1"/>
          </p:cNvSpPr>
          <p:nvPr>
            <p:ph type="body" idx="2"/>
          </p:nvPr>
        </p:nvSpPr>
        <p:spPr>
          <a:xfrm>
            <a:off x="1286886" y="1744009"/>
            <a:ext cx="5450987" cy="3180774"/>
          </a:xfrm>
          <a:prstGeom prst="rect">
            <a:avLst/>
          </a:prstGeom>
          <a:noFill/>
          <a:ln>
            <a:noFill/>
          </a:ln>
        </p:spPr>
        <p:txBody>
          <a:bodyPr spcFirstLastPara="1" wrap="square" lIns="91425" tIns="45700" rIns="91425" bIns="45700" anchor="t" anchorCtr="0">
            <a:normAutofit/>
          </a:bodyPr>
          <a:lstStyle>
            <a:lvl1pPr marL="624032" lvl="0" indent="-520027" algn="l">
              <a:lnSpc>
                <a:spcPct val="150000"/>
              </a:lnSpc>
              <a:spcBef>
                <a:spcPts val="0"/>
              </a:spcBef>
              <a:spcAft>
                <a:spcPts val="0"/>
              </a:spcAft>
              <a:buClr>
                <a:schemeClr val="dk1"/>
              </a:buClr>
              <a:buSzPts val="2400"/>
              <a:buFont typeface="Arial"/>
              <a:buChar char="•"/>
              <a:defRPr sz="3276" b="1"/>
            </a:lvl1pPr>
            <a:lvl2pPr marL="1248065" lvl="1" indent="-312016" algn="l">
              <a:lnSpc>
                <a:spcPct val="150000"/>
              </a:lnSpc>
              <a:spcBef>
                <a:spcPts val="599"/>
              </a:spcBef>
              <a:spcAft>
                <a:spcPts val="0"/>
              </a:spcAft>
              <a:buClr>
                <a:schemeClr val="dk1"/>
              </a:buClr>
              <a:buSzPts val="2400"/>
              <a:buNone/>
              <a:defRPr/>
            </a:lvl2pPr>
            <a:lvl3pPr marL="1872097" lvl="2" indent="-312016" algn="l">
              <a:lnSpc>
                <a:spcPct val="150000"/>
              </a:lnSpc>
              <a:spcBef>
                <a:spcPts val="512"/>
              </a:spcBef>
              <a:spcAft>
                <a:spcPts val="0"/>
              </a:spcAft>
              <a:buClr>
                <a:schemeClr val="dk1"/>
              </a:buClr>
              <a:buSzPts val="1500"/>
              <a:buNone/>
              <a:defRPr/>
            </a:lvl3pPr>
            <a:lvl4pPr marL="2496129" lvl="3" indent="-312016" algn="l">
              <a:lnSpc>
                <a:spcPct val="150000"/>
              </a:lnSpc>
              <a:spcBef>
                <a:spcPts val="512"/>
              </a:spcBef>
              <a:spcAft>
                <a:spcPts val="0"/>
              </a:spcAft>
              <a:buClr>
                <a:schemeClr val="dk1"/>
              </a:buClr>
              <a:buSzPts val="1350"/>
              <a:buNone/>
              <a:defRPr/>
            </a:lvl4pPr>
            <a:lvl5pPr marL="3120161" lvl="4" indent="-312016" algn="l">
              <a:lnSpc>
                <a:spcPct val="150000"/>
              </a:lnSpc>
              <a:spcBef>
                <a:spcPts val="512"/>
              </a:spcBef>
              <a:spcAft>
                <a:spcPts val="0"/>
              </a:spcAft>
              <a:buClr>
                <a:schemeClr val="dk1"/>
              </a:buClr>
              <a:buSzPts val="1350"/>
              <a:buNone/>
              <a:defRPr/>
            </a:lvl5pPr>
            <a:lvl6pPr marL="3744194" lvl="5" indent="-468024" algn="l">
              <a:lnSpc>
                <a:spcPct val="90000"/>
              </a:lnSpc>
              <a:spcBef>
                <a:spcPts val="512"/>
              </a:spcBef>
              <a:spcAft>
                <a:spcPts val="0"/>
              </a:spcAft>
              <a:buClr>
                <a:schemeClr val="dk1"/>
              </a:buClr>
              <a:buSzPts val="1800"/>
              <a:buChar char="•"/>
              <a:defRPr/>
            </a:lvl6pPr>
            <a:lvl7pPr marL="4368226" lvl="6" indent="-468024" algn="l">
              <a:lnSpc>
                <a:spcPct val="90000"/>
              </a:lnSpc>
              <a:spcBef>
                <a:spcPts val="512"/>
              </a:spcBef>
              <a:spcAft>
                <a:spcPts val="0"/>
              </a:spcAft>
              <a:buClr>
                <a:schemeClr val="dk1"/>
              </a:buClr>
              <a:buSzPts val="1800"/>
              <a:buChar char="•"/>
              <a:defRPr/>
            </a:lvl7pPr>
            <a:lvl8pPr marL="4992258" lvl="7" indent="-468024" algn="l">
              <a:lnSpc>
                <a:spcPct val="90000"/>
              </a:lnSpc>
              <a:spcBef>
                <a:spcPts val="512"/>
              </a:spcBef>
              <a:spcAft>
                <a:spcPts val="0"/>
              </a:spcAft>
              <a:buClr>
                <a:schemeClr val="dk1"/>
              </a:buClr>
              <a:buSzPts val="1800"/>
              <a:buChar char="•"/>
              <a:defRPr/>
            </a:lvl8pPr>
            <a:lvl9pPr marL="5616291" lvl="8" indent="-468024" algn="l">
              <a:lnSpc>
                <a:spcPct val="90000"/>
              </a:lnSpc>
              <a:spcBef>
                <a:spcPts val="512"/>
              </a:spcBef>
              <a:spcAft>
                <a:spcPts val="0"/>
              </a:spcAft>
              <a:buClr>
                <a:schemeClr val="dk1"/>
              </a:buClr>
              <a:buSzPts val="1800"/>
              <a:buChar char="•"/>
              <a:defRPr/>
            </a:lvl9pPr>
          </a:lstStyle>
          <a:p>
            <a:endParaRPr/>
          </a:p>
        </p:txBody>
      </p:sp>
      <p:sp>
        <p:nvSpPr>
          <p:cNvPr id="68" name="Google Shape;68;g2293e138399_0_500"/>
          <p:cNvSpPr>
            <a:spLocks noGrp="1"/>
          </p:cNvSpPr>
          <p:nvPr>
            <p:ph type="pic" idx="3"/>
          </p:nvPr>
        </p:nvSpPr>
        <p:spPr>
          <a:xfrm>
            <a:off x="7182850" y="1763829"/>
            <a:ext cx="4668472" cy="4220004"/>
          </a:xfrm>
          <a:prstGeom prst="rect">
            <a:avLst/>
          </a:prstGeom>
          <a:noFill/>
          <a:ln>
            <a:noFill/>
          </a:ln>
        </p:spPr>
      </p:sp>
      <p:pic>
        <p:nvPicPr>
          <p:cNvPr id="69" name="Google Shape;69;g2293e138399_0_500"/>
          <p:cNvPicPr preferRelativeResize="0"/>
          <p:nvPr/>
        </p:nvPicPr>
        <p:blipFill rotWithShape="1">
          <a:blip r:embed="rId2">
            <a:alphaModFix/>
          </a:blip>
          <a:srcRect l="109" t="7102" b="33560"/>
          <a:stretch/>
        </p:blipFill>
        <p:spPr>
          <a:xfrm>
            <a:off x="-12030" y="5066696"/>
            <a:ext cx="12493039" cy="1961158"/>
          </a:xfrm>
          <a:prstGeom prst="rect">
            <a:avLst/>
          </a:prstGeom>
          <a:noFill/>
          <a:ln>
            <a:noFill/>
          </a:ln>
        </p:spPr>
      </p:pic>
    </p:spTree>
    <p:extLst>
      <p:ext uri="{BB962C8B-B14F-4D97-AF65-F5344CB8AC3E}">
        <p14:creationId xmlns:p14="http://schemas.microsoft.com/office/powerpoint/2010/main" val="2264258398"/>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0"/>
        <p:cNvGrpSpPr/>
        <p:nvPr/>
      </p:nvGrpSpPr>
      <p:grpSpPr>
        <a:xfrm>
          <a:off x="0" y="0"/>
          <a:ext cx="0" cy="0"/>
          <a:chOff x="0" y="0"/>
          <a:chExt cx="0" cy="0"/>
        </a:xfrm>
      </p:grpSpPr>
      <p:sp>
        <p:nvSpPr>
          <p:cNvPr id="71" name="Google Shape;71;g2293e138399_0_505"/>
          <p:cNvSpPr txBox="1"/>
          <p:nvPr/>
        </p:nvSpPr>
        <p:spPr>
          <a:xfrm>
            <a:off x="-8604" y="0"/>
            <a:ext cx="12489524" cy="1258382"/>
          </a:xfrm>
          <a:prstGeom prst="rect">
            <a:avLst/>
          </a:prstGeom>
          <a:solidFill>
            <a:srgbClr val="333399"/>
          </a:solidFill>
          <a:ln>
            <a:noFill/>
          </a:ln>
        </p:spPr>
        <p:txBody>
          <a:bodyPr spcFirstLastPara="1" wrap="square" lIns="91382" tIns="45691" rIns="91382" bIns="45691"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3199" b="0" i="0" u="none" strike="noStrike" cap="none">
              <a:solidFill>
                <a:schemeClr val="dk1"/>
              </a:solidFill>
              <a:latin typeface="Lato Black"/>
              <a:ea typeface="Lato Black"/>
              <a:cs typeface="Lato Black"/>
              <a:sym typeface="Lato Black"/>
            </a:endParaRPr>
          </a:p>
        </p:txBody>
      </p:sp>
      <p:sp>
        <p:nvSpPr>
          <p:cNvPr id="72" name="Google Shape;72;g2293e138399_0_505"/>
          <p:cNvSpPr txBox="1">
            <a:spLocks noGrp="1"/>
          </p:cNvSpPr>
          <p:nvPr>
            <p:ph type="body" idx="1"/>
          </p:nvPr>
        </p:nvSpPr>
        <p:spPr>
          <a:xfrm>
            <a:off x="0" y="0"/>
            <a:ext cx="12480925" cy="1258382"/>
          </a:xfrm>
          <a:prstGeom prst="rect">
            <a:avLst/>
          </a:prstGeom>
          <a:noFill/>
          <a:ln>
            <a:noFill/>
          </a:ln>
        </p:spPr>
        <p:txBody>
          <a:bodyPr spcFirstLastPara="1" wrap="square" lIns="91425" tIns="45700" rIns="91425" bIns="45700" anchor="ctr" anchorCtr="0">
            <a:normAutofit/>
          </a:bodyPr>
          <a:lstStyle>
            <a:lvl1pPr marL="624032" lvl="0" indent="-312016" algn="ctr">
              <a:lnSpc>
                <a:spcPct val="100000"/>
              </a:lnSpc>
              <a:spcBef>
                <a:spcPts val="0"/>
              </a:spcBef>
              <a:spcAft>
                <a:spcPts val="0"/>
              </a:spcAft>
              <a:buClr>
                <a:schemeClr val="lt1"/>
              </a:buClr>
              <a:buSzPts val="3600"/>
              <a:buNone/>
              <a:defRPr sz="4914">
                <a:solidFill>
                  <a:schemeClr val="lt1"/>
                </a:solidFill>
                <a:latin typeface="Lato Black"/>
                <a:ea typeface="Lato Black"/>
                <a:cs typeface="Lato Black"/>
                <a:sym typeface="Lato Black"/>
              </a:defRPr>
            </a:lvl1pPr>
            <a:lvl2pPr marL="1248065" lvl="1" indent="-312016" algn="l">
              <a:lnSpc>
                <a:spcPct val="150000"/>
              </a:lnSpc>
              <a:spcBef>
                <a:spcPts val="4095"/>
              </a:spcBef>
              <a:spcAft>
                <a:spcPts val="0"/>
              </a:spcAft>
              <a:buClr>
                <a:schemeClr val="dk1"/>
              </a:buClr>
              <a:buSzPts val="1800"/>
              <a:buNone/>
              <a:defRPr/>
            </a:lvl2pPr>
            <a:lvl3pPr marL="1872097" lvl="2" indent="-468024" algn="l">
              <a:lnSpc>
                <a:spcPct val="90000"/>
              </a:lnSpc>
              <a:spcBef>
                <a:spcPts val="512"/>
              </a:spcBef>
              <a:spcAft>
                <a:spcPts val="0"/>
              </a:spcAft>
              <a:buClr>
                <a:schemeClr val="dk1"/>
              </a:buClr>
              <a:buSzPts val="1800"/>
              <a:buChar char="•"/>
              <a:defRPr/>
            </a:lvl3pPr>
            <a:lvl4pPr marL="2496129" lvl="3" indent="-468024" algn="l">
              <a:lnSpc>
                <a:spcPct val="90000"/>
              </a:lnSpc>
              <a:spcBef>
                <a:spcPts val="512"/>
              </a:spcBef>
              <a:spcAft>
                <a:spcPts val="0"/>
              </a:spcAft>
              <a:buClr>
                <a:schemeClr val="dk1"/>
              </a:buClr>
              <a:buSzPts val="1800"/>
              <a:buChar char="•"/>
              <a:defRPr/>
            </a:lvl4pPr>
            <a:lvl5pPr marL="3120161" lvl="4" indent="-468024" algn="l">
              <a:lnSpc>
                <a:spcPct val="90000"/>
              </a:lnSpc>
              <a:spcBef>
                <a:spcPts val="512"/>
              </a:spcBef>
              <a:spcAft>
                <a:spcPts val="0"/>
              </a:spcAft>
              <a:buClr>
                <a:schemeClr val="dk1"/>
              </a:buClr>
              <a:buSzPts val="1800"/>
              <a:buChar char="•"/>
              <a:defRPr/>
            </a:lvl5pPr>
            <a:lvl6pPr marL="3744194" lvl="5" indent="-468024" algn="l">
              <a:lnSpc>
                <a:spcPct val="90000"/>
              </a:lnSpc>
              <a:spcBef>
                <a:spcPts val="512"/>
              </a:spcBef>
              <a:spcAft>
                <a:spcPts val="0"/>
              </a:spcAft>
              <a:buClr>
                <a:schemeClr val="dk1"/>
              </a:buClr>
              <a:buSzPts val="1800"/>
              <a:buChar char="•"/>
              <a:defRPr/>
            </a:lvl6pPr>
            <a:lvl7pPr marL="4368226" lvl="6" indent="-468024" algn="l">
              <a:lnSpc>
                <a:spcPct val="90000"/>
              </a:lnSpc>
              <a:spcBef>
                <a:spcPts val="512"/>
              </a:spcBef>
              <a:spcAft>
                <a:spcPts val="0"/>
              </a:spcAft>
              <a:buClr>
                <a:schemeClr val="dk1"/>
              </a:buClr>
              <a:buSzPts val="1800"/>
              <a:buChar char="•"/>
              <a:defRPr/>
            </a:lvl7pPr>
            <a:lvl8pPr marL="4992258" lvl="7" indent="-468024" algn="l">
              <a:lnSpc>
                <a:spcPct val="90000"/>
              </a:lnSpc>
              <a:spcBef>
                <a:spcPts val="512"/>
              </a:spcBef>
              <a:spcAft>
                <a:spcPts val="0"/>
              </a:spcAft>
              <a:buClr>
                <a:schemeClr val="dk1"/>
              </a:buClr>
              <a:buSzPts val="1800"/>
              <a:buChar char="•"/>
              <a:defRPr/>
            </a:lvl8pPr>
            <a:lvl9pPr marL="5616291" lvl="8" indent="-468024" algn="l">
              <a:lnSpc>
                <a:spcPct val="90000"/>
              </a:lnSpc>
              <a:spcBef>
                <a:spcPts val="512"/>
              </a:spcBef>
              <a:spcAft>
                <a:spcPts val="0"/>
              </a:spcAft>
              <a:buClr>
                <a:schemeClr val="dk1"/>
              </a:buClr>
              <a:buSzPts val="1800"/>
              <a:buChar char="•"/>
              <a:defRPr/>
            </a:lvl9pPr>
          </a:lstStyle>
          <a:p>
            <a:endParaRPr/>
          </a:p>
        </p:txBody>
      </p:sp>
      <p:sp>
        <p:nvSpPr>
          <p:cNvPr id="73" name="Google Shape;73;g2293e138399_0_505"/>
          <p:cNvSpPr>
            <a:spLocks noGrp="1"/>
          </p:cNvSpPr>
          <p:nvPr>
            <p:ph type="media" idx="2"/>
          </p:nvPr>
        </p:nvSpPr>
        <p:spPr>
          <a:xfrm>
            <a:off x="2787205" y="1781715"/>
            <a:ext cx="6886211" cy="345522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3276" b="1" i="0" u="none" strike="noStrike" cap="none">
                <a:solidFill>
                  <a:schemeClr val="dk1"/>
                </a:solidFill>
                <a:latin typeface="Lato"/>
                <a:ea typeface="Lato"/>
                <a:cs typeface="Lato"/>
                <a:sym typeface="Lato"/>
              </a:defRPr>
            </a:lvl1pPr>
            <a:lvl2pPr marR="0" lvl="1" algn="l" rtl="0">
              <a:lnSpc>
                <a:spcPct val="150000"/>
              </a:lnSpc>
              <a:spcBef>
                <a:spcPts val="4095"/>
              </a:spcBef>
              <a:spcAft>
                <a:spcPts val="0"/>
              </a:spcAft>
              <a:buClr>
                <a:schemeClr val="dk1"/>
              </a:buClr>
              <a:buSzPts val="2400"/>
              <a:buFont typeface="Lato"/>
              <a:buNone/>
              <a:defRPr sz="3276" b="0" i="0" u="none" strike="noStrike" cap="none">
                <a:solidFill>
                  <a:schemeClr val="dk1"/>
                </a:solidFill>
                <a:latin typeface="Lato"/>
                <a:ea typeface="Lato"/>
                <a:cs typeface="Lato"/>
                <a:sym typeface="Lato"/>
              </a:defRPr>
            </a:lvl2pPr>
            <a:lvl3pPr marR="0" lvl="2" algn="l" rtl="0">
              <a:lnSpc>
                <a:spcPct val="90000"/>
              </a:lnSpc>
              <a:spcBef>
                <a:spcPts val="512"/>
              </a:spcBef>
              <a:spcAft>
                <a:spcPts val="0"/>
              </a:spcAft>
              <a:buClr>
                <a:schemeClr val="dk1"/>
              </a:buClr>
              <a:buSzPts val="1500"/>
              <a:buFont typeface="Arial"/>
              <a:buChar char="•"/>
              <a:defRPr sz="2047" b="0" i="0" u="none" strike="noStrike" cap="none">
                <a:solidFill>
                  <a:schemeClr val="dk1"/>
                </a:solidFill>
                <a:latin typeface="Calibri"/>
                <a:ea typeface="Calibri"/>
                <a:cs typeface="Calibri"/>
                <a:sym typeface="Calibri"/>
              </a:defRPr>
            </a:lvl3pPr>
            <a:lvl4pPr marR="0" lvl="3" algn="l" rtl="0">
              <a:lnSpc>
                <a:spcPct val="90000"/>
              </a:lnSpc>
              <a:spcBef>
                <a:spcPts val="512"/>
              </a:spcBef>
              <a:spcAft>
                <a:spcPts val="0"/>
              </a:spcAft>
              <a:buClr>
                <a:schemeClr val="dk1"/>
              </a:buClr>
              <a:buSzPts val="1350"/>
              <a:buFont typeface="Arial"/>
              <a:buChar char="•"/>
              <a:defRPr sz="1843" b="0" i="0" u="none" strike="noStrike" cap="none">
                <a:solidFill>
                  <a:schemeClr val="dk1"/>
                </a:solidFill>
                <a:latin typeface="Calibri"/>
                <a:ea typeface="Calibri"/>
                <a:cs typeface="Calibri"/>
                <a:sym typeface="Calibri"/>
              </a:defRPr>
            </a:lvl4pPr>
            <a:lvl5pPr marR="0" lvl="4" algn="l" rtl="0">
              <a:lnSpc>
                <a:spcPct val="90000"/>
              </a:lnSpc>
              <a:spcBef>
                <a:spcPts val="512"/>
              </a:spcBef>
              <a:spcAft>
                <a:spcPts val="0"/>
              </a:spcAft>
              <a:buClr>
                <a:schemeClr val="dk1"/>
              </a:buClr>
              <a:buSzPts val="1350"/>
              <a:buFont typeface="Arial"/>
              <a:buChar char="•"/>
              <a:defRPr sz="1843" b="0" i="0" u="none" strike="noStrike" cap="none">
                <a:solidFill>
                  <a:schemeClr val="dk1"/>
                </a:solidFill>
                <a:latin typeface="Calibri"/>
                <a:ea typeface="Calibri"/>
                <a:cs typeface="Calibri"/>
                <a:sym typeface="Calibri"/>
              </a:defRPr>
            </a:lvl5pPr>
            <a:lvl6pPr marR="0" lvl="5" algn="l" rtl="0">
              <a:lnSpc>
                <a:spcPct val="90000"/>
              </a:lnSpc>
              <a:spcBef>
                <a:spcPts val="512"/>
              </a:spcBef>
              <a:spcAft>
                <a:spcPts val="0"/>
              </a:spcAft>
              <a:buClr>
                <a:schemeClr val="dk1"/>
              </a:buClr>
              <a:buSzPts val="1350"/>
              <a:buFont typeface="Arial"/>
              <a:buChar char="•"/>
              <a:defRPr sz="1843" b="0" i="0" u="none" strike="noStrike" cap="none">
                <a:solidFill>
                  <a:schemeClr val="dk1"/>
                </a:solidFill>
                <a:latin typeface="Calibri"/>
                <a:ea typeface="Calibri"/>
                <a:cs typeface="Calibri"/>
                <a:sym typeface="Calibri"/>
              </a:defRPr>
            </a:lvl6pPr>
            <a:lvl7pPr marR="0" lvl="6" algn="l" rtl="0">
              <a:lnSpc>
                <a:spcPct val="90000"/>
              </a:lnSpc>
              <a:spcBef>
                <a:spcPts val="512"/>
              </a:spcBef>
              <a:spcAft>
                <a:spcPts val="0"/>
              </a:spcAft>
              <a:buClr>
                <a:schemeClr val="dk1"/>
              </a:buClr>
              <a:buSzPts val="1350"/>
              <a:buFont typeface="Arial"/>
              <a:buChar char="•"/>
              <a:defRPr sz="1843" b="0" i="0" u="none" strike="noStrike" cap="none">
                <a:solidFill>
                  <a:schemeClr val="dk1"/>
                </a:solidFill>
                <a:latin typeface="Calibri"/>
                <a:ea typeface="Calibri"/>
                <a:cs typeface="Calibri"/>
                <a:sym typeface="Calibri"/>
              </a:defRPr>
            </a:lvl7pPr>
            <a:lvl8pPr marR="0" lvl="7" algn="l" rtl="0">
              <a:lnSpc>
                <a:spcPct val="90000"/>
              </a:lnSpc>
              <a:spcBef>
                <a:spcPts val="512"/>
              </a:spcBef>
              <a:spcAft>
                <a:spcPts val="0"/>
              </a:spcAft>
              <a:buClr>
                <a:schemeClr val="dk1"/>
              </a:buClr>
              <a:buSzPts val="1350"/>
              <a:buFont typeface="Arial"/>
              <a:buChar char="•"/>
              <a:defRPr sz="1843" b="0" i="0" u="none" strike="noStrike" cap="none">
                <a:solidFill>
                  <a:schemeClr val="dk1"/>
                </a:solidFill>
                <a:latin typeface="Calibri"/>
                <a:ea typeface="Calibri"/>
                <a:cs typeface="Calibri"/>
                <a:sym typeface="Calibri"/>
              </a:defRPr>
            </a:lvl8pPr>
            <a:lvl9pPr marR="0" lvl="8" algn="l" rtl="0">
              <a:lnSpc>
                <a:spcPct val="90000"/>
              </a:lnSpc>
              <a:spcBef>
                <a:spcPts val="512"/>
              </a:spcBef>
              <a:spcAft>
                <a:spcPts val="0"/>
              </a:spcAft>
              <a:buClr>
                <a:schemeClr val="dk1"/>
              </a:buClr>
              <a:buSzPts val="1350"/>
              <a:buFont typeface="Arial"/>
              <a:buChar char="•"/>
              <a:defRPr sz="1843" b="0" i="0" u="none" strike="noStrike" cap="none">
                <a:solidFill>
                  <a:schemeClr val="dk1"/>
                </a:solidFill>
                <a:latin typeface="Calibri"/>
                <a:ea typeface="Calibri"/>
                <a:cs typeface="Calibri"/>
                <a:sym typeface="Calibri"/>
              </a:defRPr>
            </a:lvl9pPr>
          </a:lstStyle>
          <a:p>
            <a:endParaRPr/>
          </a:p>
        </p:txBody>
      </p:sp>
      <p:pic>
        <p:nvPicPr>
          <p:cNvPr id="74" name="Google Shape;74;g2293e138399_0_505"/>
          <p:cNvPicPr preferRelativeResize="0"/>
          <p:nvPr/>
        </p:nvPicPr>
        <p:blipFill rotWithShape="1">
          <a:blip r:embed="rId2">
            <a:alphaModFix/>
          </a:blip>
          <a:srcRect l="109" t="7102" b="33560"/>
          <a:stretch/>
        </p:blipFill>
        <p:spPr>
          <a:xfrm>
            <a:off x="-12030" y="5066696"/>
            <a:ext cx="12493039" cy="1961158"/>
          </a:xfrm>
          <a:prstGeom prst="rect">
            <a:avLst/>
          </a:prstGeom>
          <a:noFill/>
          <a:ln>
            <a:noFill/>
          </a:ln>
        </p:spPr>
      </p:pic>
    </p:spTree>
    <p:extLst>
      <p:ext uri="{BB962C8B-B14F-4D97-AF65-F5344CB8AC3E}">
        <p14:creationId xmlns:p14="http://schemas.microsoft.com/office/powerpoint/2010/main" val="4181460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5"/>
        <p:cNvGrpSpPr/>
        <p:nvPr/>
      </p:nvGrpSpPr>
      <p:grpSpPr>
        <a:xfrm>
          <a:off x="0" y="0"/>
          <a:ext cx="0" cy="0"/>
          <a:chOff x="0" y="0"/>
          <a:chExt cx="0" cy="0"/>
        </a:xfrm>
      </p:grpSpPr>
      <p:sp>
        <p:nvSpPr>
          <p:cNvPr id="76" name="Google Shape;76;g2293e138399_0_510"/>
          <p:cNvSpPr txBox="1">
            <a:spLocks noGrp="1"/>
          </p:cNvSpPr>
          <p:nvPr>
            <p:ph type="title"/>
          </p:nvPr>
        </p:nvSpPr>
        <p:spPr>
          <a:xfrm>
            <a:off x="624046" y="281250"/>
            <a:ext cx="11232833" cy="837283"/>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B63AF"/>
              </a:buClr>
              <a:buSzPts val="3600"/>
              <a:buFont typeface="Calibri"/>
              <a:buNone/>
              <a:defRPr sz="4914" b="1" i="0" u="none" strike="noStrike" cap="none">
                <a:solidFill>
                  <a:srgbClr val="0B63AF"/>
                </a:solidFill>
                <a:latin typeface="Calibri"/>
                <a:ea typeface="Calibri"/>
                <a:cs typeface="Calibri"/>
                <a:sym typeface="Calibri"/>
              </a:defRPr>
            </a:lvl1pPr>
            <a:lvl2pPr lvl="1" algn="l">
              <a:lnSpc>
                <a:spcPct val="100000"/>
              </a:lnSpc>
              <a:spcBef>
                <a:spcPts val="0"/>
              </a:spcBef>
              <a:spcAft>
                <a:spcPts val="0"/>
              </a:spcAft>
              <a:buSzPts val="1400"/>
              <a:buNone/>
              <a:defRPr sz="2457"/>
            </a:lvl2pPr>
            <a:lvl3pPr lvl="2" algn="l">
              <a:lnSpc>
                <a:spcPct val="100000"/>
              </a:lnSpc>
              <a:spcBef>
                <a:spcPts val="0"/>
              </a:spcBef>
              <a:spcAft>
                <a:spcPts val="0"/>
              </a:spcAft>
              <a:buSzPts val="1400"/>
              <a:buNone/>
              <a:defRPr sz="2457"/>
            </a:lvl3pPr>
            <a:lvl4pPr lvl="3" algn="l">
              <a:lnSpc>
                <a:spcPct val="100000"/>
              </a:lnSpc>
              <a:spcBef>
                <a:spcPts val="0"/>
              </a:spcBef>
              <a:spcAft>
                <a:spcPts val="0"/>
              </a:spcAft>
              <a:buSzPts val="1400"/>
              <a:buNone/>
              <a:defRPr sz="2457"/>
            </a:lvl4pPr>
            <a:lvl5pPr lvl="4" algn="l">
              <a:lnSpc>
                <a:spcPct val="100000"/>
              </a:lnSpc>
              <a:spcBef>
                <a:spcPts val="0"/>
              </a:spcBef>
              <a:spcAft>
                <a:spcPts val="0"/>
              </a:spcAft>
              <a:buSzPts val="1400"/>
              <a:buNone/>
              <a:defRPr sz="2457"/>
            </a:lvl5pPr>
            <a:lvl6pPr lvl="5" algn="l">
              <a:lnSpc>
                <a:spcPct val="100000"/>
              </a:lnSpc>
              <a:spcBef>
                <a:spcPts val="0"/>
              </a:spcBef>
              <a:spcAft>
                <a:spcPts val="0"/>
              </a:spcAft>
              <a:buSzPts val="1400"/>
              <a:buNone/>
              <a:defRPr sz="2457"/>
            </a:lvl6pPr>
            <a:lvl7pPr lvl="6" algn="l">
              <a:lnSpc>
                <a:spcPct val="100000"/>
              </a:lnSpc>
              <a:spcBef>
                <a:spcPts val="0"/>
              </a:spcBef>
              <a:spcAft>
                <a:spcPts val="0"/>
              </a:spcAft>
              <a:buSzPts val="1400"/>
              <a:buNone/>
              <a:defRPr sz="2457"/>
            </a:lvl7pPr>
            <a:lvl8pPr lvl="7" algn="l">
              <a:lnSpc>
                <a:spcPct val="100000"/>
              </a:lnSpc>
              <a:spcBef>
                <a:spcPts val="0"/>
              </a:spcBef>
              <a:spcAft>
                <a:spcPts val="0"/>
              </a:spcAft>
              <a:buSzPts val="1400"/>
              <a:buNone/>
              <a:defRPr sz="2457"/>
            </a:lvl8pPr>
            <a:lvl9pPr lvl="8" algn="l">
              <a:lnSpc>
                <a:spcPct val="100000"/>
              </a:lnSpc>
              <a:spcBef>
                <a:spcPts val="0"/>
              </a:spcBef>
              <a:spcAft>
                <a:spcPts val="0"/>
              </a:spcAft>
              <a:buSzPts val="1400"/>
              <a:buNone/>
              <a:defRPr sz="2457"/>
            </a:lvl9pPr>
          </a:lstStyle>
          <a:p>
            <a:endParaRPr/>
          </a:p>
        </p:txBody>
      </p:sp>
      <p:sp>
        <p:nvSpPr>
          <p:cNvPr id="77" name="Google Shape;77;g2293e138399_0_510"/>
          <p:cNvSpPr txBox="1">
            <a:spLocks noGrp="1"/>
          </p:cNvSpPr>
          <p:nvPr>
            <p:ph type="body" idx="1"/>
          </p:nvPr>
        </p:nvSpPr>
        <p:spPr>
          <a:xfrm>
            <a:off x="624046" y="1638725"/>
            <a:ext cx="11232833" cy="4634959"/>
          </a:xfrm>
          <a:prstGeom prst="rect">
            <a:avLst/>
          </a:prstGeom>
          <a:noFill/>
          <a:ln>
            <a:noFill/>
          </a:ln>
        </p:spPr>
        <p:txBody>
          <a:bodyPr spcFirstLastPara="1" wrap="square" lIns="91425" tIns="45700" rIns="91425" bIns="45700" anchor="t" anchorCtr="0">
            <a:normAutofit/>
          </a:bodyPr>
          <a:lstStyle>
            <a:lvl1pPr marL="624032" marR="0" lvl="0" indent="-589364" algn="l">
              <a:lnSpc>
                <a:spcPct val="100000"/>
              </a:lnSpc>
              <a:spcBef>
                <a:spcPts val="874"/>
              </a:spcBef>
              <a:spcAft>
                <a:spcPts val="0"/>
              </a:spcAft>
              <a:buClr>
                <a:schemeClr val="dk1"/>
              </a:buClr>
              <a:buSzPts val="3200"/>
              <a:buFont typeface="Arial"/>
              <a:buChar char="•"/>
              <a:defRPr sz="4368" b="0" i="0" u="none" strike="noStrike" cap="none">
                <a:solidFill>
                  <a:schemeClr val="dk1"/>
                </a:solidFill>
                <a:latin typeface="Helvetica Neue"/>
                <a:ea typeface="Helvetica Neue"/>
                <a:cs typeface="Helvetica Neue"/>
                <a:sym typeface="Helvetica Neue"/>
              </a:defRPr>
            </a:lvl1pPr>
            <a:lvl2pPr marL="1248065" marR="0" lvl="1" indent="-554695" algn="l">
              <a:lnSpc>
                <a:spcPct val="150000"/>
              </a:lnSpc>
              <a:spcBef>
                <a:spcPts val="764"/>
              </a:spcBef>
              <a:spcAft>
                <a:spcPts val="0"/>
              </a:spcAft>
              <a:buClr>
                <a:schemeClr val="dk1"/>
              </a:buClr>
              <a:buSzPts val="2800"/>
              <a:buFont typeface="Arial"/>
              <a:buChar char="–"/>
              <a:defRPr sz="3822" b="0" i="0" u="none" strike="noStrike" cap="none">
                <a:solidFill>
                  <a:schemeClr val="dk1"/>
                </a:solidFill>
                <a:latin typeface="Helvetica Neue"/>
                <a:ea typeface="Helvetica Neue"/>
                <a:cs typeface="Helvetica Neue"/>
                <a:sym typeface="Helvetica Neue"/>
              </a:defRPr>
            </a:lvl2pPr>
            <a:lvl3pPr marL="1872097" marR="0" lvl="2" indent="-520027" algn="l">
              <a:lnSpc>
                <a:spcPct val="90000"/>
              </a:lnSpc>
              <a:spcBef>
                <a:spcPts val="655"/>
              </a:spcBef>
              <a:spcAft>
                <a:spcPts val="0"/>
              </a:spcAft>
              <a:buClr>
                <a:schemeClr val="dk1"/>
              </a:buClr>
              <a:buSzPts val="2400"/>
              <a:buFont typeface="Arial"/>
              <a:buChar char="•"/>
              <a:defRPr sz="3276" b="0" i="0" u="none" strike="noStrike" cap="none">
                <a:solidFill>
                  <a:schemeClr val="dk1"/>
                </a:solidFill>
                <a:latin typeface="Helvetica Neue"/>
                <a:ea typeface="Helvetica Neue"/>
                <a:cs typeface="Helvetica Neue"/>
                <a:sym typeface="Helvetica Neue"/>
              </a:defRPr>
            </a:lvl3pPr>
            <a:lvl4pPr marL="2496129" marR="0" lvl="3" indent="-485358" algn="l">
              <a:lnSpc>
                <a:spcPct val="90000"/>
              </a:lnSpc>
              <a:spcBef>
                <a:spcPts val="546"/>
              </a:spcBef>
              <a:spcAft>
                <a:spcPts val="0"/>
              </a:spcAft>
              <a:buClr>
                <a:schemeClr val="dk1"/>
              </a:buClr>
              <a:buSzPts val="2000"/>
              <a:buFont typeface="Arial"/>
              <a:buChar char="–"/>
              <a:defRPr sz="2730" b="0" i="0" u="none" strike="noStrike" cap="none">
                <a:solidFill>
                  <a:schemeClr val="dk1"/>
                </a:solidFill>
                <a:latin typeface="Helvetica Neue"/>
                <a:ea typeface="Helvetica Neue"/>
                <a:cs typeface="Helvetica Neue"/>
                <a:sym typeface="Helvetica Neue"/>
              </a:defRPr>
            </a:lvl4pPr>
            <a:lvl5pPr marL="3120161" marR="0" lvl="4" indent="-485358" algn="l">
              <a:lnSpc>
                <a:spcPct val="90000"/>
              </a:lnSpc>
              <a:spcBef>
                <a:spcPts val="546"/>
              </a:spcBef>
              <a:spcAft>
                <a:spcPts val="0"/>
              </a:spcAft>
              <a:buClr>
                <a:schemeClr val="dk1"/>
              </a:buClr>
              <a:buSzPts val="2000"/>
              <a:buFont typeface="Arial"/>
              <a:buChar char="»"/>
              <a:defRPr sz="2730" b="0" i="0" u="none" strike="noStrike" cap="none">
                <a:solidFill>
                  <a:schemeClr val="dk1"/>
                </a:solidFill>
                <a:latin typeface="Helvetica Neue"/>
                <a:ea typeface="Helvetica Neue"/>
                <a:cs typeface="Helvetica Neue"/>
                <a:sym typeface="Helvetica Neue"/>
              </a:defRPr>
            </a:lvl5pPr>
            <a:lvl6pPr marL="3744194" marR="0" lvl="5" indent="-485358" algn="l">
              <a:lnSpc>
                <a:spcPct val="90000"/>
              </a:lnSpc>
              <a:spcBef>
                <a:spcPts val="546"/>
              </a:spcBef>
              <a:spcAft>
                <a:spcPts val="0"/>
              </a:spcAft>
              <a:buClr>
                <a:schemeClr val="dk1"/>
              </a:buClr>
              <a:buSzPts val="2000"/>
              <a:buFont typeface="Arial"/>
              <a:buChar char="•"/>
              <a:defRPr sz="2730" b="0" i="0" u="none" strike="noStrike" cap="none">
                <a:solidFill>
                  <a:schemeClr val="dk1"/>
                </a:solidFill>
                <a:latin typeface="Arial"/>
                <a:ea typeface="Arial"/>
                <a:cs typeface="Arial"/>
                <a:sym typeface="Arial"/>
              </a:defRPr>
            </a:lvl6pPr>
            <a:lvl7pPr marL="4368226" marR="0" lvl="6" indent="-485358" algn="l">
              <a:lnSpc>
                <a:spcPct val="90000"/>
              </a:lnSpc>
              <a:spcBef>
                <a:spcPts val="546"/>
              </a:spcBef>
              <a:spcAft>
                <a:spcPts val="0"/>
              </a:spcAft>
              <a:buClr>
                <a:schemeClr val="dk1"/>
              </a:buClr>
              <a:buSzPts val="2000"/>
              <a:buFont typeface="Arial"/>
              <a:buChar char="•"/>
              <a:defRPr sz="2730" b="0" i="0" u="none" strike="noStrike" cap="none">
                <a:solidFill>
                  <a:schemeClr val="dk1"/>
                </a:solidFill>
                <a:latin typeface="Arial"/>
                <a:ea typeface="Arial"/>
                <a:cs typeface="Arial"/>
                <a:sym typeface="Arial"/>
              </a:defRPr>
            </a:lvl7pPr>
            <a:lvl8pPr marL="4992258" marR="0" lvl="7" indent="-485358" algn="l">
              <a:lnSpc>
                <a:spcPct val="90000"/>
              </a:lnSpc>
              <a:spcBef>
                <a:spcPts val="546"/>
              </a:spcBef>
              <a:spcAft>
                <a:spcPts val="0"/>
              </a:spcAft>
              <a:buClr>
                <a:schemeClr val="dk1"/>
              </a:buClr>
              <a:buSzPts val="2000"/>
              <a:buFont typeface="Arial"/>
              <a:buChar char="•"/>
              <a:defRPr sz="2730" b="0" i="0" u="none" strike="noStrike" cap="none">
                <a:solidFill>
                  <a:schemeClr val="dk1"/>
                </a:solidFill>
                <a:latin typeface="Arial"/>
                <a:ea typeface="Arial"/>
                <a:cs typeface="Arial"/>
                <a:sym typeface="Arial"/>
              </a:defRPr>
            </a:lvl8pPr>
            <a:lvl9pPr marL="5616291" marR="0" lvl="8" indent="-485358" algn="l">
              <a:lnSpc>
                <a:spcPct val="90000"/>
              </a:lnSpc>
              <a:spcBef>
                <a:spcPts val="546"/>
              </a:spcBef>
              <a:spcAft>
                <a:spcPts val="0"/>
              </a:spcAft>
              <a:buClr>
                <a:schemeClr val="dk1"/>
              </a:buClr>
              <a:buSzPts val="2000"/>
              <a:buFont typeface="Arial"/>
              <a:buChar char="•"/>
              <a:defRPr sz="2730" b="0" i="0" u="none" strike="noStrike" cap="none">
                <a:solidFill>
                  <a:schemeClr val="dk1"/>
                </a:solidFill>
                <a:latin typeface="Arial"/>
                <a:ea typeface="Arial"/>
                <a:cs typeface="Arial"/>
                <a:sym typeface="Arial"/>
              </a:defRPr>
            </a:lvl9pPr>
          </a:lstStyle>
          <a:p>
            <a:endParaRPr/>
          </a:p>
        </p:txBody>
      </p:sp>
      <p:cxnSp>
        <p:nvCxnSpPr>
          <p:cNvPr id="78" name="Google Shape;78;g2293e138399_0_510"/>
          <p:cNvCxnSpPr/>
          <p:nvPr/>
        </p:nvCxnSpPr>
        <p:spPr>
          <a:xfrm>
            <a:off x="624046" y="1222540"/>
            <a:ext cx="12064894" cy="0"/>
          </a:xfrm>
          <a:prstGeom prst="straightConnector1">
            <a:avLst/>
          </a:prstGeom>
          <a:noFill/>
          <a:ln w="254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243523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363F8-411C-44B6-BB38-FC9A5ADD843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282BB-B168-4C99-93CA-244B75A66324}" type="slidenum">
              <a:rPr lang="en-US" smtClean="0"/>
              <a:t>‹#›</a:t>
            </a:fld>
            <a:endParaRPr lang="en-US"/>
          </a:p>
        </p:txBody>
      </p:sp>
    </p:spTree>
    <p:custDataLst>
      <p:tags r:id="rId1"/>
    </p:custDataLst>
    <p:extLst>
      <p:ext uri="{BB962C8B-B14F-4D97-AF65-F5344CB8AC3E}">
        <p14:creationId xmlns:p14="http://schemas.microsoft.com/office/powerpoint/2010/main" val="304036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1563" y="1750899"/>
            <a:ext cx="10764798" cy="2921414"/>
          </a:xfrm>
        </p:spPr>
        <p:txBody>
          <a:bodyPr anchor="b"/>
          <a:lstStyle>
            <a:lvl1pPr>
              <a:defRPr sz="6142"/>
            </a:lvl1pPr>
          </a:lstStyle>
          <a:p>
            <a:r>
              <a:rPr lang="en-US"/>
              <a:t>Click to edit Master title style</a:t>
            </a:r>
            <a:endParaRPr lang="en-US" dirty="0"/>
          </a:p>
        </p:txBody>
      </p:sp>
      <p:sp>
        <p:nvSpPr>
          <p:cNvPr id="3" name="Text Placeholder 2"/>
          <p:cNvSpPr>
            <a:spLocks noGrp="1"/>
          </p:cNvSpPr>
          <p:nvPr>
            <p:ph type="body" idx="1"/>
          </p:nvPr>
        </p:nvSpPr>
        <p:spPr>
          <a:xfrm>
            <a:off x="851563" y="4699950"/>
            <a:ext cx="10764798" cy="1536303"/>
          </a:xfrm>
        </p:spPr>
        <p:txBody>
          <a:bodyPr/>
          <a:lstStyle>
            <a:lvl1pPr marL="0" indent="0">
              <a:buNone/>
              <a:defRPr sz="2457">
                <a:solidFill>
                  <a:schemeClr val="tx1">
                    <a:tint val="75000"/>
                  </a:schemeClr>
                </a:solidFill>
              </a:defRPr>
            </a:lvl1pPr>
            <a:lvl2pPr marL="468036" indent="0">
              <a:buNone/>
              <a:defRPr sz="2047">
                <a:solidFill>
                  <a:schemeClr val="tx1">
                    <a:tint val="75000"/>
                  </a:schemeClr>
                </a:solidFill>
              </a:defRPr>
            </a:lvl2pPr>
            <a:lvl3pPr marL="936071" indent="0">
              <a:buNone/>
              <a:defRPr sz="1843">
                <a:solidFill>
                  <a:schemeClr val="tx1">
                    <a:tint val="75000"/>
                  </a:schemeClr>
                </a:solidFill>
              </a:defRPr>
            </a:lvl3pPr>
            <a:lvl4pPr marL="1404107" indent="0">
              <a:buNone/>
              <a:defRPr sz="1638">
                <a:solidFill>
                  <a:schemeClr val="tx1">
                    <a:tint val="75000"/>
                  </a:schemeClr>
                </a:solidFill>
              </a:defRPr>
            </a:lvl4pPr>
            <a:lvl5pPr marL="1872143" indent="0">
              <a:buNone/>
              <a:defRPr sz="1638">
                <a:solidFill>
                  <a:schemeClr val="tx1">
                    <a:tint val="75000"/>
                  </a:schemeClr>
                </a:solidFill>
              </a:defRPr>
            </a:lvl5pPr>
            <a:lvl6pPr marL="2340178" indent="0">
              <a:buNone/>
              <a:defRPr sz="1638">
                <a:solidFill>
                  <a:schemeClr val="tx1">
                    <a:tint val="75000"/>
                  </a:schemeClr>
                </a:solidFill>
              </a:defRPr>
            </a:lvl6pPr>
            <a:lvl7pPr marL="2808214" indent="0">
              <a:buNone/>
              <a:defRPr sz="1638">
                <a:solidFill>
                  <a:schemeClr val="tx1">
                    <a:tint val="75000"/>
                  </a:schemeClr>
                </a:solidFill>
              </a:defRPr>
            </a:lvl7pPr>
            <a:lvl8pPr marL="3276249" indent="0">
              <a:buNone/>
              <a:defRPr sz="1638">
                <a:solidFill>
                  <a:schemeClr val="tx1">
                    <a:tint val="75000"/>
                  </a:schemeClr>
                </a:solidFill>
              </a:defRPr>
            </a:lvl8pPr>
            <a:lvl9pPr marL="3744285" indent="0">
              <a:buNone/>
              <a:defRPr sz="16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6363F8-411C-44B6-BB38-FC9A5ADD843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282BB-B168-4C99-93CA-244B75A66324}" type="slidenum">
              <a:rPr lang="en-US" smtClean="0"/>
              <a:t>‹#›</a:t>
            </a:fld>
            <a:endParaRPr lang="en-US"/>
          </a:p>
        </p:txBody>
      </p:sp>
    </p:spTree>
    <p:extLst>
      <p:ext uri="{BB962C8B-B14F-4D97-AF65-F5344CB8AC3E}">
        <p14:creationId xmlns:p14="http://schemas.microsoft.com/office/powerpoint/2010/main" val="415439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8064" y="1869575"/>
            <a:ext cx="5304393" cy="4456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8468" y="1869575"/>
            <a:ext cx="5304393" cy="4456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6363F8-411C-44B6-BB38-FC9A5ADD843D}"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282BB-B168-4C99-93CA-244B75A66324}" type="slidenum">
              <a:rPr lang="en-US" smtClean="0"/>
              <a:t>‹#›</a:t>
            </a:fld>
            <a:endParaRPr lang="en-US"/>
          </a:p>
        </p:txBody>
      </p:sp>
    </p:spTree>
    <p:extLst>
      <p:ext uri="{BB962C8B-B14F-4D97-AF65-F5344CB8AC3E}">
        <p14:creationId xmlns:p14="http://schemas.microsoft.com/office/powerpoint/2010/main" val="121824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9689" y="373915"/>
            <a:ext cx="10764798" cy="13574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690" y="1721635"/>
            <a:ext cx="5280016" cy="843747"/>
          </a:xfrm>
        </p:spPr>
        <p:txBody>
          <a:bodyPr anchor="b"/>
          <a:lstStyle>
            <a:lvl1pPr marL="0" indent="0">
              <a:buNone/>
              <a:defRPr sz="2457" b="1"/>
            </a:lvl1pPr>
            <a:lvl2pPr marL="468036" indent="0">
              <a:buNone/>
              <a:defRPr sz="2047" b="1"/>
            </a:lvl2pPr>
            <a:lvl3pPr marL="936071" indent="0">
              <a:buNone/>
              <a:defRPr sz="1843" b="1"/>
            </a:lvl3pPr>
            <a:lvl4pPr marL="1404107" indent="0">
              <a:buNone/>
              <a:defRPr sz="1638" b="1"/>
            </a:lvl4pPr>
            <a:lvl5pPr marL="1872143" indent="0">
              <a:buNone/>
              <a:defRPr sz="1638" b="1"/>
            </a:lvl5pPr>
            <a:lvl6pPr marL="2340178" indent="0">
              <a:buNone/>
              <a:defRPr sz="1638" b="1"/>
            </a:lvl6pPr>
            <a:lvl7pPr marL="2808214" indent="0">
              <a:buNone/>
              <a:defRPr sz="1638" b="1"/>
            </a:lvl7pPr>
            <a:lvl8pPr marL="3276249" indent="0">
              <a:buNone/>
              <a:defRPr sz="1638" b="1"/>
            </a:lvl8pPr>
            <a:lvl9pPr marL="3744285" indent="0">
              <a:buNone/>
              <a:defRPr sz="1638" b="1"/>
            </a:lvl9pPr>
          </a:lstStyle>
          <a:p>
            <a:pPr lvl="0"/>
            <a:r>
              <a:rPr lang="en-US"/>
              <a:t>Click to edit Master text styles</a:t>
            </a:r>
          </a:p>
        </p:txBody>
      </p:sp>
      <p:sp>
        <p:nvSpPr>
          <p:cNvPr id="4" name="Content Placeholder 3"/>
          <p:cNvSpPr>
            <a:spLocks noGrp="1"/>
          </p:cNvSpPr>
          <p:nvPr>
            <p:ph sz="half" idx="2"/>
          </p:nvPr>
        </p:nvSpPr>
        <p:spPr>
          <a:xfrm>
            <a:off x="859690" y="2565382"/>
            <a:ext cx="5280016" cy="3773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8468" y="1721635"/>
            <a:ext cx="5306019" cy="843747"/>
          </a:xfrm>
        </p:spPr>
        <p:txBody>
          <a:bodyPr anchor="b"/>
          <a:lstStyle>
            <a:lvl1pPr marL="0" indent="0">
              <a:buNone/>
              <a:defRPr sz="2457" b="1"/>
            </a:lvl1pPr>
            <a:lvl2pPr marL="468036" indent="0">
              <a:buNone/>
              <a:defRPr sz="2047" b="1"/>
            </a:lvl2pPr>
            <a:lvl3pPr marL="936071" indent="0">
              <a:buNone/>
              <a:defRPr sz="1843" b="1"/>
            </a:lvl3pPr>
            <a:lvl4pPr marL="1404107" indent="0">
              <a:buNone/>
              <a:defRPr sz="1638" b="1"/>
            </a:lvl4pPr>
            <a:lvl5pPr marL="1872143" indent="0">
              <a:buNone/>
              <a:defRPr sz="1638" b="1"/>
            </a:lvl5pPr>
            <a:lvl6pPr marL="2340178" indent="0">
              <a:buNone/>
              <a:defRPr sz="1638" b="1"/>
            </a:lvl6pPr>
            <a:lvl7pPr marL="2808214" indent="0">
              <a:buNone/>
              <a:defRPr sz="1638" b="1"/>
            </a:lvl7pPr>
            <a:lvl8pPr marL="3276249" indent="0">
              <a:buNone/>
              <a:defRPr sz="1638" b="1"/>
            </a:lvl8pPr>
            <a:lvl9pPr marL="3744285" indent="0">
              <a:buNone/>
              <a:defRPr sz="1638" b="1"/>
            </a:lvl9pPr>
          </a:lstStyle>
          <a:p>
            <a:pPr lvl="0"/>
            <a:r>
              <a:rPr lang="en-US"/>
              <a:t>Click to edit Master text styles</a:t>
            </a:r>
          </a:p>
        </p:txBody>
      </p:sp>
      <p:sp>
        <p:nvSpPr>
          <p:cNvPr id="6" name="Content Placeholder 5"/>
          <p:cNvSpPr>
            <a:spLocks noGrp="1"/>
          </p:cNvSpPr>
          <p:nvPr>
            <p:ph sz="quarter" idx="4"/>
          </p:nvPr>
        </p:nvSpPr>
        <p:spPr>
          <a:xfrm>
            <a:off x="6318468" y="2565382"/>
            <a:ext cx="5306019" cy="3773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6363F8-411C-44B6-BB38-FC9A5ADD843D}"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4282BB-B168-4C99-93CA-244B75A66324}" type="slidenum">
              <a:rPr lang="en-US" smtClean="0"/>
              <a:t>‹#›</a:t>
            </a:fld>
            <a:endParaRPr lang="en-US"/>
          </a:p>
        </p:txBody>
      </p:sp>
    </p:spTree>
    <p:extLst>
      <p:ext uri="{BB962C8B-B14F-4D97-AF65-F5344CB8AC3E}">
        <p14:creationId xmlns:p14="http://schemas.microsoft.com/office/powerpoint/2010/main" val="29918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6363F8-411C-44B6-BB38-FC9A5ADD843D}"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4282BB-B168-4C99-93CA-244B75A66324}" type="slidenum">
              <a:rPr lang="en-US" smtClean="0"/>
              <a:t>‹#›</a:t>
            </a:fld>
            <a:endParaRPr lang="en-US"/>
          </a:p>
        </p:txBody>
      </p:sp>
    </p:spTree>
    <p:extLst>
      <p:ext uri="{BB962C8B-B14F-4D97-AF65-F5344CB8AC3E}">
        <p14:creationId xmlns:p14="http://schemas.microsoft.com/office/powerpoint/2010/main" val="128653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363F8-411C-44B6-BB38-FC9A5ADD843D}"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4282BB-B168-4C99-93CA-244B75A66324}" type="slidenum">
              <a:rPr lang="en-US" smtClean="0"/>
              <a:t>‹#›</a:t>
            </a:fld>
            <a:endParaRPr lang="en-US"/>
          </a:p>
        </p:txBody>
      </p:sp>
    </p:spTree>
    <p:extLst>
      <p:ext uri="{BB962C8B-B14F-4D97-AF65-F5344CB8AC3E}">
        <p14:creationId xmlns:p14="http://schemas.microsoft.com/office/powerpoint/2010/main" val="183666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9690" y="468207"/>
            <a:ext cx="4025423" cy="1638723"/>
          </a:xfrm>
        </p:spPr>
        <p:txBody>
          <a:bodyPr anchor="b"/>
          <a:lstStyle>
            <a:lvl1pPr>
              <a:defRPr sz="3276"/>
            </a:lvl1pPr>
          </a:lstStyle>
          <a:p>
            <a:r>
              <a:rPr lang="en-US"/>
              <a:t>Click to edit Master title style</a:t>
            </a:r>
            <a:endParaRPr lang="en-US" dirty="0"/>
          </a:p>
        </p:txBody>
      </p:sp>
      <p:sp>
        <p:nvSpPr>
          <p:cNvPr id="3" name="Content Placeholder 2"/>
          <p:cNvSpPr>
            <a:spLocks noGrp="1"/>
          </p:cNvSpPr>
          <p:nvPr>
            <p:ph idx="1"/>
          </p:nvPr>
        </p:nvSpPr>
        <p:spPr>
          <a:xfrm>
            <a:off x="5306019" y="1011197"/>
            <a:ext cx="6318468" cy="4990953"/>
          </a:xfrm>
        </p:spPr>
        <p:txBody>
          <a:bodyPr/>
          <a:lstStyle>
            <a:lvl1pPr>
              <a:defRPr sz="3276"/>
            </a:lvl1pPr>
            <a:lvl2pPr>
              <a:defRPr sz="2866"/>
            </a:lvl2pPr>
            <a:lvl3pPr>
              <a:defRPr sz="2457"/>
            </a:lvl3pPr>
            <a:lvl4pPr>
              <a:defRPr sz="2047"/>
            </a:lvl4pPr>
            <a:lvl5pPr>
              <a:defRPr sz="2047"/>
            </a:lvl5pPr>
            <a:lvl6pPr>
              <a:defRPr sz="2047"/>
            </a:lvl6pPr>
            <a:lvl7pPr>
              <a:defRPr sz="2047"/>
            </a:lvl7pPr>
            <a:lvl8pPr>
              <a:defRPr sz="2047"/>
            </a:lvl8pPr>
            <a:lvl9pPr>
              <a:defRPr sz="20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9690" y="2106930"/>
            <a:ext cx="4025423" cy="3903348"/>
          </a:xfrm>
        </p:spPr>
        <p:txBody>
          <a:bodyPr/>
          <a:lstStyle>
            <a:lvl1pPr marL="0" indent="0">
              <a:buNone/>
              <a:defRPr sz="1638"/>
            </a:lvl1pPr>
            <a:lvl2pPr marL="468036" indent="0">
              <a:buNone/>
              <a:defRPr sz="1433"/>
            </a:lvl2pPr>
            <a:lvl3pPr marL="936071" indent="0">
              <a:buNone/>
              <a:defRPr sz="1228"/>
            </a:lvl3pPr>
            <a:lvl4pPr marL="1404107" indent="0">
              <a:buNone/>
              <a:defRPr sz="1024"/>
            </a:lvl4pPr>
            <a:lvl5pPr marL="1872143" indent="0">
              <a:buNone/>
              <a:defRPr sz="1024"/>
            </a:lvl5pPr>
            <a:lvl6pPr marL="2340178" indent="0">
              <a:buNone/>
              <a:defRPr sz="1024"/>
            </a:lvl6pPr>
            <a:lvl7pPr marL="2808214" indent="0">
              <a:buNone/>
              <a:defRPr sz="1024"/>
            </a:lvl7pPr>
            <a:lvl8pPr marL="3276249" indent="0">
              <a:buNone/>
              <a:defRPr sz="1024"/>
            </a:lvl8pPr>
            <a:lvl9pPr marL="3744285" indent="0">
              <a:buNone/>
              <a:defRPr sz="1024"/>
            </a:lvl9pPr>
          </a:lstStyle>
          <a:p>
            <a:pPr lvl="0"/>
            <a:r>
              <a:rPr lang="en-US"/>
              <a:t>Click to edit Master text styles</a:t>
            </a:r>
          </a:p>
        </p:txBody>
      </p:sp>
      <p:sp>
        <p:nvSpPr>
          <p:cNvPr id="5" name="Date Placeholder 4"/>
          <p:cNvSpPr>
            <a:spLocks noGrp="1"/>
          </p:cNvSpPr>
          <p:nvPr>
            <p:ph type="dt" sz="half" idx="10"/>
          </p:nvPr>
        </p:nvSpPr>
        <p:spPr/>
        <p:txBody>
          <a:bodyPr/>
          <a:lstStyle/>
          <a:p>
            <a:fld id="{206363F8-411C-44B6-BB38-FC9A5ADD843D}"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282BB-B168-4C99-93CA-244B75A66324}" type="slidenum">
              <a:rPr lang="en-US" smtClean="0"/>
              <a:t>‹#›</a:t>
            </a:fld>
            <a:endParaRPr lang="en-US"/>
          </a:p>
        </p:txBody>
      </p:sp>
    </p:spTree>
    <p:extLst>
      <p:ext uri="{BB962C8B-B14F-4D97-AF65-F5344CB8AC3E}">
        <p14:creationId xmlns:p14="http://schemas.microsoft.com/office/powerpoint/2010/main" val="279702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9690" y="468207"/>
            <a:ext cx="4025423" cy="1638723"/>
          </a:xfrm>
        </p:spPr>
        <p:txBody>
          <a:bodyPr anchor="b"/>
          <a:lstStyle>
            <a:lvl1pPr>
              <a:defRPr sz="3276"/>
            </a:lvl1pPr>
          </a:lstStyle>
          <a:p>
            <a:r>
              <a:rPr lang="en-US"/>
              <a:t>Click to edit Master title style</a:t>
            </a:r>
            <a:endParaRPr lang="en-US" dirty="0"/>
          </a:p>
        </p:txBody>
      </p:sp>
      <p:sp>
        <p:nvSpPr>
          <p:cNvPr id="3" name="Picture Placeholder 2"/>
          <p:cNvSpPr>
            <a:spLocks noGrp="1" noChangeAspect="1"/>
          </p:cNvSpPr>
          <p:nvPr>
            <p:ph type="pic" idx="1"/>
          </p:nvPr>
        </p:nvSpPr>
        <p:spPr>
          <a:xfrm>
            <a:off x="5306019" y="1011197"/>
            <a:ext cx="6318468" cy="4990953"/>
          </a:xfrm>
        </p:spPr>
        <p:txBody>
          <a:bodyPr anchor="t"/>
          <a:lstStyle>
            <a:lvl1pPr marL="0" indent="0">
              <a:buNone/>
              <a:defRPr sz="3276"/>
            </a:lvl1pPr>
            <a:lvl2pPr marL="468036" indent="0">
              <a:buNone/>
              <a:defRPr sz="2866"/>
            </a:lvl2pPr>
            <a:lvl3pPr marL="936071" indent="0">
              <a:buNone/>
              <a:defRPr sz="2457"/>
            </a:lvl3pPr>
            <a:lvl4pPr marL="1404107" indent="0">
              <a:buNone/>
              <a:defRPr sz="2047"/>
            </a:lvl4pPr>
            <a:lvl5pPr marL="1872143" indent="0">
              <a:buNone/>
              <a:defRPr sz="2047"/>
            </a:lvl5pPr>
            <a:lvl6pPr marL="2340178" indent="0">
              <a:buNone/>
              <a:defRPr sz="2047"/>
            </a:lvl6pPr>
            <a:lvl7pPr marL="2808214" indent="0">
              <a:buNone/>
              <a:defRPr sz="2047"/>
            </a:lvl7pPr>
            <a:lvl8pPr marL="3276249" indent="0">
              <a:buNone/>
              <a:defRPr sz="2047"/>
            </a:lvl8pPr>
            <a:lvl9pPr marL="3744285" indent="0">
              <a:buNone/>
              <a:defRPr sz="2047"/>
            </a:lvl9pPr>
          </a:lstStyle>
          <a:p>
            <a:r>
              <a:rPr lang="en-US"/>
              <a:t>Click icon to add picture</a:t>
            </a:r>
            <a:endParaRPr lang="en-US" dirty="0"/>
          </a:p>
        </p:txBody>
      </p:sp>
      <p:sp>
        <p:nvSpPr>
          <p:cNvPr id="4" name="Text Placeholder 3"/>
          <p:cNvSpPr>
            <a:spLocks noGrp="1"/>
          </p:cNvSpPr>
          <p:nvPr>
            <p:ph type="body" sz="half" idx="2"/>
          </p:nvPr>
        </p:nvSpPr>
        <p:spPr>
          <a:xfrm>
            <a:off x="859690" y="2106930"/>
            <a:ext cx="4025423" cy="3903348"/>
          </a:xfrm>
        </p:spPr>
        <p:txBody>
          <a:bodyPr/>
          <a:lstStyle>
            <a:lvl1pPr marL="0" indent="0">
              <a:buNone/>
              <a:defRPr sz="1638"/>
            </a:lvl1pPr>
            <a:lvl2pPr marL="468036" indent="0">
              <a:buNone/>
              <a:defRPr sz="1433"/>
            </a:lvl2pPr>
            <a:lvl3pPr marL="936071" indent="0">
              <a:buNone/>
              <a:defRPr sz="1228"/>
            </a:lvl3pPr>
            <a:lvl4pPr marL="1404107" indent="0">
              <a:buNone/>
              <a:defRPr sz="1024"/>
            </a:lvl4pPr>
            <a:lvl5pPr marL="1872143" indent="0">
              <a:buNone/>
              <a:defRPr sz="1024"/>
            </a:lvl5pPr>
            <a:lvl6pPr marL="2340178" indent="0">
              <a:buNone/>
              <a:defRPr sz="1024"/>
            </a:lvl6pPr>
            <a:lvl7pPr marL="2808214" indent="0">
              <a:buNone/>
              <a:defRPr sz="1024"/>
            </a:lvl7pPr>
            <a:lvl8pPr marL="3276249" indent="0">
              <a:buNone/>
              <a:defRPr sz="1024"/>
            </a:lvl8pPr>
            <a:lvl9pPr marL="3744285" indent="0">
              <a:buNone/>
              <a:defRPr sz="1024"/>
            </a:lvl9pPr>
          </a:lstStyle>
          <a:p>
            <a:pPr lvl="0"/>
            <a:r>
              <a:rPr lang="en-US"/>
              <a:t>Click to edit Master text styles</a:t>
            </a:r>
          </a:p>
        </p:txBody>
      </p:sp>
      <p:sp>
        <p:nvSpPr>
          <p:cNvPr id="5" name="Date Placeholder 4"/>
          <p:cNvSpPr>
            <a:spLocks noGrp="1"/>
          </p:cNvSpPr>
          <p:nvPr>
            <p:ph type="dt" sz="half" idx="10"/>
          </p:nvPr>
        </p:nvSpPr>
        <p:spPr/>
        <p:txBody>
          <a:bodyPr/>
          <a:lstStyle/>
          <a:p>
            <a:fld id="{206363F8-411C-44B6-BB38-FC9A5ADD843D}"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282BB-B168-4C99-93CA-244B75A66324}" type="slidenum">
              <a:rPr lang="en-US" smtClean="0"/>
              <a:t>‹#›</a:t>
            </a:fld>
            <a:endParaRPr lang="en-US"/>
          </a:p>
        </p:txBody>
      </p:sp>
    </p:spTree>
    <p:extLst>
      <p:ext uri="{BB962C8B-B14F-4D97-AF65-F5344CB8AC3E}">
        <p14:creationId xmlns:p14="http://schemas.microsoft.com/office/powerpoint/2010/main" val="381181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8064" y="373915"/>
            <a:ext cx="10764798" cy="13574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8064" y="1869575"/>
            <a:ext cx="10764798" cy="44560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064" y="6509374"/>
            <a:ext cx="2808208" cy="373915"/>
          </a:xfrm>
          <a:prstGeom prst="rect">
            <a:avLst/>
          </a:prstGeom>
        </p:spPr>
        <p:txBody>
          <a:bodyPr vert="horz" lIns="91440" tIns="45720" rIns="91440" bIns="45720" rtlCol="0" anchor="ctr"/>
          <a:lstStyle>
            <a:lvl1pPr algn="l">
              <a:defRPr sz="1228">
                <a:solidFill>
                  <a:schemeClr val="tx1">
                    <a:tint val="75000"/>
                  </a:schemeClr>
                </a:solidFill>
              </a:defRPr>
            </a:lvl1pPr>
          </a:lstStyle>
          <a:p>
            <a:fld id="{206363F8-411C-44B6-BB38-FC9A5ADD843D}" type="datetimeFigureOut">
              <a:rPr lang="en-US" smtClean="0"/>
              <a:t>9/20/2023</a:t>
            </a:fld>
            <a:endParaRPr lang="en-US"/>
          </a:p>
        </p:txBody>
      </p:sp>
      <p:sp>
        <p:nvSpPr>
          <p:cNvPr id="5" name="Footer Placeholder 4"/>
          <p:cNvSpPr>
            <a:spLocks noGrp="1"/>
          </p:cNvSpPr>
          <p:nvPr>
            <p:ph type="ftr" sz="quarter" idx="3"/>
          </p:nvPr>
        </p:nvSpPr>
        <p:spPr>
          <a:xfrm>
            <a:off x="4134307" y="6509374"/>
            <a:ext cx="4212312" cy="373915"/>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14653" y="6509374"/>
            <a:ext cx="2808208" cy="373915"/>
          </a:xfrm>
          <a:prstGeom prst="rect">
            <a:avLst/>
          </a:prstGeom>
        </p:spPr>
        <p:txBody>
          <a:bodyPr vert="horz" lIns="91440" tIns="45720" rIns="91440" bIns="45720" rtlCol="0" anchor="ctr"/>
          <a:lstStyle>
            <a:lvl1pPr algn="r">
              <a:defRPr sz="1228">
                <a:solidFill>
                  <a:schemeClr val="tx1">
                    <a:tint val="75000"/>
                  </a:schemeClr>
                </a:solidFill>
              </a:defRPr>
            </a:lvl1pPr>
          </a:lstStyle>
          <a:p>
            <a:fld id="{EC4282BB-B168-4C99-93CA-244B75A66324}" type="slidenum">
              <a:rPr lang="en-US" smtClean="0"/>
              <a:t>‹#›</a:t>
            </a:fld>
            <a:endParaRPr lang="en-US"/>
          </a:p>
        </p:txBody>
      </p:sp>
    </p:spTree>
    <p:extLst>
      <p:ext uri="{BB962C8B-B14F-4D97-AF65-F5344CB8AC3E}">
        <p14:creationId xmlns:p14="http://schemas.microsoft.com/office/powerpoint/2010/main" val="2675189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36071" rtl="0" eaLnBrk="1" latinLnBrk="0" hangingPunct="1">
        <a:lnSpc>
          <a:spcPct val="90000"/>
        </a:lnSpc>
        <a:spcBef>
          <a:spcPct val="0"/>
        </a:spcBef>
        <a:buNone/>
        <a:defRPr sz="4504" kern="1200">
          <a:solidFill>
            <a:schemeClr val="tx1"/>
          </a:solidFill>
          <a:latin typeface="+mj-lt"/>
          <a:ea typeface="+mj-ea"/>
          <a:cs typeface="+mj-cs"/>
        </a:defRPr>
      </a:lvl1pPr>
    </p:titleStyle>
    <p:bodyStyle>
      <a:lvl1pPr marL="234018" indent="-234018" algn="l" defTabSz="936071" rtl="0" eaLnBrk="1" latinLnBrk="0" hangingPunct="1">
        <a:lnSpc>
          <a:spcPct val="90000"/>
        </a:lnSpc>
        <a:spcBef>
          <a:spcPts val="1024"/>
        </a:spcBef>
        <a:buFont typeface="Arial" panose="020B0604020202020204" pitchFamily="34" charset="0"/>
        <a:buChar char="•"/>
        <a:defRPr sz="2866" kern="1200">
          <a:solidFill>
            <a:schemeClr val="tx1"/>
          </a:solidFill>
          <a:latin typeface="+mn-lt"/>
          <a:ea typeface="+mn-ea"/>
          <a:cs typeface="+mn-cs"/>
        </a:defRPr>
      </a:lvl1pPr>
      <a:lvl2pPr marL="702053" indent="-234018" algn="l" defTabSz="936071" rtl="0" eaLnBrk="1" latinLnBrk="0" hangingPunct="1">
        <a:lnSpc>
          <a:spcPct val="90000"/>
        </a:lnSpc>
        <a:spcBef>
          <a:spcPts val="512"/>
        </a:spcBef>
        <a:buFont typeface="Arial" panose="020B0604020202020204" pitchFamily="34" charset="0"/>
        <a:buChar char="•"/>
        <a:defRPr sz="2457" kern="1200">
          <a:solidFill>
            <a:schemeClr val="tx1"/>
          </a:solidFill>
          <a:latin typeface="+mn-lt"/>
          <a:ea typeface="+mn-ea"/>
          <a:cs typeface="+mn-cs"/>
        </a:defRPr>
      </a:lvl2pPr>
      <a:lvl3pPr marL="1170089" indent="-234018" algn="l" defTabSz="936071" rtl="0" eaLnBrk="1" latinLnBrk="0" hangingPunct="1">
        <a:lnSpc>
          <a:spcPct val="90000"/>
        </a:lnSpc>
        <a:spcBef>
          <a:spcPts val="512"/>
        </a:spcBef>
        <a:buFont typeface="Arial" panose="020B0604020202020204" pitchFamily="34" charset="0"/>
        <a:buChar char="•"/>
        <a:defRPr sz="2047" kern="1200">
          <a:solidFill>
            <a:schemeClr val="tx1"/>
          </a:solidFill>
          <a:latin typeface="+mn-lt"/>
          <a:ea typeface="+mn-ea"/>
          <a:cs typeface="+mn-cs"/>
        </a:defRPr>
      </a:lvl3pPr>
      <a:lvl4pPr marL="1638125"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4pPr>
      <a:lvl5pPr marL="2106160"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5pPr>
      <a:lvl6pPr marL="2574196"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2232"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0267"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8303"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p:bodyStyle>
    <p:otherStyle>
      <a:defPPr>
        <a:defRPr lang="en-US"/>
      </a:defPPr>
      <a:lvl1pPr marL="0" algn="l" defTabSz="936071" rtl="0" eaLnBrk="1" latinLnBrk="0" hangingPunct="1">
        <a:defRPr sz="1843" kern="1200">
          <a:solidFill>
            <a:schemeClr val="tx1"/>
          </a:solidFill>
          <a:latin typeface="+mn-lt"/>
          <a:ea typeface="+mn-ea"/>
          <a:cs typeface="+mn-cs"/>
        </a:defRPr>
      </a:lvl1pPr>
      <a:lvl2pPr marL="468036" algn="l" defTabSz="936071" rtl="0" eaLnBrk="1" latinLnBrk="0" hangingPunct="1">
        <a:defRPr sz="1843" kern="1200">
          <a:solidFill>
            <a:schemeClr val="tx1"/>
          </a:solidFill>
          <a:latin typeface="+mn-lt"/>
          <a:ea typeface="+mn-ea"/>
          <a:cs typeface="+mn-cs"/>
        </a:defRPr>
      </a:lvl2pPr>
      <a:lvl3pPr marL="936071" algn="l" defTabSz="936071" rtl="0" eaLnBrk="1" latinLnBrk="0" hangingPunct="1">
        <a:defRPr sz="1843" kern="1200">
          <a:solidFill>
            <a:schemeClr val="tx1"/>
          </a:solidFill>
          <a:latin typeface="+mn-lt"/>
          <a:ea typeface="+mn-ea"/>
          <a:cs typeface="+mn-cs"/>
        </a:defRPr>
      </a:lvl3pPr>
      <a:lvl4pPr marL="1404107" algn="l" defTabSz="936071" rtl="0" eaLnBrk="1" latinLnBrk="0" hangingPunct="1">
        <a:defRPr sz="1843" kern="1200">
          <a:solidFill>
            <a:schemeClr val="tx1"/>
          </a:solidFill>
          <a:latin typeface="+mn-lt"/>
          <a:ea typeface="+mn-ea"/>
          <a:cs typeface="+mn-cs"/>
        </a:defRPr>
      </a:lvl4pPr>
      <a:lvl5pPr marL="1872143" algn="l" defTabSz="936071" rtl="0" eaLnBrk="1" latinLnBrk="0" hangingPunct="1">
        <a:defRPr sz="1843" kern="1200">
          <a:solidFill>
            <a:schemeClr val="tx1"/>
          </a:solidFill>
          <a:latin typeface="+mn-lt"/>
          <a:ea typeface="+mn-ea"/>
          <a:cs typeface="+mn-cs"/>
        </a:defRPr>
      </a:lvl5pPr>
      <a:lvl6pPr marL="2340178" algn="l" defTabSz="936071" rtl="0" eaLnBrk="1" latinLnBrk="0" hangingPunct="1">
        <a:defRPr sz="1843" kern="1200">
          <a:solidFill>
            <a:schemeClr val="tx1"/>
          </a:solidFill>
          <a:latin typeface="+mn-lt"/>
          <a:ea typeface="+mn-ea"/>
          <a:cs typeface="+mn-cs"/>
        </a:defRPr>
      </a:lvl6pPr>
      <a:lvl7pPr marL="2808214" algn="l" defTabSz="936071" rtl="0" eaLnBrk="1" latinLnBrk="0" hangingPunct="1">
        <a:defRPr sz="1843" kern="1200">
          <a:solidFill>
            <a:schemeClr val="tx1"/>
          </a:solidFill>
          <a:latin typeface="+mn-lt"/>
          <a:ea typeface="+mn-ea"/>
          <a:cs typeface="+mn-cs"/>
        </a:defRPr>
      </a:lvl7pPr>
      <a:lvl8pPr marL="3276249" algn="l" defTabSz="936071" rtl="0" eaLnBrk="1" latinLnBrk="0" hangingPunct="1">
        <a:defRPr sz="1843" kern="1200">
          <a:solidFill>
            <a:schemeClr val="tx1"/>
          </a:solidFill>
          <a:latin typeface="+mn-lt"/>
          <a:ea typeface="+mn-ea"/>
          <a:cs typeface="+mn-cs"/>
        </a:defRPr>
      </a:lvl8pPr>
      <a:lvl9pPr marL="3744285" algn="l" defTabSz="936071" rtl="0" eaLnBrk="1" latinLnBrk="0" hangingPunct="1">
        <a:defRPr sz="18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g2293e138399_0_480"/>
          <p:cNvSpPr txBox="1">
            <a:spLocks noGrp="1"/>
          </p:cNvSpPr>
          <p:nvPr>
            <p:ph type="body" idx="1"/>
          </p:nvPr>
        </p:nvSpPr>
        <p:spPr>
          <a:xfrm>
            <a:off x="2981167" y="1862591"/>
            <a:ext cx="6500482" cy="338477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Google Shape;47;g2293e138399_0_480"/>
          <p:cNvSpPr txBox="1"/>
          <p:nvPr/>
        </p:nvSpPr>
        <p:spPr>
          <a:xfrm>
            <a:off x="-8604" y="0"/>
            <a:ext cx="12489524" cy="1258382"/>
          </a:xfrm>
          <a:prstGeom prst="rect">
            <a:avLst/>
          </a:prstGeom>
          <a:solidFill>
            <a:srgbClr val="333399"/>
          </a:solidFill>
          <a:ln>
            <a:noFill/>
          </a:ln>
        </p:spPr>
        <p:txBody>
          <a:bodyPr spcFirstLastPara="1" wrap="square" lIns="91382" tIns="45691" rIns="91382" bIns="45691"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3199" b="0" i="0" u="none" strike="noStrike" cap="none">
              <a:solidFill>
                <a:schemeClr val="dk1"/>
              </a:solidFill>
              <a:latin typeface="Lato Black"/>
              <a:ea typeface="Lato Black"/>
              <a:cs typeface="Lato Black"/>
              <a:sym typeface="Lato Black"/>
            </a:endParaRPr>
          </a:p>
        </p:txBody>
      </p:sp>
      <p:sp>
        <p:nvSpPr>
          <p:cNvPr id="48" name="Google Shape;48;g2293e138399_0_480"/>
          <p:cNvSpPr txBox="1">
            <a:spLocks noGrp="1"/>
          </p:cNvSpPr>
          <p:nvPr>
            <p:ph type="title"/>
          </p:nvPr>
        </p:nvSpPr>
        <p:spPr>
          <a:xfrm>
            <a:off x="841149" y="0"/>
            <a:ext cx="10764798" cy="1248551"/>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25266770"/>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1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dpi.wi.gov/sspw"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hyperlink" Target="https://docs.legis.wisconsin.gov/statutes/statutes/948/051" TargetMode="External"/><Relationship Id="rId3" Type="http://schemas.openxmlformats.org/officeDocument/2006/relationships/audio" Target="../media/media1.m4a"/><Relationship Id="rId7" Type="http://schemas.openxmlformats.org/officeDocument/2006/relationships/image" Target="../media/image4.png"/><Relationship Id="rId12" Type="http://schemas.openxmlformats.org/officeDocument/2006/relationships/image" Target="../media/image10.png"/><Relationship Id="rId2" Type="http://schemas.microsoft.com/office/2007/relationships/media" Target="../media/media1.m4a"/><Relationship Id="rId1" Type="http://schemas.openxmlformats.org/officeDocument/2006/relationships/tags" Target="../tags/tag27.xml"/><Relationship Id="rId6" Type="http://schemas.openxmlformats.org/officeDocument/2006/relationships/image" Target="../media/image3.png"/><Relationship Id="rId11" Type="http://schemas.openxmlformats.org/officeDocument/2006/relationships/hyperlink" Target="https://docs.legis.wisconsin.gov/document/statutes/948.051(1)" TargetMode="External"/><Relationship Id="rId5" Type="http://schemas.openxmlformats.org/officeDocument/2006/relationships/notesSlide" Target="../notesSlides/notesSlide28.xml"/><Relationship Id="rId10" Type="http://schemas.openxmlformats.org/officeDocument/2006/relationships/hyperlink" Target="https://docs.legis.wisconsin.gov/document/statutes/940.302(1)(a)" TargetMode="External"/><Relationship Id="rId4" Type="http://schemas.openxmlformats.org/officeDocument/2006/relationships/slideLayout" Target="../slideLayouts/slideLayout7.xml"/><Relationship Id="rId9" Type="http://schemas.openxmlformats.org/officeDocument/2006/relationships/hyperlink" Target="https://docs.legis.wisconsin.gov/statutes/statutes/48/i/02/1/cm"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2.m4a"/><Relationship Id="rId7" Type="http://schemas.openxmlformats.org/officeDocument/2006/relationships/image" Target="../media/image4.png"/><Relationship Id="rId2" Type="http://schemas.microsoft.com/office/2007/relationships/media" Target="../media/media2.m4a"/><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notesSlide" Target="../notesSlides/notesSlide29.xml"/><Relationship Id="rId4" Type="http://schemas.openxmlformats.org/officeDocument/2006/relationships/slideLayout" Target="../slideLayouts/slideLayout7.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hyperlink" Target="https://dcf.wisconsin.gov/files/aht/pdf/indicatorguide.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hyperlink" Target="https://dcf.wisconsin.gov/files/aht/pdf/indicatorguide.pdf" TargetMode="External"/><Relationship Id="rId3" Type="http://schemas.openxmlformats.org/officeDocument/2006/relationships/audio" Target="../media/media3.m4a"/><Relationship Id="rId7" Type="http://schemas.openxmlformats.org/officeDocument/2006/relationships/image" Target="../media/image4.png"/><Relationship Id="rId2" Type="http://schemas.microsoft.com/office/2007/relationships/media" Target="../media/media3.m4a"/><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notesSlide" Target="../notesSlides/notesSlide31.xml"/><Relationship Id="rId4" Type="http://schemas.openxmlformats.org/officeDocument/2006/relationships/slideLayout" Target="../slideLayouts/slideLayout7.xml"/><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4.m4a"/><Relationship Id="rId7" Type="http://schemas.openxmlformats.org/officeDocument/2006/relationships/image" Target="../media/image4.png"/><Relationship Id="rId2" Type="http://schemas.microsoft.com/office/2007/relationships/media" Target="../media/media4.m4a"/><Relationship Id="rId1" Type="http://schemas.openxmlformats.org/officeDocument/2006/relationships/tags" Target="../tags/tag35.xml"/><Relationship Id="rId6" Type="http://schemas.openxmlformats.org/officeDocument/2006/relationships/image" Target="../media/image3.png"/><Relationship Id="rId5" Type="http://schemas.openxmlformats.org/officeDocument/2006/relationships/notesSlide" Target="../notesSlides/notesSlide36.xml"/><Relationship Id="rId4" Type="http://schemas.openxmlformats.org/officeDocument/2006/relationships/slideLayout" Target="../slideLayouts/slideLayout7.xml"/><Relationship Id="rId9" Type="http://schemas.openxmlformats.org/officeDocument/2006/relationships/comments" Target="../comments/commen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5.m4a"/><Relationship Id="rId7" Type="http://schemas.openxmlformats.org/officeDocument/2006/relationships/image" Target="../media/image4.png"/><Relationship Id="rId2" Type="http://schemas.microsoft.com/office/2007/relationships/media" Target="../media/media5.m4a"/><Relationship Id="rId1" Type="http://schemas.openxmlformats.org/officeDocument/2006/relationships/tags" Target="../tags/tag37.xml"/><Relationship Id="rId6" Type="http://schemas.openxmlformats.org/officeDocument/2006/relationships/image" Target="../media/image3.png"/><Relationship Id="rId5" Type="http://schemas.openxmlformats.org/officeDocument/2006/relationships/notesSlide" Target="../notesSlides/notesSlide38.xml"/><Relationship Id="rId4" Type="http://schemas.openxmlformats.org/officeDocument/2006/relationships/slideLayout" Target="../slideLayouts/slideLayout7.xml"/><Relationship Id="rId9" Type="http://schemas.openxmlformats.org/officeDocument/2006/relationships/comments" Target="../comments/commen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6.m4a"/><Relationship Id="rId7" Type="http://schemas.openxmlformats.org/officeDocument/2006/relationships/image" Target="../media/image4.png"/><Relationship Id="rId2" Type="http://schemas.microsoft.com/office/2007/relationships/media" Target="../media/media6.m4a"/><Relationship Id="rId1" Type="http://schemas.openxmlformats.org/officeDocument/2006/relationships/tags" Target="../tags/tag41.xml"/><Relationship Id="rId6" Type="http://schemas.openxmlformats.org/officeDocument/2006/relationships/image" Target="../media/image3.png"/><Relationship Id="rId5" Type="http://schemas.openxmlformats.org/officeDocument/2006/relationships/notesSlide" Target="../notesSlides/notesSlide42.xml"/><Relationship Id="rId4" Type="http://schemas.openxmlformats.org/officeDocument/2006/relationships/slideLayout" Target="../slideLayouts/slideLayout7.xml"/><Relationship Id="rId9" Type="http://schemas.openxmlformats.org/officeDocument/2006/relationships/comments" Target="../comments/commen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48.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7.m4a"/><Relationship Id="rId7" Type="http://schemas.openxmlformats.org/officeDocument/2006/relationships/image" Target="../media/image4.png"/><Relationship Id="rId2" Type="http://schemas.microsoft.com/office/2007/relationships/media" Target="../media/media7.m4a"/><Relationship Id="rId1" Type="http://schemas.openxmlformats.org/officeDocument/2006/relationships/tags" Target="../tags/tag49.xml"/><Relationship Id="rId6" Type="http://schemas.openxmlformats.org/officeDocument/2006/relationships/image" Target="../media/image3.png"/><Relationship Id="rId5" Type="http://schemas.openxmlformats.org/officeDocument/2006/relationships/notesSlide" Target="../notesSlides/notesSlide50.xml"/><Relationship Id="rId10" Type="http://schemas.openxmlformats.org/officeDocument/2006/relationships/image" Target="../media/image10.png"/><Relationship Id="rId4" Type="http://schemas.openxmlformats.org/officeDocument/2006/relationships/slideLayout" Target="../slideLayouts/slideLayout7.xml"/><Relationship Id="rId9" Type="http://schemas.openxmlformats.org/officeDocument/2006/relationships/hyperlink" Target="https://preventionboard.wi.gov/Pages/ForFamilies/FamilyResourceCenters.aspx"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50.xml"/><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hyperlink" Target="https://dcf.wisconsin.gov/" TargetMode="Externa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hyperlink" Target="http://dpi.wi.gov/sspw/pupil-services/school-social-work/contents/child-abuse/child-abuse-and-neglect"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5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117" y="73300"/>
            <a:ext cx="9360693" cy="588957"/>
          </a:xfrm>
        </p:spPr>
        <p:txBody>
          <a:bodyPr>
            <a:noAutofit/>
          </a:bodyPr>
          <a:lstStyle/>
          <a:p>
            <a:pPr algn="ctr"/>
            <a:r>
              <a:rPr lang="en-US" sz="3685">
                <a:solidFill>
                  <a:schemeClr val="bg1"/>
                </a:solidFill>
                <a:latin typeface="Lato Black" panose="020F0A02020204030203" pitchFamily="34" charset="0"/>
              </a:rPr>
              <a:t>Wisconsin Mental Health Initiative</a:t>
            </a:r>
            <a:endParaRPr lang="en-US" sz="3685" dirty="0">
              <a:solidFill>
                <a:schemeClr val="bg1"/>
              </a:solidFill>
              <a:latin typeface="Lato Black" panose="020F0A02020204030203" pitchFamily="34" charset="0"/>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4637833"/>
            <a:ext cx="12480925" cy="2385267"/>
          </a:xfr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5" name="Title 1"/>
          <p:cNvSpPr txBox="1">
            <a:spLocks/>
          </p:cNvSpPr>
          <p:nvPr/>
        </p:nvSpPr>
        <p:spPr>
          <a:xfrm>
            <a:off x="1229193" y="1615036"/>
            <a:ext cx="10647918" cy="2357881"/>
          </a:xfrm>
          <a:prstGeom prst="rect">
            <a:avLst/>
          </a:prstGeom>
        </p:spPr>
        <p:txBody>
          <a:bodyPr vert="horz" lIns="93607" tIns="46803" rIns="93607" bIns="4680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85" dirty="0">
                <a:solidFill>
                  <a:srgbClr val="0066CC"/>
                </a:solidFill>
                <a:latin typeface="Lato Black" panose="020F0A02020204030203" pitchFamily="34" charset="0"/>
              </a:rPr>
              <a:t>Mandatory Reporting of Child Abuse &amp; Neglect</a:t>
            </a:r>
          </a:p>
          <a:p>
            <a:pPr algn="r"/>
            <a:r>
              <a:rPr lang="en-US" sz="3685" dirty="0">
                <a:solidFill>
                  <a:srgbClr val="0066CC"/>
                </a:solidFill>
                <a:latin typeface="Lato Black" panose="020F0A02020204030203" pitchFamily="34" charset="0"/>
              </a:rPr>
              <a:t>Training for All School Employees</a:t>
            </a:r>
          </a:p>
          <a:p>
            <a:pPr algn="r"/>
            <a:r>
              <a:rPr lang="en-US" sz="2400" dirty="0">
                <a:solidFill>
                  <a:srgbClr val="0066CC"/>
                </a:solidFill>
                <a:latin typeface="Lato Black" panose="020F0A02020204030203" pitchFamily="34" charset="0"/>
              </a:rPr>
              <a:t>Student Services/Prevention and Wellness Team</a:t>
            </a:r>
          </a:p>
          <a:p>
            <a:pPr algn="r"/>
            <a:r>
              <a:rPr lang="en-US" sz="2400" dirty="0">
                <a:solidFill>
                  <a:srgbClr val="0066CC"/>
                </a:solidFill>
                <a:latin typeface="Lato Black" panose="020F0A02020204030203" pitchFamily="34" charset="0"/>
                <a:hlinkClick r:id="rId6"/>
              </a:rPr>
              <a:t>http://dpi.wi.gov/sspw</a:t>
            </a:r>
            <a:r>
              <a:rPr lang="en-US" sz="2400" dirty="0">
                <a:solidFill>
                  <a:srgbClr val="0066CC"/>
                </a:solidFill>
                <a:latin typeface="Lato Black" panose="020F0A02020204030203" pitchFamily="34" charset="0"/>
              </a:rPr>
              <a:t> </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2590" y="4098642"/>
            <a:ext cx="1912600" cy="1078381"/>
          </a:xfrm>
          <a:prstGeom prst="rect">
            <a:avLst/>
          </a:prstGeom>
        </p:spPr>
      </p:pic>
    </p:spTree>
    <p:custDataLst>
      <p:tags r:id="rId1"/>
    </p:custDataLst>
    <p:extLst>
      <p:ext uri="{BB962C8B-B14F-4D97-AF65-F5344CB8AC3E}">
        <p14:creationId xmlns:p14="http://schemas.microsoft.com/office/powerpoint/2010/main" val="286727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Using the Signs of Neglect</a:t>
            </a:r>
          </a:p>
        </p:txBody>
      </p:sp>
      <p:sp>
        <p:nvSpPr>
          <p:cNvPr id="4" name="TextBox 3"/>
          <p:cNvSpPr txBox="1"/>
          <p:nvPr/>
        </p:nvSpPr>
        <p:spPr>
          <a:xfrm>
            <a:off x="745447" y="2050552"/>
            <a:ext cx="10990027" cy="3139321"/>
          </a:xfrm>
          <a:prstGeom prst="rect">
            <a:avLst/>
          </a:prstGeom>
          <a:noFill/>
        </p:spPr>
        <p:txBody>
          <a:bodyPr wrap="square" rtlCol="0">
            <a:spAutoFit/>
          </a:bodyPr>
          <a:lstStyle/>
          <a:p>
            <a:pPr marL="457200" indent="-457200">
              <a:buFont typeface="Arial" panose="020B0604020202020204" pitchFamily="34" charset="0"/>
              <a:buChar char="•"/>
            </a:pPr>
            <a:r>
              <a:rPr lang="en-US" altLang="en-US" sz="3200" dirty="0">
                <a:latin typeface="Lato "/>
              </a:rPr>
              <a:t>Use signs of neglect and these questions to help determine if a report needs to be made</a:t>
            </a:r>
          </a:p>
          <a:p>
            <a:endParaRPr lang="en-US" altLang="en-US" sz="1800" dirty="0">
              <a:latin typeface="Lato "/>
            </a:endParaRPr>
          </a:p>
          <a:p>
            <a:pPr marL="925281" lvl="1" indent="-457200">
              <a:buFont typeface="Wingdings" panose="05000000000000000000" pitchFamily="2" charset="2"/>
              <a:buChar char="ü"/>
            </a:pPr>
            <a:r>
              <a:rPr lang="en-US" altLang="en-US" sz="2800" dirty="0">
                <a:latin typeface="Lato "/>
              </a:rPr>
              <a:t>How many signs do you see?</a:t>
            </a:r>
          </a:p>
          <a:p>
            <a:pPr marL="925281" lvl="1" indent="-457200">
              <a:buFont typeface="Wingdings" panose="05000000000000000000" pitchFamily="2" charset="2"/>
              <a:buChar char="ü"/>
            </a:pPr>
            <a:r>
              <a:rPr lang="en-US" altLang="en-US" sz="2800" dirty="0">
                <a:latin typeface="Lato "/>
              </a:rPr>
              <a:t>Are the signs regular or frequent?</a:t>
            </a:r>
          </a:p>
          <a:p>
            <a:pPr marL="810981" lvl="1" indent="-342900">
              <a:buFont typeface="Arial" panose="020B0604020202020204" pitchFamily="34" charset="0"/>
              <a:buChar char="•"/>
            </a:pPr>
            <a:endParaRPr lang="en-US" altLang="en-US" sz="2800" dirty="0">
              <a:latin typeface="Lato "/>
            </a:endParaRPr>
          </a:p>
          <a:p>
            <a:pPr marL="457200" lvl="1" indent="-457200">
              <a:buFont typeface="Arial" panose="020B0604020202020204" pitchFamily="34" charset="0"/>
              <a:buChar char="•"/>
            </a:pPr>
            <a:r>
              <a:rPr lang="en-US" altLang="en-US" sz="3200" dirty="0">
                <a:latin typeface="Lato "/>
              </a:rPr>
              <a:t>Student’s physical health must be seriously endangered</a:t>
            </a:r>
          </a:p>
        </p:txBody>
      </p:sp>
    </p:spTree>
    <p:custDataLst>
      <p:tags r:id="rId1"/>
    </p:custDataLst>
    <p:extLst>
      <p:ext uri="{BB962C8B-B14F-4D97-AF65-F5344CB8AC3E}">
        <p14:creationId xmlns:p14="http://schemas.microsoft.com/office/powerpoint/2010/main" val="216054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Learning Check</a:t>
            </a:r>
          </a:p>
        </p:txBody>
      </p:sp>
      <p:sp>
        <p:nvSpPr>
          <p:cNvPr id="4" name="TextBox 3"/>
          <p:cNvSpPr txBox="1"/>
          <p:nvPr/>
        </p:nvSpPr>
        <p:spPr>
          <a:xfrm>
            <a:off x="937791" y="1520824"/>
            <a:ext cx="10844478" cy="4216539"/>
          </a:xfrm>
          <a:prstGeom prst="rect">
            <a:avLst/>
          </a:prstGeom>
          <a:noFill/>
        </p:spPr>
        <p:txBody>
          <a:bodyPr wrap="square" rtlCol="0">
            <a:spAutoFit/>
          </a:bodyPr>
          <a:lstStyle/>
          <a:p>
            <a:pPr marL="0" lvl="1"/>
            <a:r>
              <a:rPr lang="en-US" altLang="en-US" sz="3200" dirty="0">
                <a:latin typeface="Lato "/>
              </a:rPr>
              <a:t>Scenario: You meet privately with a 7-year-old student and tell her that you have noticed that she frequently falls asleep in class. She responds that she watches her 2-year-old brother most evenings and tries to stay up late until her mother comes home from work. You ask if she has any support from someone older in case of an emergency and she responds, “No.” Should you make a report?</a:t>
            </a:r>
          </a:p>
          <a:p>
            <a:pPr marL="0" lvl="1"/>
            <a:endParaRPr lang="en-US" altLang="en-US" sz="1200" dirty="0">
              <a:latin typeface="Lato "/>
            </a:endParaRPr>
          </a:p>
          <a:p>
            <a:pPr marL="0" lvl="1"/>
            <a:r>
              <a:rPr lang="en-US" altLang="en-US" sz="3200" dirty="0">
                <a:latin typeface="Lato "/>
              </a:rPr>
              <a:t>____ Yes		____ No</a:t>
            </a:r>
          </a:p>
        </p:txBody>
      </p:sp>
    </p:spTree>
    <p:custDataLst>
      <p:tags r:id="rId1"/>
    </p:custDataLst>
    <p:extLst>
      <p:ext uri="{BB962C8B-B14F-4D97-AF65-F5344CB8AC3E}">
        <p14:creationId xmlns:p14="http://schemas.microsoft.com/office/powerpoint/2010/main" val="31849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What is Physical Abuse?</a:t>
            </a:r>
          </a:p>
        </p:txBody>
      </p:sp>
      <p:sp>
        <p:nvSpPr>
          <p:cNvPr id="4" name="TextBox 3"/>
          <p:cNvSpPr txBox="1"/>
          <p:nvPr/>
        </p:nvSpPr>
        <p:spPr>
          <a:xfrm>
            <a:off x="952014" y="1676375"/>
            <a:ext cx="10576893" cy="3650230"/>
          </a:xfrm>
          <a:prstGeom prst="rect">
            <a:avLst/>
          </a:prstGeom>
          <a:noFill/>
        </p:spPr>
        <p:txBody>
          <a:bodyPr wrap="square" rtlCol="0">
            <a:spAutoFit/>
          </a:bodyPr>
          <a:lstStyle/>
          <a:p>
            <a:pPr marL="457200" indent="-457200">
              <a:lnSpc>
                <a:spcPct val="90000"/>
              </a:lnSpc>
              <a:buFont typeface="Arial" panose="020B0604020202020204" pitchFamily="34" charset="0"/>
              <a:buChar char="•"/>
              <a:defRPr/>
            </a:pPr>
            <a:r>
              <a:rPr lang="en-US" sz="3200" dirty="0">
                <a:latin typeface="Lato "/>
              </a:rPr>
              <a:t>Physical injury inflicted on a child that is not an accident </a:t>
            </a:r>
          </a:p>
          <a:p>
            <a:pPr>
              <a:lnSpc>
                <a:spcPct val="90000"/>
              </a:lnSpc>
              <a:defRPr/>
            </a:pPr>
            <a:r>
              <a:rPr lang="en-US" sz="800" dirty="0">
                <a:latin typeface="Lato "/>
              </a:rPr>
              <a:t>  </a:t>
            </a:r>
          </a:p>
          <a:p>
            <a:pPr>
              <a:lnSpc>
                <a:spcPct val="90000"/>
              </a:lnSpc>
              <a:defRPr/>
            </a:pPr>
            <a:r>
              <a:rPr lang="en-US" sz="800" dirty="0">
                <a:latin typeface="Lato "/>
              </a:rPr>
              <a:t> </a:t>
            </a:r>
            <a:endParaRPr lang="en-US" sz="3072" dirty="0">
              <a:latin typeface="Lato "/>
            </a:endParaRPr>
          </a:p>
          <a:p>
            <a:pPr marL="457200" indent="-457200">
              <a:lnSpc>
                <a:spcPct val="90000"/>
              </a:lnSpc>
              <a:buFont typeface="Arial" panose="020B0604020202020204" pitchFamily="34" charset="0"/>
              <a:buChar char="•"/>
              <a:defRPr/>
            </a:pPr>
            <a:r>
              <a:rPr lang="en-US" sz="3200" dirty="0">
                <a:latin typeface="Lato "/>
              </a:rPr>
              <a:t>Lacerations, fractured bones, burns, internal injuries, severe or frequent bruising, or great bodily harm </a:t>
            </a:r>
          </a:p>
          <a:p>
            <a:pPr>
              <a:lnSpc>
                <a:spcPct val="90000"/>
              </a:lnSpc>
              <a:defRPr/>
            </a:pPr>
            <a:endParaRPr lang="en-US" sz="800" dirty="0">
              <a:latin typeface="Lato "/>
            </a:endParaRPr>
          </a:p>
          <a:p>
            <a:pPr marL="925281" lvl="1" indent="-457200">
              <a:lnSpc>
                <a:spcPct val="90000"/>
              </a:lnSpc>
              <a:buFont typeface="Wingdings" panose="05000000000000000000" pitchFamily="2" charset="2"/>
              <a:buChar char="ü"/>
              <a:defRPr/>
            </a:pPr>
            <a:r>
              <a:rPr lang="en-US" sz="2800" dirty="0">
                <a:latin typeface="Lato "/>
              </a:rPr>
              <a:t>Must be severe enough to meet definition of physical injury to be considered physical abuse</a:t>
            </a:r>
          </a:p>
          <a:p>
            <a:pPr marL="397986" indent="0">
              <a:buClr>
                <a:srgbClr val="C00000"/>
              </a:buClr>
              <a:buNone/>
              <a:defRPr/>
            </a:pPr>
            <a:endParaRPr lang="en-US" altLang="en-US" sz="2000" dirty="0">
              <a:latin typeface="Lato "/>
            </a:endParaRPr>
          </a:p>
          <a:p>
            <a:pPr indent="0">
              <a:buClr>
                <a:srgbClr val="C00000"/>
              </a:buClr>
              <a:buNone/>
              <a:defRPr/>
            </a:pPr>
            <a:r>
              <a:rPr lang="en-US" altLang="en-US" sz="2400" dirty="0">
                <a:latin typeface="Lato "/>
              </a:rPr>
              <a:t>Wis. Stats. 48.02(1)(a), (14g) </a:t>
            </a:r>
            <a:endParaRPr lang="en-US" sz="2400" dirty="0">
              <a:latin typeface="Lato "/>
            </a:endParaRPr>
          </a:p>
        </p:txBody>
      </p:sp>
    </p:spTree>
    <p:custDataLst>
      <p:tags r:id="rId1"/>
    </p:custDataLst>
    <p:extLst>
      <p:ext uri="{BB962C8B-B14F-4D97-AF65-F5344CB8AC3E}">
        <p14:creationId xmlns:p14="http://schemas.microsoft.com/office/powerpoint/2010/main" val="375580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1581665" y="314960"/>
            <a:ext cx="9700054"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What is Physical Abuse? (continued)</a:t>
            </a:r>
          </a:p>
        </p:txBody>
      </p:sp>
      <p:sp>
        <p:nvSpPr>
          <p:cNvPr id="4" name="TextBox 3"/>
          <p:cNvSpPr txBox="1"/>
          <p:nvPr/>
        </p:nvSpPr>
        <p:spPr>
          <a:xfrm>
            <a:off x="1581665" y="1932566"/>
            <a:ext cx="9700107" cy="3137847"/>
          </a:xfrm>
          <a:prstGeom prst="rect">
            <a:avLst/>
          </a:prstGeom>
          <a:noFill/>
        </p:spPr>
        <p:txBody>
          <a:bodyPr wrap="square" rtlCol="0">
            <a:spAutoFit/>
          </a:bodyPr>
          <a:lstStyle/>
          <a:p>
            <a:pPr marL="457200" indent="-457200">
              <a:lnSpc>
                <a:spcPct val="90000"/>
              </a:lnSpc>
              <a:buFont typeface="Arial" panose="020B0604020202020204" pitchFamily="34" charset="0"/>
              <a:buChar char="•"/>
              <a:defRPr/>
            </a:pPr>
            <a:r>
              <a:rPr lang="en-US" altLang="en-US" sz="3200" dirty="0">
                <a:latin typeface="Lato "/>
              </a:rPr>
              <a:t>Person need not intend to injure child</a:t>
            </a:r>
          </a:p>
          <a:p>
            <a:pPr marL="285750" indent="-285750">
              <a:lnSpc>
                <a:spcPct val="90000"/>
              </a:lnSpc>
              <a:buFont typeface="Arial" panose="020B0604020202020204" pitchFamily="34" charset="0"/>
              <a:buChar char="•"/>
              <a:defRPr/>
            </a:pPr>
            <a:endParaRPr lang="en-US" altLang="en-US" sz="1229" dirty="0">
              <a:latin typeface="Lato "/>
            </a:endParaRPr>
          </a:p>
          <a:p>
            <a:pPr marL="457200" indent="-457200">
              <a:lnSpc>
                <a:spcPct val="90000"/>
              </a:lnSpc>
              <a:buFont typeface="Arial" panose="020B0604020202020204" pitchFamily="34" charset="0"/>
              <a:buChar char="•"/>
              <a:defRPr/>
            </a:pPr>
            <a:r>
              <a:rPr lang="en-US" altLang="en-US" sz="3200" dirty="0">
                <a:latin typeface="Lato "/>
              </a:rPr>
              <a:t>Examples of no intent to injure child</a:t>
            </a:r>
          </a:p>
          <a:p>
            <a:pPr>
              <a:lnSpc>
                <a:spcPct val="90000"/>
              </a:lnSpc>
              <a:defRPr/>
            </a:pPr>
            <a:endParaRPr lang="en-US" altLang="en-US" sz="1229" dirty="0">
              <a:latin typeface="Lato "/>
            </a:endParaRPr>
          </a:p>
          <a:p>
            <a:pPr marL="925281" lvl="1" indent="-457200">
              <a:lnSpc>
                <a:spcPct val="90000"/>
              </a:lnSpc>
              <a:buFont typeface="Wingdings" panose="05000000000000000000" pitchFamily="2" charset="2"/>
              <a:buChar char="ü"/>
              <a:defRPr/>
            </a:pPr>
            <a:r>
              <a:rPr lang="en-US" altLang="en-US" sz="2800" dirty="0">
                <a:latin typeface="Lato "/>
              </a:rPr>
              <a:t>Shaking crying baby out of frustration</a:t>
            </a:r>
          </a:p>
          <a:p>
            <a:pPr marL="925281" lvl="1" indent="-457200">
              <a:lnSpc>
                <a:spcPct val="90000"/>
              </a:lnSpc>
              <a:buFont typeface="Wingdings" panose="05000000000000000000" pitchFamily="2" charset="2"/>
              <a:buChar char="ü"/>
              <a:defRPr/>
            </a:pPr>
            <a:r>
              <a:rPr lang="en-US" altLang="en-US" sz="2800" dirty="0">
                <a:latin typeface="Lato "/>
              </a:rPr>
              <a:t>Jerking child by the arm and dislocating elbow</a:t>
            </a:r>
          </a:p>
          <a:p>
            <a:pPr marL="925281" lvl="1" indent="-457200">
              <a:lnSpc>
                <a:spcPct val="90000"/>
              </a:lnSpc>
              <a:buFont typeface="Wingdings" panose="05000000000000000000" pitchFamily="2" charset="2"/>
              <a:buChar char="ü"/>
              <a:defRPr/>
            </a:pPr>
            <a:r>
              <a:rPr lang="en-US" altLang="en-US" sz="2800" dirty="0">
                <a:latin typeface="Lato "/>
              </a:rPr>
              <a:t>Corporal punishment that results in bruises or welts</a:t>
            </a:r>
          </a:p>
          <a:p>
            <a:pPr marL="468219" lvl="1" indent="0">
              <a:buNone/>
              <a:defRPr/>
            </a:pPr>
            <a:endParaRPr lang="en-US" altLang="en-US" sz="1800" dirty="0">
              <a:latin typeface="Lato "/>
            </a:endParaRPr>
          </a:p>
          <a:p>
            <a:pPr marL="0" lvl="1" indent="0">
              <a:buNone/>
              <a:defRPr/>
            </a:pPr>
            <a:r>
              <a:rPr lang="en-US" altLang="en-US" sz="2458" dirty="0">
                <a:latin typeface="Lato "/>
              </a:rPr>
              <a:t>Wis. Stats. 48.02(1)(a), (14g) </a:t>
            </a:r>
            <a:endParaRPr lang="en-US" altLang="en-US" sz="2663" dirty="0">
              <a:latin typeface="Lato "/>
            </a:endParaRPr>
          </a:p>
        </p:txBody>
      </p:sp>
    </p:spTree>
    <p:custDataLst>
      <p:tags r:id="rId1"/>
    </p:custDataLst>
    <p:extLst>
      <p:ext uri="{BB962C8B-B14F-4D97-AF65-F5344CB8AC3E}">
        <p14:creationId xmlns:p14="http://schemas.microsoft.com/office/powerpoint/2010/main" val="42062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Signs of Physical Abuse</a:t>
            </a:r>
          </a:p>
        </p:txBody>
      </p:sp>
      <p:sp>
        <p:nvSpPr>
          <p:cNvPr id="4" name="TextBox 3"/>
          <p:cNvSpPr txBox="1"/>
          <p:nvPr/>
        </p:nvSpPr>
        <p:spPr>
          <a:xfrm>
            <a:off x="790932" y="1739719"/>
            <a:ext cx="10899058" cy="3170099"/>
          </a:xfrm>
          <a:prstGeom prst="rect">
            <a:avLst/>
          </a:prstGeom>
          <a:noFill/>
        </p:spPr>
        <p:txBody>
          <a:bodyPr wrap="square" rtlCol="0">
            <a:spAutoFit/>
          </a:bodyPr>
          <a:lstStyle/>
          <a:p>
            <a:pPr marL="457200" indent="-457200">
              <a:buFont typeface="Arial" panose="020B0604020202020204" pitchFamily="34" charset="0"/>
              <a:buChar char="•"/>
            </a:pPr>
            <a:r>
              <a:rPr lang="en-US" altLang="en-US" sz="2800" dirty="0">
                <a:latin typeface="Lato "/>
              </a:rPr>
              <a:t>Children commonly get bruises and bumps on their knees, elbows, and forearms from play and other activity</a:t>
            </a:r>
          </a:p>
          <a:p>
            <a:pPr marL="457200" indent="-457200">
              <a:buFont typeface="Arial" panose="020B0604020202020204" pitchFamily="34" charset="0"/>
              <a:buChar char="•"/>
            </a:pPr>
            <a:endParaRPr lang="en-US" altLang="en-US" sz="1200" dirty="0">
              <a:latin typeface="Lato "/>
            </a:endParaRPr>
          </a:p>
          <a:p>
            <a:pPr marL="457200" indent="-457200">
              <a:buFont typeface="Arial" panose="020B0604020202020204" pitchFamily="34" charset="0"/>
              <a:buChar char="•"/>
            </a:pPr>
            <a:r>
              <a:rPr lang="en-US" altLang="en-US" sz="2800" dirty="0">
                <a:latin typeface="Lato "/>
              </a:rPr>
              <a:t>Bruising that is less likely to be from accidents</a:t>
            </a:r>
          </a:p>
          <a:p>
            <a:pPr marL="925281" lvl="1" indent="-457200">
              <a:buFont typeface="Wingdings" panose="05000000000000000000" pitchFamily="2" charset="2"/>
              <a:buChar char="ü"/>
            </a:pPr>
            <a:r>
              <a:rPr lang="en-US" altLang="en-US" sz="2600" dirty="0">
                <a:latin typeface="Lato "/>
              </a:rPr>
              <a:t>Around cheeks, abdomen, thighs, neck, back, or midway between wrist and elbow</a:t>
            </a:r>
          </a:p>
          <a:p>
            <a:pPr marL="925281" lvl="1" indent="-457200">
              <a:buFont typeface="Wingdings" panose="05000000000000000000" pitchFamily="2" charset="2"/>
              <a:buChar char="ü"/>
            </a:pPr>
            <a:r>
              <a:rPr lang="en-US" altLang="en-US" sz="2600" dirty="0">
                <a:latin typeface="Lato "/>
              </a:rPr>
              <a:t>Different colors</a:t>
            </a:r>
          </a:p>
          <a:p>
            <a:pPr marL="925281" lvl="1" indent="-457200">
              <a:buFont typeface="Wingdings" panose="05000000000000000000" pitchFamily="2" charset="2"/>
              <a:buChar char="ü"/>
            </a:pPr>
            <a:r>
              <a:rPr lang="en-US" altLang="en-US" sz="2600" dirty="0">
                <a:latin typeface="Lato "/>
              </a:rPr>
              <a:t>On multiple parts of the body</a:t>
            </a:r>
          </a:p>
        </p:txBody>
      </p:sp>
    </p:spTree>
    <p:custDataLst>
      <p:tags r:id="rId1"/>
    </p:custDataLst>
    <p:extLst>
      <p:ext uri="{BB962C8B-B14F-4D97-AF65-F5344CB8AC3E}">
        <p14:creationId xmlns:p14="http://schemas.microsoft.com/office/powerpoint/2010/main" val="352603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1210962" y="314960"/>
            <a:ext cx="1002133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Signs of Physical Abuse (continued)</a:t>
            </a:r>
          </a:p>
        </p:txBody>
      </p:sp>
      <p:sp>
        <p:nvSpPr>
          <p:cNvPr id="4" name="TextBox 3"/>
          <p:cNvSpPr txBox="1"/>
          <p:nvPr/>
        </p:nvSpPr>
        <p:spPr>
          <a:xfrm>
            <a:off x="2203555" y="1770497"/>
            <a:ext cx="8394492" cy="3662541"/>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Lato "/>
              </a:rPr>
              <a:t>Marks in shape of object</a:t>
            </a:r>
          </a:p>
          <a:p>
            <a:pPr marL="457200" indent="-457200">
              <a:buFont typeface="Arial" panose="020B0604020202020204" pitchFamily="34" charset="0"/>
              <a:buChar char="•"/>
            </a:pPr>
            <a:endParaRPr lang="en-US" sz="800" dirty="0">
              <a:latin typeface="Lato "/>
            </a:endParaRPr>
          </a:p>
          <a:p>
            <a:pPr marL="457200" indent="-457200">
              <a:buFont typeface="Arial" panose="020B0604020202020204" pitchFamily="34" charset="0"/>
              <a:buChar char="•"/>
            </a:pPr>
            <a:r>
              <a:rPr lang="en-US" sz="3200" dirty="0">
                <a:latin typeface="Lato "/>
              </a:rPr>
              <a:t>Unexplained burns</a:t>
            </a:r>
          </a:p>
          <a:p>
            <a:pPr marL="457200" indent="-457200">
              <a:buFont typeface="Arial" panose="020B0604020202020204" pitchFamily="34" charset="0"/>
              <a:buChar char="•"/>
            </a:pPr>
            <a:endParaRPr lang="en-US" sz="800" dirty="0">
              <a:latin typeface="Lato "/>
            </a:endParaRPr>
          </a:p>
          <a:p>
            <a:pPr marL="457200" indent="-457200">
              <a:buFont typeface="Arial" panose="020B0604020202020204" pitchFamily="34" charset="0"/>
              <a:buChar char="•"/>
            </a:pPr>
            <a:r>
              <a:rPr lang="en-US" sz="3200" dirty="0">
                <a:latin typeface="Lato "/>
              </a:rPr>
              <a:t>Delay in seeking medical help</a:t>
            </a:r>
          </a:p>
          <a:p>
            <a:pPr marL="457200" indent="-457200">
              <a:buFont typeface="Arial" panose="020B0604020202020204" pitchFamily="34" charset="0"/>
              <a:buChar char="•"/>
            </a:pPr>
            <a:endParaRPr lang="en-US" sz="800" dirty="0">
              <a:latin typeface="Lato "/>
            </a:endParaRPr>
          </a:p>
          <a:p>
            <a:pPr marL="457200" indent="-457200">
              <a:buFont typeface="Arial" panose="020B0604020202020204" pitchFamily="34" charset="0"/>
              <a:buChar char="•"/>
            </a:pPr>
            <a:r>
              <a:rPr lang="en-US" sz="3200" dirty="0">
                <a:latin typeface="Lato "/>
              </a:rPr>
              <a:t>Extremes in behavior</a:t>
            </a:r>
          </a:p>
          <a:p>
            <a:pPr marL="457200" indent="-457200">
              <a:buFont typeface="Arial" panose="020B0604020202020204" pitchFamily="34" charset="0"/>
              <a:buChar char="•"/>
            </a:pPr>
            <a:endParaRPr lang="en-US" sz="800" dirty="0">
              <a:latin typeface="Lato "/>
            </a:endParaRPr>
          </a:p>
          <a:p>
            <a:pPr marL="457200" indent="-457200">
              <a:buFont typeface="Arial" panose="020B0604020202020204" pitchFamily="34" charset="0"/>
              <a:buChar char="•"/>
            </a:pPr>
            <a:r>
              <a:rPr lang="en-US" sz="3200" dirty="0">
                <a:latin typeface="Lato "/>
              </a:rPr>
              <a:t>Afraid to go home</a:t>
            </a:r>
          </a:p>
          <a:p>
            <a:pPr marL="457200" indent="-457200">
              <a:buFont typeface="Arial" panose="020B0604020202020204" pitchFamily="34" charset="0"/>
              <a:buChar char="•"/>
            </a:pPr>
            <a:endParaRPr lang="en-US" sz="800" dirty="0">
              <a:latin typeface="Lato "/>
            </a:endParaRPr>
          </a:p>
          <a:p>
            <a:pPr marL="457200" indent="-457200">
              <a:buFont typeface="Arial" panose="020B0604020202020204" pitchFamily="34" charset="0"/>
              <a:buChar char="•"/>
            </a:pPr>
            <a:r>
              <a:rPr lang="en-US" sz="3200" dirty="0">
                <a:latin typeface="Lato "/>
              </a:rPr>
              <a:t>Frightened of parents or other adults</a:t>
            </a:r>
          </a:p>
        </p:txBody>
      </p:sp>
    </p:spTree>
    <p:custDataLst>
      <p:tags r:id="rId1"/>
    </p:custDataLst>
    <p:extLst>
      <p:ext uri="{BB962C8B-B14F-4D97-AF65-F5344CB8AC3E}">
        <p14:creationId xmlns:p14="http://schemas.microsoft.com/office/powerpoint/2010/main" val="419276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1421026" y="314960"/>
            <a:ext cx="9675341"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Using the Signs of Physical Abuse</a:t>
            </a:r>
          </a:p>
        </p:txBody>
      </p:sp>
      <p:sp>
        <p:nvSpPr>
          <p:cNvPr id="4" name="TextBox 3"/>
          <p:cNvSpPr txBox="1"/>
          <p:nvPr/>
        </p:nvSpPr>
        <p:spPr>
          <a:xfrm>
            <a:off x="1229194" y="1640840"/>
            <a:ext cx="9713626" cy="4339650"/>
          </a:xfrm>
          <a:prstGeom prst="rect">
            <a:avLst/>
          </a:prstGeom>
          <a:noFill/>
        </p:spPr>
        <p:txBody>
          <a:bodyPr wrap="square" rtlCol="0">
            <a:spAutoFit/>
          </a:bodyPr>
          <a:lstStyle/>
          <a:p>
            <a:r>
              <a:rPr lang="en-US" altLang="en-US" sz="3600" dirty="0">
                <a:latin typeface="Lato "/>
              </a:rPr>
              <a:t>Use signs of physical abuse and these questions to help determine if a report needs to be made</a:t>
            </a:r>
          </a:p>
          <a:p>
            <a:endParaRPr lang="en-US" altLang="en-US" sz="800" dirty="0">
              <a:latin typeface="Lato "/>
            </a:endParaRPr>
          </a:p>
          <a:p>
            <a:pPr marL="810981" lvl="1" indent="-342900">
              <a:buFont typeface="Arial" panose="020B0604020202020204" pitchFamily="34" charset="0"/>
              <a:buChar char="•"/>
            </a:pPr>
            <a:r>
              <a:rPr lang="en-US" altLang="en-US" sz="3200" dirty="0">
                <a:latin typeface="Lato "/>
              </a:rPr>
              <a:t>Does the explanation for the injury make sense to you?</a:t>
            </a:r>
          </a:p>
          <a:p>
            <a:pPr marL="810981" lvl="1" indent="-342900">
              <a:buFont typeface="Arial" panose="020B0604020202020204" pitchFamily="34" charset="0"/>
              <a:buChar char="•"/>
            </a:pPr>
            <a:endParaRPr lang="en-US" altLang="en-US" sz="800" dirty="0">
              <a:latin typeface="Lato "/>
            </a:endParaRPr>
          </a:p>
          <a:p>
            <a:pPr marL="810981" lvl="1" indent="-342900">
              <a:buFont typeface="Arial" panose="020B0604020202020204" pitchFamily="34" charset="0"/>
              <a:buChar char="•"/>
            </a:pPr>
            <a:r>
              <a:rPr lang="en-US" altLang="en-US" sz="3200" dirty="0">
                <a:latin typeface="Lato "/>
              </a:rPr>
              <a:t>Is student evasive about how the injury occurred?</a:t>
            </a:r>
          </a:p>
          <a:p>
            <a:pPr marL="342900" indent="-342900">
              <a:buFont typeface="Arial" panose="020B0604020202020204" pitchFamily="34" charset="0"/>
              <a:buChar char="•"/>
            </a:pPr>
            <a:endParaRPr lang="en-US" sz="2400" dirty="0">
              <a:latin typeface="Lato "/>
            </a:endParaRPr>
          </a:p>
        </p:txBody>
      </p:sp>
    </p:spTree>
    <p:custDataLst>
      <p:tags r:id="rId1"/>
    </p:custDataLst>
    <p:extLst>
      <p:ext uri="{BB962C8B-B14F-4D97-AF65-F5344CB8AC3E}">
        <p14:creationId xmlns:p14="http://schemas.microsoft.com/office/powerpoint/2010/main" val="351634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1421026" y="314960"/>
            <a:ext cx="9675341"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Learning Check</a:t>
            </a:r>
          </a:p>
        </p:txBody>
      </p:sp>
      <p:sp>
        <p:nvSpPr>
          <p:cNvPr id="4" name="TextBox 3"/>
          <p:cNvSpPr txBox="1"/>
          <p:nvPr/>
        </p:nvSpPr>
        <p:spPr>
          <a:xfrm>
            <a:off x="637384" y="1640840"/>
            <a:ext cx="11242623" cy="4093428"/>
          </a:xfrm>
          <a:prstGeom prst="rect">
            <a:avLst/>
          </a:prstGeom>
          <a:noFill/>
        </p:spPr>
        <p:txBody>
          <a:bodyPr wrap="square" rtlCol="0">
            <a:spAutoFit/>
          </a:bodyPr>
          <a:lstStyle/>
          <a:p>
            <a:r>
              <a:rPr lang="en-US" altLang="en-US" sz="3600" dirty="0">
                <a:latin typeface="Lato "/>
              </a:rPr>
              <a:t>Scenario: You notice that a child in your class keeps adjusting how he sits in his chair and grimaces in pain as he moves. When you ask what is wrong, he responds he was punished again and it really hurts to sit on the chair. Should you make a report?</a:t>
            </a:r>
          </a:p>
          <a:p>
            <a:endParaRPr lang="en-US" altLang="en-US" sz="2000" dirty="0">
              <a:latin typeface="Lato "/>
            </a:endParaRPr>
          </a:p>
          <a:p>
            <a:r>
              <a:rPr lang="en-US" altLang="en-US" sz="3600" dirty="0">
                <a:latin typeface="Lato "/>
              </a:rPr>
              <a:t>____ Yes	____ No</a:t>
            </a:r>
          </a:p>
          <a:p>
            <a:pPr marL="342900" indent="-342900">
              <a:buFont typeface="Arial" panose="020B0604020202020204" pitchFamily="34" charset="0"/>
              <a:buChar char="•"/>
            </a:pPr>
            <a:endParaRPr lang="en-US" sz="2400" dirty="0">
              <a:latin typeface="Lato "/>
            </a:endParaRPr>
          </a:p>
        </p:txBody>
      </p:sp>
    </p:spTree>
    <p:custDataLst>
      <p:tags r:id="rId1"/>
    </p:custDataLst>
    <p:extLst>
      <p:ext uri="{BB962C8B-B14F-4D97-AF65-F5344CB8AC3E}">
        <p14:creationId xmlns:p14="http://schemas.microsoft.com/office/powerpoint/2010/main" val="25250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What is Emotional Damage?</a:t>
            </a:r>
          </a:p>
        </p:txBody>
      </p:sp>
      <p:sp>
        <p:nvSpPr>
          <p:cNvPr id="4" name="TextBox 3"/>
          <p:cNvSpPr txBox="1"/>
          <p:nvPr/>
        </p:nvSpPr>
        <p:spPr>
          <a:xfrm>
            <a:off x="776546" y="1603143"/>
            <a:ext cx="10927829" cy="3845283"/>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en-US" sz="3200" dirty="0">
                <a:latin typeface="Lato "/>
              </a:rPr>
              <a:t>Harm to a child’s psychological or intellectual functioning</a:t>
            </a:r>
          </a:p>
          <a:p>
            <a:pPr marL="342900" indent="-342900">
              <a:lnSpc>
                <a:spcPct val="90000"/>
              </a:lnSpc>
              <a:buFont typeface="Arial" panose="020B0604020202020204" pitchFamily="34" charset="0"/>
              <a:buChar char="•"/>
            </a:pPr>
            <a:endParaRPr lang="en-US" altLang="en-US" sz="1200" dirty="0">
              <a:latin typeface="Lato "/>
            </a:endParaRPr>
          </a:p>
          <a:p>
            <a:pPr marL="342900" indent="-342900">
              <a:lnSpc>
                <a:spcPct val="90000"/>
              </a:lnSpc>
              <a:buFont typeface="Arial" panose="020B0604020202020204" pitchFamily="34" charset="0"/>
              <a:buChar char="•"/>
            </a:pPr>
            <a:r>
              <a:rPr lang="en-US" altLang="en-US" sz="3200" dirty="0">
                <a:latin typeface="Lato "/>
              </a:rPr>
              <a:t>Observed in …</a:t>
            </a:r>
          </a:p>
          <a:p>
            <a:pPr marL="342900" indent="-342900">
              <a:lnSpc>
                <a:spcPct val="90000"/>
              </a:lnSpc>
              <a:buFont typeface="Arial" panose="020B0604020202020204" pitchFamily="34" charset="0"/>
              <a:buChar char="•"/>
            </a:pPr>
            <a:endParaRPr lang="en-US" altLang="en-US" sz="400" dirty="0">
              <a:latin typeface="Lato "/>
            </a:endParaRPr>
          </a:p>
          <a:p>
            <a:pPr marL="925281" lvl="1" indent="-457200">
              <a:lnSpc>
                <a:spcPct val="90000"/>
              </a:lnSpc>
              <a:buFont typeface="Wingdings" panose="05000000000000000000" pitchFamily="2" charset="2"/>
              <a:buChar char="ü"/>
            </a:pPr>
            <a:r>
              <a:rPr lang="en-US" altLang="en-US" sz="2800" dirty="0">
                <a:latin typeface="Lato "/>
              </a:rPr>
              <a:t>Anxiety, depression, withdrawal, or aggressive behavior</a:t>
            </a:r>
          </a:p>
          <a:p>
            <a:pPr marL="1393363" lvl="2" indent="-457200">
              <a:lnSpc>
                <a:spcPct val="90000"/>
              </a:lnSpc>
              <a:buFont typeface="Wingdings" panose="05000000000000000000" pitchFamily="2" charset="2"/>
              <a:buChar char="Ø"/>
            </a:pPr>
            <a:r>
              <a:rPr lang="en-US" altLang="en-US" sz="2400" dirty="0">
                <a:latin typeface="Lato "/>
              </a:rPr>
              <a:t>(any one or more of these exhibited to a severe degree), or</a:t>
            </a:r>
          </a:p>
          <a:p>
            <a:pPr marL="1393363" lvl="2" indent="-457200">
              <a:lnSpc>
                <a:spcPct val="90000"/>
              </a:lnSpc>
              <a:buFont typeface="Wingdings" panose="05000000000000000000" pitchFamily="2" charset="2"/>
              <a:buChar char="Ø"/>
            </a:pPr>
            <a:endParaRPr lang="en-US" altLang="en-US" sz="1200" dirty="0">
              <a:latin typeface="Lato "/>
            </a:endParaRPr>
          </a:p>
          <a:p>
            <a:pPr marL="925281" lvl="1" indent="-457200">
              <a:lnSpc>
                <a:spcPct val="90000"/>
              </a:lnSpc>
              <a:buFont typeface="Wingdings" panose="05000000000000000000" pitchFamily="2" charset="2"/>
              <a:buChar char="ü"/>
            </a:pPr>
            <a:endParaRPr lang="en-US" altLang="en-US" sz="400" dirty="0">
              <a:latin typeface="Lato "/>
            </a:endParaRPr>
          </a:p>
          <a:p>
            <a:pPr marL="925281" lvl="1" indent="-457200">
              <a:lnSpc>
                <a:spcPct val="90000"/>
              </a:lnSpc>
              <a:buFont typeface="Wingdings" panose="05000000000000000000" pitchFamily="2" charset="2"/>
              <a:buChar char="ü"/>
            </a:pPr>
            <a:r>
              <a:rPr lang="en-US" altLang="en-US" sz="2800" dirty="0">
                <a:latin typeface="Lato "/>
              </a:rPr>
              <a:t>Substantial change in the child’s behavior, emotional response, or thinking that is not normal for the child’s age or development</a:t>
            </a:r>
          </a:p>
          <a:p>
            <a:pPr>
              <a:lnSpc>
                <a:spcPct val="90000"/>
              </a:lnSpc>
            </a:pPr>
            <a:r>
              <a:rPr lang="en-US" altLang="en-US" sz="1639" dirty="0">
                <a:latin typeface="Lato "/>
              </a:rPr>
              <a:t>    </a:t>
            </a:r>
          </a:p>
          <a:p>
            <a:pPr>
              <a:lnSpc>
                <a:spcPct val="90000"/>
              </a:lnSpc>
            </a:pPr>
            <a:r>
              <a:rPr lang="en-US" altLang="en-US" sz="2458" dirty="0">
                <a:latin typeface="Lato "/>
              </a:rPr>
              <a:t>Wis. Stats. 48.02(1)(gm), (5j) </a:t>
            </a:r>
          </a:p>
        </p:txBody>
      </p:sp>
    </p:spTree>
    <p:custDataLst>
      <p:tags r:id="rId1"/>
    </p:custDataLst>
    <p:extLst>
      <p:ext uri="{BB962C8B-B14F-4D97-AF65-F5344CB8AC3E}">
        <p14:creationId xmlns:p14="http://schemas.microsoft.com/office/powerpoint/2010/main" val="33672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Emotional Damage</a:t>
            </a:r>
          </a:p>
        </p:txBody>
      </p:sp>
      <p:sp>
        <p:nvSpPr>
          <p:cNvPr id="4" name="TextBox 3"/>
          <p:cNvSpPr txBox="1"/>
          <p:nvPr/>
        </p:nvSpPr>
        <p:spPr>
          <a:xfrm>
            <a:off x="1379095" y="1947424"/>
            <a:ext cx="9713626" cy="3025444"/>
          </a:xfrm>
          <a:prstGeom prst="rect">
            <a:avLst/>
          </a:prstGeom>
          <a:noFill/>
        </p:spPr>
        <p:txBody>
          <a:bodyPr wrap="square" rtlCol="0">
            <a:spAutoFit/>
          </a:bodyPr>
          <a:lstStyle/>
          <a:p>
            <a:pPr>
              <a:lnSpc>
                <a:spcPct val="90000"/>
              </a:lnSpc>
              <a:defRPr/>
            </a:pPr>
            <a:r>
              <a:rPr lang="en-US" sz="3200" dirty="0">
                <a:latin typeface="Lato "/>
              </a:rPr>
              <a:t>Educators are to report if …</a:t>
            </a:r>
          </a:p>
          <a:p>
            <a:pPr>
              <a:lnSpc>
                <a:spcPct val="90000"/>
              </a:lnSpc>
              <a:defRPr/>
            </a:pPr>
            <a:endParaRPr lang="en-US" sz="1200" dirty="0">
              <a:latin typeface="Lato "/>
            </a:endParaRPr>
          </a:p>
          <a:p>
            <a:pPr marL="822960" indent="-526746">
              <a:buFont typeface="Arial" panose="020B0604020202020204" pitchFamily="34" charset="0"/>
              <a:buChar char="•"/>
              <a:defRPr/>
            </a:pPr>
            <a:r>
              <a:rPr lang="en-US" sz="2800" dirty="0">
                <a:latin typeface="Lato "/>
              </a:rPr>
              <a:t>See signs of emotional damage, AND</a:t>
            </a:r>
          </a:p>
          <a:p>
            <a:pPr marL="822960" indent="-526746">
              <a:buFont typeface="Arial" panose="020B0604020202020204" pitchFamily="34" charset="0"/>
              <a:buChar char="•"/>
              <a:defRPr/>
            </a:pPr>
            <a:endParaRPr lang="en-US" sz="1200" dirty="0">
              <a:latin typeface="Lato "/>
            </a:endParaRPr>
          </a:p>
          <a:p>
            <a:pPr marL="822960" indent="-526746">
              <a:buFont typeface="Arial" panose="020B0604020202020204" pitchFamily="34" charset="0"/>
              <a:buChar char="•"/>
              <a:defRPr/>
            </a:pPr>
            <a:r>
              <a:rPr lang="en-US" sz="2800" dirty="0">
                <a:latin typeface="Lato "/>
              </a:rPr>
              <a:t>Parent has not obtained treatment for the child or taken other steps to improve the child’s symptoms</a:t>
            </a:r>
          </a:p>
          <a:p>
            <a:pPr marL="526746" indent="-526746">
              <a:defRPr/>
            </a:pPr>
            <a:endParaRPr lang="en-US" sz="1100" dirty="0">
              <a:latin typeface="Lato "/>
            </a:endParaRPr>
          </a:p>
          <a:p>
            <a:pPr marL="526746" indent="-526746">
              <a:buNone/>
              <a:defRPr/>
            </a:pPr>
            <a:endParaRPr lang="en-US" altLang="en-US" sz="2000" dirty="0">
              <a:latin typeface="Lato "/>
            </a:endParaRPr>
          </a:p>
          <a:p>
            <a:pPr marL="526746" indent="-526746">
              <a:buNone/>
              <a:defRPr/>
            </a:pPr>
            <a:r>
              <a:rPr lang="en-US" altLang="en-US" sz="2400" dirty="0">
                <a:latin typeface="Lato "/>
              </a:rPr>
              <a:t>Wis. Stat. 48.02(1)(gm), (5)(j) </a:t>
            </a:r>
            <a:endParaRPr lang="en-US" sz="2400" dirty="0">
              <a:latin typeface="Lato "/>
            </a:endParaRPr>
          </a:p>
        </p:txBody>
      </p:sp>
    </p:spTree>
    <p:custDataLst>
      <p:tags r:id="rId1"/>
    </p:custDataLst>
    <p:extLst>
      <p:ext uri="{BB962C8B-B14F-4D97-AF65-F5344CB8AC3E}">
        <p14:creationId xmlns:p14="http://schemas.microsoft.com/office/powerpoint/2010/main" val="8897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Acknowledgement</a:t>
            </a:r>
          </a:p>
        </p:txBody>
      </p:sp>
      <p:sp>
        <p:nvSpPr>
          <p:cNvPr id="4" name="TextBox 3"/>
          <p:cNvSpPr txBox="1"/>
          <p:nvPr/>
        </p:nvSpPr>
        <p:spPr>
          <a:xfrm>
            <a:off x="1064301" y="2111065"/>
            <a:ext cx="10058400" cy="2554545"/>
          </a:xfrm>
          <a:prstGeom prst="rect">
            <a:avLst/>
          </a:prstGeom>
          <a:noFill/>
        </p:spPr>
        <p:txBody>
          <a:bodyPr wrap="square" rtlCol="0">
            <a:spAutoFit/>
          </a:bodyPr>
          <a:lstStyle/>
          <a:p>
            <a:pPr marL="571500" indent="-571500">
              <a:buFont typeface="Arial" panose="020B0604020202020204" pitchFamily="34" charset="0"/>
              <a:buChar char="•"/>
              <a:defRPr/>
            </a:pPr>
            <a:r>
              <a:rPr lang="en-US" sz="3200" dirty="0">
                <a:latin typeface="Lato "/>
              </a:rPr>
              <a:t>Appreciation is extended to the Wisconsin Department of Children and Families</a:t>
            </a:r>
          </a:p>
          <a:p>
            <a:pPr marL="571500" indent="-571500">
              <a:buFont typeface="Arial" panose="020B0604020202020204" pitchFamily="34" charset="0"/>
              <a:buChar char="•"/>
              <a:defRPr/>
            </a:pPr>
            <a:endParaRPr lang="en-US" sz="3200" dirty="0">
              <a:latin typeface="Lato "/>
            </a:endParaRPr>
          </a:p>
          <a:p>
            <a:pPr marL="571500" indent="-571500">
              <a:buFont typeface="Arial" panose="020B0604020202020204" pitchFamily="34" charset="0"/>
              <a:buChar char="•"/>
              <a:defRPr/>
            </a:pPr>
            <a:r>
              <a:rPr lang="en-US" sz="3200" dirty="0">
                <a:latin typeface="Lato "/>
              </a:rPr>
              <a:t>One of several successful collaborations between DPI and DCF </a:t>
            </a:r>
          </a:p>
        </p:txBody>
      </p:sp>
    </p:spTree>
    <p:custDataLst>
      <p:tags r:id="rId1"/>
    </p:custDataLst>
    <p:extLst>
      <p:ext uri="{BB962C8B-B14F-4D97-AF65-F5344CB8AC3E}">
        <p14:creationId xmlns:p14="http://schemas.microsoft.com/office/powerpoint/2010/main" val="334913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976184" y="314960"/>
            <a:ext cx="10602097"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Signs of Possible Emotional Damage</a:t>
            </a:r>
          </a:p>
        </p:txBody>
      </p:sp>
      <p:sp>
        <p:nvSpPr>
          <p:cNvPr id="4" name="TextBox 3"/>
          <p:cNvSpPr txBox="1"/>
          <p:nvPr/>
        </p:nvSpPr>
        <p:spPr>
          <a:xfrm>
            <a:off x="736937" y="1965394"/>
            <a:ext cx="5766619" cy="310854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Lato "/>
              </a:rPr>
              <a:t>Low self-esteem</a:t>
            </a:r>
          </a:p>
          <a:p>
            <a:pPr marL="457200" indent="-457200">
              <a:buFont typeface="Arial" panose="020B0604020202020204" pitchFamily="34" charset="0"/>
              <a:buChar char="•"/>
            </a:pPr>
            <a:endParaRPr lang="en-US" sz="1200" dirty="0">
              <a:latin typeface="Lato "/>
            </a:endParaRPr>
          </a:p>
          <a:p>
            <a:pPr marL="457200" indent="-457200">
              <a:buFont typeface="Arial" panose="020B0604020202020204" pitchFamily="34" charset="0"/>
              <a:buChar char="•"/>
            </a:pPr>
            <a:r>
              <a:rPr lang="en-US" sz="3200" dirty="0">
                <a:latin typeface="Lato "/>
              </a:rPr>
              <a:t>Self-denigration</a:t>
            </a:r>
          </a:p>
          <a:p>
            <a:pPr marL="457200" indent="-457200">
              <a:buFont typeface="Arial" panose="020B0604020202020204" pitchFamily="34" charset="0"/>
              <a:buChar char="•"/>
            </a:pPr>
            <a:endParaRPr lang="en-US" sz="1200" dirty="0">
              <a:latin typeface="Lato "/>
            </a:endParaRPr>
          </a:p>
          <a:p>
            <a:pPr marL="457200" indent="-457200">
              <a:buFont typeface="Arial" panose="020B0604020202020204" pitchFamily="34" charset="0"/>
              <a:buChar char="•"/>
            </a:pPr>
            <a:r>
              <a:rPr lang="en-US" sz="3200" dirty="0">
                <a:latin typeface="Lato "/>
              </a:rPr>
              <a:t>Severe depression</a:t>
            </a:r>
          </a:p>
          <a:p>
            <a:pPr marL="457200" indent="-457200">
              <a:buFont typeface="Arial" panose="020B0604020202020204" pitchFamily="34" charset="0"/>
              <a:buChar char="•"/>
            </a:pPr>
            <a:endParaRPr lang="en-US" sz="1200" dirty="0">
              <a:latin typeface="Lato "/>
            </a:endParaRPr>
          </a:p>
          <a:p>
            <a:pPr marL="457200" indent="-457200">
              <a:buFont typeface="Arial" panose="020B0604020202020204" pitchFamily="34" charset="0"/>
              <a:buChar char="•"/>
            </a:pPr>
            <a:r>
              <a:rPr lang="en-US" sz="3200" dirty="0">
                <a:latin typeface="Lato "/>
              </a:rPr>
              <a:t>Unusual level of aggression</a:t>
            </a:r>
          </a:p>
          <a:p>
            <a:endParaRPr lang="en-US" altLang="en-US" sz="3200" dirty="0">
              <a:latin typeface="Lato "/>
            </a:endParaRPr>
          </a:p>
        </p:txBody>
      </p:sp>
      <p:sp>
        <p:nvSpPr>
          <p:cNvPr id="6" name="Rectangle 5"/>
          <p:cNvSpPr/>
          <p:nvPr/>
        </p:nvSpPr>
        <p:spPr>
          <a:xfrm>
            <a:off x="7049728" y="1965394"/>
            <a:ext cx="4999703" cy="1938992"/>
          </a:xfrm>
          <a:prstGeom prst="rect">
            <a:avLst/>
          </a:prstGeom>
        </p:spPr>
        <p:txBody>
          <a:bodyPr wrap="square">
            <a:spAutoFit/>
          </a:bodyPr>
          <a:lstStyle/>
          <a:p>
            <a:pPr marL="457200" indent="-457200">
              <a:buFont typeface="Arial" panose="020B0604020202020204" pitchFamily="34" charset="0"/>
              <a:buChar char="•"/>
            </a:pPr>
            <a:r>
              <a:rPr lang="en-US" sz="3200" dirty="0">
                <a:latin typeface="Lato "/>
              </a:rPr>
              <a:t>Severe anxiety</a:t>
            </a:r>
          </a:p>
          <a:p>
            <a:pPr marL="457200" indent="-457200">
              <a:buFont typeface="Arial" panose="020B0604020202020204" pitchFamily="34" charset="0"/>
              <a:buChar char="•"/>
            </a:pPr>
            <a:endParaRPr lang="en-US" sz="1200" dirty="0">
              <a:latin typeface="Lato "/>
            </a:endParaRPr>
          </a:p>
          <a:p>
            <a:pPr marL="457200" indent="-457200">
              <a:buFont typeface="Arial" panose="020B0604020202020204" pitchFamily="34" charset="0"/>
              <a:buChar char="•"/>
            </a:pPr>
            <a:r>
              <a:rPr lang="en-US" sz="3200" dirty="0">
                <a:latin typeface="Lato "/>
              </a:rPr>
              <a:t>Extreme withdrawal</a:t>
            </a:r>
          </a:p>
          <a:p>
            <a:pPr marL="457200" indent="-457200">
              <a:buFont typeface="Arial" panose="020B0604020202020204" pitchFamily="34" charset="0"/>
              <a:buChar char="•"/>
            </a:pPr>
            <a:endParaRPr lang="en-US" sz="1200" dirty="0">
              <a:latin typeface="Lato "/>
            </a:endParaRPr>
          </a:p>
          <a:p>
            <a:pPr marL="457200" indent="-457200">
              <a:buFont typeface="Arial" panose="020B0604020202020204" pitchFamily="34" charset="0"/>
              <a:buChar char="•"/>
            </a:pPr>
            <a:r>
              <a:rPr lang="en-US" sz="3200" dirty="0">
                <a:latin typeface="Lato "/>
              </a:rPr>
              <a:t>Failure to learn</a:t>
            </a:r>
          </a:p>
        </p:txBody>
      </p:sp>
    </p:spTree>
    <p:custDataLst>
      <p:tags r:id="rId1"/>
    </p:custDataLst>
    <p:extLst>
      <p:ext uri="{BB962C8B-B14F-4D97-AF65-F5344CB8AC3E}">
        <p14:creationId xmlns:p14="http://schemas.microsoft.com/office/powerpoint/2010/main" val="120805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0" y="314960"/>
            <a:ext cx="12480924"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Signs of Possible Emotional Damage (continued)</a:t>
            </a:r>
          </a:p>
        </p:txBody>
      </p:sp>
      <p:sp>
        <p:nvSpPr>
          <p:cNvPr id="4" name="TextBox 3"/>
          <p:cNvSpPr txBox="1"/>
          <p:nvPr/>
        </p:nvSpPr>
        <p:spPr>
          <a:xfrm>
            <a:off x="1007465" y="1539997"/>
            <a:ext cx="11196320" cy="4288866"/>
          </a:xfrm>
          <a:prstGeom prst="rect">
            <a:avLst/>
          </a:prstGeom>
          <a:noFill/>
        </p:spPr>
        <p:txBody>
          <a:bodyPr wrap="square" rtlCol="0">
            <a:spAutoFit/>
          </a:bodyPr>
          <a:lstStyle/>
          <a:p>
            <a:pPr>
              <a:lnSpc>
                <a:spcPct val="90000"/>
              </a:lnSpc>
            </a:pPr>
            <a:r>
              <a:rPr lang="en-US" altLang="en-US" sz="3200" dirty="0">
                <a:latin typeface="Lato "/>
              </a:rPr>
              <a:t>Self-destructive or delinquent behavior</a:t>
            </a:r>
            <a:endParaRPr lang="en-US" altLang="en-US" sz="1100" dirty="0">
              <a:latin typeface="Lato "/>
            </a:endParaRPr>
          </a:p>
          <a:p>
            <a:pPr marL="731520" indent="-342900">
              <a:lnSpc>
                <a:spcPct val="90000"/>
              </a:lnSpc>
              <a:buFont typeface="Arial" panose="020B0604020202020204" pitchFamily="34" charset="0"/>
              <a:buChar char="•"/>
            </a:pPr>
            <a:r>
              <a:rPr lang="en-US" altLang="en-US" sz="2800" dirty="0">
                <a:latin typeface="Lato "/>
              </a:rPr>
              <a:t>Abusing alcohol or drugs</a:t>
            </a:r>
          </a:p>
          <a:p>
            <a:pPr marL="731520" indent="-342900">
              <a:lnSpc>
                <a:spcPct val="90000"/>
              </a:lnSpc>
              <a:buFont typeface="Arial" panose="020B0604020202020204" pitchFamily="34" charset="0"/>
              <a:buChar char="•"/>
            </a:pPr>
            <a:endParaRPr lang="en-US" altLang="en-US" sz="1200" dirty="0">
              <a:latin typeface="Lato "/>
            </a:endParaRPr>
          </a:p>
          <a:p>
            <a:pPr marL="731520" indent="-342900">
              <a:lnSpc>
                <a:spcPct val="90000"/>
              </a:lnSpc>
              <a:buFont typeface="Arial" panose="020B0604020202020204" pitchFamily="34" charset="0"/>
              <a:buChar char="•"/>
            </a:pPr>
            <a:r>
              <a:rPr lang="en-US" altLang="en-US" sz="2800" dirty="0">
                <a:latin typeface="Lato "/>
              </a:rPr>
              <a:t>Eating disorder</a:t>
            </a:r>
          </a:p>
          <a:p>
            <a:pPr marL="731520" indent="-342900">
              <a:lnSpc>
                <a:spcPct val="90000"/>
              </a:lnSpc>
              <a:buFont typeface="Arial" panose="020B0604020202020204" pitchFamily="34" charset="0"/>
              <a:buChar char="•"/>
            </a:pPr>
            <a:endParaRPr lang="en-US" altLang="en-US" sz="1200" dirty="0">
              <a:latin typeface="Lato "/>
            </a:endParaRPr>
          </a:p>
          <a:p>
            <a:pPr marL="731520" indent="-342900">
              <a:lnSpc>
                <a:spcPct val="90000"/>
              </a:lnSpc>
              <a:buFont typeface="Arial" panose="020B0604020202020204" pitchFamily="34" charset="0"/>
              <a:buChar char="•"/>
            </a:pPr>
            <a:r>
              <a:rPr lang="en-US" altLang="en-US" sz="2800" dirty="0">
                <a:latin typeface="Lato "/>
              </a:rPr>
              <a:t>Suicidal talk, ideation, or attempts</a:t>
            </a:r>
          </a:p>
          <a:p>
            <a:pPr marL="731520" indent="-342900">
              <a:lnSpc>
                <a:spcPct val="90000"/>
              </a:lnSpc>
              <a:buFont typeface="Arial" panose="020B0604020202020204" pitchFamily="34" charset="0"/>
              <a:buChar char="•"/>
            </a:pPr>
            <a:endParaRPr lang="en-US" altLang="en-US" sz="1200" dirty="0">
              <a:latin typeface="Lato "/>
            </a:endParaRPr>
          </a:p>
          <a:p>
            <a:pPr marL="731520" indent="-342900">
              <a:lnSpc>
                <a:spcPct val="90000"/>
              </a:lnSpc>
              <a:buFont typeface="Arial" panose="020B0604020202020204" pitchFamily="34" charset="0"/>
              <a:buChar char="•"/>
            </a:pPr>
            <a:r>
              <a:rPr lang="en-US" altLang="en-US" sz="2800" dirty="0">
                <a:latin typeface="Lato "/>
              </a:rPr>
              <a:t>Non-Suicidal Self-Injury (NSSI)</a:t>
            </a:r>
          </a:p>
          <a:p>
            <a:pPr marL="731520" indent="-342900">
              <a:lnSpc>
                <a:spcPct val="90000"/>
              </a:lnSpc>
              <a:buFont typeface="Arial" panose="020B0604020202020204" pitchFamily="34" charset="0"/>
              <a:buChar char="•"/>
            </a:pPr>
            <a:endParaRPr lang="en-US" altLang="en-US" sz="2800" dirty="0">
              <a:latin typeface="Lato "/>
            </a:endParaRPr>
          </a:p>
          <a:p>
            <a:pPr marL="388620">
              <a:lnSpc>
                <a:spcPct val="90000"/>
              </a:lnSpc>
            </a:pPr>
            <a:r>
              <a:rPr lang="en-US" altLang="en-US" sz="2800" dirty="0">
                <a:latin typeface="Lato "/>
              </a:rPr>
              <a:t>*any of these behaviors alone would not warrant a report, unless a </a:t>
            </a:r>
            <a:r>
              <a:rPr lang="en-US" sz="2800" dirty="0">
                <a:latin typeface="Lato "/>
              </a:rPr>
              <a:t>parent fails to obtain treatment for the child or fails to try in some other way to improve child’s symptoms</a:t>
            </a:r>
            <a:endParaRPr lang="en-US" altLang="en-US" sz="2800" dirty="0">
              <a:latin typeface="Lato "/>
            </a:endParaRPr>
          </a:p>
        </p:txBody>
      </p:sp>
    </p:spTree>
    <p:custDataLst>
      <p:tags r:id="rId1"/>
    </p:custDataLst>
    <p:extLst>
      <p:ext uri="{BB962C8B-B14F-4D97-AF65-F5344CB8AC3E}">
        <p14:creationId xmlns:p14="http://schemas.microsoft.com/office/powerpoint/2010/main" val="347121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0" y="314960"/>
            <a:ext cx="12480924"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Using the Signs of Emotional Damage</a:t>
            </a:r>
          </a:p>
        </p:txBody>
      </p:sp>
      <p:sp>
        <p:nvSpPr>
          <p:cNvPr id="4" name="TextBox 3"/>
          <p:cNvSpPr txBox="1"/>
          <p:nvPr/>
        </p:nvSpPr>
        <p:spPr>
          <a:xfrm>
            <a:off x="1019331" y="1916440"/>
            <a:ext cx="10189202" cy="3170099"/>
          </a:xfrm>
          <a:prstGeom prst="rect">
            <a:avLst/>
          </a:prstGeom>
          <a:noFill/>
        </p:spPr>
        <p:txBody>
          <a:bodyPr wrap="square" rtlCol="0">
            <a:spAutoFit/>
          </a:bodyPr>
          <a:lstStyle/>
          <a:p>
            <a:pPr>
              <a:buFont typeface="Wingdings" panose="05000000000000000000" pitchFamily="2" charset="2"/>
              <a:buNone/>
              <a:defRPr/>
            </a:pPr>
            <a:r>
              <a:rPr lang="en-US" sz="3200" dirty="0">
                <a:latin typeface="Lato "/>
              </a:rPr>
              <a:t>Use signs of emotional damage and these questions to help determine if a report needs to be made</a:t>
            </a:r>
          </a:p>
          <a:p>
            <a:pPr>
              <a:buFont typeface="Wingdings" panose="05000000000000000000" pitchFamily="2" charset="2"/>
              <a:buNone/>
              <a:defRPr/>
            </a:pPr>
            <a:endParaRPr lang="en-US" sz="1200" dirty="0">
              <a:latin typeface="Lato "/>
            </a:endParaRPr>
          </a:p>
          <a:p>
            <a:pPr marL="1092050" indent="-342900">
              <a:buFont typeface="Arial" panose="020B0604020202020204" pitchFamily="34" charset="0"/>
              <a:buChar char="•"/>
              <a:defRPr/>
            </a:pPr>
            <a:r>
              <a:rPr lang="en-US" sz="2800" dirty="0">
                <a:latin typeface="Lato "/>
              </a:rPr>
              <a:t>Does student demonstrate anxiety, depression, withdrawal or aggressive behavior to a severe degree?</a:t>
            </a:r>
          </a:p>
          <a:p>
            <a:pPr marL="1092050" indent="-342900">
              <a:buFont typeface="Arial" panose="020B0604020202020204" pitchFamily="34" charset="0"/>
              <a:buChar char="•"/>
              <a:defRPr/>
            </a:pPr>
            <a:endParaRPr lang="en-US" sz="1200" dirty="0">
              <a:latin typeface="Lato "/>
            </a:endParaRPr>
          </a:p>
          <a:p>
            <a:pPr marL="1092050" indent="-342900">
              <a:buFont typeface="Arial" panose="020B0604020202020204" pitchFamily="34" charset="0"/>
              <a:buChar char="•"/>
              <a:defRPr/>
            </a:pPr>
            <a:r>
              <a:rPr lang="en-US" sz="2800" dirty="0">
                <a:latin typeface="Lato "/>
              </a:rPr>
              <a:t>Has parent obtained treatment for child or tried some other way to improve child’s symptoms?</a:t>
            </a:r>
          </a:p>
        </p:txBody>
      </p:sp>
    </p:spTree>
    <p:custDataLst>
      <p:tags r:id="rId1"/>
    </p:custDataLst>
    <p:extLst>
      <p:ext uri="{BB962C8B-B14F-4D97-AF65-F5344CB8AC3E}">
        <p14:creationId xmlns:p14="http://schemas.microsoft.com/office/powerpoint/2010/main" val="1255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0" y="5680266"/>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0" y="314960"/>
            <a:ext cx="12480924"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Learning Check</a:t>
            </a:r>
          </a:p>
        </p:txBody>
      </p:sp>
      <p:sp>
        <p:nvSpPr>
          <p:cNvPr id="4" name="TextBox 3"/>
          <p:cNvSpPr txBox="1"/>
          <p:nvPr/>
        </p:nvSpPr>
        <p:spPr>
          <a:xfrm>
            <a:off x="680720" y="1737360"/>
            <a:ext cx="11196320" cy="3754874"/>
          </a:xfrm>
          <a:prstGeom prst="rect">
            <a:avLst/>
          </a:prstGeom>
          <a:noFill/>
        </p:spPr>
        <p:txBody>
          <a:bodyPr wrap="square" rtlCol="0">
            <a:spAutoFit/>
          </a:bodyPr>
          <a:lstStyle/>
          <a:p>
            <a:pPr>
              <a:buFont typeface="Wingdings" panose="05000000000000000000" pitchFamily="2" charset="2"/>
              <a:buNone/>
              <a:defRPr/>
            </a:pPr>
            <a:r>
              <a:rPr lang="en-US" sz="3200" dirty="0">
                <a:latin typeface="Lato "/>
              </a:rPr>
              <a:t>Scenario: A student has attempted to take her own life by taking an overdose of sleeping pills. The parents believe she is just “a drama queen” who is seeking attention. They refuse to seek out any kind of professional therapy or medical attention, because they believe it will simply feed into her desire for attention. Should you make a report?</a:t>
            </a:r>
          </a:p>
          <a:p>
            <a:pPr>
              <a:buFont typeface="Wingdings" panose="05000000000000000000" pitchFamily="2" charset="2"/>
              <a:buNone/>
              <a:defRPr/>
            </a:pPr>
            <a:endParaRPr lang="en-US" sz="1600" dirty="0">
              <a:latin typeface="Lato "/>
            </a:endParaRPr>
          </a:p>
          <a:p>
            <a:pPr>
              <a:buFont typeface="Wingdings" panose="05000000000000000000" pitchFamily="2" charset="2"/>
              <a:buNone/>
              <a:defRPr/>
            </a:pPr>
            <a:r>
              <a:rPr lang="en-US" sz="3200" dirty="0">
                <a:latin typeface="Lato "/>
              </a:rPr>
              <a:t>____ Yes		____ No</a:t>
            </a:r>
          </a:p>
        </p:txBody>
      </p:sp>
    </p:spTree>
    <p:custDataLst>
      <p:tags r:id="rId1"/>
    </p:custDataLst>
    <p:extLst>
      <p:ext uri="{BB962C8B-B14F-4D97-AF65-F5344CB8AC3E}">
        <p14:creationId xmlns:p14="http://schemas.microsoft.com/office/powerpoint/2010/main" val="421504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marL="0" marR="0" lvl="0" indent="0" algn="ctr" defTabSz="936163"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What is Sexual Abuse?</a:t>
            </a:r>
          </a:p>
        </p:txBody>
      </p:sp>
      <p:sp>
        <p:nvSpPr>
          <p:cNvPr id="4" name="TextBox 3"/>
          <p:cNvSpPr txBox="1"/>
          <p:nvPr/>
        </p:nvSpPr>
        <p:spPr>
          <a:xfrm>
            <a:off x="642302" y="1446958"/>
            <a:ext cx="11196320" cy="3810274"/>
          </a:xfrm>
          <a:prstGeom prst="rect">
            <a:avLst/>
          </a:prstGeom>
          <a:noFill/>
        </p:spPr>
        <p:txBody>
          <a:bodyPr wrap="square" rtlCol="0">
            <a:spAutoFit/>
          </a:bodyPr>
          <a:lstStyle/>
          <a:p>
            <a:pPr marL="0" marR="0" lvl="0" indent="0" algn="l" defTabSz="936163" rtl="0" eaLnBrk="1" fontAlgn="auto" latinLnBrk="0" hangingPunct="1">
              <a:lnSpc>
                <a:spcPct val="8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ato "/>
                <a:ea typeface="+mn-ea"/>
                <a:cs typeface="+mn-cs"/>
              </a:rPr>
              <a:t>Inappropriate sexual behavior or conduct with a child, including</a:t>
            </a:r>
          </a:p>
          <a:p>
            <a:pPr marL="0" marR="0" lvl="0" indent="0" algn="l" defTabSz="936163" rtl="0" eaLnBrk="1" fontAlgn="auto" latinLnBrk="0" hangingPunct="1">
              <a:lnSpc>
                <a:spcPct val="8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Lato "/>
              <a:ea typeface="+mn-ea"/>
              <a:cs typeface="+mn-cs"/>
            </a:endParaRPr>
          </a:p>
          <a:p>
            <a:pPr marL="1092050" marR="0" lvl="0" indent="-342900" algn="l" defTabSz="936163"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Lato "/>
                <a:ea typeface="+mn-ea"/>
                <a:cs typeface="+mn-cs"/>
              </a:rPr>
              <a:t>Fondling or exposing genitals</a:t>
            </a:r>
          </a:p>
          <a:p>
            <a:pPr marL="1092050" marR="0" lvl="0" indent="-342900" algn="l" defTabSz="936163"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Lato "/>
                <a:ea typeface="+mn-ea"/>
                <a:cs typeface="+mn-cs"/>
              </a:rPr>
              <a:t>Sexual contact or Intercourse by threat or force</a:t>
            </a:r>
          </a:p>
          <a:p>
            <a:pPr marL="1092050" marR="0" lvl="0" indent="-342900" algn="l" defTabSz="936163"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Lato "/>
                <a:ea typeface="+mn-ea"/>
                <a:cs typeface="+mn-cs"/>
              </a:rPr>
              <a:t>Sexual exploitation</a:t>
            </a:r>
          </a:p>
          <a:p>
            <a:pPr marL="749150" marR="0" lvl="0" indent="0" algn="l" defTabSz="936163" rtl="0" eaLnBrk="1" fontAlgn="auto" latinLnBrk="0" hangingPunct="1">
              <a:lnSpc>
                <a:spcPct val="8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Lato "/>
              <a:ea typeface="+mn-ea"/>
              <a:cs typeface="+mn-cs"/>
            </a:endParaRPr>
          </a:p>
          <a:p>
            <a:pPr marL="0" marR="0" lvl="0" indent="0" algn="l" defTabSz="936163" rtl="0" eaLnBrk="1" fontAlgn="auto" latinLnBrk="0" hangingPunct="1">
              <a:lnSpc>
                <a:spcPct val="8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ato "/>
                <a:ea typeface="+mn-ea"/>
                <a:cs typeface="+mn-cs"/>
              </a:rPr>
              <a:t>Also includes</a:t>
            </a:r>
          </a:p>
          <a:p>
            <a:pPr marL="1092050" marR="0" lvl="0" indent="-342900" algn="l" defTabSz="936163"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causing a child to </a:t>
            </a:r>
            <a:r>
              <a:rPr kumimoji="0" lang="en-US" sz="2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view or listen</a:t>
            </a:r>
            <a:r>
              <a:rPr kumimoji="0" lang="en-US" sz="28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 to sexual activity </a:t>
            </a:r>
          </a:p>
          <a:p>
            <a:pPr marL="1092050" marR="0" lvl="0" indent="-342900" algn="l" defTabSz="936163"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or intentionally </a:t>
            </a:r>
            <a:r>
              <a:rPr kumimoji="0" lang="en-US" sz="2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exposing oneself</a:t>
            </a:r>
            <a:r>
              <a:rPr kumimoji="0" lang="en-US" sz="28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 to a child or causing the child to expose themselves</a:t>
            </a:r>
          </a:p>
          <a:p>
            <a:pPr marL="749150" marR="0" lvl="0" indent="0" algn="l" defTabSz="936163"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Lato "/>
                <a:ea typeface="+mn-ea"/>
                <a:cs typeface="+mn-cs"/>
              </a:rPr>
              <a:t>                                                         Wis. Stat. </a:t>
            </a:r>
            <a:r>
              <a:rPr kumimoji="0" lang="en-US" sz="1843" b="0" i="0" u="none" strike="noStrike" kern="1200" cap="none" spc="0" normalizeH="0" baseline="0" noProof="0" dirty="0">
                <a:ln>
                  <a:noFill/>
                </a:ln>
                <a:solidFill>
                  <a:prstClr val="black"/>
                </a:solidFill>
                <a:effectLst/>
                <a:uLnTx/>
                <a:uFillTx/>
                <a:latin typeface="Lato "/>
                <a:ea typeface="+mn-ea"/>
                <a:cs typeface="+mn-cs"/>
              </a:rPr>
              <a:t>§§  </a:t>
            </a:r>
            <a:r>
              <a:rPr kumimoji="0" lang="en-US" sz="2400" b="0" i="0" u="none" strike="noStrike" kern="1200" cap="none" spc="0" normalizeH="0" baseline="0" noProof="0" dirty="0">
                <a:ln>
                  <a:noFill/>
                </a:ln>
                <a:solidFill>
                  <a:prstClr val="black"/>
                </a:solidFill>
                <a:effectLst/>
                <a:uLnTx/>
                <a:uFillTx/>
                <a:latin typeface="Lato "/>
                <a:ea typeface="+mn-ea"/>
                <a:cs typeface="+mn-cs"/>
              </a:rPr>
              <a:t>48.02(1)(b), (c), (cm), (d), (e), (f)</a:t>
            </a:r>
          </a:p>
        </p:txBody>
      </p:sp>
    </p:spTree>
    <p:custDataLst>
      <p:tags r:id="rId1"/>
    </p:custDataLst>
    <p:extLst>
      <p:ext uri="{BB962C8B-B14F-4D97-AF65-F5344CB8AC3E}">
        <p14:creationId xmlns:p14="http://schemas.microsoft.com/office/powerpoint/2010/main" val="2701291975"/>
      </p:ext>
    </p:extLst>
  </p:cSld>
  <p:clrMapOvr>
    <a:masterClrMapping/>
  </p:clrMapOvr>
  <mc:AlternateContent xmlns:mc="http://schemas.openxmlformats.org/markup-compatibility/2006" xmlns:p14="http://schemas.microsoft.com/office/powerpoint/2010/main">
    <mc:Choice Requires="p14">
      <p:transition spd="slow" p14:dur="2000" advTm="53253"/>
    </mc:Choice>
    <mc:Fallback xmlns="">
      <p:transition spd="slow" advTm="532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5c5c418222_0_0"/>
          <p:cNvSpPr txBox="1">
            <a:spLocks noGrp="1"/>
          </p:cNvSpPr>
          <p:nvPr>
            <p:ph type="body" idx="1"/>
          </p:nvPr>
        </p:nvSpPr>
        <p:spPr>
          <a:xfrm>
            <a:off x="-1" y="1290"/>
            <a:ext cx="12480925" cy="1257920"/>
          </a:xfrm>
          <a:prstGeom prst="rect">
            <a:avLst/>
          </a:prstGeom>
          <a:noFill/>
          <a:ln>
            <a:noFill/>
          </a:ln>
        </p:spPr>
        <p:txBody>
          <a:bodyPr spcFirstLastPara="1" wrap="square" lIns="124789" tIns="62377" rIns="124789" bIns="62377" anchor="ctr" anchorCtr="0">
            <a:normAutofit/>
          </a:bodyPr>
          <a:lstStyle/>
          <a:p>
            <a:pPr marL="0" indent="0"/>
            <a:r>
              <a:rPr lang="en-US" u="sng"/>
              <a:t>Involuntary</a:t>
            </a:r>
            <a:r>
              <a:rPr lang="en-US"/>
              <a:t> Sexual Contact or Intercourse</a:t>
            </a:r>
            <a:endParaRPr/>
          </a:p>
        </p:txBody>
      </p:sp>
      <p:sp>
        <p:nvSpPr>
          <p:cNvPr id="161" name="Google Shape;161;g25c5c418222_0_0"/>
          <p:cNvSpPr txBox="1">
            <a:spLocks noGrp="1"/>
          </p:cNvSpPr>
          <p:nvPr>
            <p:ph type="body" idx="4294967295"/>
          </p:nvPr>
        </p:nvSpPr>
        <p:spPr>
          <a:xfrm>
            <a:off x="6523685" y="3973033"/>
            <a:ext cx="5593076" cy="2843423"/>
          </a:xfrm>
          <a:prstGeom prst="rect">
            <a:avLst/>
          </a:prstGeom>
          <a:noFill/>
          <a:ln>
            <a:noFill/>
          </a:ln>
        </p:spPr>
        <p:txBody>
          <a:bodyPr spcFirstLastPara="1" wrap="square" lIns="124789" tIns="62377" rIns="124789" bIns="62377" anchor="t" anchorCtr="0">
            <a:noAutofit/>
          </a:bodyPr>
          <a:lstStyle/>
          <a:p>
            <a:pPr marL="624032" indent="-485358">
              <a:spcBef>
                <a:spcPts val="1365"/>
              </a:spcBef>
              <a:buSzPts val="2000"/>
            </a:pPr>
            <a:r>
              <a:rPr lang="en-US" sz="2730" dirty="0"/>
              <a:t>Report if with a caregiver, including school staff, coach, or relative</a:t>
            </a:r>
            <a:endParaRPr sz="2730" dirty="0"/>
          </a:p>
          <a:p>
            <a:pPr marL="0" indent="0">
              <a:spcBef>
                <a:spcPts val="1365"/>
              </a:spcBef>
              <a:spcAft>
                <a:spcPts val="1365"/>
              </a:spcAft>
              <a:buNone/>
            </a:pPr>
            <a:endParaRPr sz="2730" dirty="0"/>
          </a:p>
        </p:txBody>
      </p:sp>
      <p:pic>
        <p:nvPicPr>
          <p:cNvPr id="162" name="Google Shape;162;g25c5c418222_0_0"/>
          <p:cNvPicPr preferRelativeResize="0"/>
          <p:nvPr/>
        </p:nvPicPr>
        <p:blipFill rotWithShape="1">
          <a:blip r:embed="rId3">
            <a:alphaModFix/>
          </a:blip>
          <a:srcRect/>
          <a:stretch/>
        </p:blipFill>
        <p:spPr>
          <a:xfrm>
            <a:off x="475848" y="1865427"/>
            <a:ext cx="4935966" cy="3292251"/>
          </a:xfrm>
          <a:prstGeom prst="rect">
            <a:avLst/>
          </a:prstGeom>
          <a:noFill/>
          <a:ln>
            <a:noFill/>
          </a:ln>
          <a:effectLst>
            <a:outerShdw blurRad="57150" dist="95250" dir="5400000" algn="bl" rotWithShape="0">
              <a:srgbClr val="000000">
                <a:alpha val="49410"/>
              </a:srgbClr>
            </a:outerShdw>
          </a:effectLst>
        </p:spPr>
      </p:pic>
      <p:pic>
        <p:nvPicPr>
          <p:cNvPr id="163" name="Google Shape;163;g25c5c418222_0_0"/>
          <p:cNvPicPr preferRelativeResize="0"/>
          <p:nvPr/>
        </p:nvPicPr>
        <p:blipFill rotWithShape="1">
          <a:blip r:embed="rId4">
            <a:alphaModFix/>
          </a:blip>
          <a:srcRect/>
          <a:stretch/>
        </p:blipFill>
        <p:spPr>
          <a:xfrm>
            <a:off x="7136915" y="1543832"/>
            <a:ext cx="3960790" cy="20586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44206"/>
    </mc:Choice>
    <mc:Fallback xmlns="">
      <p:transition spd="slow" advTm="4420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293e138399_0_402"/>
          <p:cNvSpPr txBox="1">
            <a:spLocks noGrp="1"/>
          </p:cNvSpPr>
          <p:nvPr>
            <p:ph type="body" idx="1"/>
          </p:nvPr>
        </p:nvSpPr>
        <p:spPr>
          <a:xfrm>
            <a:off x="-1" y="1290"/>
            <a:ext cx="12480925" cy="1257920"/>
          </a:xfrm>
          <a:prstGeom prst="rect">
            <a:avLst/>
          </a:prstGeom>
          <a:noFill/>
          <a:ln>
            <a:noFill/>
          </a:ln>
        </p:spPr>
        <p:txBody>
          <a:bodyPr spcFirstLastPara="1" wrap="square" lIns="124789" tIns="62377" rIns="124789" bIns="62377" anchor="ctr" anchorCtr="0">
            <a:noAutofit/>
          </a:bodyPr>
          <a:lstStyle/>
          <a:p>
            <a:pPr marL="0" indent="0"/>
            <a:endParaRPr>
              <a:solidFill>
                <a:srgbClr val="FF00FF"/>
              </a:solidFill>
            </a:endParaRPr>
          </a:p>
          <a:p>
            <a:pPr marL="0" indent="0">
              <a:buClr>
                <a:schemeClr val="dk1"/>
              </a:buClr>
              <a:buSzPts val="1100"/>
            </a:pPr>
            <a:r>
              <a:rPr lang="en-US" i="1"/>
              <a:t>Voluntary</a:t>
            </a:r>
            <a:r>
              <a:rPr lang="en-US"/>
              <a:t> Sexual Contact or Intercourse</a:t>
            </a:r>
            <a:endParaRPr/>
          </a:p>
          <a:p>
            <a:pPr marL="0" indent="0"/>
            <a:endParaRPr/>
          </a:p>
        </p:txBody>
      </p:sp>
      <p:sp>
        <p:nvSpPr>
          <p:cNvPr id="206" name="Google Shape;206;g2293e138399_0_402"/>
          <p:cNvSpPr txBox="1"/>
          <p:nvPr/>
        </p:nvSpPr>
        <p:spPr>
          <a:xfrm>
            <a:off x="7811054" y="6489829"/>
            <a:ext cx="4669700" cy="462073"/>
          </a:xfrm>
          <a:prstGeom prst="rect">
            <a:avLst/>
          </a:prstGeom>
          <a:noFill/>
          <a:ln>
            <a:noFill/>
          </a:ln>
        </p:spPr>
        <p:txBody>
          <a:bodyPr spcFirstLastPara="1" wrap="square" lIns="124789" tIns="124789" rIns="124789" bIns="124789" anchor="t" anchorCtr="0">
            <a:spAutoFit/>
          </a:bodyPr>
          <a:lstStyle/>
          <a:p>
            <a:pPr marL="0" marR="0" lvl="0" indent="0" algn="l" defTabSz="1248065" rtl="0" eaLnBrk="1" fontAlgn="auto" latinLnBrk="0" hangingPunct="1">
              <a:lnSpc>
                <a:spcPct val="100000"/>
              </a:lnSpc>
              <a:spcBef>
                <a:spcPts val="0"/>
              </a:spcBef>
              <a:spcAft>
                <a:spcPts val="0"/>
              </a:spcAft>
              <a:buClr>
                <a:srgbClr val="000000"/>
              </a:buClr>
              <a:buSzPts val="1200"/>
              <a:buFontTx/>
              <a:buNone/>
              <a:tabLst/>
              <a:defRPr/>
            </a:pPr>
            <a:r>
              <a:rPr kumimoji="0" lang="en-US" sz="1365" b="0" i="0" u="none" strike="noStrike" kern="0" cap="none" spc="0" normalizeH="0" baseline="0" noProof="0">
                <a:ln>
                  <a:noFill/>
                </a:ln>
                <a:solidFill>
                  <a:srgbClr val="000000"/>
                </a:solidFill>
                <a:effectLst/>
                <a:uLnTx/>
                <a:uFillTx/>
                <a:latin typeface="Lato"/>
                <a:ea typeface="Lato"/>
                <a:cs typeface="Lato"/>
                <a:sym typeface="Lato"/>
              </a:rPr>
              <a:t>Wis. Stat. §§ 48.02[1][b], 940.02[2], 940.225 &amp; 948.093</a:t>
            </a:r>
            <a:endParaRPr kumimoji="0" sz="1638"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207" name="Google Shape;207;g2293e138399_0_402"/>
          <p:cNvSpPr txBox="1"/>
          <p:nvPr/>
        </p:nvSpPr>
        <p:spPr>
          <a:xfrm>
            <a:off x="1123815" y="5110669"/>
            <a:ext cx="10233294" cy="1071086"/>
          </a:xfrm>
          <a:prstGeom prst="rect">
            <a:avLst/>
          </a:prstGeom>
          <a:solidFill>
            <a:srgbClr val="CC0000"/>
          </a:solidFill>
          <a:ln w="19050" cap="flat" cmpd="sng">
            <a:solidFill>
              <a:srgbClr val="000000"/>
            </a:solidFill>
            <a:prstDash val="solid"/>
            <a:round/>
            <a:headEnd type="none" w="sm" len="sm"/>
            <a:tailEnd type="none" w="sm" len="sm"/>
          </a:ln>
        </p:spPr>
        <p:txBody>
          <a:bodyPr spcFirstLastPara="1" wrap="square" lIns="124789" tIns="124789" rIns="124789" bIns="124789" anchor="t" anchorCtr="0">
            <a:spAutoFit/>
          </a:bodyPr>
          <a:lstStyle/>
          <a:p>
            <a:pPr marL="0" marR="0" lvl="0" indent="0" algn="ctr" defTabSz="1248065" rtl="0" eaLnBrk="1" fontAlgn="auto" latinLnBrk="0" hangingPunct="1">
              <a:lnSpc>
                <a:spcPct val="100000"/>
              </a:lnSpc>
              <a:spcBef>
                <a:spcPts val="0"/>
              </a:spcBef>
              <a:spcAft>
                <a:spcPts val="0"/>
              </a:spcAft>
              <a:buClr>
                <a:srgbClr val="000000"/>
              </a:buClr>
              <a:buSzPts val="1200"/>
              <a:buFontTx/>
              <a:buNone/>
              <a:tabLst/>
              <a:defRPr/>
            </a:pPr>
            <a:r>
              <a:rPr kumimoji="0" lang="en-US" sz="1774" b="1" i="0" u="none" strike="noStrike" kern="0" cap="none" spc="0" normalizeH="0" baseline="0" noProof="0">
                <a:ln>
                  <a:noFill/>
                </a:ln>
                <a:solidFill>
                  <a:srgbClr val="FFFFFF"/>
                </a:solidFill>
                <a:effectLst/>
                <a:uLnTx/>
                <a:uFillTx/>
                <a:latin typeface="Lato"/>
                <a:ea typeface="Lato"/>
                <a:cs typeface="Lato"/>
                <a:sym typeface="Lato"/>
              </a:rPr>
              <a:t>Disclose to school leaders if it is with school staff including coaches, also with school volunteers over age 20, and report suspected child abuse to CPS or law enforcement. Also, report if it is with a foster parent, or a worker or volunteer at a group home, RCC, or shelter where they are placed.</a:t>
            </a:r>
            <a:endParaRPr kumimoji="0" sz="2047" b="0" i="0" u="none" strike="noStrike" kern="0" cap="none" spc="0" normalizeH="0" baseline="0" noProof="0">
              <a:ln>
                <a:noFill/>
              </a:ln>
              <a:solidFill>
                <a:srgbClr val="FFFFFF"/>
              </a:solidFill>
              <a:effectLst/>
              <a:uLnTx/>
              <a:uFillTx/>
              <a:latin typeface="Lato"/>
              <a:ea typeface="Lato"/>
              <a:cs typeface="Lato"/>
              <a:sym typeface="Lato"/>
            </a:endParaRPr>
          </a:p>
        </p:txBody>
      </p:sp>
      <p:pic>
        <p:nvPicPr>
          <p:cNvPr id="208" name="Google Shape;208;g2293e138399_0_402"/>
          <p:cNvPicPr preferRelativeResize="0"/>
          <p:nvPr/>
        </p:nvPicPr>
        <p:blipFill rotWithShape="1">
          <a:blip r:embed="rId3">
            <a:alphaModFix/>
          </a:blip>
          <a:srcRect l="651" r="651"/>
          <a:stretch/>
        </p:blipFill>
        <p:spPr>
          <a:xfrm>
            <a:off x="1274876" y="1412287"/>
            <a:ext cx="9931166" cy="3545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97421"/>
    </mc:Choice>
    <mc:Fallback xmlns="">
      <p:transition spd="slow" advTm="974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293e138399_0_411"/>
          <p:cNvSpPr txBox="1">
            <a:spLocks noGrp="1"/>
          </p:cNvSpPr>
          <p:nvPr>
            <p:ph type="body" idx="1"/>
          </p:nvPr>
        </p:nvSpPr>
        <p:spPr>
          <a:xfrm>
            <a:off x="-1" y="1290"/>
            <a:ext cx="12480925" cy="1257920"/>
          </a:xfrm>
          <a:prstGeom prst="rect">
            <a:avLst/>
          </a:prstGeom>
          <a:noFill/>
          <a:ln>
            <a:noFill/>
          </a:ln>
        </p:spPr>
        <p:txBody>
          <a:bodyPr spcFirstLastPara="1" wrap="square" lIns="124789" tIns="62377" rIns="124789" bIns="62377" anchor="ctr" anchorCtr="0">
            <a:normAutofit/>
          </a:bodyPr>
          <a:lstStyle/>
          <a:p>
            <a:pPr marL="0" indent="0"/>
            <a:r>
              <a:rPr lang="en-US"/>
              <a:t>Health Care Services Exception</a:t>
            </a:r>
            <a:endParaRPr/>
          </a:p>
        </p:txBody>
      </p:sp>
      <p:sp>
        <p:nvSpPr>
          <p:cNvPr id="232" name="Google Shape;232;g2293e138399_0_411"/>
          <p:cNvSpPr txBox="1">
            <a:spLocks noGrp="1"/>
          </p:cNvSpPr>
          <p:nvPr>
            <p:ph type="body" idx="4294967295"/>
          </p:nvPr>
        </p:nvSpPr>
        <p:spPr>
          <a:xfrm>
            <a:off x="267560" y="1543798"/>
            <a:ext cx="5921069" cy="4833083"/>
          </a:xfrm>
          <a:prstGeom prst="rect">
            <a:avLst/>
          </a:prstGeom>
          <a:noFill/>
          <a:ln>
            <a:noFill/>
          </a:ln>
        </p:spPr>
        <p:txBody>
          <a:bodyPr spcFirstLastPara="1" wrap="square" lIns="124789" tIns="62377" rIns="124789" bIns="62377" anchor="t" anchorCtr="0">
            <a:normAutofit/>
          </a:bodyPr>
          <a:lstStyle/>
          <a:p>
            <a:pPr marL="624032" indent="-488825">
              <a:buSzPct val="100000"/>
            </a:pPr>
            <a:r>
              <a:rPr lang="en-US"/>
              <a:t>To allow children to obtain confidential health care services</a:t>
            </a:r>
            <a:endParaRPr/>
          </a:p>
          <a:p>
            <a:pPr marL="624032" indent="-488825">
              <a:spcBef>
                <a:spcPts val="1365"/>
              </a:spcBef>
              <a:buSzPct val="100000"/>
            </a:pPr>
            <a:r>
              <a:rPr lang="en-US"/>
              <a:t>Health care provider is not required to report if they are or have provided health care services</a:t>
            </a:r>
            <a:endParaRPr/>
          </a:p>
          <a:p>
            <a:pPr marL="624032" indent="-488825">
              <a:spcBef>
                <a:spcPts val="1365"/>
              </a:spcBef>
              <a:spcAft>
                <a:spcPts val="1365"/>
              </a:spcAft>
              <a:buSzPct val="100000"/>
            </a:pPr>
            <a:r>
              <a:rPr lang="en-US"/>
              <a:t>Also allows for “a person” not to report if they obtain info that a child is receiving, or has received, health care services</a:t>
            </a:r>
            <a:endParaRPr/>
          </a:p>
        </p:txBody>
      </p:sp>
      <p:sp>
        <p:nvSpPr>
          <p:cNvPr id="233" name="Google Shape;233;g2293e138399_0_411"/>
          <p:cNvSpPr txBox="1"/>
          <p:nvPr/>
        </p:nvSpPr>
        <p:spPr>
          <a:xfrm>
            <a:off x="7394374" y="6373162"/>
            <a:ext cx="4046064" cy="606664"/>
          </a:xfrm>
          <a:prstGeom prst="rect">
            <a:avLst/>
          </a:prstGeom>
          <a:noFill/>
          <a:ln>
            <a:noFill/>
          </a:ln>
        </p:spPr>
        <p:txBody>
          <a:bodyPr spcFirstLastPara="1" wrap="square" lIns="124789" tIns="124789" rIns="124789" bIns="124789" anchor="t" anchorCtr="0">
            <a:spAutoFit/>
          </a:bodyPr>
          <a:lstStyle/>
          <a:p>
            <a:pPr marL="312016" marR="0" lvl="0" indent="-312016" algn="l" defTabSz="1248065" rtl="0" eaLnBrk="1" fontAlgn="auto" latinLnBrk="0" hangingPunct="1">
              <a:lnSpc>
                <a:spcPct val="100000"/>
              </a:lnSpc>
              <a:spcBef>
                <a:spcPts val="0"/>
              </a:spcBef>
              <a:spcAft>
                <a:spcPts val="819"/>
              </a:spcAft>
              <a:buClr>
                <a:srgbClr val="000000"/>
              </a:buClr>
              <a:buSzPts val="1100"/>
              <a:buFontTx/>
              <a:buNone/>
              <a:tabLst/>
              <a:defRPr/>
            </a:pPr>
            <a:r>
              <a:rPr kumimoji="0" lang="en-US" sz="1638" b="0" i="0" u="none" strike="noStrike" kern="0" cap="none" spc="0" normalizeH="0" baseline="0" noProof="0">
                <a:ln>
                  <a:noFill/>
                </a:ln>
                <a:solidFill>
                  <a:srgbClr val="000000"/>
                </a:solidFill>
                <a:effectLst/>
                <a:uLnTx/>
                <a:uFillTx/>
                <a:latin typeface="Calibri"/>
                <a:ea typeface="Calibri"/>
                <a:cs typeface="Calibri"/>
                <a:sym typeface="Calibri"/>
              </a:rPr>
              <a:t>Wis. Stat. § 48.981(2m)</a:t>
            </a:r>
            <a:endParaRPr kumimoji="0" sz="1911"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234" name="Google Shape;234;g2293e138399_0_411"/>
          <p:cNvPicPr preferRelativeResize="0"/>
          <p:nvPr/>
        </p:nvPicPr>
        <p:blipFill rotWithShape="1">
          <a:blip r:embed="rId3">
            <a:alphaModFix/>
          </a:blip>
          <a:srcRect t="39" b="29"/>
          <a:stretch/>
        </p:blipFill>
        <p:spPr>
          <a:xfrm>
            <a:off x="6545354" y="1731031"/>
            <a:ext cx="5463922" cy="3639043"/>
          </a:xfrm>
          <a:prstGeom prst="rect">
            <a:avLst/>
          </a:prstGeom>
          <a:noFill/>
          <a:ln>
            <a:noFill/>
          </a:ln>
          <a:effectLst>
            <a:outerShdw blurRad="57150" dist="95250" dir="63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81185"/>
    </mc:Choice>
    <mc:Fallback xmlns="">
      <p:transition spd="slow" advTm="8118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6">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Trafficking of a Child </a:t>
            </a:r>
          </a:p>
        </p:txBody>
      </p:sp>
      <p:sp>
        <p:nvSpPr>
          <p:cNvPr id="6" name="TextBox 5">
            <a:extLst>
              <a:ext uri="{FF2B5EF4-FFF2-40B4-BE49-F238E27FC236}">
                <a16:creationId xmlns:a16="http://schemas.microsoft.com/office/drawing/2014/main" id="{32C800DB-022F-4B29-8A73-743C71525916}"/>
              </a:ext>
            </a:extLst>
          </p:cNvPr>
          <p:cNvSpPr txBox="1"/>
          <p:nvPr/>
        </p:nvSpPr>
        <p:spPr>
          <a:xfrm>
            <a:off x="1493899" y="1327172"/>
            <a:ext cx="10319075" cy="5023555"/>
          </a:xfrm>
          <a:prstGeom prst="rect">
            <a:avLst/>
          </a:prstGeom>
          <a:noFill/>
        </p:spPr>
        <p:txBody>
          <a:bodyPr wrap="square" rtlCol="0">
            <a:spAutoFit/>
          </a:bodyPr>
          <a:lstStyle/>
          <a:p>
            <a:r>
              <a:rPr lang="en-US" sz="2730" b="1" dirty="0">
                <a:latin typeface="Lato" panose="020F0502020204030203" pitchFamily="34" charset="0"/>
              </a:rPr>
              <a:t>Trafficking of a Child - Wis. Stat. §§ </a:t>
            </a:r>
            <a:r>
              <a:rPr lang="en-US" sz="2730" b="1" dirty="0">
                <a:latin typeface="Lato" panose="020F0502020204030203" pitchFamily="34" charset="0"/>
                <a:hlinkClick r:id="rId8"/>
              </a:rPr>
              <a:t>948.051</a:t>
            </a:r>
            <a:r>
              <a:rPr lang="en-US" sz="2730" b="1" dirty="0">
                <a:latin typeface="Lato" panose="020F0502020204030203" pitchFamily="34" charset="0"/>
              </a:rPr>
              <a:t>(1) &amp; (2)</a:t>
            </a:r>
          </a:p>
          <a:p>
            <a:r>
              <a:rPr lang="en-US" sz="2184" b="1" dirty="0">
                <a:latin typeface="Lato" panose="020F0502020204030203" pitchFamily="34" charset="0"/>
              </a:rPr>
              <a:t>(Child abuse definition includes a violation of 948.051, Wis. Stat. § </a:t>
            </a:r>
            <a:r>
              <a:rPr lang="en-US" sz="2184" b="1" dirty="0">
                <a:latin typeface="Lato" panose="020F0502020204030203" pitchFamily="34" charset="0"/>
                <a:hlinkClick r:id="rId9"/>
              </a:rPr>
              <a:t>48.02(1)(cm)</a:t>
            </a:r>
            <a:r>
              <a:rPr lang="en-US" sz="2184" b="1" dirty="0">
                <a:latin typeface="Lato" panose="020F0502020204030203" pitchFamily="34" charset="0"/>
              </a:rPr>
              <a:t>) </a:t>
            </a:r>
          </a:p>
          <a:p>
            <a:r>
              <a:rPr lang="en-US" sz="2730" b="1" dirty="0">
                <a:latin typeface="Lato" panose="020F0502020204030203" pitchFamily="34" charset="0"/>
              </a:rPr>
              <a:t> </a:t>
            </a:r>
          </a:p>
          <a:p>
            <a:r>
              <a:rPr lang="en-US" sz="2400" b="1" dirty="0">
                <a:latin typeface="Lato" panose="020F0502020204030203" pitchFamily="34" charset="0"/>
              </a:rPr>
              <a:t>(1)  Whoever </a:t>
            </a:r>
            <a:r>
              <a:rPr lang="en-US" sz="2400" b="1" dirty="0">
                <a:solidFill>
                  <a:srgbClr val="FF0000"/>
                </a:solidFill>
                <a:latin typeface="Lato" panose="020F0502020204030203" pitchFamily="34" charset="0"/>
              </a:rPr>
              <a:t>knowingly recruits</a:t>
            </a:r>
            <a:r>
              <a:rPr lang="en-US" sz="2400" b="1" dirty="0">
                <a:latin typeface="Lato" panose="020F0502020204030203" pitchFamily="34" charset="0"/>
              </a:rPr>
              <a:t>, entices, provides, obtains, harbors, transports, patronizes, or solicits </a:t>
            </a:r>
            <a:r>
              <a:rPr lang="en-US" sz="2400" b="1" dirty="0">
                <a:solidFill>
                  <a:srgbClr val="FF0000"/>
                </a:solidFill>
                <a:latin typeface="Lato" panose="020F0502020204030203" pitchFamily="34" charset="0"/>
              </a:rPr>
              <a:t>or knowingly attempts </a:t>
            </a:r>
            <a:r>
              <a:rPr lang="en-US" sz="2400" b="1" dirty="0">
                <a:latin typeface="Lato" panose="020F0502020204030203" pitchFamily="34" charset="0"/>
              </a:rPr>
              <a:t>to recruit, entice, provide, obtain, harbor, transport, patronize, or solicit any child for the purpose of commercial sex acts, as defined in s. </a:t>
            </a:r>
            <a:r>
              <a:rPr lang="en-US" sz="2400" b="1" u="sng" dirty="0">
                <a:latin typeface="Lato" panose="020F0502020204030203" pitchFamily="34" charset="0"/>
                <a:hlinkClick r:id="rId10" tooltip="Statutes 940.302(1)(a)"/>
              </a:rPr>
              <a:t>940.302 (1) (a)</a:t>
            </a:r>
            <a:r>
              <a:rPr lang="en-US" sz="2400" b="1" dirty="0">
                <a:latin typeface="Lato" panose="020F0502020204030203" pitchFamily="34" charset="0"/>
              </a:rPr>
              <a:t>, is guilty of a Class C felony. </a:t>
            </a:r>
          </a:p>
          <a:p>
            <a:r>
              <a:rPr lang="en-US" sz="2400" b="1" dirty="0">
                <a:latin typeface="Lato" panose="020F0502020204030203" pitchFamily="34" charset="0"/>
              </a:rPr>
              <a:t> </a:t>
            </a:r>
          </a:p>
          <a:p>
            <a:r>
              <a:rPr lang="en-US" sz="2400" b="1" dirty="0">
                <a:latin typeface="Lato" panose="020F0502020204030203" pitchFamily="34" charset="0"/>
              </a:rPr>
              <a:t>(2) </a:t>
            </a:r>
            <a:r>
              <a:rPr lang="en-US" sz="2400" b="1" dirty="0">
                <a:solidFill>
                  <a:srgbClr val="FF0000"/>
                </a:solidFill>
                <a:latin typeface="Lato" panose="020F0502020204030203" pitchFamily="34" charset="0"/>
              </a:rPr>
              <a:t>Whoever benefits </a:t>
            </a:r>
            <a:r>
              <a:rPr lang="en-US" sz="2400" b="1" dirty="0">
                <a:latin typeface="Lato" panose="020F0502020204030203" pitchFamily="34" charset="0"/>
              </a:rPr>
              <a:t>in any manner from a violation of sub. </a:t>
            </a:r>
            <a:r>
              <a:rPr lang="en-US" sz="2400" b="1" u="sng" dirty="0">
                <a:latin typeface="Lato" panose="020F0502020204030203" pitchFamily="34" charset="0"/>
                <a:hlinkClick r:id="rId11" tooltip="Statutes 948.051(1)"/>
              </a:rPr>
              <a:t>(1)</a:t>
            </a:r>
            <a:r>
              <a:rPr lang="en-US" sz="2400" b="1" dirty="0">
                <a:latin typeface="Lato" panose="020F0502020204030203" pitchFamily="34" charset="0"/>
              </a:rPr>
              <a:t> is guilty of a Class C felony if the person knows that the benefits come from an act described in sub. </a:t>
            </a:r>
            <a:r>
              <a:rPr lang="en-US" sz="2400" b="1" u="sng" dirty="0">
                <a:latin typeface="Lato" panose="020F0502020204030203" pitchFamily="34" charset="0"/>
                <a:hlinkClick r:id="rId11" tooltip="Statutes 948.051(1)"/>
              </a:rPr>
              <a:t>(1)</a:t>
            </a:r>
            <a:endParaRPr lang="en-US" sz="2400" b="1" dirty="0">
              <a:latin typeface="Lato" panose="020F0502020204030203" pitchFamily="34" charset="0"/>
            </a:endParaRPr>
          </a:p>
          <a:p>
            <a:pPr>
              <a:spcAft>
                <a:spcPts val="1365"/>
              </a:spcAft>
            </a:pPr>
            <a:endParaRPr lang="en-US" sz="2800" dirty="0">
              <a:latin typeface="Lato" panose="020F0502020204030203" pitchFamily="34" charset="0"/>
            </a:endParaRPr>
          </a:p>
        </p:txBody>
      </p:sp>
      <p:pic>
        <p:nvPicPr>
          <p:cNvPr id="4" name="30 trafficking">
            <a:hlinkClick r:id="" action="ppaction://media"/>
            <a:extLst>
              <a:ext uri="{FF2B5EF4-FFF2-40B4-BE49-F238E27FC236}">
                <a16:creationId xmlns:a16="http://schemas.microsoft.com/office/drawing/2014/main" id="{72F50895-109A-4AE0-9EC3-962E625DA810}"/>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6037263" y="3308350"/>
            <a:ext cx="406400" cy="406400"/>
          </a:xfrm>
          <a:prstGeom prst="rect">
            <a:avLst/>
          </a:prstGeom>
        </p:spPr>
      </p:pic>
    </p:spTree>
    <p:custDataLst>
      <p:tags r:id="rId1"/>
    </p:custDataLst>
    <p:extLst>
      <p:ext uri="{BB962C8B-B14F-4D97-AF65-F5344CB8AC3E}">
        <p14:creationId xmlns:p14="http://schemas.microsoft.com/office/powerpoint/2010/main" val="40159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67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6">
            <a:extLst>
              <a:ext uri="{28A0092B-C50C-407E-A947-70E740481C1C}">
                <a14:useLocalDpi xmlns:a14="http://schemas.microsoft.com/office/drawing/2010/main" val="0"/>
              </a:ext>
            </a:extLst>
          </a:blip>
          <a:srcRect b="43703"/>
          <a:stretch/>
        </p:blipFill>
        <p:spPr>
          <a:xfrm>
            <a:off x="2292" y="5675014"/>
            <a:ext cx="12476341" cy="134234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3" y="2582"/>
            <a:ext cx="12476340" cy="1325393"/>
          </a:xfrm>
          <a:prstGeom prst="rect">
            <a:avLst/>
          </a:prstGeom>
        </p:spPr>
      </p:pic>
      <p:sp>
        <p:nvSpPr>
          <p:cNvPr id="2" name="TextBox 1"/>
          <p:cNvSpPr txBox="1"/>
          <p:nvPr/>
        </p:nvSpPr>
        <p:spPr>
          <a:xfrm>
            <a:off x="2447097" y="316135"/>
            <a:ext cx="7586733" cy="661320"/>
          </a:xfrm>
          <a:prstGeom prst="rect">
            <a:avLst/>
          </a:prstGeom>
          <a:noFill/>
        </p:spPr>
        <p:txBody>
          <a:bodyPr wrap="square" rtlCol="0">
            <a:spAutoFit/>
          </a:bodyPr>
          <a:lstStyle/>
          <a:p>
            <a:pPr algn="ctr"/>
            <a:r>
              <a:rPr lang="en-US" sz="3598" dirty="0">
                <a:solidFill>
                  <a:schemeClr val="bg1"/>
                </a:solidFill>
                <a:latin typeface="Lato Black" panose="020F0A02020204030203" pitchFamily="34" charset="0"/>
              </a:rPr>
              <a:t>No Force Necessary</a:t>
            </a:r>
          </a:p>
        </p:txBody>
      </p:sp>
      <p:sp>
        <p:nvSpPr>
          <p:cNvPr id="4" name="TextBox 3"/>
          <p:cNvSpPr txBox="1"/>
          <p:nvPr/>
        </p:nvSpPr>
        <p:spPr>
          <a:xfrm>
            <a:off x="513919" y="1641528"/>
            <a:ext cx="7115046" cy="4860177"/>
          </a:xfrm>
          <a:prstGeom prst="rect">
            <a:avLst/>
          </a:prstGeom>
          <a:noFill/>
        </p:spPr>
        <p:txBody>
          <a:bodyPr wrap="square" rtlCol="0">
            <a:spAutoFit/>
          </a:bodyPr>
          <a:lstStyle/>
          <a:p>
            <a:pPr marL="468036" indent="-468036">
              <a:spcAft>
                <a:spcPts val="600"/>
              </a:spcAft>
              <a:buFont typeface="Arial" panose="020B0604020202020204" pitchFamily="34" charset="0"/>
              <a:buChar char="•"/>
            </a:pPr>
            <a:r>
              <a:rPr lang="en-US" sz="3276" b="1" dirty="0">
                <a:latin typeface="Lato "/>
              </a:rPr>
              <a:t>Anytime someone pays for </a:t>
            </a:r>
            <a:r>
              <a:rPr lang="en-US" sz="3276" b="1" dirty="0">
                <a:solidFill>
                  <a:srgbClr val="FF0000"/>
                </a:solidFill>
                <a:latin typeface="Lato "/>
              </a:rPr>
              <a:t>or provides anything of value for </a:t>
            </a:r>
            <a:r>
              <a:rPr lang="en-US" sz="3276" b="1" dirty="0">
                <a:latin typeface="Lato "/>
              </a:rPr>
              <a:t>sex </a:t>
            </a:r>
            <a:r>
              <a:rPr lang="en-US" sz="3276" b="1" dirty="0">
                <a:solidFill>
                  <a:srgbClr val="FF0000"/>
                </a:solidFill>
                <a:latin typeface="Lato "/>
              </a:rPr>
              <a:t>or sexual acts with a minor, </a:t>
            </a:r>
            <a:r>
              <a:rPr lang="en-US" sz="3276" b="1" dirty="0">
                <a:latin typeface="Lato "/>
              </a:rPr>
              <a:t>it’s </a:t>
            </a:r>
            <a:r>
              <a:rPr lang="en-US" sz="3276" b="1" u="sng" dirty="0">
                <a:latin typeface="Lato "/>
              </a:rPr>
              <a:t>automatically</a:t>
            </a:r>
            <a:r>
              <a:rPr lang="en-US" sz="3276" b="1" dirty="0">
                <a:latin typeface="Lato "/>
              </a:rPr>
              <a:t> considered sex trafficking </a:t>
            </a:r>
          </a:p>
          <a:p>
            <a:pPr marL="468036" indent="-468036">
              <a:spcAft>
                <a:spcPts val="600"/>
              </a:spcAft>
              <a:buFont typeface="Arial" panose="020B0604020202020204" pitchFamily="34" charset="0"/>
              <a:buChar char="•"/>
            </a:pPr>
            <a:r>
              <a:rPr lang="en-US" sz="3276" b="1" dirty="0">
                <a:latin typeface="Lato "/>
              </a:rPr>
              <a:t>You </a:t>
            </a:r>
            <a:r>
              <a:rPr lang="en-US" sz="3276" b="1" u="sng" dirty="0">
                <a:latin typeface="Lato "/>
              </a:rPr>
              <a:t>do </a:t>
            </a:r>
            <a:r>
              <a:rPr lang="en-US" sz="3276" b="1" u="sng" dirty="0">
                <a:solidFill>
                  <a:srgbClr val="FF0000"/>
                </a:solidFill>
                <a:latin typeface="Lato "/>
              </a:rPr>
              <a:t>not</a:t>
            </a:r>
            <a:r>
              <a:rPr lang="en-US" sz="3276" b="1" u="sng" dirty="0">
                <a:latin typeface="Lato "/>
              </a:rPr>
              <a:t> need </a:t>
            </a:r>
            <a:r>
              <a:rPr lang="en-US" sz="3276" b="1" dirty="0">
                <a:latin typeface="Lato "/>
              </a:rPr>
              <a:t>to prove that a minor was forced or made to do it. </a:t>
            </a:r>
          </a:p>
          <a:p>
            <a:pPr>
              <a:spcAft>
                <a:spcPts val="600"/>
              </a:spcAft>
            </a:pPr>
            <a:endParaRPr lang="en-US" sz="3276" b="1" dirty="0">
              <a:latin typeface="Lato "/>
            </a:endParaRPr>
          </a:p>
          <a:p>
            <a:pPr marL="468036" indent="-468036">
              <a:spcAft>
                <a:spcPts val="600"/>
              </a:spcAft>
              <a:buFont typeface="Arial" panose="020B0604020202020204" pitchFamily="34" charset="0"/>
              <a:buChar char="•"/>
            </a:pPr>
            <a:endParaRPr lang="en-US" sz="3276" b="1" dirty="0">
              <a:latin typeface="Lato "/>
            </a:endParaRPr>
          </a:p>
        </p:txBody>
      </p:sp>
      <p:pic>
        <p:nvPicPr>
          <p:cNvPr id="5122" name="Picture 2" descr="https://lh3.googleusercontent.com/t9uM1kcZK8efzm1DCtyj3j1uQYT99D9HDXr-Mbw8OU_DLJrn8pEcGDCrMNQnBOe1WaSe1a8He5GZDqd1f0oneuXU6fRZY3kvjzGyx52rh6tTqFVpR4qHQG3piqgBXb5h2Rkwls52hx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4148" y="1978900"/>
            <a:ext cx="3315246" cy="3315247"/>
          </a:xfrm>
          <a:prstGeom prst="rect">
            <a:avLst/>
          </a:prstGeom>
          <a:noFill/>
          <a:extLst>
            <a:ext uri="{909E8E84-426E-40DD-AFC4-6F175D3DCCD1}">
              <a14:hiddenFill xmlns:a14="http://schemas.microsoft.com/office/drawing/2010/main">
                <a:solidFill>
                  <a:srgbClr val="FFFFFF"/>
                </a:solidFill>
              </a14:hiddenFill>
            </a:ext>
          </a:extLst>
        </p:spPr>
      </p:pic>
      <p:pic>
        <p:nvPicPr>
          <p:cNvPr id="6" name="31 No force">
            <a:hlinkClick r:id="" action="ppaction://media"/>
            <a:extLst>
              <a:ext uri="{FF2B5EF4-FFF2-40B4-BE49-F238E27FC236}">
                <a16:creationId xmlns:a16="http://schemas.microsoft.com/office/drawing/2014/main" id="{9601CFCC-F1AA-48D7-9871-703FA3F6BA09}"/>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6037263" y="3308350"/>
            <a:ext cx="406400" cy="406400"/>
          </a:xfrm>
          <a:prstGeom prst="rect">
            <a:avLst/>
          </a:prstGeom>
        </p:spPr>
      </p:pic>
    </p:spTree>
    <p:custDataLst>
      <p:tags r:id="rId1"/>
    </p:custDataLst>
    <p:extLst>
      <p:ext uri="{BB962C8B-B14F-4D97-AF65-F5344CB8AC3E}">
        <p14:creationId xmlns:p14="http://schemas.microsoft.com/office/powerpoint/2010/main" val="18845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74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1556951" y="314960"/>
            <a:ext cx="9662984"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Overview of Presentation</a:t>
            </a:r>
          </a:p>
        </p:txBody>
      </p:sp>
      <p:sp>
        <p:nvSpPr>
          <p:cNvPr id="4" name="TextBox 3"/>
          <p:cNvSpPr txBox="1"/>
          <p:nvPr/>
        </p:nvSpPr>
        <p:spPr>
          <a:xfrm>
            <a:off x="1332589" y="1762552"/>
            <a:ext cx="9887346" cy="2862322"/>
          </a:xfrm>
          <a:prstGeom prst="rect">
            <a:avLst/>
          </a:prstGeom>
          <a:noFill/>
        </p:spPr>
        <p:txBody>
          <a:bodyPr wrap="square" rtlCol="0">
            <a:spAutoFit/>
          </a:bodyPr>
          <a:lstStyle/>
          <a:p>
            <a:pPr marL="457200" indent="-457200">
              <a:spcAft>
                <a:spcPts val="600"/>
              </a:spcAft>
              <a:buFont typeface="Arial" panose="020B0604020202020204" pitchFamily="34" charset="0"/>
              <a:buChar char="•"/>
              <a:defRPr/>
            </a:pPr>
            <a:r>
              <a:rPr lang="en-US" sz="3200" dirty="0">
                <a:latin typeface="Lato "/>
              </a:rPr>
              <a:t>Types of child maltreatment</a:t>
            </a:r>
          </a:p>
          <a:p>
            <a:pPr marL="457200" lvl="1" indent="-457200">
              <a:spcAft>
                <a:spcPts val="600"/>
              </a:spcAft>
              <a:buClr>
                <a:schemeClr val="tx2"/>
              </a:buClr>
              <a:buFont typeface="Arial" panose="020B0604020202020204" pitchFamily="34" charset="0"/>
              <a:buChar char="•"/>
              <a:defRPr/>
            </a:pPr>
            <a:r>
              <a:rPr lang="en-US" sz="3200" dirty="0">
                <a:latin typeface="Lato "/>
              </a:rPr>
              <a:t>Signs of child maltreatment</a:t>
            </a:r>
          </a:p>
          <a:p>
            <a:pPr marL="457200" lvl="1" indent="-457200">
              <a:spcAft>
                <a:spcPts val="600"/>
              </a:spcAft>
              <a:buSzPct val="100000"/>
              <a:buFont typeface="Arial" panose="020B0604020202020204" pitchFamily="34" charset="0"/>
              <a:buChar char="•"/>
              <a:defRPr/>
            </a:pPr>
            <a:r>
              <a:rPr lang="en-US" sz="3200" dirty="0">
                <a:latin typeface="Lato "/>
              </a:rPr>
              <a:t>What is not child abuse or neglect</a:t>
            </a:r>
            <a:endParaRPr lang="en-US" sz="2000" dirty="0">
              <a:latin typeface="Lato "/>
            </a:endParaRPr>
          </a:p>
          <a:p>
            <a:pPr marL="457200" lvl="1" indent="-457200">
              <a:spcAft>
                <a:spcPts val="600"/>
              </a:spcAft>
              <a:buSzPct val="100000"/>
              <a:buFont typeface="Arial" panose="020B0604020202020204" pitchFamily="34" charset="0"/>
              <a:buChar char="•"/>
              <a:defRPr/>
            </a:pPr>
            <a:r>
              <a:rPr lang="en-US" sz="3200" dirty="0">
                <a:latin typeface="Lato "/>
              </a:rPr>
              <a:t>How to make a report and what to report</a:t>
            </a:r>
            <a:endParaRPr lang="en-US" sz="2000" dirty="0">
              <a:latin typeface="Lato "/>
            </a:endParaRPr>
          </a:p>
          <a:p>
            <a:pPr marL="457200" lvl="1" indent="-457200">
              <a:spcAft>
                <a:spcPts val="600"/>
              </a:spcAft>
              <a:buSzPct val="100000"/>
              <a:buFont typeface="Arial" panose="020B0604020202020204" pitchFamily="34" charset="0"/>
              <a:buChar char="•"/>
              <a:defRPr/>
            </a:pPr>
            <a:r>
              <a:rPr lang="en-US" sz="3200" dirty="0">
                <a:latin typeface="Lato "/>
              </a:rPr>
              <a:t>Where to get more information</a:t>
            </a:r>
          </a:p>
        </p:txBody>
      </p:sp>
      <p:sp>
        <p:nvSpPr>
          <p:cNvPr id="7" name="Rounded Rectangle 6"/>
          <p:cNvSpPr/>
          <p:nvPr/>
        </p:nvSpPr>
        <p:spPr>
          <a:xfrm>
            <a:off x="6925456" y="4841823"/>
            <a:ext cx="4467069" cy="14390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25259" y="5048419"/>
            <a:ext cx="3994676" cy="1015663"/>
          </a:xfrm>
          <a:prstGeom prst="rect">
            <a:avLst/>
          </a:prstGeom>
          <a:noFill/>
        </p:spPr>
        <p:txBody>
          <a:bodyPr wrap="square" rtlCol="0">
            <a:spAutoFit/>
          </a:bodyPr>
          <a:lstStyle/>
          <a:p>
            <a:r>
              <a:rPr lang="en-US" sz="2000" dirty="0">
                <a:latin typeface="Lato "/>
              </a:rPr>
              <a:t>*Mandated reporting of threats of school violence will be covered in a separate module.</a:t>
            </a:r>
            <a:endParaRPr lang="en-US" sz="2000" dirty="0"/>
          </a:p>
        </p:txBody>
      </p:sp>
    </p:spTree>
    <p:custDataLst>
      <p:tags r:id="rId1"/>
    </p:custDataLst>
    <p:extLst>
      <p:ext uri="{BB962C8B-B14F-4D97-AF65-F5344CB8AC3E}">
        <p14:creationId xmlns:p14="http://schemas.microsoft.com/office/powerpoint/2010/main" val="418242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1755001" y="341066"/>
            <a:ext cx="9392917"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At-Risk Child Sexual Trafficking Indicators</a:t>
            </a:r>
          </a:p>
        </p:txBody>
      </p:sp>
      <p:sp>
        <p:nvSpPr>
          <p:cNvPr id="4" name="TextBox 3"/>
          <p:cNvSpPr txBox="1"/>
          <p:nvPr/>
        </p:nvSpPr>
        <p:spPr>
          <a:xfrm>
            <a:off x="1064301" y="1446958"/>
            <a:ext cx="10774319" cy="4278094"/>
          </a:xfrm>
          <a:prstGeom prst="rect">
            <a:avLst/>
          </a:prstGeom>
          <a:noFill/>
        </p:spPr>
        <p:txBody>
          <a:bodyPr wrap="square" rtlCol="0">
            <a:spAutoFit/>
          </a:bodyPr>
          <a:lstStyle/>
          <a:p>
            <a:pPr marL="457200" indent="-457200">
              <a:spcAft>
                <a:spcPts val="400"/>
              </a:spcAft>
              <a:buFont typeface="Arial" panose="020B0604020202020204" pitchFamily="34" charset="0"/>
              <a:buChar char="•"/>
            </a:pPr>
            <a:r>
              <a:rPr lang="en-US" sz="2800" dirty="0">
                <a:latin typeface="Lato" panose="020F0502020204030203" pitchFamily="34" charset="0"/>
              </a:rPr>
              <a:t>Unexplained truancy</a:t>
            </a:r>
          </a:p>
          <a:p>
            <a:pPr marL="457200" indent="-457200">
              <a:spcAft>
                <a:spcPts val="400"/>
              </a:spcAft>
              <a:buFont typeface="Arial" panose="020B0604020202020204" pitchFamily="34" charset="0"/>
              <a:buChar char="•"/>
            </a:pPr>
            <a:r>
              <a:rPr lang="en-US" sz="2800" dirty="0">
                <a:latin typeface="Lato" panose="020F0502020204030203" pitchFamily="34" charset="0"/>
              </a:rPr>
              <a:t>History of physical or sexual abuse</a:t>
            </a:r>
          </a:p>
          <a:p>
            <a:pPr marL="457200" indent="-457200">
              <a:spcAft>
                <a:spcPts val="400"/>
              </a:spcAft>
              <a:buFont typeface="Arial" panose="020B0604020202020204" pitchFamily="34" charset="0"/>
              <a:buChar char="•"/>
            </a:pPr>
            <a:r>
              <a:rPr lang="en-US" sz="2800" dirty="0">
                <a:latin typeface="Lato" panose="020F0502020204030203" pitchFamily="34" charset="0"/>
              </a:rPr>
              <a:t>Reports by child that they have multiple sexual partners</a:t>
            </a:r>
          </a:p>
          <a:p>
            <a:pPr marL="457200" indent="-457200">
              <a:spcAft>
                <a:spcPts val="400"/>
              </a:spcAft>
              <a:buFont typeface="Arial" panose="020B0604020202020204" pitchFamily="34" charset="0"/>
              <a:buChar char="•"/>
            </a:pPr>
            <a:r>
              <a:rPr lang="en-US" sz="2800" dirty="0">
                <a:latin typeface="Lato" panose="020F0502020204030203" pitchFamily="34" charset="0"/>
              </a:rPr>
              <a:t>Travel out of the area that is unusual without caregiver permission or knowledge</a:t>
            </a:r>
          </a:p>
          <a:p>
            <a:pPr marL="457200" indent="-457200">
              <a:spcAft>
                <a:spcPts val="400"/>
              </a:spcAft>
              <a:buFont typeface="Arial" panose="020B0604020202020204" pitchFamily="34" charset="0"/>
              <a:buChar char="•"/>
            </a:pPr>
            <a:r>
              <a:rPr lang="en-US" sz="2800" dirty="0">
                <a:latin typeface="Lato" panose="020F0502020204030203" pitchFamily="34" charset="0"/>
              </a:rPr>
              <a:t>Possession of money, electronics, or other material items that are unexplained or unusual for the child</a:t>
            </a:r>
          </a:p>
          <a:p>
            <a:pPr marL="457200" indent="-457200">
              <a:spcAft>
                <a:spcPts val="400"/>
              </a:spcAft>
              <a:buFont typeface="Arial" panose="020B0604020202020204" pitchFamily="34" charset="0"/>
              <a:buChar char="•"/>
            </a:pPr>
            <a:r>
              <a:rPr lang="en-US" sz="2800" dirty="0">
                <a:latin typeface="Lato" panose="020F0502020204030203" pitchFamily="34" charset="0"/>
              </a:rPr>
              <a:t>Having older boy/girlfriend or partner</a:t>
            </a:r>
          </a:p>
          <a:p>
            <a:pPr marL="457200" indent="-457200">
              <a:spcAft>
                <a:spcPts val="400"/>
              </a:spcAft>
              <a:buFont typeface="Arial" panose="020B0604020202020204" pitchFamily="34" charset="0"/>
              <a:buChar char="•"/>
            </a:pPr>
            <a:r>
              <a:rPr lang="en-US" sz="2800" dirty="0">
                <a:latin typeface="Lato" panose="020F0502020204030203" pitchFamily="34" charset="0"/>
              </a:rPr>
              <a:t>Gang affiliation</a:t>
            </a:r>
          </a:p>
        </p:txBody>
      </p:sp>
      <p:sp>
        <p:nvSpPr>
          <p:cNvPr id="6" name="TextBox 5"/>
          <p:cNvSpPr txBox="1"/>
          <p:nvPr/>
        </p:nvSpPr>
        <p:spPr>
          <a:xfrm>
            <a:off x="7797635" y="5428703"/>
            <a:ext cx="4362137" cy="943143"/>
          </a:xfrm>
          <a:prstGeom prst="rect">
            <a:avLst/>
          </a:prstGeom>
          <a:noFill/>
        </p:spPr>
        <p:txBody>
          <a:bodyPr wrap="square" rtlCol="0">
            <a:spAutoFit/>
          </a:bodyPr>
          <a:lstStyle/>
          <a:p>
            <a:r>
              <a:rPr lang="en-US" dirty="0">
                <a:hlinkClick r:id="rId6"/>
              </a:rPr>
              <a:t>Indicator Response Guide - https://dcf.wisconsin.gov/files/aht/pdf/indicatorguide.pdf</a:t>
            </a:r>
            <a:r>
              <a:rPr lang="en-US" dirty="0"/>
              <a:t> </a:t>
            </a:r>
          </a:p>
        </p:txBody>
      </p:sp>
    </p:spTree>
    <p:custDataLst>
      <p:tags r:id="rId1"/>
    </p:custDataLst>
    <p:extLst>
      <p:ext uri="{BB962C8B-B14F-4D97-AF65-F5344CB8AC3E}">
        <p14:creationId xmlns:p14="http://schemas.microsoft.com/office/powerpoint/2010/main" val="159131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6">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1755001" y="341066"/>
            <a:ext cx="9392917"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High Risk Sexual Trafficking Indicators</a:t>
            </a:r>
          </a:p>
        </p:txBody>
      </p:sp>
      <p:sp>
        <p:nvSpPr>
          <p:cNvPr id="4" name="TextBox 3"/>
          <p:cNvSpPr txBox="1"/>
          <p:nvPr/>
        </p:nvSpPr>
        <p:spPr>
          <a:xfrm>
            <a:off x="1064301" y="1446958"/>
            <a:ext cx="10774319" cy="4708981"/>
          </a:xfrm>
          <a:prstGeom prst="rect">
            <a:avLst/>
          </a:prstGeom>
          <a:noFill/>
        </p:spPr>
        <p:txBody>
          <a:bodyPr wrap="square" rtlCol="0">
            <a:spAutoFit/>
          </a:bodyPr>
          <a:lstStyle/>
          <a:p>
            <a:pPr marL="457200" indent="-457200">
              <a:spcAft>
                <a:spcPts val="400"/>
              </a:spcAft>
              <a:buFont typeface="Arial" panose="020B0604020202020204" pitchFamily="34" charset="0"/>
              <a:buChar char="•"/>
            </a:pPr>
            <a:r>
              <a:rPr lang="en-US" sz="2800" dirty="0">
                <a:latin typeface="Lato" panose="020F0502020204030203" pitchFamily="34" charset="0"/>
              </a:rPr>
              <a:t>Three or more at-risk factors (per Indicator Response Guide)</a:t>
            </a:r>
          </a:p>
          <a:p>
            <a:pPr marL="457200" indent="-457200">
              <a:spcAft>
                <a:spcPts val="400"/>
              </a:spcAft>
              <a:buFont typeface="Arial" panose="020B0604020202020204" pitchFamily="34" charset="0"/>
              <a:buChar char="•"/>
            </a:pPr>
            <a:r>
              <a:rPr lang="en-US" sz="2800" dirty="0">
                <a:latin typeface="Lato" panose="020F0502020204030203" pitchFamily="34" charset="0"/>
              </a:rPr>
              <a:t>History of being missing/runaway/kicked out 1 or more times within the last 6 months (especially if caregiver is unsure of whereabouts)</a:t>
            </a:r>
          </a:p>
          <a:p>
            <a:pPr marL="457200" indent="-457200">
              <a:spcAft>
                <a:spcPts val="400"/>
              </a:spcAft>
              <a:buFont typeface="Arial" panose="020B0604020202020204" pitchFamily="34" charset="0"/>
              <a:buChar char="•"/>
            </a:pPr>
            <a:r>
              <a:rPr lang="en-US" sz="2800" dirty="0">
                <a:latin typeface="Lato" panose="020F0502020204030203" pitchFamily="34" charset="0"/>
              </a:rPr>
              <a:t>Confirmed or reported use of hotels for parties or sexual encounters</a:t>
            </a:r>
          </a:p>
          <a:p>
            <a:pPr marL="457200" indent="-457200">
              <a:spcAft>
                <a:spcPts val="400"/>
              </a:spcAft>
              <a:buFont typeface="Arial" panose="020B0604020202020204" pitchFamily="34" charset="0"/>
              <a:buChar char="•"/>
            </a:pPr>
            <a:r>
              <a:rPr lang="en-US" sz="2800" dirty="0">
                <a:latin typeface="Lato" panose="020F0502020204030203" pitchFamily="34" charset="0"/>
              </a:rPr>
              <a:t>Unexplained injuries</a:t>
            </a:r>
          </a:p>
          <a:p>
            <a:pPr marL="457200" indent="-457200">
              <a:spcAft>
                <a:spcPts val="400"/>
              </a:spcAft>
              <a:buFont typeface="Arial" panose="020B0604020202020204" pitchFamily="34" charset="0"/>
              <a:buChar char="•"/>
            </a:pPr>
            <a:r>
              <a:rPr lang="en-US" sz="2800" dirty="0">
                <a:latin typeface="Lato" panose="020F0502020204030203" pitchFamily="34" charset="0"/>
              </a:rPr>
              <a:t>Unusual, unexplained, or out of the ordinary tattoos</a:t>
            </a:r>
          </a:p>
          <a:p>
            <a:pPr marL="457200" indent="-457200">
              <a:spcAft>
                <a:spcPts val="400"/>
              </a:spcAft>
              <a:buFont typeface="Arial" panose="020B0604020202020204" pitchFamily="34" charset="0"/>
              <a:buChar char="•"/>
            </a:pPr>
            <a:endParaRPr lang="en-US" sz="2800" dirty="0">
              <a:latin typeface="Lato" panose="020F0502020204030203" pitchFamily="34" charset="0"/>
            </a:endParaRPr>
          </a:p>
          <a:p>
            <a:pPr marL="457200" indent="-457200">
              <a:spcAft>
                <a:spcPts val="400"/>
              </a:spcAft>
              <a:buFont typeface="Arial" panose="020B0604020202020204" pitchFamily="34" charset="0"/>
              <a:buChar char="•"/>
            </a:pPr>
            <a:endParaRPr lang="en-US" sz="2800" dirty="0">
              <a:latin typeface="Lato" panose="020F0502020204030203" pitchFamily="34" charset="0"/>
            </a:endParaRPr>
          </a:p>
        </p:txBody>
      </p:sp>
      <p:sp>
        <p:nvSpPr>
          <p:cNvPr id="6" name="TextBox 5"/>
          <p:cNvSpPr txBox="1"/>
          <p:nvPr/>
        </p:nvSpPr>
        <p:spPr>
          <a:xfrm>
            <a:off x="7476483" y="5332582"/>
            <a:ext cx="4362137" cy="943143"/>
          </a:xfrm>
          <a:prstGeom prst="rect">
            <a:avLst/>
          </a:prstGeom>
          <a:noFill/>
        </p:spPr>
        <p:txBody>
          <a:bodyPr wrap="square" rtlCol="0">
            <a:spAutoFit/>
          </a:bodyPr>
          <a:lstStyle/>
          <a:p>
            <a:r>
              <a:rPr lang="en-US" dirty="0">
                <a:hlinkClick r:id="rId8"/>
              </a:rPr>
              <a:t>Indicator Response Guide - https://dcf.wisconsin.gov/files/aht/pdf/indicatorguide.pdf</a:t>
            </a:r>
            <a:r>
              <a:rPr lang="en-US" dirty="0"/>
              <a:t> </a:t>
            </a:r>
          </a:p>
        </p:txBody>
      </p:sp>
      <p:pic>
        <p:nvPicPr>
          <p:cNvPr id="7" name="33 High Risk">
            <a:hlinkClick r:id="" action="ppaction://media"/>
            <a:extLst>
              <a:ext uri="{FF2B5EF4-FFF2-40B4-BE49-F238E27FC236}">
                <a16:creationId xmlns:a16="http://schemas.microsoft.com/office/drawing/2014/main" id="{04A7F7DB-1E8C-493D-A721-94CB60FF6181}"/>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6037263" y="3308350"/>
            <a:ext cx="406400" cy="406400"/>
          </a:xfrm>
          <a:prstGeom prst="rect">
            <a:avLst/>
          </a:prstGeom>
        </p:spPr>
      </p:pic>
    </p:spTree>
    <p:custDataLst>
      <p:tags r:id="rId1"/>
    </p:custDataLst>
    <p:extLst>
      <p:ext uri="{BB962C8B-B14F-4D97-AF65-F5344CB8AC3E}">
        <p14:creationId xmlns:p14="http://schemas.microsoft.com/office/powerpoint/2010/main" val="363031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108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23569" y="5799376"/>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1099751" y="314960"/>
            <a:ext cx="1051560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Learning Check</a:t>
            </a:r>
          </a:p>
        </p:txBody>
      </p:sp>
      <p:sp>
        <p:nvSpPr>
          <p:cNvPr id="6" name="Rectangle 5"/>
          <p:cNvSpPr/>
          <p:nvPr/>
        </p:nvSpPr>
        <p:spPr>
          <a:xfrm>
            <a:off x="1099751" y="2264714"/>
            <a:ext cx="10212262" cy="2246769"/>
          </a:xfrm>
          <a:prstGeom prst="rect">
            <a:avLst/>
          </a:prstGeom>
        </p:spPr>
        <p:txBody>
          <a:bodyPr wrap="square">
            <a:spAutoFit/>
          </a:bodyPr>
          <a:lstStyle/>
          <a:p>
            <a:r>
              <a:rPr lang="en-US" altLang="en-US" sz="3200" dirty="0">
                <a:latin typeface="Lato "/>
              </a:rPr>
              <a:t>Scenario: A 12-year-old student asks to use the rest room frequently and complains her “privates” itch. Should you make a report?</a:t>
            </a:r>
          </a:p>
          <a:p>
            <a:endParaRPr lang="en-US" altLang="en-US" sz="1200" dirty="0">
              <a:latin typeface="Lato "/>
            </a:endParaRPr>
          </a:p>
          <a:p>
            <a:r>
              <a:rPr lang="en-US" altLang="en-US" sz="3200" dirty="0">
                <a:latin typeface="Lato "/>
              </a:rPr>
              <a:t>____ Yes		____ No</a:t>
            </a:r>
            <a:endParaRPr lang="en-US" altLang="en-US" sz="2800" dirty="0">
              <a:latin typeface="Lato "/>
            </a:endParaRPr>
          </a:p>
        </p:txBody>
      </p:sp>
    </p:spTree>
    <p:custDataLst>
      <p:tags r:id="rId1"/>
    </p:custDataLst>
    <p:extLst>
      <p:ext uri="{BB962C8B-B14F-4D97-AF65-F5344CB8AC3E}">
        <p14:creationId xmlns:p14="http://schemas.microsoft.com/office/powerpoint/2010/main" val="264078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Methamphetamine Manufacture</a:t>
            </a:r>
          </a:p>
        </p:txBody>
      </p:sp>
      <p:sp>
        <p:nvSpPr>
          <p:cNvPr id="4" name="TextBox 3"/>
          <p:cNvSpPr txBox="1"/>
          <p:nvPr/>
        </p:nvSpPr>
        <p:spPr>
          <a:xfrm>
            <a:off x="2125660" y="2283050"/>
            <a:ext cx="7576279" cy="2554545"/>
          </a:xfrm>
          <a:prstGeom prst="rect">
            <a:avLst/>
          </a:prstGeom>
          <a:noFill/>
        </p:spPr>
        <p:txBody>
          <a:bodyPr wrap="square" rtlCol="0">
            <a:spAutoFit/>
          </a:bodyPr>
          <a:lstStyle/>
          <a:p>
            <a:r>
              <a:rPr lang="en-US" altLang="en-US" sz="3600" dirty="0"/>
              <a:t>Methamphetamine manufacture that a child can see, smell, or hear is child abuse in Wisconsin.</a:t>
            </a:r>
          </a:p>
          <a:p>
            <a:endParaRPr lang="en-US" altLang="en-US" sz="2400" dirty="0"/>
          </a:p>
          <a:p>
            <a:r>
              <a:rPr lang="en-US" altLang="en-US" sz="2800" dirty="0"/>
              <a:t>Wis. Stat. 48.02(1)(g)</a:t>
            </a:r>
          </a:p>
        </p:txBody>
      </p:sp>
    </p:spTree>
    <p:custDataLst>
      <p:tags r:id="rId1"/>
    </p:custDataLst>
    <p:extLst>
      <p:ext uri="{BB962C8B-B14F-4D97-AF65-F5344CB8AC3E}">
        <p14:creationId xmlns:p14="http://schemas.microsoft.com/office/powerpoint/2010/main" val="180819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What is Not Child Maltreatment?</a:t>
            </a:r>
          </a:p>
        </p:txBody>
      </p:sp>
      <p:sp>
        <p:nvSpPr>
          <p:cNvPr id="4" name="TextBox 3"/>
          <p:cNvSpPr txBox="1"/>
          <p:nvPr/>
        </p:nvSpPr>
        <p:spPr>
          <a:xfrm>
            <a:off x="680720" y="1737360"/>
            <a:ext cx="10606873" cy="4031873"/>
          </a:xfrm>
          <a:prstGeom prst="rect">
            <a:avLst/>
          </a:prstGeom>
          <a:noFill/>
        </p:spPr>
        <p:txBody>
          <a:bodyPr wrap="square" rtlCol="0">
            <a:spAutoFit/>
          </a:bodyPr>
          <a:lstStyle/>
          <a:p>
            <a:pPr marL="457200" indent="-457200">
              <a:buFont typeface="Arial" panose="020B0604020202020204" pitchFamily="34" charset="0"/>
              <a:buChar char="•"/>
            </a:pPr>
            <a:r>
              <a:rPr lang="en-US" altLang="en-US" sz="3200" dirty="0">
                <a:latin typeface="Lato "/>
              </a:rPr>
              <a:t>Failure to give prescribed medication to a child, unless it threatens child’s life or health</a:t>
            </a:r>
          </a:p>
          <a:p>
            <a:endParaRPr lang="en-US" altLang="en-US" sz="800" dirty="0">
              <a:latin typeface="Lato "/>
            </a:endParaRPr>
          </a:p>
          <a:p>
            <a:pPr marL="457200" indent="-457200">
              <a:buFont typeface="Arial" panose="020B0604020202020204" pitchFamily="34" charset="0"/>
              <a:buChar char="•"/>
            </a:pPr>
            <a:r>
              <a:rPr lang="en-US" altLang="en-US" sz="3200" dirty="0">
                <a:latin typeface="Lato "/>
              </a:rPr>
              <a:t>Examples</a:t>
            </a:r>
          </a:p>
          <a:p>
            <a:endParaRPr lang="en-US" altLang="en-US" sz="800" dirty="0">
              <a:latin typeface="Lato "/>
            </a:endParaRPr>
          </a:p>
          <a:p>
            <a:pPr marL="925281" lvl="1" indent="-457200">
              <a:buFont typeface="Wingdings" panose="05000000000000000000" pitchFamily="2" charset="2"/>
              <a:buChar char="ü"/>
            </a:pPr>
            <a:r>
              <a:rPr lang="en-US" altLang="en-US" sz="2800" dirty="0">
                <a:latin typeface="Lato "/>
              </a:rPr>
              <a:t>Parent who declines to provide stimulant medication to child with ADHD – no report</a:t>
            </a:r>
          </a:p>
          <a:p>
            <a:pPr marL="810981" lvl="1" indent="-342900">
              <a:buFont typeface="Wingdings" panose="05000000000000000000" pitchFamily="2" charset="2"/>
              <a:buChar char="ü"/>
            </a:pPr>
            <a:endParaRPr lang="en-US" altLang="en-US" sz="800" dirty="0">
              <a:latin typeface="Lato "/>
            </a:endParaRPr>
          </a:p>
          <a:p>
            <a:pPr marL="925281" lvl="1" indent="-457200">
              <a:buFont typeface="Wingdings" panose="05000000000000000000" pitchFamily="2" charset="2"/>
              <a:buChar char="ü"/>
            </a:pPr>
            <a:r>
              <a:rPr lang="en-US" altLang="en-US" sz="2800" dirty="0">
                <a:latin typeface="Lato "/>
              </a:rPr>
              <a:t>Parent who declines to provide insulin to child with diabetes – make a report</a:t>
            </a:r>
          </a:p>
          <a:p>
            <a:pPr marL="342900" indent="-342900">
              <a:buFont typeface="Arial" panose="020B0604020202020204" pitchFamily="34" charset="0"/>
              <a:buChar char="•"/>
            </a:pPr>
            <a:endParaRPr lang="en-US" sz="2400" dirty="0">
              <a:latin typeface="Lato "/>
            </a:endParaRPr>
          </a:p>
        </p:txBody>
      </p:sp>
    </p:spTree>
    <p:custDataLst>
      <p:tags r:id="rId1"/>
    </p:custDataLst>
    <p:extLst>
      <p:ext uri="{BB962C8B-B14F-4D97-AF65-F5344CB8AC3E}">
        <p14:creationId xmlns:p14="http://schemas.microsoft.com/office/powerpoint/2010/main" val="343841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What is Not Child Maltreatment?</a:t>
            </a:r>
          </a:p>
        </p:txBody>
      </p:sp>
      <p:sp>
        <p:nvSpPr>
          <p:cNvPr id="4" name="TextBox 3"/>
          <p:cNvSpPr txBox="1"/>
          <p:nvPr/>
        </p:nvSpPr>
        <p:spPr>
          <a:xfrm>
            <a:off x="867153" y="1327172"/>
            <a:ext cx="11094997" cy="4524315"/>
          </a:xfrm>
          <a:prstGeom prst="rect">
            <a:avLst/>
          </a:prstGeom>
          <a:noFill/>
        </p:spPr>
        <p:txBody>
          <a:bodyPr wrap="square" rtlCol="0">
            <a:spAutoFit/>
          </a:bodyPr>
          <a:lstStyle/>
          <a:p>
            <a:pPr marL="457200" indent="-457200">
              <a:buFont typeface="Arial" panose="020B0604020202020204" pitchFamily="34" charset="0"/>
              <a:buChar char="•"/>
            </a:pPr>
            <a:r>
              <a:rPr lang="en-US" altLang="en-US" sz="3200" dirty="0">
                <a:latin typeface="Lato "/>
              </a:rPr>
              <a:t>Truancy</a:t>
            </a:r>
          </a:p>
          <a:p>
            <a:pPr marL="810981" lvl="1" indent="-342900">
              <a:buFont typeface="Wingdings" panose="05000000000000000000" pitchFamily="2" charset="2"/>
              <a:buChar char="ü"/>
            </a:pPr>
            <a:r>
              <a:rPr lang="en-US" altLang="en-US" sz="2800" dirty="0">
                <a:latin typeface="Lato "/>
              </a:rPr>
              <a:t>Follow provisions in Wis. Stat. 118.16</a:t>
            </a:r>
          </a:p>
          <a:p>
            <a:pPr marL="810981" lvl="1" indent="-342900">
              <a:buFont typeface="Wingdings" panose="05000000000000000000" pitchFamily="2" charset="2"/>
              <a:buChar char="ü"/>
            </a:pPr>
            <a:endParaRPr lang="en-US" altLang="en-US" sz="1200" dirty="0">
              <a:latin typeface="Lato "/>
            </a:endParaRPr>
          </a:p>
          <a:p>
            <a:pPr marL="457200" indent="-457200">
              <a:buFont typeface="Arial" panose="020B0604020202020204" pitchFamily="34" charset="0"/>
              <a:buChar char="•"/>
            </a:pPr>
            <a:r>
              <a:rPr lang="en-US" altLang="en-US" sz="3200" dirty="0">
                <a:latin typeface="Lato "/>
              </a:rPr>
              <a:t>Suicidal talk, ideation, or attempt or Non-Suicidal Self-Injury (NSSI)</a:t>
            </a:r>
          </a:p>
          <a:p>
            <a:pPr marL="925281" lvl="1" indent="-457200">
              <a:buFont typeface="Arial" panose="020B0604020202020204" pitchFamily="34" charset="0"/>
              <a:buChar char="•"/>
            </a:pPr>
            <a:r>
              <a:rPr lang="en-US" altLang="en-US" sz="3200" dirty="0">
                <a:latin typeface="Lato "/>
              </a:rPr>
              <a:t>unless student demonstrates symptoms of emotional damage AND parent has refused to obtain necessary treatment for student</a:t>
            </a:r>
          </a:p>
          <a:p>
            <a:pPr marL="810981" lvl="1" indent="-342900">
              <a:buFont typeface="Wingdings" panose="05000000000000000000" pitchFamily="2" charset="2"/>
              <a:buChar char="ü"/>
            </a:pPr>
            <a:r>
              <a:rPr lang="en-US" altLang="en-US" sz="2800" dirty="0">
                <a:latin typeface="Lato "/>
              </a:rPr>
              <a:t>Failure by parent to obtain necessary treatment might be reason to report suspected emotional damage</a:t>
            </a:r>
          </a:p>
        </p:txBody>
      </p:sp>
    </p:spTree>
    <p:custDataLst>
      <p:tags r:id="rId1"/>
    </p:custDataLst>
    <p:extLst>
      <p:ext uri="{BB962C8B-B14F-4D97-AF65-F5344CB8AC3E}">
        <p14:creationId xmlns:p14="http://schemas.microsoft.com/office/powerpoint/2010/main" val="108515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6">
            <a:extLst>
              <a:ext uri="{28A0092B-C50C-407E-A947-70E740481C1C}">
                <a14:useLocalDpi xmlns:a14="http://schemas.microsoft.com/office/drawing/2010/main" val="0"/>
              </a:ext>
            </a:extLst>
          </a:blip>
          <a:srcRect b="43703"/>
          <a:stretch/>
        </p:blipFill>
        <p:spPr>
          <a:xfrm>
            <a:off x="1" y="5680266"/>
            <a:ext cx="12480925" cy="134283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Who Must Report</a:t>
            </a:r>
          </a:p>
        </p:txBody>
      </p:sp>
      <p:sp>
        <p:nvSpPr>
          <p:cNvPr id="4" name="TextBox 3"/>
          <p:cNvSpPr txBox="1"/>
          <p:nvPr/>
        </p:nvSpPr>
        <p:spPr>
          <a:xfrm>
            <a:off x="752168" y="1737360"/>
            <a:ext cx="11238271" cy="4448141"/>
          </a:xfrm>
          <a:prstGeom prst="rect">
            <a:avLst/>
          </a:prstGeom>
          <a:noFill/>
        </p:spPr>
        <p:txBody>
          <a:bodyPr wrap="square" rtlCol="0">
            <a:spAutoFit/>
          </a:bodyPr>
          <a:lstStyle/>
          <a:p>
            <a:pPr>
              <a:lnSpc>
                <a:spcPct val="90000"/>
              </a:lnSpc>
              <a:defRPr/>
            </a:pPr>
            <a:r>
              <a:rPr lang="en-US" sz="3200" dirty="0">
                <a:latin typeface="Lato "/>
              </a:rPr>
              <a:t>A school district employee must immediately report to county Child Protective Services (CPS) or local law enforcement, if the employee has </a:t>
            </a:r>
            <a:r>
              <a:rPr lang="en-US" sz="3200" b="1" dirty="0">
                <a:latin typeface="Lato "/>
              </a:rPr>
              <a:t>reasonable cause to suspect* </a:t>
            </a:r>
            <a:r>
              <a:rPr lang="en-US" sz="3200" dirty="0">
                <a:latin typeface="Lato "/>
              </a:rPr>
              <a:t>a child the employee has seen as part of her/his/their work …</a:t>
            </a:r>
          </a:p>
          <a:p>
            <a:pPr>
              <a:lnSpc>
                <a:spcPct val="90000"/>
              </a:lnSpc>
              <a:defRPr/>
            </a:pPr>
            <a:endParaRPr lang="en-US" sz="1050" dirty="0">
              <a:latin typeface="Lato "/>
            </a:endParaRPr>
          </a:p>
          <a:p>
            <a:pPr marL="891540" indent="-342900">
              <a:lnSpc>
                <a:spcPct val="90000"/>
              </a:lnSpc>
              <a:buFont typeface="Arial" panose="020B0604020202020204" pitchFamily="34" charset="0"/>
              <a:buChar char="•"/>
              <a:defRPr/>
            </a:pPr>
            <a:r>
              <a:rPr lang="en-US" sz="2800" dirty="0">
                <a:latin typeface="Lato "/>
              </a:rPr>
              <a:t>Has been abused or neglected, or</a:t>
            </a:r>
          </a:p>
          <a:p>
            <a:pPr marL="891540" indent="-342900">
              <a:lnSpc>
                <a:spcPct val="90000"/>
              </a:lnSpc>
              <a:buFont typeface="Arial" panose="020B0604020202020204" pitchFamily="34" charset="0"/>
              <a:buChar char="•"/>
              <a:defRPr/>
            </a:pPr>
            <a:endParaRPr lang="en-US" sz="1200" dirty="0">
              <a:latin typeface="Lato "/>
            </a:endParaRPr>
          </a:p>
          <a:p>
            <a:pPr marL="891540" indent="-342900">
              <a:lnSpc>
                <a:spcPct val="90000"/>
              </a:lnSpc>
              <a:buFont typeface="Arial" panose="020B0604020202020204" pitchFamily="34" charset="0"/>
              <a:buChar char="•"/>
              <a:defRPr/>
            </a:pPr>
            <a:r>
              <a:rPr lang="en-US" sz="2800" dirty="0">
                <a:latin typeface="Lato "/>
              </a:rPr>
              <a:t>Has been threatened with abuse or neglect and the employee believes it will occur</a:t>
            </a:r>
          </a:p>
          <a:p>
            <a:pPr marL="891540" indent="-342900">
              <a:lnSpc>
                <a:spcPct val="90000"/>
              </a:lnSpc>
              <a:buFont typeface="Arial" panose="020B0604020202020204" pitchFamily="34" charset="0"/>
              <a:buChar char="•"/>
              <a:defRPr/>
            </a:pPr>
            <a:endParaRPr lang="en-US" sz="1600" dirty="0">
              <a:latin typeface="Lato "/>
            </a:endParaRPr>
          </a:p>
          <a:p>
            <a:pPr>
              <a:lnSpc>
                <a:spcPct val="90000"/>
              </a:lnSpc>
              <a:defRPr/>
            </a:pPr>
            <a:r>
              <a:rPr lang="en-US" altLang="en-US" sz="2400" dirty="0">
                <a:latin typeface="Lato "/>
              </a:rPr>
              <a:t>Wis. Stat. 48.981(2)(a), (3)(a)1. </a:t>
            </a:r>
            <a:endParaRPr lang="en-US" sz="2400" dirty="0">
              <a:latin typeface="Lato "/>
            </a:endParaRPr>
          </a:p>
          <a:p>
            <a:pPr marL="548640">
              <a:lnSpc>
                <a:spcPct val="90000"/>
              </a:lnSpc>
              <a:defRPr/>
            </a:pPr>
            <a:endParaRPr lang="en-US" sz="2800" dirty="0"/>
          </a:p>
        </p:txBody>
      </p:sp>
      <p:sp>
        <p:nvSpPr>
          <p:cNvPr id="6" name="TextBox 5">
            <a:extLst>
              <a:ext uri="{FF2B5EF4-FFF2-40B4-BE49-F238E27FC236}">
                <a16:creationId xmlns:a16="http://schemas.microsoft.com/office/drawing/2014/main" id="{A63BCE58-F39E-4578-9484-E568F6B57707}"/>
              </a:ext>
            </a:extLst>
          </p:cNvPr>
          <p:cNvSpPr txBox="1"/>
          <p:nvPr/>
        </p:nvSpPr>
        <p:spPr>
          <a:xfrm>
            <a:off x="5759116" y="5422232"/>
            <a:ext cx="6231323" cy="400110"/>
          </a:xfrm>
          <a:prstGeom prst="rect">
            <a:avLst/>
          </a:prstGeom>
          <a:noFill/>
        </p:spPr>
        <p:txBody>
          <a:bodyPr wrap="square" rtlCol="0">
            <a:spAutoFit/>
          </a:bodyPr>
          <a:lstStyle/>
          <a:p>
            <a:r>
              <a:rPr lang="en-US" sz="2000" dirty="0">
                <a:effectLst/>
                <a:latin typeface="Calibri" panose="020F0502020204030204" pitchFamily="34" charset="0"/>
                <a:ea typeface="Times New Roman" panose="02020603050405020304" pitchFamily="18" charset="0"/>
              </a:rPr>
              <a:t>*(</a:t>
            </a:r>
            <a:r>
              <a:rPr lang="en-US" sz="2000" i="1" dirty="0">
                <a:effectLst/>
                <a:latin typeface="Calibri" panose="020F0502020204030204" pitchFamily="34" charset="0"/>
                <a:ea typeface="Times New Roman" panose="02020603050405020304" pitchFamily="18" charset="0"/>
              </a:rPr>
              <a:t>See State v. Hurd</a:t>
            </a:r>
            <a:r>
              <a:rPr lang="en-US" sz="2000" dirty="0">
                <a:effectLst/>
                <a:latin typeface="Calibri" panose="020F0502020204030204" pitchFamily="34" charset="0"/>
                <a:ea typeface="Times New Roman" panose="02020603050405020304" pitchFamily="18" charset="0"/>
              </a:rPr>
              <a:t>, 135 Wis. 2d 266, 273 (Ct. App. 1986)). </a:t>
            </a:r>
            <a:endParaRPr lang="en-US" dirty="0"/>
          </a:p>
        </p:txBody>
      </p:sp>
      <p:pic>
        <p:nvPicPr>
          <p:cNvPr id="7" name="Recorded Sound">
            <a:hlinkClick r:id="" action="ppaction://media"/>
            <a:extLst>
              <a:ext uri="{FF2B5EF4-FFF2-40B4-BE49-F238E27FC236}">
                <a16:creationId xmlns:a16="http://schemas.microsoft.com/office/drawing/2014/main" id="{66F51D95-3E1B-4084-944A-7253B3036B53}"/>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6037263" y="3308350"/>
            <a:ext cx="406400" cy="406400"/>
          </a:xfrm>
          <a:prstGeom prst="rect">
            <a:avLst/>
          </a:prstGeom>
        </p:spPr>
      </p:pic>
    </p:spTree>
    <p:custDataLst>
      <p:tags r:id="rId1"/>
    </p:custDataLst>
    <p:extLst>
      <p:ext uri="{BB962C8B-B14F-4D97-AF65-F5344CB8AC3E}">
        <p14:creationId xmlns:p14="http://schemas.microsoft.com/office/powerpoint/2010/main" val="297655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975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Who is Not Required to Report</a:t>
            </a:r>
          </a:p>
        </p:txBody>
      </p:sp>
      <p:sp>
        <p:nvSpPr>
          <p:cNvPr id="4" name="TextBox 3"/>
          <p:cNvSpPr txBox="1"/>
          <p:nvPr/>
        </p:nvSpPr>
        <p:spPr>
          <a:xfrm>
            <a:off x="680720" y="1737360"/>
            <a:ext cx="11196320" cy="358559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3200" dirty="0">
                <a:latin typeface="Lato "/>
              </a:rPr>
              <a:t>School staff who suspect abuse or neglect while not in the course of their professional duties</a:t>
            </a:r>
          </a:p>
          <a:p>
            <a:pPr marL="342900" indent="-342900">
              <a:spcAft>
                <a:spcPts val="600"/>
              </a:spcAft>
              <a:buFont typeface="Arial" panose="020B0604020202020204" pitchFamily="34" charset="0"/>
              <a:buChar char="•"/>
            </a:pPr>
            <a:r>
              <a:rPr lang="en-US" sz="3200" dirty="0">
                <a:latin typeface="Lato "/>
              </a:rPr>
              <a:t>Contracted staff (e.g., bus drivers)</a:t>
            </a:r>
            <a:endParaRPr lang="en-US" sz="1200" dirty="0">
              <a:latin typeface="Lato "/>
            </a:endParaRPr>
          </a:p>
          <a:p>
            <a:pPr marL="342900" indent="-342900">
              <a:spcAft>
                <a:spcPts val="600"/>
              </a:spcAft>
              <a:buFont typeface="Arial" panose="020B0604020202020204" pitchFamily="34" charset="0"/>
              <a:buChar char="•"/>
            </a:pPr>
            <a:r>
              <a:rPr lang="en-US" sz="3200" dirty="0">
                <a:latin typeface="Lato "/>
              </a:rPr>
              <a:t>Volunteers who work directly with students</a:t>
            </a:r>
            <a:endParaRPr lang="en-US" sz="1200" dirty="0">
              <a:latin typeface="Lato "/>
            </a:endParaRPr>
          </a:p>
          <a:p>
            <a:pPr marL="810981" lvl="1" indent="-342900">
              <a:spcAft>
                <a:spcPts val="600"/>
              </a:spcAft>
              <a:buFont typeface="Arial" panose="020B0604020202020204" pitchFamily="34" charset="0"/>
              <a:buChar char="•"/>
            </a:pPr>
            <a:r>
              <a:rPr lang="en-US" sz="2800" dirty="0">
                <a:latin typeface="Lato "/>
              </a:rPr>
              <a:t>School districts may choose to extend expectations to notify appropriate school authorities of suspected child maltreatment to contracted staff and volunteers</a:t>
            </a:r>
          </a:p>
        </p:txBody>
      </p:sp>
    </p:spTree>
    <p:custDataLst>
      <p:tags r:id="rId1"/>
    </p:custDataLst>
    <p:extLst>
      <p:ext uri="{BB962C8B-B14F-4D97-AF65-F5344CB8AC3E}">
        <p14:creationId xmlns:p14="http://schemas.microsoft.com/office/powerpoint/2010/main" val="60976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6">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Learning Check</a:t>
            </a:r>
          </a:p>
        </p:txBody>
      </p:sp>
      <p:sp>
        <p:nvSpPr>
          <p:cNvPr id="4" name="TextBox 3"/>
          <p:cNvSpPr txBox="1"/>
          <p:nvPr/>
        </p:nvSpPr>
        <p:spPr>
          <a:xfrm>
            <a:off x="1106129" y="1984495"/>
            <a:ext cx="10279626" cy="2308324"/>
          </a:xfrm>
          <a:prstGeom prst="rect">
            <a:avLst/>
          </a:prstGeom>
          <a:noFill/>
        </p:spPr>
        <p:txBody>
          <a:bodyPr wrap="square" rtlCol="0">
            <a:spAutoFit/>
          </a:bodyPr>
          <a:lstStyle/>
          <a:p>
            <a:pPr>
              <a:lnSpc>
                <a:spcPct val="90000"/>
              </a:lnSpc>
            </a:pPr>
            <a:r>
              <a:rPr lang="en-US" altLang="en-US" sz="3200" dirty="0">
                <a:latin typeface="Lato "/>
              </a:rPr>
              <a:t>True or False: Reporting suspected child maltreatment may be delegated to another employee who knows the child and is more familiar with how to make a report.</a:t>
            </a:r>
          </a:p>
          <a:p>
            <a:pPr>
              <a:lnSpc>
                <a:spcPct val="90000"/>
              </a:lnSpc>
            </a:pPr>
            <a:endParaRPr lang="en-US" altLang="en-US" sz="3200" dirty="0">
              <a:latin typeface="Lato "/>
            </a:endParaRPr>
          </a:p>
          <a:p>
            <a:pPr>
              <a:lnSpc>
                <a:spcPct val="90000"/>
              </a:lnSpc>
            </a:pPr>
            <a:r>
              <a:rPr lang="en-US" altLang="en-US" sz="3200" dirty="0">
                <a:latin typeface="Lato "/>
              </a:rPr>
              <a:t>___ True		___ False</a:t>
            </a:r>
            <a:endParaRPr lang="en-US" altLang="en-US" sz="2800" dirty="0">
              <a:latin typeface="Lato "/>
            </a:endParaRPr>
          </a:p>
        </p:txBody>
      </p:sp>
      <p:pic>
        <p:nvPicPr>
          <p:cNvPr id="6" name="40 learning check">
            <a:hlinkClick r:id="" action="ppaction://media"/>
            <a:extLst>
              <a:ext uri="{FF2B5EF4-FFF2-40B4-BE49-F238E27FC236}">
                <a16:creationId xmlns:a16="http://schemas.microsoft.com/office/drawing/2014/main" id="{C96F8C3D-8E8D-43D1-9B80-DE182ED226F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6037263" y="3308350"/>
            <a:ext cx="406400" cy="406400"/>
          </a:xfrm>
          <a:prstGeom prst="rect">
            <a:avLst/>
          </a:prstGeom>
        </p:spPr>
      </p:pic>
    </p:spTree>
    <p:custDataLst>
      <p:tags r:id="rId1"/>
    </p:custDataLst>
    <p:extLst>
      <p:ext uri="{BB962C8B-B14F-4D97-AF65-F5344CB8AC3E}">
        <p14:creationId xmlns:p14="http://schemas.microsoft.com/office/powerpoint/2010/main" val="247639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39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902043" y="314960"/>
            <a:ext cx="10676238"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Reporting Suspected Child Maltreatment</a:t>
            </a:r>
          </a:p>
        </p:txBody>
      </p:sp>
      <p:sp>
        <p:nvSpPr>
          <p:cNvPr id="4" name="TextBox 3"/>
          <p:cNvSpPr txBox="1"/>
          <p:nvPr/>
        </p:nvSpPr>
        <p:spPr>
          <a:xfrm>
            <a:off x="642002" y="1910355"/>
            <a:ext cx="11196320" cy="2680157"/>
          </a:xfrm>
          <a:prstGeom prst="rect">
            <a:avLst/>
          </a:prstGeom>
          <a:noFill/>
        </p:spPr>
        <p:txBody>
          <a:bodyPr wrap="square" rtlCol="0">
            <a:spAutoFit/>
          </a:bodyPr>
          <a:lstStyle/>
          <a:p>
            <a:pPr marL="457200" indent="-457200">
              <a:buFont typeface="Arial" panose="020B0604020202020204" pitchFamily="34" charset="0"/>
              <a:buChar char="•"/>
            </a:pPr>
            <a:r>
              <a:rPr lang="en-US" altLang="en-US" sz="3072" dirty="0">
                <a:latin typeface="Lato "/>
              </a:rPr>
              <a:t>Report must be made to county Child Protective Services or local law enforcement</a:t>
            </a:r>
          </a:p>
          <a:p>
            <a:r>
              <a:rPr lang="en-US" altLang="en-US" sz="800" dirty="0">
                <a:latin typeface="Lato "/>
              </a:rPr>
              <a:t> 	</a:t>
            </a:r>
          </a:p>
          <a:p>
            <a:pPr marL="810981" lvl="1" indent="-342900">
              <a:buFont typeface="Wingdings" panose="05000000000000000000" pitchFamily="2" charset="2"/>
              <a:buChar char="ü"/>
            </a:pPr>
            <a:r>
              <a:rPr lang="en-US" altLang="en-US" sz="2800" dirty="0">
                <a:latin typeface="Lato "/>
              </a:rPr>
              <a:t>Contact law enforcement when there may be immediate danger to a student</a:t>
            </a:r>
          </a:p>
          <a:p>
            <a:pPr marL="810981" lvl="1" indent="-342900">
              <a:buFont typeface="Wingdings" panose="05000000000000000000" pitchFamily="2" charset="2"/>
              <a:buChar char="ü"/>
            </a:pPr>
            <a:endParaRPr lang="en-US" altLang="en-US" sz="1200" dirty="0">
              <a:latin typeface="Lato "/>
            </a:endParaRPr>
          </a:p>
          <a:p>
            <a:pPr marL="457200" indent="-457200">
              <a:buFont typeface="Arial" panose="020B0604020202020204" pitchFamily="34" charset="0"/>
              <a:buChar char="•"/>
            </a:pPr>
            <a:r>
              <a:rPr lang="en-US" altLang="en-US" sz="3072" dirty="0">
                <a:latin typeface="Lato "/>
              </a:rPr>
              <a:t>Report immediately by telephone or in person</a:t>
            </a:r>
          </a:p>
        </p:txBody>
      </p:sp>
      <p:sp>
        <p:nvSpPr>
          <p:cNvPr id="6" name="Rectangle 5"/>
          <p:cNvSpPr/>
          <p:nvPr/>
        </p:nvSpPr>
        <p:spPr>
          <a:xfrm>
            <a:off x="517755" y="4909817"/>
            <a:ext cx="3621504" cy="461665"/>
          </a:xfrm>
          <a:prstGeom prst="rect">
            <a:avLst/>
          </a:prstGeom>
        </p:spPr>
        <p:txBody>
          <a:bodyPr wrap="none">
            <a:spAutoFit/>
          </a:bodyPr>
          <a:lstStyle/>
          <a:p>
            <a:r>
              <a:rPr lang="en-US" altLang="en-US" sz="2400" dirty="0">
                <a:latin typeface="Lato "/>
              </a:rPr>
              <a:t>Wis. Stat. 48.981(3)(a)1. </a:t>
            </a:r>
            <a:endParaRPr lang="en-US" sz="2400" dirty="0">
              <a:latin typeface="Lato "/>
            </a:endParaRPr>
          </a:p>
        </p:txBody>
      </p:sp>
    </p:spTree>
    <p:custDataLst>
      <p:tags r:id="rId1"/>
    </p:custDataLst>
    <p:extLst>
      <p:ext uri="{BB962C8B-B14F-4D97-AF65-F5344CB8AC3E}">
        <p14:creationId xmlns:p14="http://schemas.microsoft.com/office/powerpoint/2010/main" val="246442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1533832" y="314960"/>
            <a:ext cx="9719187"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Signs of Child Maltreatment</a:t>
            </a:r>
          </a:p>
        </p:txBody>
      </p:sp>
      <p:sp>
        <p:nvSpPr>
          <p:cNvPr id="4" name="TextBox 3"/>
          <p:cNvSpPr txBox="1"/>
          <p:nvPr/>
        </p:nvSpPr>
        <p:spPr>
          <a:xfrm>
            <a:off x="1349114" y="1609490"/>
            <a:ext cx="10353679" cy="4801314"/>
          </a:xfrm>
          <a:prstGeom prst="rect">
            <a:avLst/>
          </a:prstGeom>
          <a:noFill/>
        </p:spPr>
        <p:txBody>
          <a:bodyPr wrap="square" rtlCol="0">
            <a:spAutoFit/>
          </a:bodyPr>
          <a:lstStyle/>
          <a:p>
            <a:pPr marL="457200" indent="-457200">
              <a:buFont typeface="Arial" panose="020B0604020202020204" pitchFamily="34" charset="0"/>
              <a:buChar char="•"/>
              <a:defRPr/>
            </a:pPr>
            <a:endParaRPr lang="en-US" altLang="en-US" sz="1200" dirty="0">
              <a:latin typeface="Lato "/>
            </a:endParaRPr>
          </a:p>
          <a:p>
            <a:pPr marL="457200" indent="-457200">
              <a:buFont typeface="Arial" panose="020B0604020202020204" pitchFamily="34" charset="0"/>
              <a:buChar char="•"/>
              <a:defRPr/>
            </a:pPr>
            <a:r>
              <a:rPr lang="en-US" altLang="en-US" sz="3200" dirty="0">
                <a:latin typeface="Lato "/>
              </a:rPr>
              <a:t>Generally, more signs = more concern</a:t>
            </a:r>
          </a:p>
          <a:p>
            <a:pPr marL="925281" lvl="1" indent="-457200">
              <a:buFont typeface="Arial" panose="020B0604020202020204" pitchFamily="34" charset="0"/>
              <a:buChar char="•"/>
              <a:defRPr/>
            </a:pPr>
            <a:endParaRPr lang="en-US" altLang="en-US" sz="1200" dirty="0">
              <a:latin typeface="Lato "/>
            </a:endParaRPr>
          </a:p>
          <a:p>
            <a:pPr marL="457200" lvl="1" indent="-457200">
              <a:buFont typeface="Arial" panose="020B0604020202020204" pitchFamily="34" charset="0"/>
              <a:buChar char="•"/>
              <a:defRPr/>
            </a:pPr>
            <a:r>
              <a:rPr lang="en-US" altLang="en-US" sz="3200" dirty="0">
                <a:latin typeface="Lato "/>
              </a:rPr>
              <a:t>Making a report for suspected child maltreatment depends on</a:t>
            </a:r>
          </a:p>
          <a:p>
            <a:pPr marL="925281" lvl="1" indent="-457200">
              <a:buFont typeface="Wingdings" panose="05000000000000000000" pitchFamily="2" charset="2"/>
              <a:buChar char="ü"/>
              <a:defRPr/>
            </a:pPr>
            <a:r>
              <a:rPr lang="en-US" altLang="en-US" sz="2800" dirty="0">
                <a:latin typeface="Lato "/>
              </a:rPr>
              <a:t>Signs you observe</a:t>
            </a:r>
          </a:p>
          <a:p>
            <a:pPr marL="925281" lvl="1" indent="-457200">
              <a:buFont typeface="Wingdings" panose="05000000000000000000" pitchFamily="2" charset="2"/>
              <a:buChar char="ü"/>
              <a:defRPr/>
            </a:pPr>
            <a:r>
              <a:rPr lang="en-US" altLang="en-US" sz="2800" dirty="0">
                <a:latin typeface="Lato "/>
              </a:rPr>
              <a:t>Comments by student</a:t>
            </a:r>
          </a:p>
          <a:p>
            <a:pPr marL="925281" lvl="1" indent="-457200">
              <a:spcAft>
                <a:spcPts val="600"/>
              </a:spcAft>
              <a:buFont typeface="Wingdings" panose="05000000000000000000" pitchFamily="2" charset="2"/>
              <a:buChar char="ü"/>
              <a:defRPr/>
            </a:pPr>
            <a:r>
              <a:rPr lang="en-US" altLang="en-US" sz="2800" dirty="0">
                <a:latin typeface="Lato "/>
              </a:rPr>
              <a:t>Interactions with family</a:t>
            </a:r>
          </a:p>
          <a:p>
            <a:pPr marL="457200" indent="-457200">
              <a:spcAft>
                <a:spcPts val="600"/>
              </a:spcAft>
              <a:buFont typeface="Arial" panose="020B0604020202020204" pitchFamily="34" charset="0"/>
              <a:buChar char="•"/>
              <a:defRPr/>
            </a:pPr>
            <a:r>
              <a:rPr lang="en-US" altLang="en-US" sz="3200" dirty="0">
                <a:latin typeface="Lato "/>
              </a:rPr>
              <a:t>Greater risk for children with disabilities. They may also be less likely to report incidents to school staff. </a:t>
            </a:r>
          </a:p>
          <a:p>
            <a:pPr marL="457200" indent="-457200">
              <a:buFont typeface="Arial" panose="020B0604020202020204" pitchFamily="34" charset="0"/>
              <a:buChar char="•"/>
              <a:defRPr/>
            </a:pPr>
            <a:endParaRPr lang="en-US" altLang="en-US" sz="2800" dirty="0">
              <a:latin typeface="Lato "/>
            </a:endParaRPr>
          </a:p>
        </p:txBody>
      </p:sp>
      <p:sp>
        <p:nvSpPr>
          <p:cNvPr id="6" name="Rectangle 5"/>
          <p:cNvSpPr/>
          <p:nvPr/>
        </p:nvSpPr>
        <p:spPr>
          <a:xfrm flipH="1" flipV="1">
            <a:off x="12012992" y="4439383"/>
            <a:ext cx="45719" cy="954107"/>
          </a:xfrm>
          <a:prstGeom prst="rect">
            <a:avLst/>
          </a:prstGeom>
        </p:spPr>
        <p:txBody>
          <a:bodyPr wrap="square">
            <a:spAutoFit/>
          </a:bodyPr>
          <a:lstStyle/>
          <a:p>
            <a:pPr>
              <a:defRPr/>
            </a:pPr>
            <a:endParaRPr lang="en-US" altLang="en-US" sz="2800" dirty="0">
              <a:latin typeface="Lato "/>
            </a:endParaRPr>
          </a:p>
          <a:p>
            <a:pPr marL="810981" lvl="1" indent="-342900">
              <a:buFont typeface="Arial" panose="020B0604020202020204" pitchFamily="34" charset="0"/>
              <a:buChar char="•"/>
              <a:defRPr/>
            </a:pPr>
            <a:endParaRPr lang="en-US" altLang="en-US" sz="2800" dirty="0">
              <a:latin typeface="Lato "/>
            </a:endParaRPr>
          </a:p>
        </p:txBody>
      </p:sp>
    </p:spTree>
    <p:custDataLst>
      <p:tags r:id="rId1"/>
    </p:custDataLst>
    <p:extLst>
      <p:ext uri="{BB962C8B-B14F-4D97-AF65-F5344CB8AC3E}">
        <p14:creationId xmlns:p14="http://schemas.microsoft.com/office/powerpoint/2010/main" val="22095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345989" y="314960"/>
            <a:ext cx="11677135"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Liability Protection</a:t>
            </a:r>
          </a:p>
        </p:txBody>
      </p:sp>
      <p:sp>
        <p:nvSpPr>
          <p:cNvPr id="4" name="TextBox 3"/>
          <p:cNvSpPr txBox="1"/>
          <p:nvPr/>
        </p:nvSpPr>
        <p:spPr>
          <a:xfrm>
            <a:off x="902342" y="1642292"/>
            <a:ext cx="10400242" cy="3231654"/>
          </a:xfrm>
          <a:prstGeom prst="rect">
            <a:avLst/>
          </a:prstGeom>
          <a:noFill/>
        </p:spPr>
        <p:txBody>
          <a:bodyPr wrap="square" rtlCol="0">
            <a:spAutoFit/>
          </a:bodyPr>
          <a:lstStyle/>
          <a:p>
            <a:pPr marL="342900" indent="-342900">
              <a:buFont typeface="Arial" panose="020B0604020202020204" pitchFamily="34" charset="0"/>
              <a:buChar char="•"/>
            </a:pPr>
            <a:r>
              <a:rPr lang="en-US" altLang="en-US" sz="3200" dirty="0">
                <a:latin typeface="Lato "/>
              </a:rPr>
              <a:t>State law prohibits anyone who makes a report in good faith from being fired, disciplined, or otherwise discriminated against in regard to employment, or from being threatened with such treatment</a:t>
            </a:r>
          </a:p>
          <a:p>
            <a:pPr marL="171450" indent="-171450">
              <a:buFont typeface="Arial" panose="020B0604020202020204" pitchFamily="34" charset="0"/>
              <a:buChar char="•"/>
            </a:pPr>
            <a:endParaRPr lang="en-US" altLang="en-US" sz="1200" dirty="0">
              <a:latin typeface="Lato "/>
            </a:endParaRPr>
          </a:p>
          <a:p>
            <a:pPr marL="342900" indent="-342900">
              <a:buFont typeface="Arial" panose="020B0604020202020204" pitchFamily="34" charset="0"/>
              <a:buChar char="•"/>
            </a:pPr>
            <a:r>
              <a:rPr lang="en-US" altLang="en-US" sz="3200" dirty="0">
                <a:latin typeface="Lato "/>
              </a:rPr>
              <a:t>Reporter is protected from both civil and criminal liability</a:t>
            </a:r>
          </a:p>
        </p:txBody>
      </p:sp>
      <p:sp>
        <p:nvSpPr>
          <p:cNvPr id="6" name="Rectangle 5"/>
          <p:cNvSpPr/>
          <p:nvPr/>
        </p:nvSpPr>
        <p:spPr>
          <a:xfrm>
            <a:off x="902342" y="4987345"/>
            <a:ext cx="4065537" cy="461665"/>
          </a:xfrm>
          <a:prstGeom prst="rect">
            <a:avLst/>
          </a:prstGeom>
        </p:spPr>
        <p:txBody>
          <a:bodyPr wrap="none">
            <a:spAutoFit/>
          </a:bodyPr>
          <a:lstStyle/>
          <a:p>
            <a:r>
              <a:rPr lang="en-US" altLang="en-US" sz="2400" dirty="0">
                <a:latin typeface="Lato "/>
              </a:rPr>
              <a:t>Wis. Stats. 48.981(2)(e), (4) </a:t>
            </a:r>
            <a:endParaRPr lang="en-US" sz="2400" dirty="0">
              <a:latin typeface="Lato "/>
            </a:endParaRPr>
          </a:p>
        </p:txBody>
      </p:sp>
    </p:spTree>
    <p:custDataLst>
      <p:tags r:id="rId1"/>
    </p:custDataLst>
    <p:extLst>
      <p:ext uri="{BB962C8B-B14F-4D97-AF65-F5344CB8AC3E}">
        <p14:creationId xmlns:p14="http://schemas.microsoft.com/office/powerpoint/2010/main" val="248279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457200" y="314960"/>
            <a:ext cx="11516497"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Confidentiality and Penalties</a:t>
            </a:r>
          </a:p>
        </p:txBody>
      </p:sp>
      <p:sp>
        <p:nvSpPr>
          <p:cNvPr id="4" name="TextBox 3"/>
          <p:cNvSpPr txBox="1"/>
          <p:nvPr/>
        </p:nvSpPr>
        <p:spPr>
          <a:xfrm>
            <a:off x="777377" y="1962212"/>
            <a:ext cx="11196320" cy="3077766"/>
          </a:xfrm>
          <a:prstGeom prst="rect">
            <a:avLst/>
          </a:prstGeom>
          <a:noFill/>
        </p:spPr>
        <p:txBody>
          <a:bodyPr wrap="square" rtlCol="0">
            <a:spAutoFit/>
          </a:bodyPr>
          <a:lstStyle/>
          <a:p>
            <a:pPr marL="457200" indent="-457200">
              <a:buFont typeface="Arial" panose="020B0604020202020204" pitchFamily="34" charset="0"/>
              <a:buChar char="•"/>
            </a:pPr>
            <a:r>
              <a:rPr lang="en-US" altLang="en-US" sz="3200" dirty="0">
                <a:latin typeface="Lato "/>
              </a:rPr>
              <a:t>Penalties for not reporting abuse or neglect</a:t>
            </a:r>
          </a:p>
          <a:p>
            <a:pPr marL="457200" indent="-457200">
              <a:buFont typeface="Arial" panose="020B0604020202020204" pitchFamily="34" charset="0"/>
              <a:buChar char="•"/>
            </a:pPr>
            <a:r>
              <a:rPr lang="en-US" altLang="en-US" sz="3200" dirty="0">
                <a:latin typeface="Lato "/>
              </a:rPr>
              <a:t>Penalties for sharing information that identifies a reporter without authorization</a:t>
            </a:r>
          </a:p>
          <a:p>
            <a:pPr marL="925281" lvl="1" indent="-457200">
              <a:buFont typeface="Wingdings" panose="05000000000000000000" pitchFamily="2" charset="2"/>
              <a:buChar char="ü"/>
            </a:pPr>
            <a:r>
              <a:rPr lang="en-US" altLang="en-US" sz="2800" dirty="0">
                <a:latin typeface="Lato "/>
              </a:rPr>
              <a:t>Fine up to $1,000</a:t>
            </a:r>
          </a:p>
          <a:p>
            <a:pPr marL="925281" lvl="1" indent="-457200">
              <a:buFont typeface="Wingdings" panose="05000000000000000000" pitchFamily="2" charset="2"/>
              <a:buChar char="ü"/>
            </a:pPr>
            <a:r>
              <a:rPr lang="en-US" altLang="en-US" sz="2800" dirty="0">
                <a:latin typeface="Lato "/>
              </a:rPr>
              <a:t>Up to 6 months in jail</a:t>
            </a:r>
          </a:p>
          <a:p>
            <a:pPr marL="810981" lvl="1" indent="-342900">
              <a:buFont typeface="Wingdings" panose="05000000000000000000" pitchFamily="2" charset="2"/>
              <a:buChar char="ü"/>
            </a:pPr>
            <a:endParaRPr lang="en-US" altLang="en-US" sz="1800" dirty="0"/>
          </a:p>
          <a:p>
            <a:pPr marL="0" lvl="1"/>
            <a:r>
              <a:rPr lang="en-US" altLang="en-US" sz="2400" dirty="0">
                <a:latin typeface="Lato "/>
              </a:rPr>
              <a:t>Wis. Stats. 48.981(6), (7) </a:t>
            </a:r>
          </a:p>
        </p:txBody>
      </p:sp>
    </p:spTree>
    <p:custDataLst>
      <p:tags r:id="rId1"/>
    </p:custDataLst>
    <p:extLst>
      <p:ext uri="{BB962C8B-B14F-4D97-AF65-F5344CB8AC3E}">
        <p14:creationId xmlns:p14="http://schemas.microsoft.com/office/powerpoint/2010/main" val="350722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6">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What if You Are Not Sure …</a:t>
            </a:r>
          </a:p>
        </p:txBody>
      </p:sp>
      <p:sp>
        <p:nvSpPr>
          <p:cNvPr id="4" name="TextBox 3"/>
          <p:cNvSpPr txBox="1"/>
          <p:nvPr/>
        </p:nvSpPr>
        <p:spPr>
          <a:xfrm>
            <a:off x="1089911" y="1495573"/>
            <a:ext cx="11196320" cy="3914918"/>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altLang="en-US" sz="3200" dirty="0">
                <a:latin typeface="Lato "/>
              </a:rPr>
              <a:t>It is common to be unsure if a report should be made</a:t>
            </a:r>
          </a:p>
          <a:p>
            <a:pPr marL="457200" indent="-457200">
              <a:lnSpc>
                <a:spcPct val="90000"/>
              </a:lnSpc>
              <a:buFont typeface="Arial" panose="020B0604020202020204" pitchFamily="34" charset="0"/>
              <a:buChar char="•"/>
            </a:pPr>
            <a:endParaRPr lang="en-US" altLang="en-US" sz="1200" dirty="0">
              <a:latin typeface="Lato "/>
            </a:endParaRPr>
          </a:p>
          <a:p>
            <a:pPr marL="457200" indent="-457200">
              <a:lnSpc>
                <a:spcPct val="90000"/>
              </a:lnSpc>
              <a:buFont typeface="Arial" panose="020B0604020202020204" pitchFamily="34" charset="0"/>
              <a:buChar char="•"/>
            </a:pPr>
            <a:r>
              <a:rPr lang="en-US" altLang="en-US" sz="3200" dirty="0">
                <a:latin typeface="Lato "/>
              </a:rPr>
              <a:t>It is OK to talk to someone who can help to determine if a report is necessary</a:t>
            </a:r>
          </a:p>
          <a:p>
            <a:pPr marL="457200" indent="-457200">
              <a:lnSpc>
                <a:spcPct val="90000"/>
              </a:lnSpc>
              <a:buFont typeface="Arial" panose="020B0604020202020204" pitchFamily="34" charset="0"/>
              <a:buChar char="•"/>
            </a:pPr>
            <a:endParaRPr lang="en-US" altLang="en-US" sz="200" dirty="0">
              <a:latin typeface="Lato "/>
            </a:endParaRPr>
          </a:p>
          <a:p>
            <a:pPr marL="925281" lvl="1" indent="-457200">
              <a:lnSpc>
                <a:spcPct val="90000"/>
              </a:lnSpc>
              <a:buFont typeface="Wingdings" panose="05000000000000000000" pitchFamily="2" charset="2"/>
              <a:buChar char="ü"/>
            </a:pPr>
            <a:r>
              <a:rPr lang="en-US" altLang="en-US" sz="2800" dirty="0">
                <a:latin typeface="Lato "/>
              </a:rPr>
              <a:t>Pupil services professional or school administrator</a:t>
            </a:r>
          </a:p>
          <a:p>
            <a:pPr marL="925281" lvl="1" indent="-457200">
              <a:lnSpc>
                <a:spcPct val="90000"/>
              </a:lnSpc>
              <a:buFont typeface="Wingdings" panose="05000000000000000000" pitchFamily="2" charset="2"/>
              <a:buChar char="ü"/>
            </a:pPr>
            <a:endParaRPr lang="en-US" altLang="en-US" sz="200" dirty="0">
              <a:latin typeface="Lato "/>
            </a:endParaRPr>
          </a:p>
          <a:p>
            <a:pPr marL="925281" lvl="1" indent="-457200">
              <a:lnSpc>
                <a:spcPct val="90000"/>
              </a:lnSpc>
              <a:buFont typeface="Wingdings" panose="05000000000000000000" pitchFamily="2" charset="2"/>
              <a:buChar char="ü"/>
            </a:pPr>
            <a:r>
              <a:rPr lang="en-US" altLang="en-US" sz="2800" dirty="0">
                <a:latin typeface="Lato "/>
              </a:rPr>
              <a:t>County Child Protective Services or law enforcement</a:t>
            </a:r>
          </a:p>
          <a:p>
            <a:pPr marL="925281" lvl="1" indent="-457200">
              <a:lnSpc>
                <a:spcPct val="90000"/>
              </a:lnSpc>
              <a:buFont typeface="Wingdings" panose="05000000000000000000" pitchFamily="2" charset="2"/>
              <a:buChar char="ü"/>
            </a:pPr>
            <a:endParaRPr lang="en-US" altLang="en-US" sz="1200" dirty="0">
              <a:latin typeface="Lato "/>
            </a:endParaRPr>
          </a:p>
          <a:p>
            <a:pPr marL="457200" indent="-457200">
              <a:lnSpc>
                <a:spcPct val="90000"/>
              </a:lnSpc>
              <a:buFont typeface="Arial" panose="020B0604020202020204" pitchFamily="34" charset="0"/>
              <a:buChar char="•"/>
            </a:pPr>
            <a:r>
              <a:rPr lang="en-US" altLang="en-US" sz="3200" dirty="0">
                <a:latin typeface="Lato "/>
              </a:rPr>
              <a:t>Talking to someone else may not delay a report</a:t>
            </a:r>
          </a:p>
          <a:p>
            <a:pPr marL="925281" lvl="1" indent="-457200">
              <a:lnSpc>
                <a:spcPct val="90000"/>
              </a:lnSpc>
              <a:buFont typeface="Arial" panose="020B0604020202020204" pitchFamily="34" charset="0"/>
              <a:buChar char="•"/>
            </a:pPr>
            <a:r>
              <a:rPr lang="en-US" altLang="en-US" sz="3200" dirty="0">
                <a:latin typeface="Lato "/>
              </a:rPr>
              <a:t>Do not send an email or leave a voice message for pupil services staff</a:t>
            </a:r>
          </a:p>
        </p:txBody>
      </p:sp>
      <p:sp>
        <p:nvSpPr>
          <p:cNvPr id="6" name="Rectangle 5"/>
          <p:cNvSpPr/>
          <p:nvPr/>
        </p:nvSpPr>
        <p:spPr>
          <a:xfrm>
            <a:off x="8304963" y="5920769"/>
            <a:ext cx="3621504" cy="461665"/>
          </a:xfrm>
          <a:prstGeom prst="rect">
            <a:avLst/>
          </a:prstGeom>
        </p:spPr>
        <p:txBody>
          <a:bodyPr wrap="none">
            <a:spAutoFit/>
          </a:bodyPr>
          <a:lstStyle/>
          <a:p>
            <a:r>
              <a:rPr lang="en-US" altLang="en-US" sz="2400" dirty="0">
                <a:latin typeface="Lato "/>
              </a:rPr>
              <a:t>Wis. Stat. 48.981(3)(a)1. </a:t>
            </a:r>
            <a:endParaRPr lang="en-US" sz="2400" dirty="0">
              <a:latin typeface="Lato "/>
            </a:endParaRPr>
          </a:p>
        </p:txBody>
      </p:sp>
      <p:pic>
        <p:nvPicPr>
          <p:cNvPr id="7" name="44 what if you are not">
            <a:hlinkClick r:id="" action="ppaction://media"/>
            <a:extLst>
              <a:ext uri="{FF2B5EF4-FFF2-40B4-BE49-F238E27FC236}">
                <a16:creationId xmlns:a16="http://schemas.microsoft.com/office/drawing/2014/main" id="{F0157CD0-7B21-4D46-A104-C7717FC641CF}"/>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6037263" y="3308350"/>
            <a:ext cx="406400" cy="406400"/>
          </a:xfrm>
          <a:prstGeom prst="rect">
            <a:avLst/>
          </a:prstGeom>
        </p:spPr>
      </p:pic>
    </p:spTree>
    <p:custDataLst>
      <p:tags r:id="rId1"/>
    </p:custDataLst>
    <p:extLst>
      <p:ext uri="{BB962C8B-B14F-4D97-AF65-F5344CB8AC3E}">
        <p14:creationId xmlns:p14="http://schemas.microsoft.com/office/powerpoint/2010/main" val="104767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100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Disclosures Made in the Classroom</a:t>
            </a:r>
          </a:p>
        </p:txBody>
      </p:sp>
      <p:sp>
        <p:nvSpPr>
          <p:cNvPr id="4" name="TextBox 3"/>
          <p:cNvSpPr txBox="1"/>
          <p:nvPr/>
        </p:nvSpPr>
        <p:spPr>
          <a:xfrm>
            <a:off x="536704" y="1640840"/>
            <a:ext cx="11407514" cy="5269135"/>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altLang="en-US" sz="2600" dirty="0">
                <a:latin typeface="Lato "/>
              </a:rPr>
              <a:t>Student discloses abuse or neglect in a classroom discussion</a:t>
            </a:r>
          </a:p>
          <a:p>
            <a:pPr marL="925281" lvl="1" indent="-457200">
              <a:spcAft>
                <a:spcPts val="600"/>
              </a:spcAft>
              <a:buFont typeface="Arial" panose="020B0604020202020204" pitchFamily="34" charset="0"/>
              <a:buChar char="•"/>
            </a:pPr>
            <a:r>
              <a:rPr lang="en-US" altLang="en-US" sz="2400" dirty="0">
                <a:latin typeface="Lato "/>
              </a:rPr>
              <a:t>acknowledge the disclosure, and act to refocus the conversation </a:t>
            </a:r>
          </a:p>
          <a:p>
            <a:pPr marL="925281" lvl="1" indent="-457200">
              <a:spcAft>
                <a:spcPts val="600"/>
              </a:spcAft>
              <a:buFont typeface="Arial" panose="020B0604020202020204" pitchFamily="34" charset="0"/>
              <a:buChar char="•"/>
            </a:pPr>
            <a:r>
              <a:rPr lang="en-US" altLang="en-US" sz="2400" dirty="0">
                <a:latin typeface="Lato "/>
              </a:rPr>
              <a:t>find a way to talk with the student privately immediately after class</a:t>
            </a:r>
          </a:p>
          <a:p>
            <a:pPr marL="925281" lvl="1" indent="-457200">
              <a:spcAft>
                <a:spcPts val="600"/>
              </a:spcAft>
              <a:buFont typeface="Arial" panose="020B0604020202020204" pitchFamily="34" charset="0"/>
              <a:buChar char="•"/>
            </a:pPr>
            <a:r>
              <a:rPr lang="en-US" altLang="en-US" sz="2400" dirty="0">
                <a:latin typeface="Lato "/>
              </a:rPr>
              <a:t>discuss with the class general concerns about the harmful effects of gossiping, and about keeping information shared in class private</a:t>
            </a:r>
          </a:p>
          <a:p>
            <a:pPr marL="457200" indent="-457200">
              <a:spcAft>
                <a:spcPts val="600"/>
              </a:spcAft>
              <a:buFont typeface="Arial" panose="020B0604020202020204" pitchFamily="34" charset="0"/>
              <a:buChar char="•"/>
            </a:pPr>
            <a:r>
              <a:rPr lang="en-US" altLang="en-US" sz="2600" dirty="0">
                <a:latin typeface="Lato "/>
              </a:rPr>
              <a:t>Student discloses abuse or neglect in a writing assignment</a:t>
            </a:r>
          </a:p>
          <a:p>
            <a:pPr marL="925281" lvl="1" indent="-457200">
              <a:spcAft>
                <a:spcPts val="600"/>
              </a:spcAft>
              <a:buFont typeface="Arial" panose="020B0604020202020204" pitchFamily="34" charset="0"/>
              <a:buChar char="•"/>
            </a:pPr>
            <a:r>
              <a:rPr lang="en-US" altLang="en-US" sz="2400" dirty="0">
                <a:latin typeface="Lato "/>
              </a:rPr>
              <a:t>talk with the student immediately about the possible disclosure</a:t>
            </a:r>
          </a:p>
          <a:p>
            <a:pPr marL="925281" lvl="1" indent="-457200">
              <a:spcAft>
                <a:spcPts val="600"/>
              </a:spcAft>
              <a:buFont typeface="Arial" panose="020B0604020202020204" pitchFamily="34" charset="0"/>
              <a:buChar char="•"/>
            </a:pPr>
            <a:r>
              <a:rPr lang="en-US" altLang="en-US" sz="2400" dirty="0">
                <a:latin typeface="Lato "/>
              </a:rPr>
              <a:t>if student verifies that the writing is about them and a non-fictional situation, make a report</a:t>
            </a:r>
          </a:p>
          <a:p>
            <a:pPr marL="925281" lvl="1" indent="-457200">
              <a:spcAft>
                <a:spcPts val="600"/>
              </a:spcAft>
              <a:buFont typeface="Arial" panose="020B0604020202020204" pitchFamily="34" charset="0"/>
              <a:buChar char="•"/>
            </a:pPr>
            <a:endParaRPr lang="en-US" altLang="en-US" sz="2200" dirty="0">
              <a:latin typeface="Lato "/>
            </a:endParaRPr>
          </a:p>
          <a:p>
            <a:pPr marL="925281" lvl="1" indent="-457200">
              <a:spcAft>
                <a:spcPts val="600"/>
              </a:spcAft>
              <a:buFont typeface="Arial" panose="020B0604020202020204" pitchFamily="34" charset="0"/>
              <a:buChar char="•"/>
            </a:pPr>
            <a:endParaRPr lang="en-US" altLang="en-US" sz="2600" dirty="0">
              <a:latin typeface="Lato "/>
            </a:endParaRPr>
          </a:p>
          <a:p>
            <a:pPr marL="925281" lvl="1" indent="-457200">
              <a:lnSpc>
                <a:spcPct val="90000"/>
              </a:lnSpc>
              <a:buFont typeface="Arial" panose="020B0604020202020204" pitchFamily="34" charset="0"/>
              <a:buChar char="•"/>
            </a:pPr>
            <a:endParaRPr lang="en-US" altLang="en-US" sz="2600" dirty="0">
              <a:latin typeface="Lato "/>
            </a:endParaRPr>
          </a:p>
        </p:txBody>
      </p:sp>
    </p:spTree>
    <p:custDataLst>
      <p:tags r:id="rId1"/>
    </p:custDataLst>
    <p:extLst>
      <p:ext uri="{BB962C8B-B14F-4D97-AF65-F5344CB8AC3E}">
        <p14:creationId xmlns:p14="http://schemas.microsoft.com/office/powerpoint/2010/main" val="421686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Learning Check</a:t>
            </a:r>
          </a:p>
        </p:txBody>
      </p:sp>
      <p:sp>
        <p:nvSpPr>
          <p:cNvPr id="4" name="TextBox 3"/>
          <p:cNvSpPr txBox="1"/>
          <p:nvPr/>
        </p:nvSpPr>
        <p:spPr>
          <a:xfrm>
            <a:off x="1499015" y="1984495"/>
            <a:ext cx="10339605" cy="2751522"/>
          </a:xfrm>
          <a:prstGeom prst="rect">
            <a:avLst/>
          </a:prstGeom>
          <a:noFill/>
        </p:spPr>
        <p:txBody>
          <a:bodyPr wrap="square" rtlCol="0">
            <a:spAutoFit/>
          </a:bodyPr>
          <a:lstStyle/>
          <a:p>
            <a:pPr>
              <a:lnSpc>
                <a:spcPct val="90000"/>
              </a:lnSpc>
            </a:pPr>
            <a:r>
              <a:rPr lang="en-US" altLang="en-US" sz="3200" dirty="0">
                <a:latin typeface="Lato "/>
              </a:rPr>
              <a:t>Which of the following are acceptable ways to report suspected child maltreatment?  Check all that apply.</a:t>
            </a:r>
          </a:p>
          <a:p>
            <a:pPr>
              <a:lnSpc>
                <a:spcPct val="90000"/>
              </a:lnSpc>
            </a:pPr>
            <a:endParaRPr lang="en-US" altLang="en-US" sz="3200" dirty="0">
              <a:latin typeface="Lato "/>
            </a:endParaRPr>
          </a:p>
          <a:p>
            <a:pPr>
              <a:lnSpc>
                <a:spcPct val="90000"/>
              </a:lnSpc>
            </a:pPr>
            <a:r>
              <a:rPr lang="en-US" altLang="en-US" sz="3200" dirty="0">
                <a:latin typeface="Lato "/>
              </a:rPr>
              <a:t>____ Phone		____ Email</a:t>
            </a:r>
          </a:p>
          <a:p>
            <a:pPr>
              <a:lnSpc>
                <a:spcPct val="90000"/>
              </a:lnSpc>
            </a:pPr>
            <a:endParaRPr lang="en-US" altLang="en-US" sz="3200" dirty="0">
              <a:latin typeface="Lato "/>
            </a:endParaRPr>
          </a:p>
          <a:p>
            <a:pPr>
              <a:lnSpc>
                <a:spcPct val="90000"/>
              </a:lnSpc>
            </a:pPr>
            <a:r>
              <a:rPr lang="en-US" altLang="en-US" sz="3200" dirty="0">
                <a:latin typeface="Lato "/>
              </a:rPr>
              <a:t>____ Text			____ In person</a:t>
            </a:r>
          </a:p>
        </p:txBody>
      </p:sp>
    </p:spTree>
    <p:custDataLst>
      <p:tags r:id="rId1"/>
    </p:custDataLst>
    <p:extLst>
      <p:ext uri="{BB962C8B-B14F-4D97-AF65-F5344CB8AC3E}">
        <p14:creationId xmlns:p14="http://schemas.microsoft.com/office/powerpoint/2010/main" val="323492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What to Report</a:t>
            </a:r>
          </a:p>
        </p:txBody>
      </p:sp>
      <p:sp>
        <p:nvSpPr>
          <p:cNvPr id="4" name="TextBox 3"/>
          <p:cNvSpPr txBox="1"/>
          <p:nvPr/>
        </p:nvSpPr>
        <p:spPr>
          <a:xfrm>
            <a:off x="1034280" y="2042629"/>
            <a:ext cx="10412361" cy="2917722"/>
          </a:xfrm>
          <a:prstGeom prst="rect">
            <a:avLst/>
          </a:prstGeom>
          <a:noFill/>
        </p:spPr>
        <p:txBody>
          <a:bodyPr wrap="square" rtlCol="0">
            <a:spAutoFit/>
          </a:bodyPr>
          <a:lstStyle/>
          <a:p>
            <a:pPr>
              <a:lnSpc>
                <a:spcPct val="90000"/>
              </a:lnSpc>
            </a:pPr>
            <a:r>
              <a:rPr lang="en-US" altLang="en-US" sz="3200" dirty="0">
                <a:latin typeface="Lato "/>
              </a:rPr>
              <a:t>When you make a report, Child Protective Services will want to know …</a:t>
            </a:r>
          </a:p>
          <a:p>
            <a:pPr>
              <a:lnSpc>
                <a:spcPct val="90000"/>
              </a:lnSpc>
            </a:pPr>
            <a:endParaRPr lang="en-US" altLang="en-US" sz="1200" dirty="0">
              <a:latin typeface="Lato "/>
            </a:endParaRPr>
          </a:p>
          <a:p>
            <a:pPr marL="925281" lvl="1" indent="-457200">
              <a:lnSpc>
                <a:spcPct val="90000"/>
              </a:lnSpc>
              <a:buClr>
                <a:schemeClr val="tx2"/>
              </a:buClr>
              <a:buFont typeface="Arial" panose="020B0604020202020204" pitchFamily="34" charset="0"/>
              <a:buChar char="•"/>
            </a:pPr>
            <a:r>
              <a:rPr lang="en-US" altLang="en-US" sz="2800" dirty="0">
                <a:latin typeface="Lato "/>
              </a:rPr>
              <a:t>Information about student, parent(s), other household members and siblings, suspected abuser</a:t>
            </a:r>
          </a:p>
          <a:p>
            <a:pPr marL="925281" lvl="1" indent="-457200">
              <a:lnSpc>
                <a:spcPct val="90000"/>
              </a:lnSpc>
              <a:buClr>
                <a:schemeClr val="tx2"/>
              </a:buClr>
              <a:buFont typeface="Arial" panose="020B0604020202020204" pitchFamily="34" charset="0"/>
              <a:buChar char="•"/>
            </a:pPr>
            <a:endParaRPr lang="en-US" altLang="en-US" sz="800" dirty="0">
              <a:latin typeface="Lato "/>
            </a:endParaRPr>
          </a:p>
          <a:p>
            <a:pPr marL="925281" lvl="1" indent="-457200">
              <a:lnSpc>
                <a:spcPct val="90000"/>
              </a:lnSpc>
              <a:buClr>
                <a:schemeClr val="tx2"/>
              </a:buClr>
              <a:buFont typeface="Arial" panose="020B0604020202020204" pitchFamily="34" charset="0"/>
              <a:buChar char="•"/>
            </a:pPr>
            <a:r>
              <a:rPr lang="en-US" altLang="en-US" sz="2800" dirty="0">
                <a:latin typeface="Lato "/>
              </a:rPr>
              <a:t>Specifics of observed injury</a:t>
            </a:r>
          </a:p>
          <a:p>
            <a:pPr marL="925281" lvl="1" indent="-457200">
              <a:lnSpc>
                <a:spcPct val="90000"/>
              </a:lnSpc>
              <a:buClr>
                <a:schemeClr val="tx2"/>
              </a:buClr>
              <a:buFont typeface="Arial" panose="020B0604020202020204" pitchFamily="34" charset="0"/>
              <a:buChar char="•"/>
            </a:pPr>
            <a:endParaRPr lang="en-US" altLang="en-US" sz="800" dirty="0">
              <a:latin typeface="Lato "/>
            </a:endParaRPr>
          </a:p>
          <a:p>
            <a:pPr marL="925281" lvl="1" indent="-457200">
              <a:lnSpc>
                <a:spcPct val="90000"/>
              </a:lnSpc>
              <a:buClr>
                <a:schemeClr val="tx2"/>
              </a:buClr>
              <a:buFont typeface="Arial" panose="020B0604020202020204" pitchFamily="34" charset="0"/>
              <a:buChar char="•"/>
            </a:pPr>
            <a:r>
              <a:rPr lang="en-US" altLang="en-US" sz="2800" dirty="0">
                <a:latin typeface="Lato "/>
              </a:rPr>
              <a:t>Any statements made by student</a:t>
            </a:r>
          </a:p>
        </p:txBody>
      </p:sp>
    </p:spTree>
    <p:custDataLst>
      <p:tags r:id="rId1"/>
    </p:custDataLst>
    <p:extLst>
      <p:ext uri="{BB962C8B-B14F-4D97-AF65-F5344CB8AC3E}">
        <p14:creationId xmlns:p14="http://schemas.microsoft.com/office/powerpoint/2010/main" val="399182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What to Report (continued)</a:t>
            </a:r>
          </a:p>
        </p:txBody>
      </p:sp>
      <p:sp>
        <p:nvSpPr>
          <p:cNvPr id="4" name="TextBox 3"/>
          <p:cNvSpPr txBox="1"/>
          <p:nvPr/>
        </p:nvSpPr>
        <p:spPr>
          <a:xfrm>
            <a:off x="1001996" y="2046279"/>
            <a:ext cx="10267366" cy="3036601"/>
          </a:xfrm>
          <a:prstGeom prst="rect">
            <a:avLst/>
          </a:prstGeom>
          <a:noFill/>
        </p:spPr>
        <p:txBody>
          <a:bodyPr wrap="square" rtlCol="0">
            <a:spAutoFit/>
          </a:bodyPr>
          <a:lstStyle/>
          <a:p>
            <a:pPr>
              <a:lnSpc>
                <a:spcPct val="90000"/>
              </a:lnSpc>
            </a:pPr>
            <a:r>
              <a:rPr lang="en-US" altLang="en-US" sz="3200" dirty="0">
                <a:latin typeface="Lato "/>
              </a:rPr>
              <a:t>When you make a report, Child Protective Services will want to know …</a:t>
            </a:r>
          </a:p>
          <a:p>
            <a:pPr>
              <a:lnSpc>
                <a:spcPct val="90000"/>
              </a:lnSpc>
            </a:pPr>
            <a:endParaRPr lang="en-US" altLang="en-US" sz="1229" dirty="0">
              <a:latin typeface="Lato "/>
            </a:endParaRPr>
          </a:p>
          <a:p>
            <a:pPr marL="925281" lvl="1" indent="-457200">
              <a:lnSpc>
                <a:spcPct val="90000"/>
              </a:lnSpc>
              <a:buClr>
                <a:schemeClr val="tx2"/>
              </a:buClr>
              <a:buFont typeface="Arial" panose="020B0604020202020204" pitchFamily="34" charset="0"/>
              <a:buChar char="•"/>
            </a:pPr>
            <a:r>
              <a:rPr lang="en-US" altLang="en-US" sz="2800" dirty="0">
                <a:latin typeface="Lato "/>
              </a:rPr>
              <a:t>Any prior concerns you may have about possible mistreatment</a:t>
            </a:r>
          </a:p>
          <a:p>
            <a:pPr marL="925281" lvl="1" indent="-457200">
              <a:lnSpc>
                <a:spcPct val="90000"/>
              </a:lnSpc>
              <a:buClr>
                <a:schemeClr val="tx2"/>
              </a:buClr>
              <a:buFont typeface="Arial" panose="020B0604020202020204" pitchFamily="34" charset="0"/>
              <a:buChar char="•"/>
            </a:pPr>
            <a:endParaRPr lang="en-US" altLang="en-US" sz="1200" dirty="0">
              <a:latin typeface="Lato "/>
            </a:endParaRPr>
          </a:p>
          <a:p>
            <a:pPr marL="925281" lvl="1" indent="-457200">
              <a:lnSpc>
                <a:spcPct val="90000"/>
              </a:lnSpc>
              <a:buClr>
                <a:schemeClr val="tx2"/>
              </a:buClr>
              <a:buFont typeface="Arial" panose="020B0604020202020204" pitchFamily="34" charset="0"/>
              <a:buChar char="•"/>
            </a:pPr>
            <a:r>
              <a:rPr lang="en-US" altLang="en-US" sz="2800" dirty="0">
                <a:latin typeface="Lato "/>
              </a:rPr>
              <a:t>Special needs student may have</a:t>
            </a:r>
          </a:p>
          <a:p>
            <a:pPr marL="753831" lvl="1" indent="-285750">
              <a:lnSpc>
                <a:spcPct val="90000"/>
              </a:lnSpc>
              <a:buClr>
                <a:schemeClr val="tx2"/>
              </a:buClr>
              <a:buFont typeface="Arial" panose="020B0604020202020204" pitchFamily="34" charset="0"/>
              <a:buChar char="•"/>
            </a:pPr>
            <a:endParaRPr lang="en-US" altLang="en-US" sz="1229" dirty="0">
              <a:latin typeface="Lato "/>
            </a:endParaRPr>
          </a:p>
          <a:p>
            <a:pPr marL="925281" lvl="1" indent="-457200">
              <a:lnSpc>
                <a:spcPct val="90000"/>
              </a:lnSpc>
              <a:buClr>
                <a:schemeClr val="tx2"/>
              </a:buClr>
              <a:buFont typeface="Arial" panose="020B0604020202020204" pitchFamily="34" charset="0"/>
              <a:buChar char="•"/>
            </a:pPr>
            <a:r>
              <a:rPr lang="en-US" altLang="en-US" sz="2800" dirty="0">
                <a:latin typeface="Lato "/>
              </a:rPr>
              <a:t>Relevant cultural context</a:t>
            </a:r>
          </a:p>
        </p:txBody>
      </p:sp>
    </p:spTree>
    <p:custDataLst>
      <p:tags r:id="rId1"/>
    </p:custDataLst>
    <p:extLst>
      <p:ext uri="{BB962C8B-B14F-4D97-AF65-F5344CB8AC3E}">
        <p14:creationId xmlns:p14="http://schemas.microsoft.com/office/powerpoint/2010/main" val="238850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What to Report (continued)</a:t>
            </a:r>
          </a:p>
        </p:txBody>
      </p:sp>
      <p:sp>
        <p:nvSpPr>
          <p:cNvPr id="4" name="TextBox 3"/>
          <p:cNvSpPr txBox="1"/>
          <p:nvPr/>
        </p:nvSpPr>
        <p:spPr>
          <a:xfrm>
            <a:off x="1586015" y="1893607"/>
            <a:ext cx="9308891" cy="3416320"/>
          </a:xfrm>
          <a:prstGeom prst="rect">
            <a:avLst/>
          </a:prstGeom>
          <a:noFill/>
        </p:spPr>
        <p:txBody>
          <a:bodyPr wrap="square" rtlCol="0">
            <a:spAutoFit/>
          </a:bodyPr>
          <a:lstStyle/>
          <a:p>
            <a:pPr>
              <a:lnSpc>
                <a:spcPct val="90000"/>
              </a:lnSpc>
            </a:pPr>
            <a:r>
              <a:rPr lang="en-US" altLang="en-US" sz="3200" dirty="0">
                <a:latin typeface="Lato "/>
              </a:rPr>
              <a:t>Be prepared to offer this information</a:t>
            </a:r>
          </a:p>
          <a:p>
            <a:pPr>
              <a:lnSpc>
                <a:spcPct val="90000"/>
              </a:lnSpc>
            </a:pPr>
            <a:endParaRPr lang="en-US" altLang="en-US" sz="1200" dirty="0">
              <a:latin typeface="Lato "/>
            </a:endParaRPr>
          </a:p>
          <a:p>
            <a:pPr marL="925281" lvl="1" indent="-457200">
              <a:lnSpc>
                <a:spcPct val="90000"/>
              </a:lnSpc>
              <a:buClr>
                <a:schemeClr val="tx2"/>
              </a:buClr>
              <a:buFont typeface="Arial" panose="020B0604020202020204" pitchFamily="34" charset="0"/>
              <a:buChar char="•"/>
            </a:pPr>
            <a:r>
              <a:rPr lang="en-US" altLang="en-US" sz="2800" dirty="0">
                <a:latin typeface="Lato "/>
              </a:rPr>
              <a:t>Does suspected perpetrator have access to student?</a:t>
            </a:r>
          </a:p>
          <a:p>
            <a:pPr marL="925281" lvl="1" indent="-457200">
              <a:lnSpc>
                <a:spcPct val="90000"/>
              </a:lnSpc>
              <a:buClr>
                <a:schemeClr val="tx2"/>
              </a:buClr>
              <a:buFont typeface="Arial" panose="020B0604020202020204" pitchFamily="34" charset="0"/>
              <a:buChar char="•"/>
            </a:pPr>
            <a:r>
              <a:rPr lang="en-US" altLang="en-US" sz="2800" dirty="0">
                <a:latin typeface="Lato "/>
              </a:rPr>
              <a:t>Do you have any concerns for student’s immediate safety?</a:t>
            </a:r>
          </a:p>
          <a:p>
            <a:pPr marL="925281" lvl="1" indent="-457200">
              <a:lnSpc>
                <a:spcPct val="90000"/>
              </a:lnSpc>
              <a:buClr>
                <a:schemeClr val="tx2"/>
              </a:buClr>
              <a:buFont typeface="Arial" panose="020B0604020202020204" pitchFamily="34" charset="0"/>
              <a:buChar char="•"/>
            </a:pPr>
            <a:r>
              <a:rPr lang="en-US" altLang="en-US" sz="2800" dirty="0">
                <a:latin typeface="Lato "/>
              </a:rPr>
              <a:t>Does anyone else know about suspected abuse or neglect?</a:t>
            </a:r>
          </a:p>
          <a:p>
            <a:pPr marL="925281" lvl="1" indent="-457200">
              <a:lnSpc>
                <a:spcPct val="90000"/>
              </a:lnSpc>
              <a:buClr>
                <a:schemeClr val="tx2"/>
              </a:buClr>
              <a:buFont typeface="Arial" panose="020B0604020202020204" pitchFamily="34" charset="0"/>
              <a:buChar char="•"/>
            </a:pPr>
            <a:r>
              <a:rPr lang="en-US" altLang="en-US" sz="2800" dirty="0">
                <a:latin typeface="Lato "/>
              </a:rPr>
              <a:t>Are there other children in student’s household?</a:t>
            </a:r>
          </a:p>
        </p:txBody>
      </p:sp>
    </p:spTree>
    <p:custDataLst>
      <p:tags r:id="rId1"/>
    </p:custDataLst>
    <p:extLst>
      <p:ext uri="{BB962C8B-B14F-4D97-AF65-F5344CB8AC3E}">
        <p14:creationId xmlns:p14="http://schemas.microsoft.com/office/powerpoint/2010/main" val="108926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0" y="314960"/>
            <a:ext cx="12480923" cy="584775"/>
          </a:xfrm>
          <a:prstGeom prst="rect">
            <a:avLst/>
          </a:prstGeom>
          <a:noFill/>
        </p:spPr>
        <p:txBody>
          <a:bodyPr wrap="square" rtlCol="0">
            <a:spAutoFit/>
          </a:bodyPr>
          <a:lstStyle/>
          <a:p>
            <a:pPr algn="ctr"/>
            <a:r>
              <a:rPr lang="en-US" sz="3200" dirty="0">
                <a:solidFill>
                  <a:schemeClr val="bg1"/>
                </a:solidFill>
                <a:latin typeface="Lato Black" panose="020F0A02020204030203" pitchFamily="34" charset="0"/>
              </a:rPr>
              <a:t>May You Share Information from Pupil Records in your Report?</a:t>
            </a:r>
          </a:p>
        </p:txBody>
      </p:sp>
      <p:sp>
        <p:nvSpPr>
          <p:cNvPr id="4" name="TextBox 3"/>
          <p:cNvSpPr txBox="1"/>
          <p:nvPr/>
        </p:nvSpPr>
        <p:spPr>
          <a:xfrm>
            <a:off x="2023673" y="1756266"/>
            <a:ext cx="8612244" cy="313932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a:latin typeface="Lato "/>
              </a:rPr>
              <a:t>Pertinent information from pupil records may be shared for the purposes of making a report of child abuse or neglect</a:t>
            </a:r>
          </a:p>
          <a:p>
            <a:pPr marL="342900" indent="-342900">
              <a:spcAft>
                <a:spcPts val="600"/>
              </a:spcAft>
              <a:buFont typeface="Arial" panose="020B0604020202020204" pitchFamily="34" charset="0"/>
              <a:buChar char="•"/>
            </a:pPr>
            <a:r>
              <a:rPr lang="en-US" sz="2800" dirty="0">
                <a:latin typeface="Lato "/>
              </a:rPr>
              <a:t>Information from pupil records may be shared to protect someone’s health or safety in an emergency </a:t>
            </a:r>
          </a:p>
          <a:p>
            <a:pPr>
              <a:spcAft>
                <a:spcPts val="600"/>
              </a:spcAft>
            </a:pPr>
            <a:r>
              <a:rPr lang="en-US" sz="2000" dirty="0">
                <a:latin typeface="Lato "/>
              </a:rPr>
              <a:t>     Wis. Stat. sec. 118.125(2)(p); 34 CFR 99.31, 99.36</a:t>
            </a:r>
          </a:p>
        </p:txBody>
      </p:sp>
    </p:spTree>
    <p:custDataLst>
      <p:tags r:id="rId1"/>
    </p:custDataLst>
    <p:extLst>
      <p:ext uri="{BB962C8B-B14F-4D97-AF65-F5344CB8AC3E}">
        <p14:creationId xmlns:p14="http://schemas.microsoft.com/office/powerpoint/2010/main" val="273730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Making the Report</a:t>
            </a:r>
          </a:p>
        </p:txBody>
      </p:sp>
      <p:sp>
        <p:nvSpPr>
          <p:cNvPr id="4" name="TextBox 3"/>
          <p:cNvSpPr txBox="1"/>
          <p:nvPr/>
        </p:nvSpPr>
        <p:spPr>
          <a:xfrm>
            <a:off x="680720" y="1737360"/>
            <a:ext cx="11196320" cy="2985433"/>
          </a:xfrm>
          <a:prstGeom prst="rect">
            <a:avLst/>
          </a:prstGeom>
          <a:noFill/>
        </p:spPr>
        <p:txBody>
          <a:bodyPr wrap="square" rtlCol="0">
            <a:spAutoFit/>
          </a:bodyPr>
          <a:lstStyle/>
          <a:p>
            <a:pPr marL="457200" indent="-457200">
              <a:buFont typeface="Arial" panose="020B0604020202020204" pitchFamily="34" charset="0"/>
              <a:buChar char="•"/>
            </a:pPr>
            <a:r>
              <a:rPr lang="en-US" altLang="en-US" sz="3200" dirty="0">
                <a:latin typeface="Lato "/>
              </a:rPr>
              <a:t>OK to ask the intake worker questions</a:t>
            </a:r>
          </a:p>
          <a:p>
            <a:pPr marL="457200" indent="-457200">
              <a:buFont typeface="Arial" panose="020B0604020202020204" pitchFamily="34" charset="0"/>
              <a:buChar char="•"/>
            </a:pPr>
            <a:endParaRPr lang="en-US" altLang="en-US" sz="1200" dirty="0">
              <a:latin typeface="Lato "/>
            </a:endParaRPr>
          </a:p>
          <a:p>
            <a:pPr marL="457200" indent="-457200">
              <a:buFont typeface="Arial" panose="020B0604020202020204" pitchFamily="34" charset="0"/>
              <a:buChar char="•"/>
            </a:pPr>
            <a:r>
              <a:rPr lang="en-US" altLang="en-US" sz="3200" dirty="0">
                <a:latin typeface="Lato "/>
              </a:rPr>
              <a:t>Document your report</a:t>
            </a:r>
          </a:p>
          <a:p>
            <a:pPr marL="925281" lvl="1" indent="-457200">
              <a:buFont typeface="Wingdings" panose="05000000000000000000" pitchFamily="2" charset="2"/>
              <a:buChar char="ü"/>
            </a:pPr>
            <a:r>
              <a:rPr lang="en-US" altLang="en-US" sz="2800" dirty="0">
                <a:latin typeface="Lato "/>
              </a:rPr>
              <a:t>Date</a:t>
            </a:r>
          </a:p>
          <a:p>
            <a:pPr marL="925281" lvl="1" indent="-457200">
              <a:buFont typeface="Wingdings" panose="05000000000000000000" pitchFamily="2" charset="2"/>
              <a:buChar char="ü"/>
            </a:pPr>
            <a:r>
              <a:rPr lang="en-US" altLang="en-US" sz="2800" dirty="0">
                <a:latin typeface="Lato "/>
              </a:rPr>
              <a:t>What you reported</a:t>
            </a:r>
          </a:p>
          <a:p>
            <a:pPr marL="925281" lvl="1" indent="-457200">
              <a:buFont typeface="Wingdings" panose="05000000000000000000" pitchFamily="2" charset="2"/>
              <a:buChar char="ü"/>
            </a:pPr>
            <a:r>
              <a:rPr lang="en-US" altLang="en-US" sz="2800" dirty="0">
                <a:latin typeface="Lato "/>
              </a:rPr>
              <a:t>Agency you reported to</a:t>
            </a:r>
          </a:p>
          <a:p>
            <a:pPr marL="925281" lvl="1" indent="-457200">
              <a:buFont typeface="Wingdings" panose="05000000000000000000" pitchFamily="2" charset="2"/>
              <a:buChar char="ü"/>
            </a:pPr>
            <a:r>
              <a:rPr lang="en-US" altLang="en-US" sz="2800" dirty="0">
                <a:latin typeface="Lato "/>
              </a:rPr>
              <a:t>Name and contact information of person you reported to</a:t>
            </a:r>
          </a:p>
        </p:txBody>
      </p:sp>
    </p:spTree>
    <p:custDataLst>
      <p:tags r:id="rId1"/>
    </p:custDataLst>
    <p:extLst>
      <p:ext uri="{BB962C8B-B14F-4D97-AF65-F5344CB8AC3E}">
        <p14:creationId xmlns:p14="http://schemas.microsoft.com/office/powerpoint/2010/main" val="26648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0" y="64067"/>
            <a:ext cx="12480924" cy="1200329"/>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Does It Matter Who is Suspected of </a:t>
            </a:r>
          </a:p>
          <a:p>
            <a:pPr algn="ctr"/>
            <a:r>
              <a:rPr lang="en-US" sz="3600" dirty="0">
                <a:solidFill>
                  <a:schemeClr val="bg1"/>
                </a:solidFill>
                <a:latin typeface="Lato Black" panose="020F0A02020204030203" pitchFamily="34" charset="0"/>
              </a:rPr>
              <a:t>Abusing or Neglecting a Child?</a:t>
            </a:r>
          </a:p>
        </p:txBody>
      </p:sp>
      <p:sp>
        <p:nvSpPr>
          <p:cNvPr id="4" name="TextBox 3"/>
          <p:cNvSpPr txBox="1"/>
          <p:nvPr/>
        </p:nvSpPr>
        <p:spPr>
          <a:xfrm>
            <a:off x="769210" y="1466282"/>
            <a:ext cx="11196320" cy="4093428"/>
          </a:xfrm>
          <a:prstGeom prst="rect">
            <a:avLst/>
          </a:prstGeom>
          <a:noFill/>
        </p:spPr>
        <p:txBody>
          <a:bodyPr wrap="square" rtlCol="0">
            <a:spAutoFit/>
          </a:bodyPr>
          <a:lstStyle/>
          <a:p>
            <a:pPr marL="457200" lvl="1" indent="-457200">
              <a:spcAft>
                <a:spcPts val="600"/>
              </a:spcAft>
              <a:buSzPct val="100000"/>
              <a:buFont typeface="Arial" panose="020B0604020202020204" pitchFamily="34" charset="0"/>
              <a:buChar char="•"/>
              <a:defRPr/>
            </a:pPr>
            <a:endParaRPr lang="en-US" sz="1200" dirty="0">
              <a:latin typeface="Lato "/>
            </a:endParaRPr>
          </a:p>
          <a:p>
            <a:pPr marL="457200" lvl="1" indent="-457200">
              <a:spcAft>
                <a:spcPts val="600"/>
              </a:spcAft>
              <a:buSzPct val="100000"/>
              <a:buFont typeface="Arial" panose="020B0604020202020204" pitchFamily="34" charset="0"/>
              <a:buChar char="•"/>
              <a:defRPr/>
            </a:pPr>
            <a:r>
              <a:rPr lang="en-US" sz="3200" dirty="0">
                <a:latin typeface="Lato "/>
              </a:rPr>
              <a:t>Report neglect only if it involves a caregiver</a:t>
            </a:r>
            <a:endParaRPr lang="en-US" sz="1200" dirty="0">
              <a:latin typeface="Lato "/>
            </a:endParaRPr>
          </a:p>
          <a:p>
            <a:pPr marL="457200" lvl="1" indent="-457200">
              <a:spcAft>
                <a:spcPts val="600"/>
              </a:spcAft>
              <a:buSzPct val="100000"/>
              <a:buFont typeface="Arial" panose="020B0604020202020204" pitchFamily="34" charset="0"/>
              <a:buChar char="•"/>
              <a:defRPr/>
            </a:pPr>
            <a:r>
              <a:rPr lang="en-US" sz="3200" dirty="0">
                <a:latin typeface="Lato "/>
              </a:rPr>
              <a:t>Report emotional damage only if parents are suspected of not seeking treatment the student needs</a:t>
            </a:r>
          </a:p>
          <a:p>
            <a:pPr marL="457200" lvl="1" indent="-457200">
              <a:spcAft>
                <a:spcPts val="600"/>
              </a:spcAft>
              <a:buSzPct val="100000"/>
              <a:buFont typeface="Arial" panose="020B0604020202020204" pitchFamily="34" charset="0"/>
              <a:buChar char="•"/>
              <a:defRPr/>
            </a:pPr>
            <a:r>
              <a:rPr lang="en-US" sz="3200" dirty="0">
                <a:latin typeface="Lato "/>
              </a:rPr>
              <a:t>Report physical or sexual abuse regardless of who is suspected of being involved, including if perpetrator is  another minor</a:t>
            </a:r>
          </a:p>
          <a:p>
            <a:pPr marL="0" lvl="1">
              <a:buSzPct val="100000"/>
              <a:defRPr/>
            </a:pPr>
            <a:endParaRPr lang="en-US" sz="1200" dirty="0">
              <a:latin typeface="Lato "/>
            </a:endParaRPr>
          </a:p>
          <a:p>
            <a:pPr marL="0" lvl="1">
              <a:buSzPct val="100000"/>
              <a:defRPr/>
            </a:pPr>
            <a:r>
              <a:rPr lang="en-US" altLang="en-US" sz="2400" dirty="0">
                <a:latin typeface="Lato "/>
              </a:rPr>
              <a:t>Wis. Stats. 48.02(1)(a-gm), (12g) </a:t>
            </a:r>
            <a:endParaRPr lang="en-US" sz="2400" dirty="0">
              <a:latin typeface="Lato "/>
            </a:endParaRPr>
          </a:p>
        </p:txBody>
      </p:sp>
    </p:spTree>
    <p:custDataLst>
      <p:tags r:id="rId1"/>
    </p:custDataLst>
    <p:extLst>
      <p:ext uri="{BB962C8B-B14F-4D97-AF65-F5344CB8AC3E}">
        <p14:creationId xmlns:p14="http://schemas.microsoft.com/office/powerpoint/2010/main" val="250469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6">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1767681" y="341066"/>
            <a:ext cx="9022397"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Other Support – Family Resource Centers</a:t>
            </a:r>
          </a:p>
        </p:txBody>
      </p:sp>
      <p:pic>
        <p:nvPicPr>
          <p:cNvPr id="8" name="Picture 7">
            <a:extLst>
              <a:ext uri="{FF2B5EF4-FFF2-40B4-BE49-F238E27FC236}">
                <a16:creationId xmlns:a16="http://schemas.microsoft.com/office/drawing/2014/main" id="{923CB95A-75DE-40D0-8141-72AEB75FB034}"/>
              </a:ext>
            </a:extLst>
          </p:cNvPr>
          <p:cNvPicPr>
            <a:picLocks noChangeAspect="1"/>
          </p:cNvPicPr>
          <p:nvPr/>
        </p:nvPicPr>
        <p:blipFill>
          <a:blip r:embed="rId8"/>
          <a:stretch>
            <a:fillRect/>
          </a:stretch>
        </p:blipFill>
        <p:spPr>
          <a:xfrm>
            <a:off x="6749387" y="1392333"/>
            <a:ext cx="4506648" cy="5018392"/>
          </a:xfrm>
          <a:prstGeom prst="rect">
            <a:avLst/>
          </a:prstGeom>
        </p:spPr>
      </p:pic>
      <p:sp>
        <p:nvSpPr>
          <p:cNvPr id="9" name="TextBox 8">
            <a:extLst>
              <a:ext uri="{FF2B5EF4-FFF2-40B4-BE49-F238E27FC236}">
                <a16:creationId xmlns:a16="http://schemas.microsoft.com/office/drawing/2014/main" id="{F2CAFCAC-2AFF-4528-835A-FAAC490B5F23}"/>
              </a:ext>
            </a:extLst>
          </p:cNvPr>
          <p:cNvSpPr txBox="1"/>
          <p:nvPr/>
        </p:nvSpPr>
        <p:spPr>
          <a:xfrm>
            <a:off x="419100" y="1430433"/>
            <a:ext cx="5821361" cy="4443076"/>
          </a:xfrm>
          <a:prstGeom prst="rect">
            <a:avLst/>
          </a:prstGeom>
          <a:noFill/>
        </p:spPr>
        <p:txBody>
          <a:bodyPr wrap="square" rtlCol="0">
            <a:spAutoFit/>
          </a:bodyPr>
          <a:lstStyle/>
          <a:p>
            <a:r>
              <a:rPr lang="en-US" sz="4000" dirty="0">
                <a:latin typeface="Lato" panose="020F0502020204030203" pitchFamily="34" charset="0"/>
              </a:rPr>
              <a:t>Find a Family Resource Center- </a:t>
            </a:r>
            <a:r>
              <a:rPr lang="en-US" dirty="0">
                <a:latin typeface="Lato" panose="020F0502020204030203" pitchFamily="34" charset="0"/>
                <a:hlinkClick r:id="rId9"/>
              </a:rPr>
              <a:t>https://preventionboard.wi.gov/Pages/ForFamilies/FamilyResourceCenters.aspx</a:t>
            </a:r>
            <a:endParaRPr lang="en-US" dirty="0">
              <a:latin typeface="Lato" panose="020F0502020204030203" pitchFamily="34" charset="0"/>
            </a:endParaRPr>
          </a:p>
          <a:p>
            <a:endParaRPr lang="en-US" dirty="0">
              <a:latin typeface="Lato" panose="020F0502020204030203" pitchFamily="34" charset="0"/>
            </a:endParaRPr>
          </a:p>
          <a:p>
            <a:pPr algn="l"/>
            <a:r>
              <a:rPr lang="en-US" b="0" i="0" dirty="0">
                <a:solidFill>
                  <a:srgbClr val="4A4A4A"/>
                </a:solidFill>
                <a:effectLst/>
                <a:latin typeface="Lato" panose="020F0502020204030203" pitchFamily="34" charset="0"/>
              </a:rPr>
              <a:t>Examples of services FRCs provide include:</a:t>
            </a:r>
          </a:p>
          <a:p>
            <a:pPr algn="l">
              <a:buFont typeface="Arial" panose="020B0604020202020204" pitchFamily="34" charset="0"/>
              <a:buChar char="•"/>
            </a:pPr>
            <a:r>
              <a:rPr lang="en-US" b="0" i="0" dirty="0">
                <a:solidFill>
                  <a:srgbClr val="222222"/>
                </a:solidFill>
                <a:effectLst/>
                <a:latin typeface="Lato" panose="020F0502020204030203" pitchFamily="34" charset="0"/>
              </a:rPr>
              <a:t>Universal parenting supports</a:t>
            </a:r>
          </a:p>
          <a:p>
            <a:pPr algn="l">
              <a:buFont typeface="Arial" panose="020B0604020202020204" pitchFamily="34" charset="0"/>
              <a:buChar char="•"/>
            </a:pPr>
            <a:r>
              <a:rPr lang="en-US" b="0" i="0" dirty="0">
                <a:solidFill>
                  <a:srgbClr val="222222"/>
                </a:solidFill>
                <a:effectLst/>
                <a:latin typeface="Lato" panose="020F0502020204030203" pitchFamily="34" charset="0"/>
              </a:rPr>
              <a:t>Concrete supports and basic needs</a:t>
            </a:r>
          </a:p>
          <a:p>
            <a:pPr algn="l">
              <a:buFont typeface="Arial" panose="020B0604020202020204" pitchFamily="34" charset="0"/>
              <a:buChar char="•"/>
            </a:pPr>
            <a:r>
              <a:rPr lang="en-US" b="0" i="0" dirty="0">
                <a:solidFill>
                  <a:srgbClr val="222222"/>
                </a:solidFill>
                <a:effectLst/>
                <a:latin typeface="Lato" panose="020F0502020204030203" pitchFamily="34" charset="0"/>
              </a:rPr>
              <a:t>Evidence-based/evidence-informed programming</a:t>
            </a:r>
          </a:p>
          <a:p>
            <a:pPr algn="l">
              <a:buFont typeface="Arial" panose="020B0604020202020204" pitchFamily="34" charset="0"/>
              <a:buChar char="•"/>
            </a:pPr>
            <a:r>
              <a:rPr lang="en-US" b="0" i="0" dirty="0">
                <a:solidFill>
                  <a:srgbClr val="222222"/>
                </a:solidFill>
                <a:effectLst/>
                <a:latin typeface="Lato" panose="020F0502020204030203" pitchFamily="34" charset="0"/>
              </a:rPr>
              <a:t>Parent leadership activities</a:t>
            </a:r>
          </a:p>
          <a:p>
            <a:pPr algn="l">
              <a:buFont typeface="Arial" panose="020B0604020202020204" pitchFamily="34" charset="0"/>
              <a:buChar char="•"/>
            </a:pPr>
            <a:r>
              <a:rPr lang="en-US" b="0" i="0" dirty="0">
                <a:solidFill>
                  <a:srgbClr val="222222"/>
                </a:solidFill>
                <a:effectLst/>
                <a:latin typeface="Lato" panose="020F0502020204030203" pitchFamily="34" charset="0"/>
              </a:rPr>
              <a:t>Navigation to community supports</a:t>
            </a:r>
          </a:p>
          <a:p>
            <a:pPr algn="l">
              <a:buFont typeface="Arial" panose="020B0604020202020204" pitchFamily="34" charset="0"/>
              <a:buChar char="•"/>
            </a:pPr>
            <a:r>
              <a:rPr lang="en-US" b="0" i="0" dirty="0">
                <a:solidFill>
                  <a:srgbClr val="222222"/>
                </a:solidFill>
                <a:effectLst/>
                <a:latin typeface="Lato" panose="020F0502020204030203" pitchFamily="34" charset="0"/>
              </a:rPr>
              <a:t>Developmental screening &amp; referral​</a:t>
            </a:r>
          </a:p>
          <a:p>
            <a:endParaRPr lang="en-US" dirty="0">
              <a:latin typeface="Lato" panose="020F0502020204030203" pitchFamily="34" charset="0"/>
            </a:endParaRPr>
          </a:p>
        </p:txBody>
      </p:sp>
      <p:pic>
        <p:nvPicPr>
          <p:cNvPr id="10" name="slide 52">
            <a:hlinkClick r:id="" action="ppaction://media"/>
            <a:extLst>
              <a:ext uri="{FF2B5EF4-FFF2-40B4-BE49-F238E27FC236}">
                <a16:creationId xmlns:a16="http://schemas.microsoft.com/office/drawing/2014/main" id="{02451E46-66B9-44A6-ACFA-D920934A76E0}"/>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5497509" y="5407447"/>
            <a:ext cx="406400" cy="406400"/>
          </a:xfrm>
          <a:prstGeom prst="rect">
            <a:avLst/>
          </a:prstGeom>
        </p:spPr>
      </p:pic>
    </p:spTree>
    <p:custDataLst>
      <p:tags r:id="rId1"/>
    </p:custDataLst>
    <p:extLst>
      <p:ext uri="{BB962C8B-B14F-4D97-AF65-F5344CB8AC3E}">
        <p14:creationId xmlns:p14="http://schemas.microsoft.com/office/powerpoint/2010/main" val="304268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900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0"/>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Learning Check</a:t>
            </a:r>
          </a:p>
        </p:txBody>
      </p:sp>
      <p:sp>
        <p:nvSpPr>
          <p:cNvPr id="4" name="TextBox 3"/>
          <p:cNvSpPr txBox="1"/>
          <p:nvPr/>
        </p:nvSpPr>
        <p:spPr>
          <a:xfrm>
            <a:off x="1319134" y="1737360"/>
            <a:ext cx="9383843" cy="3637919"/>
          </a:xfrm>
          <a:prstGeom prst="rect">
            <a:avLst/>
          </a:prstGeom>
          <a:noFill/>
        </p:spPr>
        <p:txBody>
          <a:bodyPr wrap="square" rtlCol="0">
            <a:spAutoFit/>
          </a:bodyPr>
          <a:lstStyle/>
          <a:p>
            <a:pPr>
              <a:lnSpc>
                <a:spcPct val="80000"/>
              </a:lnSpc>
              <a:buNone/>
              <a:defRPr/>
            </a:pPr>
            <a:r>
              <a:rPr lang="en-US" sz="3600" dirty="0">
                <a:latin typeface="Lato "/>
              </a:rPr>
              <a:t>How soon are you to make a report of suspected child maltreatment? </a:t>
            </a:r>
          </a:p>
          <a:p>
            <a:pPr>
              <a:lnSpc>
                <a:spcPct val="80000"/>
              </a:lnSpc>
              <a:buNone/>
              <a:defRPr/>
            </a:pPr>
            <a:endParaRPr lang="en-US" sz="3600" dirty="0">
              <a:latin typeface="Lato "/>
            </a:endParaRPr>
          </a:p>
          <a:p>
            <a:pPr>
              <a:lnSpc>
                <a:spcPct val="80000"/>
              </a:lnSpc>
              <a:buNone/>
              <a:defRPr/>
            </a:pPr>
            <a:r>
              <a:rPr lang="en-US" sz="3600" dirty="0">
                <a:latin typeface="Lato "/>
              </a:rPr>
              <a:t>____ immediately</a:t>
            </a:r>
          </a:p>
          <a:p>
            <a:pPr>
              <a:lnSpc>
                <a:spcPct val="80000"/>
              </a:lnSpc>
              <a:buNone/>
              <a:defRPr/>
            </a:pPr>
            <a:endParaRPr lang="en-US" sz="3600" dirty="0">
              <a:latin typeface="Lato "/>
            </a:endParaRPr>
          </a:p>
          <a:p>
            <a:pPr>
              <a:lnSpc>
                <a:spcPct val="80000"/>
              </a:lnSpc>
              <a:buNone/>
              <a:defRPr/>
            </a:pPr>
            <a:r>
              <a:rPr lang="en-US" sz="3600" dirty="0">
                <a:latin typeface="Lato "/>
              </a:rPr>
              <a:t>____ by the end of the school day</a:t>
            </a:r>
          </a:p>
          <a:p>
            <a:pPr>
              <a:lnSpc>
                <a:spcPct val="80000"/>
              </a:lnSpc>
              <a:buNone/>
              <a:defRPr/>
            </a:pPr>
            <a:endParaRPr lang="en-US" sz="3600" dirty="0">
              <a:latin typeface="Lato "/>
            </a:endParaRPr>
          </a:p>
          <a:p>
            <a:pPr>
              <a:lnSpc>
                <a:spcPct val="80000"/>
              </a:lnSpc>
              <a:buNone/>
              <a:defRPr/>
            </a:pPr>
            <a:r>
              <a:rPr lang="en-US" sz="3600" dirty="0">
                <a:latin typeface="Lato "/>
              </a:rPr>
              <a:t>____ within 24 hours</a:t>
            </a:r>
          </a:p>
        </p:txBody>
      </p:sp>
    </p:spTree>
    <p:custDataLst>
      <p:tags r:id="rId1"/>
    </p:custDataLst>
    <p:extLst>
      <p:ext uri="{BB962C8B-B14F-4D97-AF65-F5344CB8AC3E}">
        <p14:creationId xmlns:p14="http://schemas.microsoft.com/office/powerpoint/2010/main" val="44102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Sources for More Information</a:t>
            </a:r>
          </a:p>
        </p:txBody>
      </p:sp>
      <p:sp>
        <p:nvSpPr>
          <p:cNvPr id="4" name="TextBox 3"/>
          <p:cNvSpPr txBox="1"/>
          <p:nvPr/>
        </p:nvSpPr>
        <p:spPr>
          <a:xfrm>
            <a:off x="680720" y="1737360"/>
            <a:ext cx="11196320" cy="3194721"/>
          </a:xfrm>
          <a:prstGeom prst="rect">
            <a:avLst/>
          </a:prstGeom>
          <a:noFill/>
        </p:spPr>
        <p:txBody>
          <a:bodyPr wrap="square" rtlCol="0">
            <a:spAutoFit/>
          </a:bodyPr>
          <a:lstStyle/>
          <a:p>
            <a:pPr>
              <a:lnSpc>
                <a:spcPct val="80000"/>
              </a:lnSpc>
              <a:defRPr/>
            </a:pPr>
            <a:r>
              <a:rPr lang="en-US" sz="3600" dirty="0">
                <a:latin typeface="Lato "/>
              </a:rPr>
              <a:t>Department of Public Instruction</a:t>
            </a:r>
          </a:p>
          <a:p>
            <a:pPr marL="749150">
              <a:lnSpc>
                <a:spcPct val="80000"/>
              </a:lnSpc>
              <a:buNone/>
              <a:defRPr/>
            </a:pPr>
            <a:r>
              <a:rPr lang="en-US" sz="3600" dirty="0">
                <a:latin typeface="Lato "/>
                <a:hlinkClick r:id="rId6"/>
              </a:rPr>
              <a:t>http://dpi.wi.gov/sspw/pupil-services/school-social-work/contents/child-abuse/child-abuse-and-neglect</a:t>
            </a:r>
            <a:endParaRPr lang="en-US" sz="3600" dirty="0">
              <a:latin typeface="Lato "/>
            </a:endParaRPr>
          </a:p>
          <a:p>
            <a:pPr marL="749150">
              <a:lnSpc>
                <a:spcPct val="80000"/>
              </a:lnSpc>
              <a:buNone/>
              <a:defRPr/>
            </a:pPr>
            <a:r>
              <a:rPr lang="en-US" sz="3600" dirty="0">
                <a:latin typeface="Lato "/>
              </a:rPr>
              <a:t> </a:t>
            </a:r>
          </a:p>
          <a:p>
            <a:pPr>
              <a:lnSpc>
                <a:spcPct val="80000"/>
              </a:lnSpc>
              <a:defRPr/>
            </a:pPr>
            <a:r>
              <a:rPr lang="en-US" sz="3600" dirty="0">
                <a:latin typeface="Lato "/>
              </a:rPr>
              <a:t>Department of Children and Families</a:t>
            </a:r>
          </a:p>
          <a:p>
            <a:pPr marL="749150">
              <a:lnSpc>
                <a:spcPct val="80000"/>
              </a:lnSpc>
              <a:buNone/>
              <a:defRPr/>
            </a:pPr>
            <a:r>
              <a:rPr lang="en-US" sz="3600" dirty="0">
                <a:latin typeface="Lato "/>
                <a:hlinkClick r:id="rId7"/>
              </a:rPr>
              <a:t>https://dcf.wisconsin.gov/</a:t>
            </a:r>
            <a:r>
              <a:rPr lang="en-US" sz="3600" dirty="0">
                <a:latin typeface="Lato "/>
              </a:rPr>
              <a:t> </a:t>
            </a:r>
          </a:p>
        </p:txBody>
      </p:sp>
    </p:spTree>
    <p:custDataLst>
      <p:tags r:id="rId1"/>
    </p:custDataLst>
    <p:extLst>
      <p:ext uri="{BB962C8B-B14F-4D97-AF65-F5344CB8AC3E}">
        <p14:creationId xmlns:p14="http://schemas.microsoft.com/office/powerpoint/2010/main" val="377255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778476" y="314960"/>
            <a:ext cx="11195221"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Sources for More Information (continued)</a:t>
            </a:r>
          </a:p>
        </p:txBody>
      </p:sp>
      <p:sp>
        <p:nvSpPr>
          <p:cNvPr id="4" name="TextBox 3"/>
          <p:cNvSpPr txBox="1"/>
          <p:nvPr/>
        </p:nvSpPr>
        <p:spPr>
          <a:xfrm>
            <a:off x="680720" y="1737360"/>
            <a:ext cx="11196320" cy="3539430"/>
          </a:xfrm>
          <a:prstGeom prst="rect">
            <a:avLst/>
          </a:prstGeom>
          <a:noFill/>
        </p:spPr>
        <p:txBody>
          <a:bodyPr wrap="square" rtlCol="0">
            <a:spAutoFit/>
          </a:bodyPr>
          <a:lstStyle/>
          <a:p>
            <a:pPr marL="342900" indent="-342900">
              <a:buFont typeface="Arial" panose="020B0604020202020204" pitchFamily="34" charset="0"/>
              <a:buChar char="•"/>
            </a:pPr>
            <a:r>
              <a:rPr lang="en-US" altLang="en-US" sz="3200" dirty="0">
                <a:latin typeface="Lato "/>
              </a:rPr>
              <a:t>County departments of social services</a:t>
            </a:r>
          </a:p>
          <a:p>
            <a:pPr marL="171450" indent="-171450">
              <a:buFont typeface="Arial" panose="020B0604020202020204" pitchFamily="34" charset="0"/>
              <a:buChar char="•"/>
            </a:pPr>
            <a:endParaRPr lang="en-US" altLang="en-US" sz="3200" dirty="0">
              <a:latin typeface="Lato "/>
            </a:endParaRPr>
          </a:p>
          <a:p>
            <a:pPr marL="342900" indent="-342900">
              <a:buFont typeface="Arial" panose="020B0604020202020204" pitchFamily="34" charset="0"/>
              <a:buChar char="•"/>
            </a:pPr>
            <a:r>
              <a:rPr lang="en-US" altLang="en-US" sz="3200" dirty="0">
                <a:latin typeface="Lato "/>
              </a:rPr>
              <a:t>Police-school liaison officers or other local law enforcement officers</a:t>
            </a:r>
          </a:p>
          <a:p>
            <a:pPr marL="171450" indent="-171450">
              <a:buFont typeface="Arial" panose="020B0604020202020204" pitchFamily="34" charset="0"/>
              <a:buChar char="•"/>
            </a:pPr>
            <a:endParaRPr lang="en-US" altLang="en-US" sz="3200" dirty="0">
              <a:latin typeface="Lato "/>
            </a:endParaRPr>
          </a:p>
          <a:p>
            <a:pPr marL="342900" indent="-342900">
              <a:buFont typeface="Arial" panose="020B0604020202020204" pitchFamily="34" charset="0"/>
              <a:buChar char="•"/>
            </a:pPr>
            <a:r>
              <a:rPr lang="en-US" altLang="en-US" sz="3200" dirty="0">
                <a:latin typeface="Lato "/>
              </a:rPr>
              <a:t>School social workers, counselors, nurses, psychologists, and administrators</a:t>
            </a:r>
          </a:p>
        </p:txBody>
      </p:sp>
    </p:spTree>
    <p:custDataLst>
      <p:tags r:id="rId1"/>
    </p:custDataLst>
    <p:extLst>
      <p:ext uri="{BB962C8B-B14F-4D97-AF65-F5344CB8AC3E}">
        <p14:creationId xmlns:p14="http://schemas.microsoft.com/office/powerpoint/2010/main" val="21107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Who are “caregivers”?</a:t>
            </a:r>
          </a:p>
        </p:txBody>
      </p:sp>
      <p:sp>
        <p:nvSpPr>
          <p:cNvPr id="4" name="TextBox 3"/>
          <p:cNvSpPr txBox="1"/>
          <p:nvPr/>
        </p:nvSpPr>
        <p:spPr>
          <a:xfrm>
            <a:off x="693077" y="1640840"/>
            <a:ext cx="4916891" cy="3477875"/>
          </a:xfrm>
          <a:prstGeom prst="rect">
            <a:avLst/>
          </a:prstGeom>
          <a:noFill/>
        </p:spPr>
        <p:txBody>
          <a:bodyPr wrap="square" rtlCol="0">
            <a:spAutoFit/>
          </a:bodyPr>
          <a:lstStyle/>
          <a:p>
            <a:pPr>
              <a:defRPr/>
            </a:pPr>
            <a:r>
              <a:rPr lang="en-US" altLang="en-US" sz="3200" dirty="0">
                <a:latin typeface="Lato "/>
              </a:rPr>
              <a:t>Caregivers include …  </a:t>
            </a:r>
          </a:p>
          <a:p>
            <a:pPr>
              <a:defRPr/>
            </a:pPr>
            <a:endParaRPr lang="en-US" altLang="en-US" sz="2800" dirty="0">
              <a:latin typeface="Lato "/>
            </a:endParaRPr>
          </a:p>
          <a:p>
            <a:pPr marL="810981" lvl="1" indent="-342900">
              <a:buFont typeface="Arial" panose="020B0604020202020204" pitchFamily="34" charset="0"/>
              <a:buChar char="•"/>
              <a:defRPr/>
            </a:pPr>
            <a:r>
              <a:rPr lang="en-US" altLang="en-US" sz="3200" dirty="0">
                <a:latin typeface="Lato "/>
              </a:rPr>
              <a:t>Parents/guardians</a:t>
            </a:r>
          </a:p>
          <a:p>
            <a:pPr marL="810981" lvl="1" indent="-342900">
              <a:buFont typeface="Arial" panose="020B0604020202020204" pitchFamily="34" charset="0"/>
              <a:buChar char="•"/>
              <a:defRPr/>
            </a:pPr>
            <a:r>
              <a:rPr lang="en-US" altLang="en-US" sz="3200" dirty="0">
                <a:latin typeface="Lato "/>
              </a:rPr>
              <a:t>Relatives</a:t>
            </a:r>
          </a:p>
          <a:p>
            <a:pPr marL="810981" lvl="1" indent="-342900">
              <a:buFont typeface="Arial" panose="020B0604020202020204" pitchFamily="34" charset="0"/>
              <a:buChar char="•"/>
              <a:defRPr/>
            </a:pPr>
            <a:r>
              <a:rPr lang="en-US" altLang="en-US" sz="3200" dirty="0">
                <a:latin typeface="Lato "/>
              </a:rPr>
              <a:t>Foster parents</a:t>
            </a:r>
          </a:p>
          <a:p>
            <a:pPr marL="810981" lvl="1" indent="-342900">
              <a:buFont typeface="Arial" panose="020B0604020202020204" pitchFamily="34" charset="0"/>
              <a:buChar char="•"/>
              <a:defRPr/>
            </a:pPr>
            <a:r>
              <a:rPr lang="en-US" altLang="en-US" sz="3200" dirty="0">
                <a:latin typeface="Lato "/>
              </a:rPr>
              <a:t>Child care providers</a:t>
            </a:r>
          </a:p>
          <a:p>
            <a:pPr marL="810981" lvl="1" indent="-342900">
              <a:buFont typeface="Arial" panose="020B0604020202020204" pitchFamily="34" charset="0"/>
              <a:buChar char="•"/>
              <a:defRPr/>
            </a:pPr>
            <a:r>
              <a:rPr lang="en-US" altLang="en-US" sz="3200" dirty="0">
                <a:latin typeface="Lato "/>
              </a:rPr>
              <a:t>Babysitters</a:t>
            </a:r>
          </a:p>
        </p:txBody>
      </p:sp>
      <p:sp>
        <p:nvSpPr>
          <p:cNvPr id="6" name="Rectangle 5"/>
          <p:cNvSpPr/>
          <p:nvPr/>
        </p:nvSpPr>
        <p:spPr>
          <a:xfrm>
            <a:off x="5468808" y="1723581"/>
            <a:ext cx="6238875" cy="3548344"/>
          </a:xfrm>
          <a:prstGeom prst="rect">
            <a:avLst/>
          </a:prstGeom>
        </p:spPr>
        <p:txBody>
          <a:bodyPr>
            <a:spAutoFit/>
          </a:bodyPr>
          <a:lstStyle/>
          <a:p>
            <a:pPr>
              <a:defRPr/>
            </a:pPr>
            <a:endParaRPr lang="en-US" altLang="en-US" sz="2800" dirty="0">
              <a:latin typeface="Lato "/>
            </a:endParaRPr>
          </a:p>
          <a:p>
            <a:pPr marL="810981" lvl="1" indent="-342900">
              <a:buFont typeface="Arial" panose="020B0604020202020204" pitchFamily="34" charset="0"/>
              <a:buChar char="•"/>
              <a:defRPr/>
            </a:pPr>
            <a:endParaRPr lang="en-US" altLang="en-US" sz="2800" dirty="0">
              <a:latin typeface="Lato "/>
            </a:endParaRPr>
          </a:p>
          <a:p>
            <a:pPr marL="810981" lvl="1" indent="-342900">
              <a:buFont typeface="Arial" panose="020B0604020202020204" pitchFamily="34" charset="0"/>
              <a:buChar char="•"/>
              <a:defRPr/>
            </a:pPr>
            <a:r>
              <a:rPr lang="en-US" altLang="en-US" sz="3200" dirty="0">
                <a:latin typeface="Lato "/>
              </a:rPr>
              <a:t>Teachers and other educators</a:t>
            </a:r>
          </a:p>
          <a:p>
            <a:pPr marL="810981" lvl="1" indent="-342900">
              <a:buFont typeface="Arial" panose="020B0604020202020204" pitchFamily="34" charset="0"/>
              <a:buChar char="•"/>
              <a:defRPr/>
            </a:pPr>
            <a:r>
              <a:rPr lang="en-US" altLang="en-US" sz="3200" dirty="0">
                <a:latin typeface="Lato "/>
              </a:rPr>
              <a:t>Live-in partners of parents</a:t>
            </a:r>
          </a:p>
          <a:p>
            <a:pPr marL="468219" lvl="1" indent="0">
              <a:buNone/>
              <a:defRPr/>
            </a:pPr>
            <a:endParaRPr lang="en-US" altLang="en-US" sz="2458" dirty="0">
              <a:latin typeface="Lato "/>
            </a:endParaRPr>
          </a:p>
          <a:p>
            <a:pPr marL="0" lvl="1" indent="0">
              <a:buNone/>
              <a:defRPr/>
            </a:pPr>
            <a:endParaRPr lang="en-US" altLang="en-US" sz="2400" dirty="0">
              <a:latin typeface="Lato "/>
            </a:endParaRPr>
          </a:p>
          <a:p>
            <a:pPr marL="0" lvl="1" indent="0">
              <a:buNone/>
              <a:defRPr/>
            </a:pPr>
            <a:r>
              <a:rPr lang="en-US" altLang="en-US" sz="2400" dirty="0">
                <a:latin typeface="Lato "/>
              </a:rPr>
              <a:t>Wis. Stat. 48.981(1)(am) </a:t>
            </a:r>
          </a:p>
        </p:txBody>
      </p:sp>
    </p:spTree>
    <p:custDataLst>
      <p:tags r:id="rId1"/>
    </p:custDataLst>
    <p:extLst>
      <p:ext uri="{BB962C8B-B14F-4D97-AF65-F5344CB8AC3E}">
        <p14:creationId xmlns:p14="http://schemas.microsoft.com/office/powerpoint/2010/main" val="379514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Prevention at School</a:t>
            </a:r>
          </a:p>
        </p:txBody>
      </p:sp>
      <p:sp>
        <p:nvSpPr>
          <p:cNvPr id="4" name="TextBox 3"/>
          <p:cNvSpPr txBox="1"/>
          <p:nvPr/>
        </p:nvSpPr>
        <p:spPr>
          <a:xfrm>
            <a:off x="2053652" y="1640840"/>
            <a:ext cx="9448537" cy="4031873"/>
          </a:xfrm>
          <a:prstGeom prst="rect">
            <a:avLst/>
          </a:prstGeom>
          <a:noFill/>
        </p:spPr>
        <p:txBody>
          <a:bodyPr wrap="square" rtlCol="0">
            <a:spAutoFit/>
          </a:bodyPr>
          <a:lstStyle/>
          <a:p>
            <a:pPr marL="514350" indent="-514350">
              <a:buFont typeface="+mj-lt"/>
              <a:buAutoNum type="arabicPeriod"/>
            </a:pPr>
            <a:r>
              <a:rPr lang="en-US" altLang="en-US" sz="3200" dirty="0">
                <a:latin typeface="Lato "/>
              </a:rPr>
              <a:t>Minimize the opportunity</a:t>
            </a:r>
          </a:p>
          <a:p>
            <a:pPr marL="514350" indent="-514350">
              <a:buFont typeface="+mj-lt"/>
              <a:buAutoNum type="arabicPeriod"/>
            </a:pPr>
            <a:r>
              <a:rPr lang="en-US" altLang="en-US" sz="3200" dirty="0">
                <a:latin typeface="Lato "/>
              </a:rPr>
              <a:t>Learn to recognize and speak up about grooming behaviors </a:t>
            </a:r>
          </a:p>
          <a:p>
            <a:pPr marL="514350" indent="-514350">
              <a:buFont typeface="+mj-lt"/>
              <a:buAutoNum type="arabicPeriod"/>
            </a:pPr>
            <a:r>
              <a:rPr lang="en-US" altLang="en-US" sz="3200" dirty="0">
                <a:latin typeface="Lato "/>
              </a:rPr>
              <a:t>Monitor the internet usage of students</a:t>
            </a:r>
          </a:p>
          <a:p>
            <a:pPr marL="514350" indent="-514350">
              <a:buFont typeface="+mj-lt"/>
              <a:buAutoNum type="arabicPeriod"/>
            </a:pPr>
            <a:r>
              <a:rPr lang="en-US" altLang="en-US" sz="3200" dirty="0">
                <a:latin typeface="Lato "/>
              </a:rPr>
              <a:t>Follow a code of conduct </a:t>
            </a:r>
          </a:p>
          <a:p>
            <a:pPr marL="514350" indent="-514350">
              <a:buFont typeface="+mj-lt"/>
              <a:buAutoNum type="arabicPeriod"/>
            </a:pPr>
            <a:r>
              <a:rPr lang="en-US" altLang="en-US" sz="3200" dirty="0">
                <a:latin typeface="Lato "/>
              </a:rPr>
              <a:t>Teach protective factors curriculum </a:t>
            </a:r>
          </a:p>
          <a:p>
            <a:pPr marL="514350" indent="-514350">
              <a:buFont typeface="+mj-lt"/>
              <a:buAutoNum type="arabicPeriod"/>
            </a:pPr>
            <a:r>
              <a:rPr lang="en-US" altLang="en-US" sz="3200" dirty="0">
                <a:latin typeface="Lato "/>
              </a:rPr>
              <a:t>Know unsupervised locations </a:t>
            </a:r>
          </a:p>
          <a:p>
            <a:pPr marL="514350" indent="-514350">
              <a:buFont typeface="+mj-lt"/>
              <a:buAutoNum type="arabicPeriod"/>
            </a:pPr>
            <a:r>
              <a:rPr lang="en-US" altLang="en-US" sz="3200" dirty="0">
                <a:latin typeface="Lato "/>
              </a:rPr>
              <a:t>React responsibly</a:t>
            </a:r>
          </a:p>
        </p:txBody>
      </p:sp>
    </p:spTree>
    <p:custDataLst>
      <p:tags r:id="rId1"/>
    </p:custDataLst>
    <p:extLst>
      <p:ext uri="{BB962C8B-B14F-4D97-AF65-F5344CB8AC3E}">
        <p14:creationId xmlns:p14="http://schemas.microsoft.com/office/powerpoint/2010/main" val="199336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What is Neglect?</a:t>
            </a:r>
          </a:p>
        </p:txBody>
      </p:sp>
      <p:sp>
        <p:nvSpPr>
          <p:cNvPr id="4" name="TextBox 3"/>
          <p:cNvSpPr txBox="1"/>
          <p:nvPr/>
        </p:nvSpPr>
        <p:spPr>
          <a:xfrm>
            <a:off x="642301" y="1640840"/>
            <a:ext cx="11196320" cy="3847207"/>
          </a:xfrm>
          <a:prstGeom prst="rect">
            <a:avLst/>
          </a:prstGeom>
          <a:noFill/>
        </p:spPr>
        <p:txBody>
          <a:bodyPr wrap="square" rtlCol="0">
            <a:spAutoFit/>
          </a:bodyPr>
          <a:lstStyle/>
          <a:p>
            <a:pPr marL="342900" indent="-342900">
              <a:buFont typeface="Arial" panose="020B0604020202020204" pitchFamily="34" charset="0"/>
              <a:buChar char="•"/>
            </a:pPr>
            <a:r>
              <a:rPr lang="en-US" altLang="en-US" sz="3200" dirty="0">
                <a:latin typeface="Lato "/>
              </a:rPr>
              <a:t>Failure, refusal, or inability of a parent or other caregiver, </a:t>
            </a:r>
            <a:r>
              <a:rPr lang="en-US" altLang="en-US" sz="3200" b="1" dirty="0">
                <a:latin typeface="Lato "/>
              </a:rPr>
              <a:t>for reasons other than poverty</a:t>
            </a:r>
            <a:r>
              <a:rPr lang="en-US" altLang="en-US" sz="3200" dirty="0">
                <a:latin typeface="Lato "/>
              </a:rPr>
              <a:t>, to provide for the basic needs of a child to the point that it seriously endangers a child’s physical health</a:t>
            </a:r>
          </a:p>
          <a:p>
            <a:pPr marL="342900" indent="-342900">
              <a:buFont typeface="Arial" panose="020B0604020202020204" pitchFamily="34" charset="0"/>
              <a:buChar char="•"/>
            </a:pPr>
            <a:endParaRPr lang="en-US" altLang="en-US" sz="1200" dirty="0">
              <a:latin typeface="Lato "/>
            </a:endParaRPr>
          </a:p>
          <a:p>
            <a:pPr marL="342900" indent="-342900">
              <a:buFont typeface="Arial" panose="020B0604020202020204" pitchFamily="34" charset="0"/>
              <a:buChar char="•"/>
            </a:pPr>
            <a:r>
              <a:rPr lang="en-US" altLang="en-US" sz="3200" dirty="0">
                <a:latin typeface="Lato "/>
              </a:rPr>
              <a:t>Can be related to inadequate food, clothing, shelter, medical or dental care, or supervision</a:t>
            </a:r>
          </a:p>
          <a:p>
            <a:endParaRPr lang="en-US" altLang="en-US" sz="1200" dirty="0"/>
          </a:p>
          <a:p>
            <a:r>
              <a:rPr lang="en-US" altLang="en-US" sz="2800" dirty="0"/>
              <a:t>Wis. Stat. 48.02(12g)</a:t>
            </a:r>
          </a:p>
        </p:txBody>
      </p:sp>
    </p:spTree>
    <p:custDataLst>
      <p:tags r:id="rId1"/>
    </p:custDataLst>
    <p:extLst>
      <p:ext uri="{BB962C8B-B14F-4D97-AF65-F5344CB8AC3E}">
        <p14:creationId xmlns:p14="http://schemas.microsoft.com/office/powerpoint/2010/main" val="64212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43703"/>
          <a:stretch/>
        </p:blipFill>
        <p:spPr>
          <a:xfrm>
            <a:off x="-1" y="5675808"/>
            <a:ext cx="12480925" cy="13428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92"/>
            <a:ext cx="12480924" cy="1325880"/>
          </a:xfrm>
          <a:prstGeom prst="rect">
            <a:avLst/>
          </a:prstGeom>
        </p:spPr>
      </p:pic>
      <p:sp>
        <p:nvSpPr>
          <p:cNvPr id="2" name="TextBox 1"/>
          <p:cNvSpPr txBox="1"/>
          <p:nvPr/>
        </p:nvSpPr>
        <p:spPr>
          <a:xfrm>
            <a:off x="2445703" y="314960"/>
            <a:ext cx="7589520" cy="646331"/>
          </a:xfrm>
          <a:prstGeom prst="rect">
            <a:avLst/>
          </a:prstGeom>
          <a:noFill/>
        </p:spPr>
        <p:txBody>
          <a:bodyPr wrap="square" rtlCol="0">
            <a:spAutoFit/>
          </a:bodyPr>
          <a:lstStyle/>
          <a:p>
            <a:pPr algn="ctr"/>
            <a:r>
              <a:rPr lang="en-US" sz="3600" dirty="0">
                <a:solidFill>
                  <a:schemeClr val="bg1"/>
                </a:solidFill>
                <a:latin typeface="Lato Black" panose="020F0A02020204030203" pitchFamily="34" charset="0"/>
              </a:rPr>
              <a:t>Signs of Neglect</a:t>
            </a:r>
          </a:p>
        </p:txBody>
      </p:sp>
      <p:sp>
        <p:nvSpPr>
          <p:cNvPr id="4" name="TextBox 3"/>
          <p:cNvSpPr txBox="1"/>
          <p:nvPr/>
        </p:nvSpPr>
        <p:spPr>
          <a:xfrm>
            <a:off x="552689" y="1823065"/>
            <a:ext cx="5687772" cy="3293209"/>
          </a:xfrm>
          <a:prstGeom prst="rect">
            <a:avLst/>
          </a:prstGeom>
          <a:noFill/>
        </p:spPr>
        <p:txBody>
          <a:bodyPr wrap="square" rtlCol="0">
            <a:spAutoFit/>
          </a:bodyPr>
          <a:lstStyle/>
          <a:p>
            <a:r>
              <a:rPr lang="en-US" altLang="en-US" sz="2800" dirty="0">
                <a:latin typeface="Lato "/>
              </a:rPr>
              <a:t>Regular or frequent …</a:t>
            </a:r>
          </a:p>
          <a:p>
            <a:endParaRPr lang="en-US" altLang="en-US" sz="1200" dirty="0">
              <a:latin typeface="Lato "/>
            </a:endParaRPr>
          </a:p>
          <a:p>
            <a:pPr marL="457200" indent="-457200">
              <a:buFont typeface="Arial" panose="020B0604020202020204" pitchFamily="34" charset="0"/>
              <a:buChar char="•"/>
            </a:pPr>
            <a:r>
              <a:rPr lang="en-US" sz="2800" dirty="0">
                <a:latin typeface="Lato "/>
              </a:rPr>
              <a:t>Poor hygiene, body odor</a:t>
            </a:r>
          </a:p>
          <a:p>
            <a:pPr marL="457200" indent="-457200">
              <a:buFont typeface="Arial" panose="020B0604020202020204" pitchFamily="34" charset="0"/>
              <a:buChar char="•"/>
            </a:pPr>
            <a:r>
              <a:rPr lang="en-US" sz="2800" dirty="0">
                <a:latin typeface="Lato "/>
              </a:rPr>
              <a:t>Inappropriate dress for weather</a:t>
            </a:r>
          </a:p>
          <a:p>
            <a:pPr marL="457200" indent="-457200">
              <a:buFont typeface="Arial" panose="020B0604020202020204" pitchFamily="34" charset="0"/>
              <a:buChar char="•"/>
            </a:pPr>
            <a:r>
              <a:rPr lang="en-US" sz="2800" dirty="0">
                <a:latin typeface="Lato "/>
              </a:rPr>
              <a:t>Lack of needed health care</a:t>
            </a:r>
          </a:p>
          <a:p>
            <a:pPr marL="457200" indent="-457200">
              <a:buFont typeface="Arial" panose="020B0604020202020204" pitchFamily="34" charset="0"/>
              <a:buChar char="•"/>
            </a:pPr>
            <a:r>
              <a:rPr lang="en-US" sz="2800" dirty="0">
                <a:latin typeface="Lato "/>
              </a:rPr>
              <a:t>Left alone and unsupervised for long periods</a:t>
            </a:r>
          </a:p>
          <a:p>
            <a:pPr marL="457200" indent="-457200">
              <a:buFont typeface="Arial" panose="020B0604020202020204" pitchFamily="34" charset="0"/>
              <a:buChar char="•"/>
            </a:pPr>
            <a:r>
              <a:rPr lang="en-US" sz="2800" dirty="0">
                <a:latin typeface="Lato "/>
              </a:rPr>
              <a:t>Arrives early and stays late</a:t>
            </a:r>
          </a:p>
        </p:txBody>
      </p:sp>
      <p:sp>
        <p:nvSpPr>
          <p:cNvPr id="6" name="Rectangle 5"/>
          <p:cNvSpPr/>
          <p:nvPr/>
        </p:nvSpPr>
        <p:spPr>
          <a:xfrm>
            <a:off x="6902728" y="2438618"/>
            <a:ext cx="5265175" cy="2677656"/>
          </a:xfrm>
          <a:prstGeom prst="rect">
            <a:avLst/>
          </a:prstGeom>
        </p:spPr>
        <p:txBody>
          <a:bodyPr wrap="square">
            <a:spAutoFit/>
          </a:bodyPr>
          <a:lstStyle/>
          <a:p>
            <a:pPr marL="457200" indent="-457200">
              <a:buFont typeface="Arial" panose="020B0604020202020204" pitchFamily="34" charset="0"/>
              <a:buChar char="•"/>
            </a:pPr>
            <a:r>
              <a:rPr lang="en-US" sz="2800" dirty="0">
                <a:latin typeface="Lato "/>
              </a:rPr>
              <a:t>Habitual absences</a:t>
            </a:r>
          </a:p>
          <a:p>
            <a:pPr marL="457200" indent="-457200">
              <a:buFont typeface="Arial" panose="020B0604020202020204" pitchFamily="34" charset="0"/>
              <a:buChar char="•"/>
            </a:pPr>
            <a:r>
              <a:rPr lang="en-US" altLang="en-US" sz="2800" dirty="0">
                <a:latin typeface="Lato "/>
              </a:rPr>
              <a:t>Listlessness or fatigue</a:t>
            </a:r>
          </a:p>
          <a:p>
            <a:pPr marL="457200" indent="-457200">
              <a:buFont typeface="Arial" panose="020B0604020202020204" pitchFamily="34" charset="0"/>
              <a:buChar char="•"/>
            </a:pPr>
            <a:r>
              <a:rPr lang="en-US" sz="2800" dirty="0">
                <a:latin typeface="Lato "/>
              </a:rPr>
              <a:t>Hunger</a:t>
            </a:r>
          </a:p>
          <a:p>
            <a:pPr marL="457200" indent="-457200">
              <a:buFont typeface="Arial" panose="020B0604020202020204" pitchFamily="34" charset="0"/>
              <a:buChar char="•"/>
            </a:pPr>
            <a:r>
              <a:rPr lang="en-US" sz="2800" dirty="0">
                <a:latin typeface="Lato "/>
              </a:rPr>
              <a:t>Failure to thrive, malnutrition</a:t>
            </a:r>
          </a:p>
          <a:p>
            <a:pPr marL="457200" indent="-457200">
              <a:buFont typeface="Arial" panose="020B0604020202020204" pitchFamily="34" charset="0"/>
              <a:buChar char="•"/>
            </a:pPr>
            <a:r>
              <a:rPr lang="en-US" sz="2800" dirty="0">
                <a:latin typeface="Lato "/>
              </a:rPr>
              <a:t>Extreme willingness to please</a:t>
            </a:r>
          </a:p>
        </p:txBody>
      </p:sp>
    </p:spTree>
    <p:custDataLst>
      <p:tags r:id="rId1"/>
    </p:custDataLst>
    <p:extLst>
      <p:ext uri="{BB962C8B-B14F-4D97-AF65-F5344CB8AC3E}">
        <p14:creationId xmlns:p14="http://schemas.microsoft.com/office/powerpoint/2010/main" val="22477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5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3349</TotalTime>
  <Words>8633</Words>
  <Application>Microsoft Office PowerPoint</Application>
  <PresentationFormat>Custom</PresentationFormat>
  <Paragraphs>798</Paragraphs>
  <Slides>53</Slides>
  <Notes>53</Notes>
  <HiddenSlides>0</HiddenSlides>
  <MMClips>7</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53</vt:i4>
      </vt:variant>
    </vt:vector>
  </HeadingPairs>
  <TitlesOfParts>
    <vt:vector size="64" baseType="lpstr">
      <vt:lpstr>Arial</vt:lpstr>
      <vt:lpstr>Calibri</vt:lpstr>
      <vt:lpstr>Calibri Light</vt:lpstr>
      <vt:lpstr>Courier New</vt:lpstr>
      <vt:lpstr>Helvetica Neue</vt:lpstr>
      <vt:lpstr>Lato</vt:lpstr>
      <vt:lpstr>Lato </vt:lpstr>
      <vt:lpstr>Lato Black</vt:lpstr>
      <vt:lpstr>Wingdings</vt:lpstr>
      <vt:lpstr>Office Theme</vt:lpstr>
      <vt:lpstr>1_Office Theme</vt:lpstr>
      <vt:lpstr>Wisconsin Mental Health Initiative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Toomey, Daniel P.   DPI</dc:creator>
  <cp:lastModifiedBy>Incitti, Julie M.   DPI</cp:lastModifiedBy>
  <cp:revision>369</cp:revision>
  <dcterms:created xsi:type="dcterms:W3CDTF">2015-12-04T20:52:25Z</dcterms:created>
  <dcterms:modified xsi:type="dcterms:W3CDTF">2023-09-20T15:35:19Z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6B3AEB6F-A100-45A4-9FA1-0C7420FBA57C</vt:lpwstr>
  </property>
  <property fmtid="{D5CDD505-2E9C-101B-9397-08002B2CF9AE}" pid="3" name="ArticulatePath">
    <vt:lpwstr>Presentation1</vt:lpwstr>
  </property>
  <property fmtid="{D5CDD505-2E9C-101B-9397-08002B2CF9AE}" pid="4" name="_AdHocReviewCycleID">
    <vt:i4>488518184</vt:i4>
  </property>
  <property fmtid="{D5CDD505-2E9C-101B-9397-08002B2CF9AE}" pid="5" name="_NewReviewCycle">
    <vt:lpwstr/>
  </property>
  <property fmtid="{D5CDD505-2E9C-101B-9397-08002B2CF9AE}" pid="6" name="_EmailSubject">
    <vt:lpwstr>PPs for C&amp;N training page</vt:lpwstr>
  </property>
  <property fmtid="{D5CDD505-2E9C-101B-9397-08002B2CF9AE}" pid="7" name="_AuthorEmail">
    <vt:lpwstr>Nic.Dibble@dpi.wi.gov</vt:lpwstr>
  </property>
  <property fmtid="{D5CDD505-2E9C-101B-9397-08002B2CF9AE}" pid="8" name="_AuthorEmailDisplayName">
    <vt:lpwstr>Dibble, Nic   DPI</vt:lpwstr>
  </property>
  <property fmtid="{D5CDD505-2E9C-101B-9397-08002B2CF9AE}" pid="9" name="_PreviousAdHocReviewCycleID">
    <vt:i4>-147900575</vt:i4>
  </property>
</Properties>
</file>