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2.xml" ContentType="application/vnd.openxmlformats-officedocument.presentationml.tags+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 id="2147483681" r:id="rId2"/>
    <p:sldMasterId id="2147483705" r:id="rId3"/>
  </p:sldMasterIdLst>
  <p:notesMasterIdLst>
    <p:notesMasterId r:id="rId41"/>
  </p:notesMasterIdLst>
  <p:sldIdLst>
    <p:sldId id="302" r:id="rId4"/>
    <p:sldId id="303" r:id="rId5"/>
    <p:sldId id="304" r:id="rId6"/>
    <p:sldId id="305" r:id="rId7"/>
    <p:sldId id="306" r:id="rId8"/>
    <p:sldId id="307" r:id="rId9"/>
    <p:sldId id="308" r:id="rId10"/>
    <p:sldId id="322" r:id="rId11"/>
    <p:sldId id="309" r:id="rId12"/>
    <p:sldId id="310" r:id="rId13"/>
    <p:sldId id="311" r:id="rId14"/>
    <p:sldId id="312" r:id="rId15"/>
    <p:sldId id="313" r:id="rId16"/>
    <p:sldId id="314" r:id="rId17"/>
    <p:sldId id="273" r:id="rId18"/>
    <p:sldId id="270" r:id="rId19"/>
    <p:sldId id="283" r:id="rId20"/>
    <p:sldId id="315" r:id="rId21"/>
    <p:sldId id="284" r:id="rId22"/>
    <p:sldId id="285" r:id="rId23"/>
    <p:sldId id="286" r:id="rId24"/>
    <p:sldId id="316" r:id="rId25"/>
    <p:sldId id="278" r:id="rId26"/>
    <p:sldId id="279" r:id="rId27"/>
    <p:sldId id="280" r:id="rId28"/>
    <p:sldId id="317" r:id="rId29"/>
    <p:sldId id="281" r:id="rId30"/>
    <p:sldId id="293" r:id="rId31"/>
    <p:sldId id="292" r:id="rId32"/>
    <p:sldId id="318" r:id="rId33"/>
    <p:sldId id="294" r:id="rId34"/>
    <p:sldId id="290" r:id="rId35"/>
    <p:sldId id="282" r:id="rId36"/>
    <p:sldId id="319" r:id="rId37"/>
    <p:sldId id="295" r:id="rId38"/>
    <p:sldId id="297" r:id="rId39"/>
    <p:sldId id="323" r:id="rId40"/>
  </p:sldIdLst>
  <p:sldSz cx="9144000" cy="5143500" type="screen16x9"/>
  <p:notesSz cx="6858000" cy="9144000"/>
  <p:custDataLst>
    <p:tags r:id="rId42"/>
  </p:custDataLst>
  <p:defaultTextStyle>
    <a:defPPr>
      <a:defRPr lang="en-US"/>
    </a:defPPr>
    <a:lvl1pPr marL="0" algn="l" defTabSz="816350" rtl="0" eaLnBrk="1" latinLnBrk="0" hangingPunct="1">
      <a:defRPr sz="1607" kern="1200">
        <a:solidFill>
          <a:schemeClr val="tx1"/>
        </a:solidFill>
        <a:latin typeface="+mn-lt"/>
        <a:ea typeface="+mn-ea"/>
        <a:cs typeface="+mn-cs"/>
      </a:defRPr>
    </a:lvl1pPr>
    <a:lvl2pPr marL="408175" algn="l" defTabSz="816350" rtl="0" eaLnBrk="1" latinLnBrk="0" hangingPunct="1">
      <a:defRPr sz="1607" kern="1200">
        <a:solidFill>
          <a:schemeClr val="tx1"/>
        </a:solidFill>
        <a:latin typeface="+mn-lt"/>
        <a:ea typeface="+mn-ea"/>
        <a:cs typeface="+mn-cs"/>
      </a:defRPr>
    </a:lvl2pPr>
    <a:lvl3pPr marL="816350" algn="l" defTabSz="816350" rtl="0" eaLnBrk="1" latinLnBrk="0" hangingPunct="1">
      <a:defRPr sz="1607" kern="1200">
        <a:solidFill>
          <a:schemeClr val="tx1"/>
        </a:solidFill>
        <a:latin typeface="+mn-lt"/>
        <a:ea typeface="+mn-ea"/>
        <a:cs typeface="+mn-cs"/>
      </a:defRPr>
    </a:lvl3pPr>
    <a:lvl4pPr marL="1224525" algn="l" defTabSz="816350" rtl="0" eaLnBrk="1" latinLnBrk="0" hangingPunct="1">
      <a:defRPr sz="1607" kern="1200">
        <a:solidFill>
          <a:schemeClr val="tx1"/>
        </a:solidFill>
        <a:latin typeface="+mn-lt"/>
        <a:ea typeface="+mn-ea"/>
        <a:cs typeface="+mn-cs"/>
      </a:defRPr>
    </a:lvl4pPr>
    <a:lvl5pPr marL="1632699" algn="l" defTabSz="816350" rtl="0" eaLnBrk="1" latinLnBrk="0" hangingPunct="1">
      <a:defRPr sz="1607" kern="1200">
        <a:solidFill>
          <a:schemeClr val="tx1"/>
        </a:solidFill>
        <a:latin typeface="+mn-lt"/>
        <a:ea typeface="+mn-ea"/>
        <a:cs typeface="+mn-cs"/>
      </a:defRPr>
    </a:lvl5pPr>
    <a:lvl6pPr marL="2040875" algn="l" defTabSz="816350" rtl="0" eaLnBrk="1" latinLnBrk="0" hangingPunct="1">
      <a:defRPr sz="1607" kern="1200">
        <a:solidFill>
          <a:schemeClr val="tx1"/>
        </a:solidFill>
        <a:latin typeface="+mn-lt"/>
        <a:ea typeface="+mn-ea"/>
        <a:cs typeface="+mn-cs"/>
      </a:defRPr>
    </a:lvl6pPr>
    <a:lvl7pPr marL="2449049" algn="l" defTabSz="816350" rtl="0" eaLnBrk="1" latinLnBrk="0" hangingPunct="1">
      <a:defRPr sz="1607" kern="1200">
        <a:solidFill>
          <a:schemeClr val="tx1"/>
        </a:solidFill>
        <a:latin typeface="+mn-lt"/>
        <a:ea typeface="+mn-ea"/>
        <a:cs typeface="+mn-cs"/>
      </a:defRPr>
    </a:lvl7pPr>
    <a:lvl8pPr marL="2857225" algn="l" defTabSz="816350" rtl="0" eaLnBrk="1" latinLnBrk="0" hangingPunct="1">
      <a:defRPr sz="1607" kern="1200">
        <a:solidFill>
          <a:schemeClr val="tx1"/>
        </a:solidFill>
        <a:latin typeface="+mn-lt"/>
        <a:ea typeface="+mn-ea"/>
        <a:cs typeface="+mn-cs"/>
      </a:defRPr>
    </a:lvl8pPr>
    <a:lvl9pPr marL="3265399" algn="l" defTabSz="816350" rtl="0" eaLnBrk="1" latinLnBrk="0" hangingPunct="1">
      <a:defRPr sz="1607"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userDrawn="1">
          <p15:clr>
            <a:srgbClr val="A4A3A4"/>
          </p15:clr>
        </p15:guide>
        <p15:guide id="3" orient="horz" pos="2358" userDrawn="1">
          <p15:clr>
            <a:srgbClr val="A4A3A4"/>
          </p15:clr>
        </p15:guide>
        <p15:guide id="4" orient="horz" pos="2868" userDrawn="1">
          <p15:clr>
            <a:srgbClr val="A4A3A4"/>
          </p15:clr>
        </p15:guide>
        <p15:guide id="5" pos="2863" userDrawn="1">
          <p15:clr>
            <a:srgbClr val="A4A3A4"/>
          </p15:clr>
        </p15:guide>
        <p15:guide id="6" orient="horz" pos="3239" userDrawn="1">
          <p15:clr>
            <a:srgbClr val="A4A3A4"/>
          </p15:clr>
        </p15:guide>
        <p15:guide id="7" pos="288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F567F0-258E-1077-CCC0-714DF502DF7E}" name="Snider, Hannah R.   DPI" initials="SHRD" userId="S::Hannah.Snider@dpi.wi.gov::4199d33b-6cf9-477b-88b0-cd17fd7bf56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nider, Hannah R.   DPI" initials="SHRD" lastIdx="4" clrIdx="0">
    <p:extLst>
      <p:ext uri="{19B8F6BF-5375-455C-9EA6-DF929625EA0E}">
        <p15:presenceInfo xmlns:p15="http://schemas.microsoft.com/office/powerpoint/2012/main" userId="S-1-5-21-1801521381-3634682121-3741049240-23086" providerId="AD"/>
      </p:ext>
    </p:extLst>
  </p:cmAuthor>
  <p:cmAuthor id="2" name="Melissa Samp" initials="MS" lastIdx="4" clrIdx="1">
    <p:extLst>
      <p:ext uri="{19B8F6BF-5375-455C-9EA6-DF929625EA0E}">
        <p15:presenceInfo xmlns:p15="http://schemas.microsoft.com/office/powerpoint/2012/main" userId="Melissa Sam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A80000"/>
    <a:srgbClr val="3F6228"/>
    <a:srgbClr val="990B7A"/>
    <a:srgbClr val="853B0A"/>
    <a:srgbClr val="5B9BD5"/>
    <a:srgbClr val="0099CC"/>
    <a:srgbClr val="262087"/>
    <a:srgbClr val="EE12BF"/>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73" autoAdjust="0"/>
    <p:restoredTop sz="60729" autoAdjust="0"/>
  </p:normalViewPr>
  <p:slideViewPr>
    <p:cSldViewPr snapToGrid="0">
      <p:cViewPr varScale="1">
        <p:scale>
          <a:sx n="60" d="100"/>
          <a:sy n="60" d="100"/>
        </p:scale>
        <p:origin x="378" y="66"/>
      </p:cViewPr>
      <p:guideLst>
        <p:guide pos="2880"/>
        <p:guide orient="horz" pos="2358"/>
        <p:guide orient="horz" pos="2868"/>
        <p:guide pos="2863"/>
        <p:guide orient="horz" pos="3239"/>
        <p:guide pos="2889"/>
      </p:guideLst>
    </p:cSldViewPr>
  </p:slideViewPr>
  <p:outlineViewPr>
    <p:cViewPr>
      <p:scale>
        <a:sx n="33" d="100"/>
        <a:sy n="33" d="100"/>
      </p:scale>
      <p:origin x="0" y="0"/>
    </p:cViewPr>
  </p:outlineViewPr>
  <p:notesTextViewPr>
    <p:cViewPr>
      <p:scale>
        <a:sx n="3" d="2"/>
        <a:sy n="3" d="2"/>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commentAuthors" Target="commentAuthors.xml"/><Relationship Id="rId48"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9F482E-D100-481F-B752-E693AD7EFC7D}" type="datetimeFigureOut">
              <a:rPr lang="en-US" smtClean="0"/>
              <a:t>7/25/2022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259CEA-C71D-41BF-8A2E-09D6333EDD9D}" type="slidenum">
              <a:rPr lang="en-US" smtClean="0"/>
              <a:t>‹#›</a:t>
            </a:fld>
            <a:endParaRPr lang="en-US"/>
          </a:p>
        </p:txBody>
      </p:sp>
    </p:spTree>
    <p:extLst>
      <p:ext uri="{BB962C8B-B14F-4D97-AF65-F5344CB8AC3E}">
        <p14:creationId xmlns:p14="http://schemas.microsoft.com/office/powerpoint/2010/main" val="2194687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udio1.spanishdict.com/audio?lang=es&amp;text=es-una-comida-reembolsable--respuesta-%E2%80%93-no-hay-tres-alimentos-en-la-bandeja-del-estudiante-pero-ninguno-de-los-cuales-son-fruta-yo-verdura"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Bienvenidos! Hoy vamos a repasar los requisitos de Ofrecer versus Servir y probar nuestro aprendizaje con un juego interactivo.</a:t>
            </a:r>
          </a:p>
          <a:p>
            <a:endParaRPr lang="es-ES" dirty="0"/>
          </a:p>
          <a:p>
            <a:r>
              <a:rPr lang="en-US" dirty="0" err="1"/>
              <a:t>Creado</a:t>
            </a:r>
            <a:r>
              <a:rPr lang="en-US" dirty="0"/>
              <a:t>:</a:t>
            </a:r>
            <a:r>
              <a:rPr lang="en-US" baseline="0" dirty="0"/>
              <a:t> </a:t>
            </a:r>
            <a:r>
              <a:rPr lang="en-US" baseline="0" dirty="0" err="1"/>
              <a:t>Octubre</a:t>
            </a:r>
            <a:r>
              <a:rPr lang="en-US" baseline="0" dirty="0"/>
              <a:t> 2019</a:t>
            </a:r>
            <a:endParaRPr lang="en-US" dirty="0"/>
          </a:p>
          <a:p>
            <a:endParaRPr lang="en-US" dirty="0"/>
          </a:p>
        </p:txBody>
      </p:sp>
      <p:sp>
        <p:nvSpPr>
          <p:cNvPr id="4" name="Slide Number Placeholder 3"/>
          <p:cNvSpPr>
            <a:spLocks noGrp="1"/>
          </p:cNvSpPr>
          <p:nvPr>
            <p:ph type="sldNum" sz="quarter" idx="10"/>
          </p:nvPr>
        </p:nvSpPr>
        <p:spPr/>
        <p:txBody>
          <a:bodyPr/>
          <a:lstStyle/>
          <a:p>
            <a:fld id="{90B5DF56-57B0-4853-AED0-8A067C4B3741}" type="slidenum">
              <a:rPr lang="en-US" smtClean="0"/>
              <a:t>1</a:t>
            </a:fld>
            <a:endParaRPr lang="en-US"/>
          </a:p>
        </p:txBody>
      </p:sp>
    </p:spTree>
    <p:extLst>
      <p:ext uri="{BB962C8B-B14F-4D97-AF65-F5344CB8AC3E}">
        <p14:creationId xmlns:p14="http://schemas.microsoft.com/office/powerpoint/2010/main" val="2660330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En el desayuno, el planificador del menú debe ofrecer cuatro </a:t>
            </a:r>
            <a:r>
              <a:rPr lang="es-ES" sz="1200" b="0" i="0" kern="1200" dirty="0" err="1">
                <a:solidFill>
                  <a:schemeClr val="tx1"/>
                </a:solidFill>
                <a:effectLst/>
                <a:latin typeface="+mn-lt"/>
                <a:ea typeface="+mn-ea"/>
                <a:cs typeface="+mn-cs"/>
              </a:rPr>
              <a:t>items</a:t>
            </a:r>
            <a:r>
              <a:rPr lang="es-ES" sz="1200" b="0" i="0" kern="1200" dirty="0">
                <a:solidFill>
                  <a:schemeClr val="tx1"/>
                </a:solidFill>
                <a:effectLst/>
                <a:latin typeface="+mn-lt"/>
                <a:ea typeface="+mn-ea"/>
                <a:cs typeface="+mn-cs"/>
              </a:rPr>
              <a:t> alimenticios. Los estudiantes deben seleccionar al menos tres </a:t>
            </a:r>
            <a:r>
              <a:rPr lang="es-ES" sz="1200" b="0" i="0" kern="1200" dirty="0" err="1">
                <a:solidFill>
                  <a:schemeClr val="tx1"/>
                </a:solidFill>
                <a:effectLst/>
                <a:latin typeface="+mn-lt"/>
                <a:ea typeface="+mn-ea"/>
                <a:cs typeface="+mn-cs"/>
              </a:rPr>
              <a:t>items</a:t>
            </a:r>
            <a:r>
              <a:rPr lang="es-ES" sz="1200" b="0" i="0" kern="1200" dirty="0">
                <a:solidFill>
                  <a:schemeClr val="tx1"/>
                </a:solidFill>
                <a:effectLst/>
                <a:latin typeface="+mn-lt"/>
                <a:ea typeface="+mn-ea"/>
                <a:cs typeface="+mn-cs"/>
              </a:rPr>
              <a:t>, uno de los cuales es una</a:t>
            </a:r>
            <a:r>
              <a:rPr lang="es-ES" sz="1200" b="0" i="0" kern="1200" baseline="0" dirty="0">
                <a:solidFill>
                  <a:schemeClr val="tx1"/>
                </a:solidFill>
                <a:effectLst/>
                <a:latin typeface="+mn-lt"/>
                <a:ea typeface="+mn-ea"/>
                <a:cs typeface="+mn-cs"/>
              </a:rPr>
              <a:t> media</a:t>
            </a:r>
            <a:r>
              <a:rPr lang="es-ES" sz="1200" b="0" i="0" kern="1200" dirty="0">
                <a:solidFill>
                  <a:schemeClr val="tx1"/>
                </a:solidFill>
                <a:effectLst/>
                <a:latin typeface="+mn-lt"/>
                <a:ea typeface="+mn-ea"/>
                <a:cs typeface="+mn-cs"/>
              </a:rPr>
              <a:t> taza de fruta y / o verdura para tener una comida reembolsable.</a:t>
            </a:r>
            <a:endParaRPr lang="en-US" dirty="0"/>
          </a:p>
          <a:p>
            <a:endParaRPr lang="en-US" dirty="0"/>
          </a:p>
          <a:p>
            <a:r>
              <a:rPr lang="es-ES" sz="1200" b="0" i="0" kern="1200" dirty="0">
                <a:solidFill>
                  <a:schemeClr val="tx1"/>
                </a:solidFill>
                <a:effectLst/>
                <a:latin typeface="+mn-lt"/>
                <a:ea typeface="+mn-ea"/>
                <a:cs typeface="+mn-cs"/>
              </a:rPr>
              <a:t>En el almuerzo, el planificador del menú debe ofrecer los</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cinco componentes. Los estudiantes deben seleccionar al menos tres componentes diferentes, uno de los cuales es media taza de fruta y / o verdura para tener una comida reembolsable.</a:t>
            </a:r>
            <a:endParaRPr lang="en-US" dirty="0"/>
          </a:p>
        </p:txBody>
      </p:sp>
      <p:sp>
        <p:nvSpPr>
          <p:cNvPr id="4" name="Slide Number Placeholder 3"/>
          <p:cNvSpPr>
            <a:spLocks noGrp="1"/>
          </p:cNvSpPr>
          <p:nvPr>
            <p:ph type="sldNum" sz="quarter" idx="5"/>
          </p:nvPr>
        </p:nvSpPr>
        <p:spPr/>
        <p:txBody>
          <a:bodyPr/>
          <a:lstStyle/>
          <a:p>
            <a:fld id="{90B5DF56-57B0-4853-AED0-8A067C4B3741}" type="slidenum">
              <a:rPr lang="en-US" smtClean="0"/>
              <a:t>10</a:t>
            </a:fld>
            <a:endParaRPr lang="en-US"/>
          </a:p>
        </p:txBody>
      </p:sp>
    </p:spTree>
    <p:extLst>
      <p:ext uri="{BB962C8B-B14F-4D97-AF65-F5344CB8AC3E}">
        <p14:creationId xmlns:p14="http://schemas.microsoft.com/office/powerpoint/2010/main" val="3869919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Aquí hay un visual del desayuno – en la</a:t>
            </a:r>
            <a:r>
              <a:rPr lang="es-ES" sz="1200" b="0" i="0" kern="1200" baseline="0" dirty="0">
                <a:solidFill>
                  <a:schemeClr val="tx1"/>
                </a:solidFill>
                <a:effectLst/>
                <a:latin typeface="+mn-lt"/>
                <a:ea typeface="+mn-ea"/>
                <a:cs typeface="+mn-cs"/>
              </a:rPr>
              <a:t> izquierda, </a:t>
            </a:r>
            <a:r>
              <a:rPr lang="es-ES" sz="1200" b="0" i="0" kern="1200" dirty="0">
                <a:solidFill>
                  <a:schemeClr val="tx1"/>
                </a:solidFill>
                <a:effectLst/>
                <a:latin typeface="+mn-lt"/>
                <a:ea typeface="+mn-ea"/>
                <a:cs typeface="+mn-cs"/>
              </a:rPr>
              <a:t>vemos lo que la escuela se debe ofrecer todos los </a:t>
            </a:r>
            <a:r>
              <a:rPr lang="es-ES" sz="1200" b="0" i="0" kern="1200" dirty="0" err="1">
                <a:solidFill>
                  <a:schemeClr val="tx1"/>
                </a:solidFill>
                <a:effectLst/>
                <a:latin typeface="+mn-lt"/>
                <a:ea typeface="+mn-ea"/>
                <a:cs typeface="+mn-cs"/>
              </a:rPr>
              <a:t>dias</a:t>
            </a:r>
            <a:r>
              <a:rPr lang="es-ES" sz="1200" b="0" i="0" kern="1200" dirty="0">
                <a:solidFill>
                  <a:schemeClr val="tx1"/>
                </a:solidFill>
                <a:effectLst/>
                <a:latin typeface="+mn-lt"/>
                <a:ea typeface="+mn-ea"/>
                <a:cs typeface="+mn-cs"/>
              </a:rPr>
              <a:t>.</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Esto incluye los componentes: fruta, granos y leche, y se deben ofrecer al menos cuatro </a:t>
            </a:r>
            <a:r>
              <a:rPr lang="es-ES" sz="1200" b="0" i="0" kern="1200" dirty="0" err="1">
                <a:solidFill>
                  <a:schemeClr val="tx1"/>
                </a:solidFill>
                <a:effectLst/>
                <a:latin typeface="+mn-lt"/>
                <a:ea typeface="+mn-ea"/>
                <a:cs typeface="+mn-cs"/>
              </a:rPr>
              <a:t>items</a:t>
            </a:r>
            <a:r>
              <a:rPr lang="es-ES" sz="1200" b="0" i="0" kern="1200" dirty="0">
                <a:solidFill>
                  <a:schemeClr val="tx1"/>
                </a:solidFill>
                <a:effectLst/>
                <a:latin typeface="+mn-lt"/>
                <a:ea typeface="+mn-ea"/>
                <a:cs typeface="+mn-cs"/>
              </a:rPr>
              <a:t> de estos tres componentes alimenticios.</a:t>
            </a:r>
            <a:endParaRPr lang="en-US" dirty="0"/>
          </a:p>
          <a:p>
            <a:endParaRPr lang="en-US" dirty="0"/>
          </a:p>
          <a:p>
            <a:r>
              <a:rPr lang="es-ES" sz="1200" b="0" i="0" kern="1200" dirty="0">
                <a:solidFill>
                  <a:schemeClr val="tx1"/>
                </a:solidFill>
                <a:effectLst/>
                <a:latin typeface="+mn-lt"/>
                <a:ea typeface="+mn-ea"/>
                <a:cs typeface="+mn-cs"/>
              </a:rPr>
              <a:t>A la derecha está lo que un estudiante debe seleccionar para hacer una comida reembolsable. Deben seleccionar al menos tres </a:t>
            </a:r>
            <a:r>
              <a:rPr lang="es-ES" sz="1200" b="0" i="0" kern="1200" dirty="0" err="1">
                <a:solidFill>
                  <a:schemeClr val="tx1"/>
                </a:solidFill>
                <a:effectLst/>
                <a:latin typeface="+mn-lt"/>
                <a:ea typeface="+mn-ea"/>
                <a:cs typeface="+mn-cs"/>
              </a:rPr>
              <a:t>items</a:t>
            </a:r>
            <a:r>
              <a:rPr lang="es-ES" sz="1200" b="0" i="0" kern="1200" dirty="0">
                <a:solidFill>
                  <a:schemeClr val="tx1"/>
                </a:solidFill>
                <a:effectLst/>
                <a:latin typeface="+mn-lt"/>
                <a:ea typeface="+mn-ea"/>
                <a:cs typeface="+mn-cs"/>
              </a:rPr>
              <a:t>, uno de los cuales es media taza de fruta y/o verdura.</a:t>
            </a:r>
            <a:endParaRPr lang="en-US" dirty="0"/>
          </a:p>
        </p:txBody>
      </p:sp>
      <p:sp>
        <p:nvSpPr>
          <p:cNvPr id="4" name="Slide Number Placeholder 3"/>
          <p:cNvSpPr>
            <a:spLocks noGrp="1"/>
          </p:cNvSpPr>
          <p:nvPr>
            <p:ph type="sldNum" sz="quarter" idx="5"/>
          </p:nvPr>
        </p:nvSpPr>
        <p:spPr/>
        <p:txBody>
          <a:bodyPr/>
          <a:lstStyle/>
          <a:p>
            <a:fld id="{90B5DF56-57B0-4853-AED0-8A067C4B3741}" type="slidenum">
              <a:rPr lang="en-US" smtClean="0"/>
              <a:t>11</a:t>
            </a:fld>
            <a:endParaRPr lang="en-US"/>
          </a:p>
        </p:txBody>
      </p:sp>
    </p:spTree>
    <p:extLst>
      <p:ext uri="{BB962C8B-B14F-4D97-AF65-F5344CB8AC3E}">
        <p14:creationId xmlns:p14="http://schemas.microsoft.com/office/powerpoint/2010/main" val="454509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Aquí hay un visual del almuerzo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A la izquierda es lo que el planificador del menú debe ofrecer todos los </a:t>
            </a:r>
            <a:r>
              <a:rPr lang="es-ES" sz="1200" b="0" i="0" kern="1200" dirty="0" err="1">
                <a:solidFill>
                  <a:schemeClr val="tx1"/>
                </a:solidFill>
                <a:effectLst/>
                <a:latin typeface="+mn-lt"/>
                <a:ea typeface="+mn-ea"/>
                <a:cs typeface="+mn-cs"/>
              </a:rPr>
              <a:t>dias</a:t>
            </a:r>
            <a:r>
              <a:rPr lang="es-ES" sz="1200" b="0" i="0" kern="1200" dirty="0">
                <a:solidFill>
                  <a:schemeClr val="tx1"/>
                </a:solidFill>
                <a:effectLst/>
                <a:latin typeface="+mn-lt"/>
                <a:ea typeface="+mn-ea"/>
                <a:cs typeface="+mn-cs"/>
              </a:rPr>
              <a:t>. Esto incluye los cinco componentes alimenticios: fruta, grano, verdura, carne/sustituto de</a:t>
            </a:r>
            <a:r>
              <a:rPr lang="es-ES" sz="1200" b="0" i="0" kern="1200" baseline="0" dirty="0">
                <a:solidFill>
                  <a:schemeClr val="tx1"/>
                </a:solidFill>
                <a:effectLst/>
                <a:latin typeface="+mn-lt"/>
                <a:ea typeface="+mn-ea"/>
                <a:cs typeface="+mn-cs"/>
              </a:rPr>
              <a:t> carne </a:t>
            </a:r>
            <a:r>
              <a:rPr lang="es-ES" sz="1200" b="0" i="0" kern="1200" dirty="0">
                <a:solidFill>
                  <a:schemeClr val="tx1"/>
                </a:solidFill>
                <a:effectLst/>
                <a:latin typeface="+mn-lt"/>
                <a:ea typeface="+mn-ea"/>
                <a:cs typeface="+mn-cs"/>
              </a:rPr>
              <a:t>y leche. Las cantidades de cada componente que debe ofrecer dependerá del grupo</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etario servido. Hay que ver el</a:t>
            </a:r>
            <a:r>
              <a:rPr lang="es-ES" sz="1200" b="0" i="0" kern="1200" baseline="0" dirty="0">
                <a:solidFill>
                  <a:schemeClr val="tx1"/>
                </a:solidFill>
                <a:effectLst/>
                <a:latin typeface="+mn-lt"/>
                <a:ea typeface="+mn-ea"/>
                <a:cs typeface="+mn-cs"/>
              </a:rPr>
              <a:t> patrón de comidas para las cantidades requeridas.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A la derecha está lo que un estudiante debe seleccionar. Deben seleccionar al menos tres componentes alimenticios completos y diferentes, uno de los cuales es media taza de fruta y/o verdura para hacer una comida reembolsable.</a:t>
            </a:r>
          </a:p>
        </p:txBody>
      </p:sp>
      <p:sp>
        <p:nvSpPr>
          <p:cNvPr id="4" name="Slide Number Placeholder 3"/>
          <p:cNvSpPr>
            <a:spLocks noGrp="1"/>
          </p:cNvSpPr>
          <p:nvPr>
            <p:ph type="sldNum" sz="quarter" idx="5"/>
          </p:nvPr>
        </p:nvSpPr>
        <p:spPr/>
        <p:txBody>
          <a:bodyPr/>
          <a:lstStyle/>
          <a:p>
            <a:fld id="{90B5DF56-57B0-4853-AED0-8A067C4B3741}" type="slidenum">
              <a:rPr lang="en-US" smtClean="0"/>
              <a:t>12</a:t>
            </a:fld>
            <a:endParaRPr lang="en-US"/>
          </a:p>
        </p:txBody>
      </p:sp>
    </p:spTree>
    <p:extLst>
      <p:ext uri="{BB962C8B-B14F-4D97-AF65-F5344CB8AC3E}">
        <p14:creationId xmlns:p14="http://schemas.microsoft.com/office/powerpoint/2010/main" val="761332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Ahora que hemos repasado los conceptos básicos de ofrecer contra servir, ¡juguemos un juego!</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5259CEA-C71D-41BF-8A2E-09D6333EDD9D}" type="slidenum">
              <a:rPr lang="en-US" smtClean="0"/>
              <a:t>13</a:t>
            </a:fld>
            <a:endParaRPr lang="en-US"/>
          </a:p>
        </p:txBody>
      </p:sp>
    </p:spTree>
    <p:extLst>
      <p:ext uri="{BB962C8B-B14F-4D97-AF65-F5344CB8AC3E}">
        <p14:creationId xmlns:p14="http://schemas.microsoft.com/office/powerpoint/2010/main" val="440319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Aquí está el menú de desayuno. Recuerde, debe ofrecer por lo menos cuatro </a:t>
            </a:r>
            <a:r>
              <a:rPr lang="es-ES" sz="1200" b="0" i="0" kern="1200" dirty="0" err="1">
                <a:solidFill>
                  <a:schemeClr val="tx1"/>
                </a:solidFill>
                <a:effectLst/>
                <a:latin typeface="+mn-lt"/>
                <a:ea typeface="+mn-ea"/>
                <a:cs typeface="+mn-cs"/>
              </a:rPr>
              <a:t>items</a:t>
            </a:r>
            <a:r>
              <a:rPr lang="es-ES" sz="1200" b="0" i="0" kern="1200" dirty="0">
                <a:solidFill>
                  <a:schemeClr val="tx1"/>
                </a:solidFill>
                <a:effectLst/>
                <a:latin typeface="+mn-lt"/>
                <a:ea typeface="+mn-ea"/>
                <a:cs typeface="+mn-cs"/>
              </a:rPr>
              <a:t> alimenticios de los tres componentes todos los días en el desayuno.</a:t>
            </a:r>
            <a:endParaRPr lang="en-US" dirty="0"/>
          </a:p>
          <a:p>
            <a:endParaRPr lang="en-US" dirty="0"/>
          </a:p>
          <a:p>
            <a:r>
              <a:rPr lang="es-ES" sz="1200" b="1" i="0" kern="1200" dirty="0">
                <a:solidFill>
                  <a:schemeClr val="tx1"/>
                </a:solidFill>
                <a:effectLst/>
                <a:latin typeface="+mn-lt"/>
                <a:ea typeface="+mn-ea"/>
                <a:cs typeface="+mn-cs"/>
              </a:rPr>
              <a:t>Pregunte al grupo: </a:t>
            </a:r>
            <a:r>
              <a:rPr lang="es-ES" sz="1200" b="0" i="0" kern="1200" dirty="0">
                <a:solidFill>
                  <a:schemeClr val="tx1"/>
                </a:solidFill>
                <a:effectLst/>
                <a:latin typeface="+mn-lt"/>
                <a:ea typeface="+mn-ea"/>
                <a:cs typeface="+mn-cs"/>
              </a:rPr>
              <a:t>¿Cuáles son los tres componentes alimenticios necesarios para el desayuno?</a:t>
            </a:r>
            <a:br>
              <a:rPr lang="es-ES" dirty="0"/>
            </a:br>
            <a:r>
              <a:rPr lang="es-ES" sz="1200" b="0" i="0" kern="1200" dirty="0">
                <a:solidFill>
                  <a:schemeClr val="tx1"/>
                </a:solidFill>
                <a:effectLst/>
                <a:latin typeface="+mn-lt"/>
                <a:ea typeface="+mn-ea"/>
                <a:cs typeface="+mn-cs"/>
              </a:rPr>
              <a:t>Respuesta – grano, fruta y leche.</a:t>
            </a:r>
            <a:endParaRPr lang="en-US" baseline="0" dirty="0"/>
          </a:p>
          <a:p>
            <a:endParaRPr lang="en-US" baseline="0" dirty="0"/>
          </a:p>
          <a:p>
            <a:r>
              <a:rPr lang="es-ES" sz="1200" b="1" i="0" kern="1200" dirty="0">
                <a:solidFill>
                  <a:schemeClr val="tx1"/>
                </a:solidFill>
                <a:effectLst/>
                <a:latin typeface="+mn-lt"/>
                <a:ea typeface="+mn-ea"/>
                <a:cs typeface="+mn-cs"/>
              </a:rPr>
              <a:t>Pregunte al grupo: </a:t>
            </a:r>
            <a:r>
              <a:rPr lang="es-ES" sz="1200" b="0" i="0" kern="1200" dirty="0">
                <a:solidFill>
                  <a:schemeClr val="tx1"/>
                </a:solidFill>
                <a:effectLst/>
                <a:latin typeface="+mn-lt"/>
                <a:ea typeface="+mn-ea"/>
                <a:cs typeface="+mn-cs"/>
              </a:rPr>
              <a:t>¿cuál es la</a:t>
            </a:r>
            <a:r>
              <a:rPr lang="es-ES" sz="1200" b="0" i="0" kern="1200" baseline="0" dirty="0">
                <a:solidFill>
                  <a:schemeClr val="tx1"/>
                </a:solidFill>
                <a:effectLst/>
                <a:latin typeface="+mn-lt"/>
                <a:ea typeface="+mn-ea"/>
                <a:cs typeface="+mn-cs"/>
              </a:rPr>
              <a:t> cantidad </a:t>
            </a:r>
            <a:r>
              <a:rPr lang="es-ES" sz="1200" b="0" i="0" kern="1200" dirty="0">
                <a:solidFill>
                  <a:schemeClr val="tx1"/>
                </a:solidFill>
                <a:effectLst/>
                <a:latin typeface="+mn-lt"/>
                <a:ea typeface="+mn-ea"/>
                <a:cs typeface="+mn-cs"/>
              </a:rPr>
              <a:t>mínima que tiene que ofrecer de cada uno de los tres componentes alimenticios?</a:t>
            </a:r>
            <a:br>
              <a:rPr lang="es-ES" dirty="0"/>
            </a:br>
            <a:r>
              <a:rPr lang="es-ES" sz="1200" b="0" i="0" kern="1200" dirty="0">
                <a:solidFill>
                  <a:schemeClr val="tx1"/>
                </a:solidFill>
                <a:effectLst/>
                <a:latin typeface="+mn-lt"/>
                <a:ea typeface="+mn-ea"/>
                <a:cs typeface="+mn-cs"/>
              </a:rPr>
              <a:t>Respuesta – 1 taza de leche, 1 taza de fruta y 1 oz </a:t>
            </a:r>
            <a:r>
              <a:rPr lang="es-ES" sz="1200" b="0" i="0" kern="1200" dirty="0" err="1">
                <a:solidFill>
                  <a:schemeClr val="tx1"/>
                </a:solidFill>
                <a:effectLst/>
                <a:latin typeface="+mn-lt"/>
                <a:ea typeface="+mn-ea"/>
                <a:cs typeface="+mn-cs"/>
              </a:rPr>
              <a:t>eq</a:t>
            </a:r>
            <a:r>
              <a:rPr lang="es-ES" sz="1200" b="0" i="0" kern="1200" dirty="0">
                <a:solidFill>
                  <a:schemeClr val="tx1"/>
                </a:solidFill>
                <a:effectLst/>
                <a:latin typeface="+mn-lt"/>
                <a:ea typeface="+mn-ea"/>
                <a:cs typeface="+mn-cs"/>
              </a:rPr>
              <a:t> de grano.</a:t>
            </a:r>
            <a:endParaRPr lang="en-US" b="0" baseline="0" dirty="0"/>
          </a:p>
          <a:p>
            <a:endParaRPr lang="en-US" b="0" baseline="0" dirty="0"/>
          </a:p>
          <a:p>
            <a:r>
              <a:rPr lang="es-ES" sz="1200" b="0" i="0" kern="1200" dirty="0">
                <a:solidFill>
                  <a:schemeClr val="tx1"/>
                </a:solidFill>
                <a:effectLst/>
                <a:latin typeface="+mn-lt"/>
                <a:ea typeface="+mn-ea"/>
                <a:cs typeface="+mn-cs"/>
              </a:rPr>
              <a:t>Este menú incluye un sándwich de desayuno que contiene 1 oz </a:t>
            </a:r>
            <a:r>
              <a:rPr lang="es-ES" sz="1200" b="0" i="0" kern="1200" dirty="0" err="1">
                <a:solidFill>
                  <a:schemeClr val="tx1"/>
                </a:solidFill>
                <a:effectLst/>
                <a:latin typeface="+mn-lt"/>
                <a:ea typeface="+mn-ea"/>
                <a:cs typeface="+mn-cs"/>
              </a:rPr>
              <a:t>eq</a:t>
            </a:r>
            <a:r>
              <a:rPr lang="es-ES" sz="1200" b="0" i="0" kern="1200" dirty="0">
                <a:solidFill>
                  <a:schemeClr val="tx1"/>
                </a:solidFill>
                <a:effectLst/>
                <a:latin typeface="+mn-lt"/>
                <a:ea typeface="+mn-ea"/>
                <a:cs typeface="+mn-cs"/>
              </a:rPr>
              <a:t> grano y 1 oz </a:t>
            </a:r>
            <a:r>
              <a:rPr lang="es-ES" sz="1200" b="0" i="0" kern="1200" dirty="0" err="1">
                <a:solidFill>
                  <a:schemeClr val="tx1"/>
                </a:solidFill>
                <a:effectLst/>
                <a:latin typeface="+mn-lt"/>
                <a:ea typeface="+mn-ea"/>
                <a:cs typeface="+mn-cs"/>
              </a:rPr>
              <a:t>eq</a:t>
            </a:r>
            <a:r>
              <a:rPr lang="es-ES" sz="1200" b="0" i="0" kern="1200" dirty="0">
                <a:solidFill>
                  <a:schemeClr val="tx1"/>
                </a:solidFill>
                <a:effectLst/>
                <a:latin typeface="+mn-lt"/>
                <a:ea typeface="+mn-ea"/>
                <a:cs typeface="+mn-cs"/>
              </a:rPr>
              <a:t> de</a:t>
            </a:r>
            <a:r>
              <a:rPr lang="es-ES" sz="1200" b="0" i="0" kern="1200" baseline="0" dirty="0">
                <a:solidFill>
                  <a:schemeClr val="tx1"/>
                </a:solidFill>
                <a:effectLst/>
                <a:latin typeface="+mn-lt"/>
                <a:ea typeface="+mn-ea"/>
                <a:cs typeface="+mn-cs"/>
              </a:rPr>
              <a:t> carne, 1/2 </a:t>
            </a:r>
            <a:r>
              <a:rPr lang="es-ES" sz="1200" b="0" i="0" kern="1200" dirty="0">
                <a:solidFill>
                  <a:schemeClr val="tx1"/>
                </a:solidFill>
                <a:effectLst/>
                <a:latin typeface="+mn-lt"/>
                <a:ea typeface="+mn-ea"/>
                <a:cs typeface="+mn-cs"/>
              </a:rPr>
              <a:t>taza de fresas, 1/2 taza de rodajas de naranja, y 1 taza de leche.</a:t>
            </a:r>
          </a:p>
          <a:p>
            <a:endParaRPr lang="en-US" b="0" baseline="0" dirty="0"/>
          </a:p>
          <a:p>
            <a:r>
              <a:rPr lang="es-ES" sz="1200" b="1" i="0" kern="1200" dirty="0">
                <a:solidFill>
                  <a:schemeClr val="tx1"/>
                </a:solidFill>
                <a:effectLst/>
                <a:latin typeface="+mn-lt"/>
                <a:ea typeface="+mn-ea"/>
                <a:cs typeface="+mn-cs"/>
              </a:rPr>
              <a:t>Pregunte al grupo: </a:t>
            </a:r>
            <a:r>
              <a:rPr lang="es-ES" sz="1200" b="0" i="0" kern="1200" dirty="0">
                <a:solidFill>
                  <a:schemeClr val="tx1"/>
                </a:solidFill>
                <a:effectLst/>
                <a:latin typeface="+mn-lt"/>
                <a:ea typeface="+mn-ea"/>
                <a:cs typeface="+mn-cs"/>
              </a:rPr>
              <a:t>¿El planificador del</a:t>
            </a:r>
            <a:r>
              <a:rPr lang="es-ES" sz="1200" b="0" i="0" kern="1200" baseline="0" dirty="0">
                <a:solidFill>
                  <a:schemeClr val="tx1"/>
                </a:solidFill>
                <a:effectLst/>
                <a:latin typeface="+mn-lt"/>
                <a:ea typeface="+mn-ea"/>
                <a:cs typeface="+mn-cs"/>
              </a:rPr>
              <a:t> men</a:t>
            </a:r>
            <a:r>
              <a:rPr lang="es-ES" sz="1200" b="0" i="0" kern="1200" dirty="0">
                <a:solidFill>
                  <a:schemeClr val="tx1"/>
                </a:solidFill>
                <a:effectLst/>
                <a:latin typeface="+mn-lt"/>
                <a:ea typeface="+mn-ea"/>
                <a:cs typeface="+mn-cs"/>
              </a:rPr>
              <a:t>ú cumplió con el patrón de comidas del día?</a:t>
            </a:r>
            <a:br>
              <a:rPr lang="es-ES" dirty="0"/>
            </a:br>
            <a:r>
              <a:rPr lang="es-ES" sz="1200" b="0" i="0" kern="1200" dirty="0">
                <a:solidFill>
                  <a:schemeClr val="tx1"/>
                </a:solidFill>
                <a:effectLst/>
                <a:latin typeface="+mn-lt"/>
                <a:ea typeface="+mn-ea"/>
                <a:cs typeface="+mn-cs"/>
              </a:rPr>
              <a:t>Respuesta – ¡Sí!</a:t>
            </a:r>
          </a:p>
        </p:txBody>
      </p:sp>
      <p:sp>
        <p:nvSpPr>
          <p:cNvPr id="4" name="Slide Number Placeholder 3"/>
          <p:cNvSpPr>
            <a:spLocks noGrp="1"/>
          </p:cNvSpPr>
          <p:nvPr>
            <p:ph type="sldNum" sz="quarter" idx="10"/>
          </p:nvPr>
        </p:nvSpPr>
        <p:spPr/>
        <p:txBody>
          <a:bodyPr/>
          <a:lstStyle/>
          <a:p>
            <a:fld id="{B5259CEA-C71D-41BF-8A2E-09D6333EDD9D}" type="slidenum">
              <a:rPr lang="en-US" smtClean="0"/>
              <a:t>14</a:t>
            </a:fld>
            <a:endParaRPr lang="en-US"/>
          </a:p>
        </p:txBody>
      </p:sp>
    </p:spTree>
    <p:extLst>
      <p:ext uri="{BB962C8B-B14F-4D97-AF65-F5344CB8AC3E}">
        <p14:creationId xmlns:p14="http://schemas.microsoft.com/office/powerpoint/2010/main" val="3944308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i="0" kern="1200" dirty="0">
                <a:solidFill>
                  <a:schemeClr val="tx1"/>
                </a:solidFill>
                <a:effectLst/>
                <a:latin typeface="+mn-lt"/>
                <a:ea typeface="+mn-ea"/>
                <a:cs typeface="+mn-cs"/>
              </a:rPr>
              <a:t>*haga clic una vez*</a:t>
            </a:r>
            <a:br>
              <a:rPr lang="es-ES" dirty="0"/>
            </a:br>
            <a:br>
              <a:rPr lang="es-ES" dirty="0"/>
            </a:br>
            <a:r>
              <a:rPr lang="es-ES" sz="1200" b="0" i="0" kern="1200" dirty="0">
                <a:solidFill>
                  <a:schemeClr val="tx1"/>
                </a:solidFill>
                <a:effectLst/>
                <a:latin typeface="+mn-lt"/>
                <a:ea typeface="+mn-ea"/>
                <a:cs typeface="+mn-cs"/>
              </a:rPr>
              <a:t>Este estudiante seleccionó una leche y un sándwich de desayuno, que el planificador del menú planeó como 1 ítem alimenticio.</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Nota: el planificador del menú determina como contar los</a:t>
            </a:r>
            <a:r>
              <a:rPr lang="es-ES" sz="1200" b="0" i="0" kern="1200" baseline="0" dirty="0">
                <a:solidFill>
                  <a:schemeClr val="tx1"/>
                </a:solidFill>
                <a:effectLst/>
                <a:latin typeface="+mn-lt"/>
                <a:ea typeface="+mn-ea"/>
                <a:cs typeface="+mn-cs"/>
              </a:rPr>
              <a:t> alimentos en el desayuno (si cuenta como 1 </a:t>
            </a:r>
            <a:r>
              <a:rPr lang="es-ES" sz="1200" b="0" i="0" kern="1200" baseline="0" dirty="0" err="1">
                <a:solidFill>
                  <a:schemeClr val="tx1"/>
                </a:solidFill>
                <a:effectLst/>
                <a:latin typeface="+mn-lt"/>
                <a:ea typeface="+mn-ea"/>
                <a:cs typeface="+mn-cs"/>
              </a:rPr>
              <a:t>or</a:t>
            </a:r>
            <a:r>
              <a:rPr lang="es-ES" sz="1200" b="0" i="0" kern="1200" baseline="0" dirty="0">
                <a:solidFill>
                  <a:schemeClr val="tx1"/>
                </a:solidFill>
                <a:effectLst/>
                <a:latin typeface="+mn-lt"/>
                <a:ea typeface="+mn-ea"/>
                <a:cs typeface="+mn-cs"/>
              </a:rPr>
              <a:t> 2 </a:t>
            </a:r>
            <a:r>
              <a:rPr lang="es-ES" sz="1200" b="0" i="0" kern="1200" baseline="0" dirty="0" err="1">
                <a:solidFill>
                  <a:schemeClr val="tx1"/>
                </a:solidFill>
                <a:effectLst/>
                <a:latin typeface="+mn-lt"/>
                <a:ea typeface="+mn-ea"/>
                <a:cs typeface="+mn-cs"/>
              </a:rPr>
              <a:t>items</a:t>
            </a:r>
            <a:r>
              <a:rPr lang="es-ES" sz="1200" b="0" i="0" kern="1200" baseline="0" dirty="0">
                <a:solidFill>
                  <a:schemeClr val="tx1"/>
                </a:solidFill>
                <a:effectLst/>
                <a:latin typeface="+mn-lt"/>
                <a:ea typeface="+mn-ea"/>
                <a:cs typeface="+mn-cs"/>
              </a:rPr>
              <a:t> alimenticios). </a:t>
            </a:r>
            <a:r>
              <a:rPr lang="es-ES" sz="1200" b="0" i="0" kern="1200" dirty="0">
                <a:solidFill>
                  <a:schemeClr val="tx1"/>
                </a:solidFill>
                <a:effectLst/>
                <a:latin typeface="+mn-lt"/>
                <a:ea typeface="+mn-ea"/>
                <a:cs typeface="+mn-cs"/>
              </a:rPr>
              <a:t>Esto debe ser comunicado de antemano</a:t>
            </a:r>
            <a:r>
              <a:rPr lang="es-ES" sz="1200" b="0" i="0" kern="1200" baseline="0" dirty="0">
                <a:solidFill>
                  <a:schemeClr val="tx1"/>
                </a:solidFill>
                <a:effectLst/>
                <a:latin typeface="+mn-lt"/>
                <a:ea typeface="+mn-ea"/>
                <a:cs typeface="+mn-cs"/>
              </a:rPr>
              <a:t> con el personal.</a:t>
            </a: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r>
              <a:rPr lang="es-ES" sz="1200" b="0" i="0" kern="1200" dirty="0">
                <a:solidFill>
                  <a:schemeClr val="tx1"/>
                </a:solidFill>
                <a:effectLst/>
                <a:latin typeface="+mn-lt"/>
                <a:ea typeface="+mn-ea"/>
                <a:cs typeface="+mn-cs"/>
              </a:rPr>
              <a:t>¿Es esta bandeja una comida reembolsable?</a:t>
            </a:r>
            <a:br>
              <a:rPr lang="es-ES" dirty="0"/>
            </a:br>
            <a:r>
              <a:rPr lang="es-ES" sz="1200" b="0" i="0" kern="1200" dirty="0">
                <a:solidFill>
                  <a:schemeClr val="tx1"/>
                </a:solidFill>
                <a:effectLst/>
                <a:latin typeface="+mn-lt"/>
                <a:ea typeface="+mn-ea"/>
                <a:cs typeface="+mn-cs"/>
              </a:rPr>
              <a:t>Respuesta – ¡No! Sólo dos alimentos están en la bandeja.</a:t>
            </a:r>
          </a:p>
          <a:p>
            <a:endParaRPr lang="es-ES" sz="1200" b="0" i="0" kern="1200" baseline="0" dirty="0">
              <a:solidFill>
                <a:schemeClr val="tx1"/>
              </a:solidFill>
              <a:effectLst/>
              <a:latin typeface="+mn-lt"/>
              <a:ea typeface="+mn-ea"/>
              <a:cs typeface="+mn-cs"/>
            </a:endParaRPr>
          </a:p>
          <a:p>
            <a:r>
              <a:rPr lang="es-ES" sz="1200" b="1" i="0" kern="1200" dirty="0">
                <a:solidFill>
                  <a:schemeClr val="tx1"/>
                </a:solidFill>
                <a:effectLst/>
                <a:latin typeface="+mn-lt"/>
                <a:ea typeface="+mn-ea"/>
                <a:cs typeface="+mn-cs"/>
              </a:rPr>
              <a:t>*haga clic de nuevo * </a:t>
            </a:r>
          </a:p>
          <a:p>
            <a:endParaRPr lang="es-ES" sz="1200" b="1" i="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El estudiante añadió ½</a:t>
            </a:r>
            <a:r>
              <a:rPr lang="es-ES" sz="1200" b="0" i="0" kern="1200" baseline="0" dirty="0">
                <a:solidFill>
                  <a:schemeClr val="tx1"/>
                </a:solidFill>
                <a:effectLst/>
                <a:latin typeface="+mn-lt"/>
                <a:ea typeface="+mn-ea"/>
                <a:cs typeface="+mn-cs"/>
              </a:rPr>
              <a:t> taza de </a:t>
            </a:r>
            <a:r>
              <a:rPr lang="es-ES" sz="1200" b="0" i="0" kern="1200" dirty="0">
                <a:solidFill>
                  <a:schemeClr val="tx1"/>
                </a:solidFill>
                <a:effectLst/>
                <a:latin typeface="+mn-lt"/>
                <a:ea typeface="+mn-ea"/>
                <a:cs typeface="+mn-cs"/>
              </a:rPr>
              <a:t>fresas. ¿Ahora es una comida reembolsable?</a:t>
            </a:r>
            <a:br>
              <a:rPr lang="es-ES" dirty="0"/>
            </a:br>
            <a:r>
              <a:rPr lang="es-ES" sz="1200" b="0" i="0" kern="1200" dirty="0">
                <a:solidFill>
                  <a:schemeClr val="tx1"/>
                </a:solidFill>
                <a:effectLst/>
                <a:latin typeface="+mn-lt"/>
                <a:ea typeface="+mn-ea"/>
                <a:cs typeface="+mn-cs"/>
              </a:rPr>
              <a:t>Respuesta – ¡Sí! Ahora hay tres </a:t>
            </a:r>
            <a:r>
              <a:rPr lang="es-ES" sz="1200" b="0" i="0" kern="1200" dirty="0" err="1">
                <a:solidFill>
                  <a:schemeClr val="tx1"/>
                </a:solidFill>
                <a:effectLst/>
                <a:latin typeface="+mn-lt"/>
                <a:ea typeface="+mn-ea"/>
                <a:cs typeface="+mn-cs"/>
              </a:rPr>
              <a:t>items</a:t>
            </a:r>
            <a:r>
              <a:rPr lang="es-ES" sz="1200" b="0" i="0" kern="1200" dirty="0">
                <a:solidFill>
                  <a:schemeClr val="tx1"/>
                </a:solidFill>
                <a:effectLst/>
                <a:latin typeface="+mn-lt"/>
                <a:ea typeface="+mn-ea"/>
                <a:cs typeface="+mn-cs"/>
              </a:rPr>
              <a:t> en la bandeja del estudiante, uno de los cuales es ½</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taza de fruta.</a:t>
            </a:r>
            <a:endParaRPr lang="en-US" b="1" baseline="0" dirty="0"/>
          </a:p>
        </p:txBody>
      </p:sp>
      <p:sp>
        <p:nvSpPr>
          <p:cNvPr id="4" name="Slide Number Placeholder 3"/>
          <p:cNvSpPr>
            <a:spLocks noGrp="1"/>
          </p:cNvSpPr>
          <p:nvPr>
            <p:ph type="sldNum" sz="quarter" idx="10"/>
          </p:nvPr>
        </p:nvSpPr>
        <p:spPr/>
        <p:txBody>
          <a:bodyPr/>
          <a:lstStyle/>
          <a:p>
            <a:fld id="{B5259CEA-C71D-41BF-8A2E-09D6333EDD9D}" type="slidenum">
              <a:rPr lang="en-US" smtClean="0"/>
              <a:t>15</a:t>
            </a:fld>
            <a:endParaRPr lang="en-US"/>
          </a:p>
        </p:txBody>
      </p:sp>
    </p:spTree>
    <p:extLst>
      <p:ext uri="{BB962C8B-B14F-4D97-AF65-F5344CB8AC3E}">
        <p14:creationId xmlns:p14="http://schemas.microsoft.com/office/powerpoint/2010/main" val="4110876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i="0" kern="1200" dirty="0">
                <a:solidFill>
                  <a:schemeClr val="tx1"/>
                </a:solidFill>
                <a:effectLst/>
                <a:latin typeface="+mn-lt"/>
                <a:ea typeface="+mn-ea"/>
                <a:cs typeface="+mn-cs"/>
              </a:rPr>
              <a:t>*haga clic una vez*</a:t>
            </a:r>
          </a:p>
          <a:p>
            <a:endParaRPr lang="es-ES" sz="1200" b="1" i="0" kern="1200" baseline="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Ahora digamos que el planificador del menú planea contar el sándwich como dos </a:t>
            </a:r>
            <a:r>
              <a:rPr lang="es-ES" sz="1200" b="0" i="0" kern="1200" dirty="0" err="1">
                <a:solidFill>
                  <a:schemeClr val="tx1"/>
                </a:solidFill>
                <a:effectLst/>
                <a:latin typeface="+mn-lt"/>
                <a:ea typeface="+mn-ea"/>
                <a:cs typeface="+mn-cs"/>
              </a:rPr>
              <a:t>items</a:t>
            </a:r>
            <a:r>
              <a:rPr lang="es-ES" sz="1200" b="0" i="0" kern="1200" dirty="0">
                <a:solidFill>
                  <a:schemeClr val="tx1"/>
                </a:solidFill>
                <a:effectLst/>
                <a:latin typeface="+mn-lt"/>
                <a:ea typeface="+mn-ea"/>
                <a:cs typeface="+mn-cs"/>
              </a:rPr>
              <a:t> alimenticios. Recuerde que pueden hacer esto porque el sándwich contiene 1 oz </a:t>
            </a:r>
            <a:r>
              <a:rPr lang="es-ES" sz="1200" b="0" i="0" kern="1200" dirty="0" err="1">
                <a:solidFill>
                  <a:schemeClr val="tx1"/>
                </a:solidFill>
                <a:effectLst/>
                <a:latin typeface="+mn-lt"/>
                <a:ea typeface="+mn-ea"/>
                <a:cs typeface="+mn-cs"/>
              </a:rPr>
              <a:t>eq</a:t>
            </a:r>
            <a:r>
              <a:rPr lang="es-ES" sz="1200" b="0" i="0" kern="1200" dirty="0">
                <a:solidFill>
                  <a:schemeClr val="tx1"/>
                </a:solidFill>
                <a:effectLst/>
                <a:latin typeface="+mn-lt"/>
                <a:ea typeface="+mn-ea"/>
                <a:cs typeface="+mn-cs"/>
              </a:rPr>
              <a:t> de grano y 1 oz </a:t>
            </a:r>
            <a:r>
              <a:rPr lang="es-ES" sz="1200" b="0" i="0" kern="1200" dirty="0" err="1">
                <a:solidFill>
                  <a:schemeClr val="tx1"/>
                </a:solidFill>
                <a:effectLst/>
                <a:latin typeface="+mn-lt"/>
                <a:ea typeface="+mn-ea"/>
                <a:cs typeface="+mn-cs"/>
              </a:rPr>
              <a:t>eq</a:t>
            </a:r>
            <a:r>
              <a:rPr lang="es-ES" sz="1200" b="0" i="0" kern="1200" dirty="0">
                <a:solidFill>
                  <a:schemeClr val="tx1"/>
                </a:solidFill>
                <a:effectLst/>
                <a:latin typeface="+mn-lt"/>
                <a:ea typeface="+mn-ea"/>
                <a:cs typeface="+mn-cs"/>
              </a:rPr>
              <a:t> de carne. El estudiante seleccionó el sándwich y las fresas.</a:t>
            </a:r>
            <a:endParaRPr lang="es-ES" sz="1200" b="1" i="0" kern="1200" baseline="0" dirty="0">
              <a:solidFill>
                <a:schemeClr val="tx1"/>
              </a:solidFill>
              <a:effectLst/>
              <a:latin typeface="+mn-lt"/>
              <a:ea typeface="+mn-ea"/>
              <a:cs typeface="+mn-cs"/>
            </a:endParaRPr>
          </a:p>
          <a:p>
            <a:endParaRPr lang="es-ES" sz="1200" b="1" i="0" kern="1200" baseline="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¿Es una comida reembolsable?</a:t>
            </a:r>
            <a:br>
              <a:rPr lang="es-ES" dirty="0"/>
            </a:br>
            <a:r>
              <a:rPr lang="es-ES" sz="1200" b="0" i="0" kern="1200" dirty="0">
                <a:solidFill>
                  <a:schemeClr val="tx1"/>
                </a:solidFill>
                <a:effectLst/>
                <a:latin typeface="+mn-lt"/>
                <a:ea typeface="+mn-ea"/>
                <a:cs typeface="+mn-cs"/>
              </a:rPr>
              <a:t>Respuesta – Sí. Hay tres </a:t>
            </a:r>
            <a:r>
              <a:rPr lang="es-ES" sz="1200" b="0" i="0" kern="1200" dirty="0" err="1">
                <a:solidFill>
                  <a:schemeClr val="tx1"/>
                </a:solidFill>
                <a:effectLst/>
                <a:latin typeface="+mn-lt"/>
                <a:ea typeface="+mn-ea"/>
                <a:cs typeface="+mn-cs"/>
              </a:rPr>
              <a:t>items</a:t>
            </a:r>
            <a:r>
              <a:rPr lang="es-ES" sz="1200" b="0" i="0" kern="1200" dirty="0">
                <a:solidFill>
                  <a:schemeClr val="tx1"/>
                </a:solidFill>
                <a:effectLst/>
                <a:latin typeface="+mn-lt"/>
                <a:ea typeface="+mn-ea"/>
                <a:cs typeface="+mn-cs"/>
              </a:rPr>
              <a:t> alimenticios en la bandeja, uno de los cuales es media</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taza de fruta.</a:t>
            </a:r>
            <a:endParaRPr lang="es-ES" sz="1200" b="1" i="0" kern="1200" baseline="0" dirty="0">
              <a:solidFill>
                <a:schemeClr val="tx1"/>
              </a:solidFill>
              <a:effectLst/>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fld id="{B5259CEA-C71D-41BF-8A2E-09D6333EDD9D}" type="slidenum">
              <a:rPr lang="en-US" smtClean="0"/>
              <a:t>16</a:t>
            </a:fld>
            <a:endParaRPr lang="en-US"/>
          </a:p>
        </p:txBody>
      </p:sp>
    </p:spTree>
    <p:extLst>
      <p:ext uri="{BB962C8B-B14F-4D97-AF65-F5344CB8AC3E}">
        <p14:creationId xmlns:p14="http://schemas.microsoft.com/office/powerpoint/2010/main" val="596797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i="0" kern="1200" dirty="0">
                <a:solidFill>
                  <a:schemeClr val="tx1"/>
                </a:solidFill>
                <a:effectLst/>
                <a:latin typeface="+mn-lt"/>
                <a:ea typeface="+mn-ea"/>
                <a:cs typeface="+mn-cs"/>
              </a:rPr>
              <a:t>*haga clic una vez*</a:t>
            </a:r>
          </a:p>
          <a:p>
            <a:endParaRPr lang="en-US" baseline="0" dirty="0"/>
          </a:p>
          <a:p>
            <a:r>
              <a:rPr lang="es-ES" sz="1200" b="0" i="0" kern="1200" dirty="0">
                <a:solidFill>
                  <a:schemeClr val="tx1"/>
                </a:solidFill>
                <a:effectLst/>
                <a:latin typeface="+mn-lt"/>
                <a:ea typeface="+mn-ea"/>
                <a:cs typeface="+mn-cs"/>
              </a:rPr>
              <a:t>Una vez más, el planificador del</a:t>
            </a:r>
            <a:r>
              <a:rPr lang="es-ES" sz="1200" b="0" i="0" kern="1200" baseline="0" dirty="0">
                <a:solidFill>
                  <a:schemeClr val="tx1"/>
                </a:solidFill>
                <a:effectLst/>
                <a:latin typeface="+mn-lt"/>
                <a:ea typeface="+mn-ea"/>
                <a:cs typeface="+mn-cs"/>
              </a:rPr>
              <a:t> m</a:t>
            </a:r>
            <a:r>
              <a:rPr lang="es-ES" sz="1200" b="0" i="0" kern="1200" dirty="0">
                <a:solidFill>
                  <a:schemeClr val="tx1"/>
                </a:solidFill>
                <a:effectLst/>
                <a:latin typeface="+mn-lt"/>
                <a:ea typeface="+mn-ea"/>
                <a:cs typeface="+mn-cs"/>
              </a:rPr>
              <a:t>enú planea contar el sándwich como dos </a:t>
            </a:r>
            <a:r>
              <a:rPr lang="es-ES" sz="1200" b="0" i="0" kern="1200" dirty="0" err="1">
                <a:solidFill>
                  <a:schemeClr val="tx1"/>
                </a:solidFill>
                <a:effectLst/>
                <a:latin typeface="+mn-lt"/>
                <a:ea typeface="+mn-ea"/>
                <a:cs typeface="+mn-cs"/>
              </a:rPr>
              <a:t>items</a:t>
            </a:r>
            <a:r>
              <a:rPr lang="es-ES" sz="1200" b="0" i="0" kern="1200" dirty="0">
                <a:solidFill>
                  <a:schemeClr val="tx1"/>
                </a:solidFill>
                <a:effectLst/>
                <a:latin typeface="+mn-lt"/>
                <a:ea typeface="+mn-ea"/>
                <a:cs typeface="+mn-cs"/>
              </a:rPr>
              <a:t> alimenticios. El estudiante seleccionó el sándwich y una leche.</a:t>
            </a:r>
            <a:endParaRPr lang="en-US" baseline="0" dirty="0"/>
          </a:p>
          <a:p>
            <a:endParaRPr lang="en-US" baseline="0" dirty="0"/>
          </a:p>
          <a:p>
            <a:r>
              <a:rPr lang="es-ES" sz="1200" b="0" i="0" kern="1200" dirty="0">
                <a:solidFill>
                  <a:schemeClr val="tx1"/>
                </a:solidFill>
                <a:effectLst/>
                <a:latin typeface="+mn-lt"/>
                <a:ea typeface="+mn-ea"/>
                <a:cs typeface="+mn-cs"/>
              </a:rPr>
              <a:t>¿Es una comida reembolsable?</a:t>
            </a:r>
            <a:br>
              <a:rPr lang="es-ES" sz="1200" b="0" i="0" kern="1200" dirty="0">
                <a:solidFill>
                  <a:schemeClr val="tx1"/>
                </a:solidFill>
                <a:effectLst/>
                <a:latin typeface="+mn-lt"/>
                <a:ea typeface="+mn-ea"/>
                <a:cs typeface="+mn-cs"/>
              </a:rPr>
            </a:br>
            <a:r>
              <a:rPr lang="es-ES" sz="1200" b="0" i="0" kern="1200" dirty="0">
                <a:solidFill>
                  <a:schemeClr val="tx1"/>
                </a:solidFill>
                <a:effectLst/>
                <a:latin typeface="+mn-lt"/>
                <a:ea typeface="+mn-ea"/>
                <a:cs typeface="+mn-cs"/>
              </a:rPr>
              <a:t>Respuesta – ¡No! Hay tres </a:t>
            </a:r>
            <a:r>
              <a:rPr lang="es-ES" sz="1200" b="0" i="0" kern="1200" dirty="0" err="1">
                <a:solidFill>
                  <a:schemeClr val="tx1"/>
                </a:solidFill>
                <a:effectLst/>
                <a:latin typeface="+mn-lt"/>
                <a:ea typeface="+mn-ea"/>
                <a:cs typeface="+mn-cs"/>
              </a:rPr>
              <a:t>items</a:t>
            </a:r>
            <a:r>
              <a:rPr lang="es-ES" sz="1200" b="0" i="0" kern="1200" dirty="0">
                <a:solidFill>
                  <a:schemeClr val="tx1"/>
                </a:solidFill>
                <a:effectLst/>
                <a:latin typeface="+mn-lt"/>
                <a:ea typeface="+mn-ea"/>
                <a:cs typeface="+mn-cs"/>
              </a:rPr>
              <a:t> alimenticios en la bandeja del estudiante, pero ninguno de los cuales son fruta o verdura.</a:t>
            </a:r>
          </a:p>
          <a:p>
            <a:br>
              <a:rPr lang="es-ES" sz="1200" b="0" i="0" u="none" strike="noStrike" kern="1200" dirty="0">
                <a:solidFill>
                  <a:schemeClr val="tx1"/>
                </a:solidFill>
                <a:effectLst/>
                <a:latin typeface="+mn-lt"/>
                <a:ea typeface="+mn-ea"/>
                <a:cs typeface="+mn-cs"/>
                <a:hlinkClick r:id="rId3"/>
              </a:rPr>
            </a:br>
            <a:r>
              <a:rPr lang="es-ES" sz="1200" b="1" i="0" kern="1200" dirty="0">
                <a:solidFill>
                  <a:schemeClr val="tx1"/>
                </a:solidFill>
                <a:effectLst/>
                <a:latin typeface="+mn-lt"/>
                <a:ea typeface="+mn-ea"/>
                <a:cs typeface="+mn-cs"/>
              </a:rPr>
              <a:t>*haga clic de nuevo* </a:t>
            </a:r>
          </a:p>
          <a:p>
            <a:r>
              <a:rPr lang="es-ES" sz="1200" b="0" i="0" kern="1200" dirty="0">
                <a:solidFill>
                  <a:schemeClr val="tx1"/>
                </a:solidFill>
                <a:effectLst/>
                <a:latin typeface="+mn-lt"/>
                <a:ea typeface="+mn-ea"/>
                <a:cs typeface="+mn-cs"/>
              </a:rPr>
              <a:t>El estudiante agregó rodajas de naranja. ¿Ahora, es una comida reembolsable?</a:t>
            </a:r>
            <a:br>
              <a:rPr lang="es-ES" dirty="0"/>
            </a:br>
            <a:r>
              <a:rPr lang="es-ES" sz="1200" b="0" i="0" kern="1200" dirty="0">
                <a:solidFill>
                  <a:schemeClr val="tx1"/>
                </a:solidFill>
                <a:effectLst/>
                <a:latin typeface="+mn-lt"/>
                <a:ea typeface="+mn-ea"/>
                <a:cs typeface="+mn-cs"/>
              </a:rPr>
              <a:t>Respuesta – Sí. Ahora en realidad hay cuatro </a:t>
            </a:r>
            <a:r>
              <a:rPr lang="es-ES" sz="1200" b="0" i="0" kern="1200" dirty="0" err="1">
                <a:solidFill>
                  <a:schemeClr val="tx1"/>
                </a:solidFill>
                <a:effectLst/>
                <a:latin typeface="+mn-lt"/>
                <a:ea typeface="+mn-ea"/>
                <a:cs typeface="+mn-cs"/>
              </a:rPr>
              <a:t>items</a:t>
            </a:r>
            <a:r>
              <a:rPr lang="es-ES" sz="1200" b="0" i="0" kern="1200" dirty="0">
                <a:solidFill>
                  <a:schemeClr val="tx1"/>
                </a:solidFill>
                <a:effectLst/>
                <a:latin typeface="+mn-lt"/>
                <a:ea typeface="+mn-ea"/>
                <a:cs typeface="+mn-cs"/>
              </a:rPr>
              <a:t> alimenticios en la bandeja, lo cual es permisible. El estudiante eligió cuatro </a:t>
            </a:r>
            <a:r>
              <a:rPr lang="es-ES" sz="1200" b="0" i="0" kern="1200" dirty="0" err="1">
                <a:solidFill>
                  <a:schemeClr val="tx1"/>
                </a:solidFill>
                <a:effectLst/>
                <a:latin typeface="+mn-lt"/>
                <a:ea typeface="+mn-ea"/>
                <a:cs typeface="+mn-cs"/>
              </a:rPr>
              <a:t>items</a:t>
            </a:r>
            <a:r>
              <a:rPr lang="es-ES" sz="1200" b="0" i="0" kern="1200" dirty="0">
                <a:solidFill>
                  <a:schemeClr val="tx1"/>
                </a:solidFill>
                <a:effectLst/>
                <a:latin typeface="+mn-lt"/>
                <a:ea typeface="+mn-ea"/>
                <a:cs typeface="+mn-cs"/>
              </a:rPr>
              <a:t> alimenticios, uno de los cuales es 1/2 taza de fruta.</a:t>
            </a:r>
            <a:endParaRPr lang="en-US" dirty="0"/>
          </a:p>
          <a:p>
            <a:endParaRPr lang="en-US" dirty="0"/>
          </a:p>
        </p:txBody>
      </p:sp>
      <p:sp>
        <p:nvSpPr>
          <p:cNvPr id="4" name="Slide Number Placeholder 3"/>
          <p:cNvSpPr>
            <a:spLocks noGrp="1"/>
          </p:cNvSpPr>
          <p:nvPr>
            <p:ph type="sldNum" sz="quarter" idx="10"/>
          </p:nvPr>
        </p:nvSpPr>
        <p:spPr/>
        <p:txBody>
          <a:bodyPr/>
          <a:lstStyle/>
          <a:p>
            <a:fld id="{B5259CEA-C71D-41BF-8A2E-09D6333EDD9D}" type="slidenum">
              <a:rPr lang="en-US" smtClean="0"/>
              <a:t>17</a:t>
            </a:fld>
            <a:endParaRPr lang="en-US"/>
          </a:p>
        </p:txBody>
      </p:sp>
    </p:spTree>
    <p:extLst>
      <p:ext uri="{BB962C8B-B14F-4D97-AF65-F5344CB8AC3E}">
        <p14:creationId xmlns:p14="http://schemas.microsoft.com/office/powerpoint/2010/main" val="124663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Aquí está el menú del desayuno previsto para el día. Incluye un huevo duro (que cuenta como 1 oz </a:t>
            </a:r>
            <a:r>
              <a:rPr lang="es-ES" sz="1200" b="0" i="0" kern="1200" dirty="0" err="1">
                <a:solidFill>
                  <a:schemeClr val="tx1"/>
                </a:solidFill>
                <a:effectLst/>
                <a:latin typeface="+mn-lt"/>
                <a:ea typeface="+mn-ea"/>
                <a:cs typeface="+mn-cs"/>
              </a:rPr>
              <a:t>eq</a:t>
            </a:r>
            <a:r>
              <a:rPr lang="es-ES" sz="1200" b="0" i="0" kern="1200" dirty="0">
                <a:solidFill>
                  <a:schemeClr val="tx1"/>
                </a:solidFill>
                <a:effectLst/>
                <a:latin typeface="+mn-lt"/>
                <a:ea typeface="+mn-ea"/>
                <a:cs typeface="+mn-cs"/>
              </a:rPr>
              <a:t> de grano), pan tostada (1 oz </a:t>
            </a:r>
            <a:r>
              <a:rPr lang="es-ES" sz="1200" b="0" i="0" kern="1200" dirty="0" err="1">
                <a:solidFill>
                  <a:schemeClr val="tx1"/>
                </a:solidFill>
                <a:effectLst/>
                <a:latin typeface="+mn-lt"/>
                <a:ea typeface="+mn-ea"/>
                <a:cs typeface="+mn-cs"/>
              </a:rPr>
              <a:t>eq</a:t>
            </a:r>
            <a:r>
              <a:rPr lang="es-ES" sz="1200" b="0" i="0" kern="1200" dirty="0">
                <a:solidFill>
                  <a:schemeClr val="tx1"/>
                </a:solidFill>
                <a:effectLst/>
                <a:latin typeface="+mn-lt"/>
                <a:ea typeface="+mn-ea"/>
                <a:cs typeface="+mn-cs"/>
              </a:rPr>
              <a:t> de grano), ½ taza de arándanos, ½ taza de hash </a:t>
            </a:r>
            <a:r>
              <a:rPr lang="es-ES" sz="1200" b="0" i="0" kern="1200" dirty="0" err="1">
                <a:solidFill>
                  <a:schemeClr val="tx1"/>
                </a:solidFill>
                <a:effectLst/>
                <a:latin typeface="+mn-lt"/>
                <a:ea typeface="+mn-ea"/>
                <a:cs typeface="+mn-cs"/>
              </a:rPr>
              <a:t>browns</a:t>
            </a:r>
            <a:r>
              <a:rPr lang="es-ES" sz="1200" b="0" i="0" kern="1200" dirty="0">
                <a:solidFill>
                  <a:schemeClr val="tx1"/>
                </a:solidFill>
                <a:effectLst/>
                <a:latin typeface="+mn-lt"/>
                <a:ea typeface="+mn-ea"/>
                <a:cs typeface="+mn-cs"/>
              </a:rPr>
              <a:t>, y 1 taza de leche.</a:t>
            </a:r>
            <a:endParaRPr lang="en-US" dirty="0"/>
          </a:p>
          <a:p>
            <a:endParaRPr lang="en-US" dirty="0"/>
          </a:p>
          <a:p>
            <a:r>
              <a:rPr lang="es-ES" sz="1200" b="1" i="0" kern="1200" dirty="0">
                <a:solidFill>
                  <a:schemeClr val="tx1"/>
                </a:solidFill>
                <a:effectLst/>
                <a:latin typeface="+mn-lt"/>
                <a:ea typeface="+mn-ea"/>
                <a:cs typeface="+mn-cs"/>
              </a:rPr>
              <a:t>Pregunte al grupo: </a:t>
            </a:r>
            <a:r>
              <a:rPr lang="es-ES" sz="1200" b="0" i="0" kern="1200" dirty="0">
                <a:solidFill>
                  <a:schemeClr val="tx1"/>
                </a:solidFill>
                <a:effectLst/>
                <a:latin typeface="+mn-lt"/>
                <a:ea typeface="+mn-ea"/>
                <a:cs typeface="+mn-cs"/>
              </a:rPr>
              <a:t>¿Por qué puede contar el huevo como un grano?</a:t>
            </a:r>
            <a:br>
              <a:rPr lang="es-ES" dirty="0"/>
            </a:br>
            <a:r>
              <a:rPr lang="es-ES" sz="1200" b="0" i="0" kern="1200" dirty="0">
                <a:solidFill>
                  <a:schemeClr val="tx1"/>
                </a:solidFill>
                <a:effectLst/>
                <a:latin typeface="+mn-lt"/>
                <a:ea typeface="+mn-ea"/>
                <a:cs typeface="+mn-cs"/>
              </a:rPr>
              <a:t>Respuesta – ¡Porque también ofrecieron un grano verdadero </a:t>
            </a:r>
            <a:r>
              <a:rPr lang="en-US" sz="1200" b="0" i="0" kern="1200" dirty="0">
                <a:solidFill>
                  <a:schemeClr val="tx1"/>
                </a:solidFill>
                <a:effectLst/>
                <a:latin typeface="+mn-lt"/>
                <a:ea typeface="+mn-ea"/>
                <a:cs typeface="+mn-cs"/>
              </a:rPr>
              <a:t>de 1 oz eq!</a:t>
            </a:r>
            <a:endParaRPr lang="en-US" b="1" baseline="0" dirty="0"/>
          </a:p>
          <a:p>
            <a:endParaRPr lang="en-US" b="0" baseline="0" dirty="0"/>
          </a:p>
          <a:p>
            <a:r>
              <a:rPr lang="es-ES" sz="1200" b="1" i="0" kern="1200" dirty="0">
                <a:solidFill>
                  <a:schemeClr val="tx1"/>
                </a:solidFill>
                <a:effectLst/>
                <a:latin typeface="+mn-lt"/>
                <a:ea typeface="+mn-ea"/>
                <a:cs typeface="+mn-cs"/>
              </a:rPr>
              <a:t>Pregunte al grupo: </a:t>
            </a:r>
            <a:r>
              <a:rPr lang="es-ES" sz="1200" b="0" i="0" kern="1200" dirty="0">
                <a:solidFill>
                  <a:schemeClr val="tx1"/>
                </a:solidFill>
                <a:effectLst/>
                <a:latin typeface="+mn-lt"/>
                <a:ea typeface="+mn-ea"/>
                <a:cs typeface="+mn-cs"/>
              </a:rPr>
              <a:t>¿El planificador de menús cumplió con el patrón de comidas del día?</a:t>
            </a:r>
            <a:br>
              <a:rPr lang="es-ES" dirty="0"/>
            </a:br>
            <a:r>
              <a:rPr lang="es-ES" sz="1200" b="0" i="0" kern="1200" dirty="0">
                <a:solidFill>
                  <a:schemeClr val="tx1"/>
                </a:solidFill>
                <a:effectLst/>
                <a:latin typeface="+mn-lt"/>
                <a:ea typeface="+mn-ea"/>
                <a:cs typeface="+mn-cs"/>
              </a:rPr>
              <a:t>Respuesta – ¡Sí! Ofrecieron al menos cuatro </a:t>
            </a:r>
            <a:r>
              <a:rPr lang="es-ES" sz="1200" b="0" i="0" kern="1200" dirty="0" err="1">
                <a:solidFill>
                  <a:schemeClr val="tx1"/>
                </a:solidFill>
                <a:effectLst/>
                <a:latin typeface="+mn-lt"/>
                <a:ea typeface="+mn-ea"/>
                <a:cs typeface="+mn-cs"/>
              </a:rPr>
              <a:t>items</a:t>
            </a:r>
            <a:r>
              <a:rPr lang="es-ES" sz="1200" b="0" i="0" kern="1200" dirty="0">
                <a:solidFill>
                  <a:schemeClr val="tx1"/>
                </a:solidFill>
                <a:effectLst/>
                <a:latin typeface="+mn-lt"/>
                <a:ea typeface="+mn-ea"/>
                <a:cs typeface="+mn-cs"/>
              </a:rPr>
              <a:t> alimenticios de al menos 1 oz equivalente de grano, 1 taza de fruta y 1 taza de leche.</a:t>
            </a:r>
            <a:endParaRPr lang="en-US" b="1" baseline="0" dirty="0"/>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B5259CEA-C71D-41BF-8A2E-09D6333EDD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668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i="0" kern="1200" dirty="0">
                <a:solidFill>
                  <a:schemeClr val="tx1"/>
                </a:solidFill>
                <a:effectLst/>
                <a:latin typeface="+mn-lt"/>
                <a:ea typeface="+mn-ea"/>
                <a:cs typeface="+mn-cs"/>
              </a:rPr>
              <a:t>*haga clic una vez*</a:t>
            </a:r>
            <a:br>
              <a:rPr lang="es-ES" dirty="0"/>
            </a:br>
            <a:br>
              <a:rPr lang="es-ES" dirty="0"/>
            </a:br>
            <a:r>
              <a:rPr lang="es-ES" sz="1200" b="0" i="0" kern="1200" dirty="0">
                <a:solidFill>
                  <a:schemeClr val="tx1"/>
                </a:solidFill>
                <a:effectLst/>
                <a:latin typeface="+mn-lt"/>
                <a:ea typeface="+mn-ea"/>
                <a:cs typeface="+mn-cs"/>
              </a:rPr>
              <a:t>El estudiante seleccionó mitad</a:t>
            </a:r>
            <a:r>
              <a:rPr lang="es-ES" sz="1200" b="0" i="0" kern="1200" baseline="0" dirty="0">
                <a:solidFill>
                  <a:schemeClr val="tx1"/>
                </a:solidFill>
                <a:effectLst/>
                <a:latin typeface="+mn-lt"/>
                <a:ea typeface="+mn-ea"/>
                <a:cs typeface="+mn-cs"/>
              </a:rPr>
              <a:t> de un </a:t>
            </a:r>
            <a:r>
              <a:rPr lang="es-ES" sz="1200" b="0" i="0" kern="1200" dirty="0">
                <a:solidFill>
                  <a:schemeClr val="tx1"/>
                </a:solidFill>
                <a:effectLst/>
                <a:latin typeface="+mn-lt"/>
                <a:ea typeface="+mn-ea"/>
                <a:cs typeface="+mn-cs"/>
              </a:rPr>
              <a:t>huevo duro y una </a:t>
            </a:r>
            <a:r>
              <a:rPr lang="en-US" sz="1200" b="0" i="0" kern="1200" dirty="0">
                <a:solidFill>
                  <a:schemeClr val="tx1"/>
                </a:solidFill>
                <a:effectLst/>
                <a:latin typeface="+mn-lt"/>
                <a:ea typeface="+mn-ea"/>
                <a:cs typeface="+mn-cs"/>
              </a:rPr>
              <a:t>½ </a:t>
            </a:r>
            <a:r>
              <a:rPr lang="en-US" sz="1200" b="0" i="0" kern="1200" dirty="0" err="1">
                <a:solidFill>
                  <a:schemeClr val="tx1"/>
                </a:solidFill>
                <a:effectLst/>
                <a:latin typeface="+mn-lt"/>
                <a:ea typeface="+mn-ea"/>
                <a:cs typeface="+mn-cs"/>
              </a:rPr>
              <a:t>taza</a:t>
            </a:r>
            <a:r>
              <a:rPr lang="en-US" sz="1200" b="0" i="0" kern="1200" dirty="0">
                <a:solidFill>
                  <a:schemeClr val="tx1"/>
                </a:solidFill>
                <a:effectLst/>
                <a:latin typeface="+mn-lt"/>
                <a:ea typeface="+mn-ea"/>
                <a:cs typeface="+mn-cs"/>
              </a:rPr>
              <a:t> de hash browns.</a:t>
            </a:r>
            <a:endParaRPr lang="en-US" b="1" dirty="0"/>
          </a:p>
          <a:p>
            <a:endParaRPr lang="en-US" b="1" dirty="0"/>
          </a:p>
          <a:p>
            <a:r>
              <a:rPr lang="es-ES" sz="1200" b="0" i="0" kern="1200" dirty="0">
                <a:solidFill>
                  <a:schemeClr val="tx1"/>
                </a:solidFill>
                <a:effectLst/>
                <a:latin typeface="+mn-lt"/>
                <a:ea typeface="+mn-ea"/>
                <a:cs typeface="+mn-cs"/>
              </a:rPr>
              <a:t>¿Es una comida reembolsable?</a:t>
            </a:r>
            <a:br>
              <a:rPr lang="es-ES" dirty="0"/>
            </a:br>
            <a:r>
              <a:rPr lang="es-ES" sz="1200" b="0" i="0" kern="1200" dirty="0">
                <a:solidFill>
                  <a:schemeClr val="tx1"/>
                </a:solidFill>
                <a:effectLst/>
                <a:latin typeface="+mn-lt"/>
                <a:ea typeface="+mn-ea"/>
                <a:cs typeface="+mn-cs"/>
              </a:rPr>
              <a:t>Respuesta – ¡No! El estudiante solo seleccionó dos </a:t>
            </a:r>
            <a:r>
              <a:rPr lang="es-ES" sz="1200" b="0" i="0" kern="1200" dirty="0" err="1">
                <a:solidFill>
                  <a:schemeClr val="tx1"/>
                </a:solidFill>
                <a:effectLst/>
                <a:latin typeface="+mn-lt"/>
                <a:ea typeface="+mn-ea"/>
                <a:cs typeface="+mn-cs"/>
              </a:rPr>
              <a:t>items</a:t>
            </a:r>
            <a:r>
              <a:rPr lang="es-ES" sz="1200" b="0" i="0" kern="1200" dirty="0">
                <a:solidFill>
                  <a:schemeClr val="tx1"/>
                </a:solidFill>
                <a:effectLst/>
                <a:latin typeface="+mn-lt"/>
                <a:ea typeface="+mn-ea"/>
                <a:cs typeface="+mn-cs"/>
              </a:rPr>
              <a:t> alimenticios.</a:t>
            </a:r>
            <a:endParaRPr lang="en-US" b="1" dirty="0"/>
          </a:p>
          <a:p>
            <a:endParaRPr lang="en-US" b="1" dirty="0"/>
          </a:p>
          <a:p>
            <a:r>
              <a:rPr lang="es-ES" sz="1200" b="1" i="0" kern="1200" dirty="0">
                <a:solidFill>
                  <a:schemeClr val="tx1"/>
                </a:solidFill>
                <a:effectLst/>
                <a:latin typeface="+mn-lt"/>
                <a:ea typeface="+mn-ea"/>
                <a:cs typeface="+mn-cs"/>
              </a:rPr>
              <a:t>*haga clic de nuevo*</a:t>
            </a:r>
            <a:r>
              <a:rPr lang="es-ES" sz="1200" b="0" i="0" kern="1200" dirty="0">
                <a:solidFill>
                  <a:schemeClr val="tx1"/>
                </a:solidFill>
                <a:effectLst/>
                <a:latin typeface="+mn-lt"/>
                <a:ea typeface="+mn-ea"/>
                <a:cs typeface="+mn-cs"/>
              </a:rPr>
              <a:t> El estudiante añadió ½ taza de arándanos. ¿Es una comida reembolsable?</a:t>
            </a:r>
            <a:br>
              <a:rPr lang="es-ES" dirty="0"/>
            </a:br>
            <a:r>
              <a:rPr lang="es-ES" sz="1200" b="0" i="0" kern="1200" dirty="0">
                <a:solidFill>
                  <a:schemeClr val="tx1"/>
                </a:solidFill>
                <a:effectLst/>
                <a:latin typeface="+mn-lt"/>
                <a:ea typeface="+mn-ea"/>
                <a:cs typeface="+mn-cs"/>
              </a:rPr>
              <a:t>Respuesta – ¡Sí! El estudiante ahora selecciona tres </a:t>
            </a:r>
            <a:r>
              <a:rPr lang="es-ES" sz="1200" b="0" i="0" kern="1200" dirty="0" err="1">
                <a:solidFill>
                  <a:schemeClr val="tx1"/>
                </a:solidFill>
                <a:effectLst/>
                <a:latin typeface="+mn-lt"/>
                <a:ea typeface="+mn-ea"/>
                <a:cs typeface="+mn-cs"/>
              </a:rPr>
              <a:t>items</a:t>
            </a:r>
            <a:r>
              <a:rPr lang="es-ES" sz="1200" b="0" i="0" kern="1200" dirty="0">
                <a:solidFill>
                  <a:schemeClr val="tx1"/>
                </a:solidFill>
                <a:effectLst/>
                <a:latin typeface="+mn-lt"/>
                <a:ea typeface="+mn-ea"/>
                <a:cs typeface="+mn-cs"/>
              </a:rPr>
              <a:t> alimenticios y al menos uno de ellos es ½</a:t>
            </a:r>
            <a:r>
              <a:rPr lang="es-ES" sz="1200" b="0" i="0" kern="1200" baseline="0" dirty="0">
                <a:solidFill>
                  <a:schemeClr val="tx1"/>
                </a:solidFill>
                <a:effectLst/>
                <a:latin typeface="+mn-lt"/>
                <a:ea typeface="+mn-ea"/>
                <a:cs typeface="+mn-cs"/>
              </a:rPr>
              <a:t> taza </a:t>
            </a:r>
            <a:r>
              <a:rPr lang="es-ES" sz="1200" b="0" i="0" kern="1200" dirty="0">
                <a:solidFill>
                  <a:schemeClr val="tx1"/>
                </a:solidFill>
                <a:effectLst/>
                <a:latin typeface="+mn-lt"/>
                <a:ea typeface="+mn-ea"/>
                <a:cs typeface="+mn-cs"/>
              </a:rPr>
              <a:t>de fruta o verdura. En este caso tienen una fruta y una</a:t>
            </a:r>
            <a:r>
              <a:rPr lang="es-ES" sz="1200" b="0" i="0" kern="1200" baseline="0" dirty="0">
                <a:solidFill>
                  <a:schemeClr val="tx1"/>
                </a:solidFill>
                <a:effectLst/>
                <a:latin typeface="+mn-lt"/>
                <a:ea typeface="+mn-ea"/>
                <a:cs typeface="+mn-cs"/>
              </a:rPr>
              <a:t> verdura</a:t>
            </a:r>
            <a:r>
              <a:rPr lang="es-ES" sz="1200" b="0" i="0" kern="1200" dirty="0">
                <a:solidFill>
                  <a:schemeClr val="tx1"/>
                </a:solidFill>
                <a:effectLst/>
                <a:latin typeface="+mn-lt"/>
                <a:ea typeface="+mn-ea"/>
                <a:cs typeface="+mn-cs"/>
              </a:rPr>
              <a:t>!</a:t>
            </a:r>
            <a:endParaRPr lang="en-US" b="1" dirty="0"/>
          </a:p>
          <a:p>
            <a:endParaRPr lang="en-US" baseline="0" dirty="0"/>
          </a:p>
          <a:p>
            <a:r>
              <a:rPr lang="en-US" b="1" baseline="0" dirty="0"/>
              <a:t>Nota: </a:t>
            </a:r>
            <a:r>
              <a:rPr lang="es-ES" sz="1200" b="0" i="0" kern="1200" dirty="0">
                <a:solidFill>
                  <a:schemeClr val="tx1"/>
                </a:solidFill>
                <a:effectLst/>
                <a:latin typeface="+mn-lt"/>
                <a:ea typeface="+mn-ea"/>
                <a:cs typeface="+mn-cs"/>
              </a:rPr>
              <a:t>Aunque el planificador del menú tiene que ofrecer un grano para contar la carne/sustituto de</a:t>
            </a:r>
            <a:r>
              <a:rPr lang="es-ES" sz="1200" b="0" i="0" kern="1200" baseline="0" dirty="0">
                <a:solidFill>
                  <a:schemeClr val="tx1"/>
                </a:solidFill>
                <a:effectLst/>
                <a:latin typeface="+mn-lt"/>
                <a:ea typeface="+mn-ea"/>
                <a:cs typeface="+mn-cs"/>
              </a:rPr>
              <a:t> carne </a:t>
            </a:r>
            <a:r>
              <a:rPr lang="es-ES" sz="1200" b="0" i="0" kern="1200" dirty="0">
                <a:solidFill>
                  <a:schemeClr val="tx1"/>
                </a:solidFill>
                <a:effectLst/>
                <a:latin typeface="+mn-lt"/>
                <a:ea typeface="+mn-ea"/>
                <a:cs typeface="+mn-cs"/>
              </a:rPr>
              <a:t>hacia el componente de grano, el estudiante no tiene que seleccionarlo.</a:t>
            </a:r>
          </a:p>
        </p:txBody>
      </p:sp>
      <p:sp>
        <p:nvSpPr>
          <p:cNvPr id="4" name="Slide Number Placeholder 3"/>
          <p:cNvSpPr>
            <a:spLocks noGrp="1"/>
          </p:cNvSpPr>
          <p:nvPr>
            <p:ph type="sldNum" sz="quarter" idx="10"/>
          </p:nvPr>
        </p:nvSpPr>
        <p:spPr/>
        <p:txBody>
          <a:bodyPr/>
          <a:lstStyle/>
          <a:p>
            <a:fld id="{B5259CEA-C71D-41BF-8A2E-09D6333EDD9D}" type="slidenum">
              <a:rPr lang="en-US" smtClean="0"/>
              <a:t>19</a:t>
            </a:fld>
            <a:endParaRPr lang="en-US"/>
          </a:p>
        </p:txBody>
      </p:sp>
    </p:spTree>
    <p:extLst>
      <p:ext uri="{BB962C8B-B14F-4D97-AF65-F5344CB8AC3E}">
        <p14:creationId xmlns:p14="http://schemas.microsoft.com/office/powerpoint/2010/main" val="2430604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Revisemos la definición de Ofrecer vs Servir (OVS por sus siglas en ingles). OVS se refiere a la opción que se puede dar a los niños para rechazar algunos</a:t>
            </a:r>
            <a:r>
              <a:rPr lang="es-ES" sz="1200" b="0" i="0" kern="1200" baseline="0" dirty="0">
                <a:solidFill>
                  <a:schemeClr val="tx1"/>
                </a:solidFill>
                <a:effectLst/>
                <a:latin typeface="+mn-lt"/>
                <a:ea typeface="+mn-ea"/>
                <a:cs typeface="+mn-cs"/>
              </a:rPr>
              <a:t> de los componentes </a:t>
            </a:r>
            <a:r>
              <a:rPr lang="es-ES" sz="1200" b="0" i="0" kern="1200" dirty="0">
                <a:solidFill>
                  <a:schemeClr val="tx1"/>
                </a:solidFill>
                <a:effectLst/>
                <a:latin typeface="+mn-lt"/>
                <a:ea typeface="+mn-ea"/>
                <a:cs typeface="+mn-cs"/>
              </a:rPr>
              <a:t>ofrecidos como parte de una comida escolar subvencionada por el gobierno federal sin que la operación de servicio de comidas pierda el reembolso federal por la comida.</a:t>
            </a:r>
            <a:endParaRPr lang="en-US" altLang="en-US" dirty="0"/>
          </a:p>
        </p:txBody>
      </p:sp>
      <p:sp>
        <p:nvSpPr>
          <p:cNvPr id="4" name="Slide Number Placeholder 3"/>
          <p:cNvSpPr>
            <a:spLocks noGrp="1"/>
          </p:cNvSpPr>
          <p:nvPr>
            <p:ph type="sldNum" sz="quarter" idx="5"/>
          </p:nvPr>
        </p:nvSpPr>
        <p:spPr/>
        <p:txBody>
          <a:bodyPr/>
          <a:lstStyle/>
          <a:p>
            <a:fld id="{90B5DF56-57B0-4853-AED0-8A067C4B3741}" type="slidenum">
              <a:rPr lang="en-US" smtClean="0"/>
              <a:t>2</a:t>
            </a:fld>
            <a:endParaRPr lang="en-US"/>
          </a:p>
        </p:txBody>
      </p:sp>
    </p:spTree>
    <p:extLst>
      <p:ext uri="{BB962C8B-B14F-4D97-AF65-F5344CB8AC3E}">
        <p14:creationId xmlns:p14="http://schemas.microsoft.com/office/powerpoint/2010/main" val="313278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i="0" kern="1200" dirty="0">
                <a:solidFill>
                  <a:schemeClr val="tx1"/>
                </a:solidFill>
                <a:effectLst/>
                <a:latin typeface="+mn-lt"/>
                <a:ea typeface="+mn-ea"/>
                <a:cs typeface="+mn-cs"/>
              </a:rPr>
              <a:t>*haga clic una vez*</a:t>
            </a:r>
            <a:br>
              <a:rPr lang="es-ES" dirty="0"/>
            </a:br>
            <a:br>
              <a:rPr lang="es-ES" dirty="0"/>
            </a:br>
            <a:r>
              <a:rPr lang="es-ES" sz="1200" b="0" i="0" kern="1200" dirty="0">
                <a:solidFill>
                  <a:schemeClr val="tx1"/>
                </a:solidFill>
                <a:effectLst/>
                <a:latin typeface="+mn-lt"/>
                <a:ea typeface="+mn-ea"/>
                <a:cs typeface="+mn-cs"/>
              </a:rPr>
              <a:t>El estudiante seleccionó pan</a:t>
            </a:r>
            <a:r>
              <a:rPr lang="es-ES" sz="1200" b="0" i="0" kern="1200" baseline="0" dirty="0">
                <a:solidFill>
                  <a:schemeClr val="tx1"/>
                </a:solidFill>
                <a:effectLst/>
                <a:latin typeface="+mn-lt"/>
                <a:ea typeface="+mn-ea"/>
                <a:cs typeface="+mn-cs"/>
              </a:rPr>
              <a:t> tostada</a:t>
            </a:r>
            <a:r>
              <a:rPr lang="es-ES" sz="1200" b="0" i="0" kern="1200" dirty="0">
                <a:solidFill>
                  <a:schemeClr val="tx1"/>
                </a:solidFill>
                <a:effectLst/>
                <a:latin typeface="+mn-lt"/>
                <a:ea typeface="+mn-ea"/>
                <a:cs typeface="+mn-cs"/>
              </a:rPr>
              <a:t> y leche. ¿Es una comida reembolsable?</a:t>
            </a:r>
            <a:br>
              <a:rPr lang="es-ES" dirty="0"/>
            </a:br>
            <a:r>
              <a:rPr lang="es-ES" sz="1200" b="0" i="0" kern="1200" dirty="0">
                <a:solidFill>
                  <a:schemeClr val="tx1"/>
                </a:solidFill>
                <a:effectLst/>
                <a:latin typeface="+mn-lt"/>
                <a:ea typeface="+mn-ea"/>
                <a:cs typeface="+mn-cs"/>
              </a:rPr>
              <a:t>Respuesta – ¡No! El estudiante solo seleccionó dos </a:t>
            </a:r>
            <a:r>
              <a:rPr lang="es-ES" sz="1200" b="0" i="0" kern="1200" dirty="0" err="1">
                <a:solidFill>
                  <a:schemeClr val="tx1"/>
                </a:solidFill>
                <a:effectLst/>
                <a:latin typeface="+mn-lt"/>
                <a:ea typeface="+mn-ea"/>
                <a:cs typeface="+mn-cs"/>
              </a:rPr>
              <a:t>items</a:t>
            </a:r>
            <a:r>
              <a:rPr lang="es-ES" sz="1200" b="0" i="0" kern="1200" dirty="0">
                <a:solidFill>
                  <a:schemeClr val="tx1"/>
                </a:solidFill>
                <a:effectLst/>
                <a:latin typeface="+mn-lt"/>
                <a:ea typeface="+mn-ea"/>
                <a:cs typeface="+mn-cs"/>
              </a:rPr>
              <a:t> alimenticios.</a:t>
            </a:r>
            <a:endParaRPr lang="en-US" b="1" dirty="0"/>
          </a:p>
          <a:p>
            <a:endParaRPr lang="en-US" b="1" dirty="0"/>
          </a:p>
          <a:p>
            <a:r>
              <a:rPr lang="en-US" b="0" baseline="0" dirty="0"/>
              <a:t> </a:t>
            </a:r>
            <a:r>
              <a:rPr lang="es-ES" sz="1200" b="1" i="0" kern="1200" dirty="0">
                <a:solidFill>
                  <a:schemeClr val="tx1"/>
                </a:solidFill>
                <a:effectLst/>
                <a:latin typeface="+mn-lt"/>
                <a:ea typeface="+mn-ea"/>
                <a:cs typeface="+mn-cs"/>
              </a:rPr>
              <a:t>*haga clic de nuevo* </a:t>
            </a:r>
            <a:r>
              <a:rPr lang="es-ES" sz="1200" b="0" i="0" kern="1200" dirty="0">
                <a:solidFill>
                  <a:schemeClr val="tx1"/>
                </a:solidFill>
                <a:effectLst/>
                <a:latin typeface="+mn-lt"/>
                <a:ea typeface="+mn-ea"/>
                <a:cs typeface="+mn-cs"/>
              </a:rPr>
              <a:t>El estudiante añadió el huevo duro. ¿Es una comida reembolsable?</a:t>
            </a:r>
            <a:br>
              <a:rPr lang="es-ES" dirty="0"/>
            </a:br>
            <a:r>
              <a:rPr lang="es-ES" sz="1200" b="0" i="0" kern="1200" dirty="0">
                <a:solidFill>
                  <a:schemeClr val="tx1"/>
                </a:solidFill>
                <a:effectLst/>
                <a:latin typeface="+mn-lt"/>
                <a:ea typeface="+mn-ea"/>
                <a:cs typeface="+mn-cs"/>
              </a:rPr>
              <a:t>Respuesta – ¡No! El estudiante no ha seleccionado 1/2 taza de fruta o verdura.</a:t>
            </a:r>
            <a:endParaRPr lang="en-US" b="0" baseline="0" dirty="0"/>
          </a:p>
          <a:p>
            <a:endParaRPr lang="en-US" b="0" baseline="0" dirty="0"/>
          </a:p>
          <a:p>
            <a:r>
              <a:rPr lang="es-ES" sz="1200" b="1" i="0" kern="1200" dirty="0">
                <a:solidFill>
                  <a:schemeClr val="tx1"/>
                </a:solidFill>
                <a:effectLst/>
                <a:latin typeface="+mn-lt"/>
                <a:ea typeface="+mn-ea"/>
                <a:cs typeface="+mn-cs"/>
              </a:rPr>
              <a:t>*haga clic de nuevo*</a:t>
            </a:r>
            <a:r>
              <a:rPr lang="es-ES" sz="1200" b="0" i="0" kern="1200" dirty="0">
                <a:solidFill>
                  <a:schemeClr val="tx1"/>
                </a:solidFill>
                <a:effectLst/>
                <a:latin typeface="+mn-lt"/>
                <a:ea typeface="+mn-ea"/>
                <a:cs typeface="+mn-cs"/>
              </a:rPr>
              <a:t> El estudiante añadió los arándanos. ¿Ahora, es una comida reembolsable?</a:t>
            </a:r>
            <a:br>
              <a:rPr lang="es-ES" dirty="0"/>
            </a:br>
            <a:r>
              <a:rPr lang="es-ES" sz="1200" b="0" i="0" kern="1200" dirty="0">
                <a:solidFill>
                  <a:schemeClr val="tx1"/>
                </a:solidFill>
                <a:effectLst/>
                <a:latin typeface="+mn-lt"/>
                <a:ea typeface="+mn-ea"/>
                <a:cs typeface="+mn-cs"/>
              </a:rPr>
              <a:t>Respuesta – ¡Sí! El estudiante ahora tiene al menos tres </a:t>
            </a:r>
            <a:r>
              <a:rPr lang="es-ES" sz="1200" b="0" i="0" kern="1200" dirty="0" err="1">
                <a:solidFill>
                  <a:schemeClr val="tx1"/>
                </a:solidFill>
                <a:effectLst/>
                <a:latin typeface="+mn-lt"/>
                <a:ea typeface="+mn-ea"/>
                <a:cs typeface="+mn-cs"/>
              </a:rPr>
              <a:t>items</a:t>
            </a:r>
            <a:r>
              <a:rPr lang="es-ES" sz="1200" b="0" i="0" kern="1200" dirty="0">
                <a:solidFill>
                  <a:schemeClr val="tx1"/>
                </a:solidFill>
                <a:effectLst/>
                <a:latin typeface="+mn-lt"/>
                <a:ea typeface="+mn-ea"/>
                <a:cs typeface="+mn-cs"/>
              </a:rPr>
              <a:t> alimenticios, uno de los cuales es ½</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taza de fruta.</a:t>
            </a:r>
          </a:p>
        </p:txBody>
      </p:sp>
      <p:sp>
        <p:nvSpPr>
          <p:cNvPr id="4" name="Slide Number Placeholder 3"/>
          <p:cNvSpPr>
            <a:spLocks noGrp="1"/>
          </p:cNvSpPr>
          <p:nvPr>
            <p:ph type="sldNum" sz="quarter" idx="10"/>
          </p:nvPr>
        </p:nvSpPr>
        <p:spPr/>
        <p:txBody>
          <a:bodyPr/>
          <a:lstStyle/>
          <a:p>
            <a:fld id="{B5259CEA-C71D-41BF-8A2E-09D6333EDD9D}" type="slidenum">
              <a:rPr lang="en-US" smtClean="0"/>
              <a:t>20</a:t>
            </a:fld>
            <a:endParaRPr lang="en-US"/>
          </a:p>
        </p:txBody>
      </p:sp>
    </p:spTree>
    <p:extLst>
      <p:ext uri="{BB962C8B-B14F-4D97-AF65-F5344CB8AC3E}">
        <p14:creationId xmlns:p14="http://schemas.microsoft.com/office/powerpoint/2010/main" val="3207078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a:t>
            </a:r>
            <a:r>
              <a:rPr lang="en-US" sz="1200" b="1" i="0" kern="1200" dirty="0" err="1">
                <a:solidFill>
                  <a:schemeClr val="tx1"/>
                </a:solidFill>
                <a:effectLst/>
                <a:latin typeface="+mn-lt"/>
                <a:ea typeface="+mn-ea"/>
                <a:cs typeface="+mn-cs"/>
              </a:rPr>
              <a:t>haga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clic</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una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vez</a:t>
            </a:r>
            <a:r>
              <a:rPr lang="en-US" sz="1200" b="1" i="0" kern="1200" dirty="0">
                <a:solidFill>
                  <a:schemeClr val="tx1"/>
                </a:solidFill>
                <a:effectLst/>
                <a:latin typeface="+mn-lt"/>
                <a:ea typeface="+mn-ea"/>
                <a:cs typeface="+mn-cs"/>
              </a:rPr>
              <a:t>*</a:t>
            </a:r>
          </a:p>
          <a:p>
            <a:endParaRPr lang="en-US" b="1" dirty="0"/>
          </a:p>
          <a:p>
            <a:r>
              <a:rPr lang="es-ES" sz="1200" b="0" i="0" kern="1200" dirty="0">
                <a:solidFill>
                  <a:schemeClr val="tx1"/>
                </a:solidFill>
                <a:effectLst/>
                <a:latin typeface="+mn-lt"/>
                <a:ea typeface="+mn-ea"/>
                <a:cs typeface="+mn-cs"/>
              </a:rPr>
              <a:t>El estudiante seleccionó hash </a:t>
            </a:r>
            <a:r>
              <a:rPr lang="es-ES" sz="1200" b="0" i="0" kern="1200" dirty="0" err="1">
                <a:solidFill>
                  <a:schemeClr val="tx1"/>
                </a:solidFill>
                <a:effectLst/>
                <a:latin typeface="+mn-lt"/>
                <a:ea typeface="+mn-ea"/>
                <a:cs typeface="+mn-cs"/>
              </a:rPr>
              <a:t>browns</a:t>
            </a:r>
            <a:r>
              <a:rPr lang="es-ES" sz="1200" b="0" i="0" kern="1200" dirty="0">
                <a:solidFill>
                  <a:schemeClr val="tx1"/>
                </a:solidFill>
                <a:effectLst/>
                <a:latin typeface="+mn-lt"/>
                <a:ea typeface="+mn-ea"/>
                <a:cs typeface="+mn-cs"/>
              </a:rPr>
              <a:t>, arándanos y leche. ¿Es una comida reembolsable?</a:t>
            </a:r>
          </a:p>
          <a:p>
            <a:br>
              <a:rPr lang="es-ES" dirty="0"/>
            </a:br>
            <a:r>
              <a:rPr lang="es-ES" sz="1200" b="0" i="0" kern="1200" dirty="0">
                <a:solidFill>
                  <a:schemeClr val="tx1"/>
                </a:solidFill>
                <a:effectLst/>
                <a:latin typeface="+mn-lt"/>
                <a:ea typeface="+mn-ea"/>
                <a:cs typeface="+mn-cs"/>
              </a:rPr>
              <a:t>Respuesta – ¡Sí! A pesar de que este estudiante sólo eligió frutas, verduras y una leche y ningún “plato</a:t>
            </a:r>
            <a:r>
              <a:rPr lang="es-ES" sz="1200" b="0" i="0" kern="1200" baseline="0" dirty="0">
                <a:solidFill>
                  <a:schemeClr val="tx1"/>
                </a:solidFill>
                <a:effectLst/>
                <a:latin typeface="+mn-lt"/>
                <a:ea typeface="+mn-ea"/>
                <a:cs typeface="+mn-cs"/>
              </a:rPr>
              <a:t> principal</a:t>
            </a:r>
            <a:r>
              <a:rPr lang="es-ES" sz="1200" b="0" i="0" kern="1200" dirty="0">
                <a:solidFill>
                  <a:schemeClr val="tx1"/>
                </a:solidFill>
                <a:effectLst/>
                <a:latin typeface="+mn-lt"/>
                <a:ea typeface="+mn-ea"/>
                <a:cs typeface="+mn-cs"/>
              </a:rPr>
              <a:t>", sigue siendo una comida reembolsable porque seleccionaron tres </a:t>
            </a:r>
            <a:r>
              <a:rPr lang="es-ES" sz="1200" b="0" i="0" kern="1200" dirty="0" err="1">
                <a:solidFill>
                  <a:schemeClr val="tx1"/>
                </a:solidFill>
                <a:effectLst/>
                <a:latin typeface="+mn-lt"/>
                <a:ea typeface="+mn-ea"/>
                <a:cs typeface="+mn-cs"/>
              </a:rPr>
              <a:t>items</a:t>
            </a:r>
            <a:r>
              <a:rPr lang="es-ES" sz="1200" b="0" i="0" kern="1200" dirty="0">
                <a:solidFill>
                  <a:schemeClr val="tx1"/>
                </a:solidFill>
                <a:effectLst/>
                <a:latin typeface="+mn-lt"/>
                <a:ea typeface="+mn-ea"/>
                <a:cs typeface="+mn-cs"/>
              </a:rPr>
              <a:t> alimenticios, uno de los cuales es 1/2 taza de fruta.</a:t>
            </a:r>
          </a:p>
          <a:p>
            <a:endParaRPr lang="en-US" b="1" dirty="0"/>
          </a:p>
        </p:txBody>
      </p:sp>
      <p:sp>
        <p:nvSpPr>
          <p:cNvPr id="4" name="Slide Number Placeholder 3"/>
          <p:cNvSpPr>
            <a:spLocks noGrp="1"/>
          </p:cNvSpPr>
          <p:nvPr>
            <p:ph type="sldNum" sz="quarter" idx="10"/>
          </p:nvPr>
        </p:nvSpPr>
        <p:spPr/>
        <p:txBody>
          <a:bodyPr/>
          <a:lstStyle/>
          <a:p>
            <a:fld id="{B5259CEA-C71D-41BF-8A2E-09D6333EDD9D}" type="slidenum">
              <a:rPr lang="en-US" smtClean="0"/>
              <a:t>21</a:t>
            </a:fld>
            <a:endParaRPr lang="en-US"/>
          </a:p>
        </p:txBody>
      </p:sp>
    </p:spTree>
    <p:extLst>
      <p:ext uri="{BB962C8B-B14F-4D97-AF65-F5344CB8AC3E}">
        <p14:creationId xmlns:p14="http://schemas.microsoft.com/office/powerpoint/2010/main" val="3006453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Aquí está el menú de desayuno previsto para el día. Incluye 1/2 taza de jugo, 1/2 taza de duraznos, un yogur (que cuenta hacia el componente de los granos) y 1 taza de leche. </a:t>
            </a:r>
            <a:endParaRPr lang="en-US" dirty="0"/>
          </a:p>
          <a:p>
            <a:endParaRPr lang="en-US" dirty="0"/>
          </a:p>
          <a:p>
            <a:r>
              <a:rPr lang="es-ES" sz="1200" b="1" i="0" kern="1200" dirty="0">
                <a:solidFill>
                  <a:schemeClr val="tx1"/>
                </a:solidFill>
                <a:effectLst/>
                <a:latin typeface="+mn-lt"/>
                <a:ea typeface="+mn-ea"/>
                <a:cs typeface="+mn-cs"/>
              </a:rPr>
              <a:t>Pregunte al grupo: </a:t>
            </a:r>
            <a:r>
              <a:rPr lang="es-ES" sz="1200" b="0" i="0" kern="1200" dirty="0">
                <a:solidFill>
                  <a:schemeClr val="tx1"/>
                </a:solidFill>
                <a:effectLst/>
                <a:latin typeface="+mn-lt"/>
                <a:ea typeface="+mn-ea"/>
                <a:cs typeface="+mn-cs"/>
              </a:rPr>
              <a:t>¿Cumplió con el patrón de comidas del día?</a:t>
            </a:r>
            <a:br>
              <a:rPr lang="es-ES" dirty="0"/>
            </a:br>
            <a:r>
              <a:rPr lang="es-ES" sz="1200" b="0" i="0" kern="1200" dirty="0">
                <a:solidFill>
                  <a:schemeClr val="tx1"/>
                </a:solidFill>
                <a:effectLst/>
                <a:latin typeface="+mn-lt"/>
                <a:ea typeface="+mn-ea"/>
                <a:cs typeface="+mn-cs"/>
              </a:rPr>
              <a:t>Respuesta – ¡No!</a:t>
            </a:r>
            <a:endParaRPr lang="en-US" b="1" baseline="0" dirty="0"/>
          </a:p>
          <a:p>
            <a:endParaRPr lang="en-US" b="1" baseline="0" dirty="0"/>
          </a:p>
          <a:p>
            <a:r>
              <a:rPr lang="es-ES" sz="1200" b="1" i="0" kern="1200" dirty="0">
                <a:solidFill>
                  <a:schemeClr val="tx1"/>
                </a:solidFill>
                <a:effectLst/>
                <a:latin typeface="+mn-lt"/>
                <a:ea typeface="+mn-ea"/>
                <a:cs typeface="+mn-cs"/>
              </a:rPr>
              <a:t>Pregunte al grupo: </a:t>
            </a:r>
            <a:r>
              <a:rPr lang="es-ES" sz="1200" b="0" i="0" kern="1200" dirty="0">
                <a:solidFill>
                  <a:schemeClr val="tx1"/>
                </a:solidFill>
                <a:effectLst/>
                <a:latin typeface="+mn-lt"/>
                <a:ea typeface="+mn-ea"/>
                <a:cs typeface="+mn-cs"/>
              </a:rPr>
              <a:t>¿Qué necesitan agregar y por qué?</a:t>
            </a:r>
            <a:br>
              <a:rPr lang="es-ES" dirty="0"/>
            </a:br>
            <a:r>
              <a:rPr lang="es-ES" sz="1200" b="0" i="0" kern="1200" dirty="0">
                <a:solidFill>
                  <a:schemeClr val="tx1"/>
                </a:solidFill>
                <a:effectLst/>
                <a:latin typeface="+mn-lt"/>
                <a:ea typeface="+mn-ea"/>
                <a:cs typeface="+mn-cs"/>
              </a:rPr>
              <a:t>Respuesta – Necesitan agregar un grano</a:t>
            </a:r>
            <a:r>
              <a:rPr lang="es-ES" sz="1200" b="0" i="0" kern="1200" baseline="0" dirty="0">
                <a:solidFill>
                  <a:schemeClr val="tx1"/>
                </a:solidFill>
                <a:effectLst/>
                <a:latin typeface="+mn-lt"/>
                <a:ea typeface="+mn-ea"/>
                <a:cs typeface="+mn-cs"/>
              </a:rPr>
              <a:t> verdadero, p</a:t>
            </a:r>
            <a:r>
              <a:rPr lang="es-ES" sz="1200" b="0" i="0" kern="1200" dirty="0">
                <a:solidFill>
                  <a:schemeClr val="tx1"/>
                </a:solidFill>
                <a:effectLst/>
                <a:latin typeface="+mn-lt"/>
                <a:ea typeface="+mn-ea"/>
                <a:cs typeface="+mn-cs"/>
              </a:rPr>
              <a:t>ara que el yogur cuente como un grano.</a:t>
            </a:r>
          </a:p>
          <a:p>
            <a:r>
              <a:rPr lang="es-ES" sz="1200" b="1" i="0" kern="1200" dirty="0">
                <a:solidFill>
                  <a:schemeClr val="tx1"/>
                </a:solidFill>
                <a:effectLst/>
                <a:latin typeface="+mn-lt"/>
                <a:ea typeface="+mn-ea"/>
                <a:cs typeface="+mn-cs"/>
              </a:rPr>
              <a:t>*clic* </a:t>
            </a:r>
            <a:r>
              <a:rPr lang="es-ES" sz="1200" b="0" i="0" kern="1200" dirty="0">
                <a:solidFill>
                  <a:schemeClr val="tx1"/>
                </a:solidFill>
                <a:effectLst/>
                <a:latin typeface="+mn-lt"/>
                <a:ea typeface="+mn-ea"/>
                <a:cs typeface="+mn-cs"/>
              </a:rPr>
              <a:t>en</a:t>
            </a:r>
            <a:r>
              <a:rPr lang="es-ES" sz="1200" b="0" i="0" kern="1200" baseline="0" dirty="0">
                <a:solidFill>
                  <a:schemeClr val="tx1"/>
                </a:solidFill>
                <a:effectLst/>
                <a:latin typeface="+mn-lt"/>
                <a:ea typeface="+mn-ea"/>
                <a:cs typeface="+mn-cs"/>
              </a:rPr>
              <a:t> este ejemplo, agregaron </a:t>
            </a:r>
            <a:r>
              <a:rPr lang="es-ES" sz="1200" b="0" i="0" kern="1200" dirty="0">
                <a:solidFill>
                  <a:schemeClr val="tx1"/>
                </a:solidFill>
                <a:effectLst/>
                <a:latin typeface="+mn-lt"/>
                <a:ea typeface="+mn-ea"/>
                <a:cs typeface="+mn-cs"/>
              </a:rPr>
              <a:t>un muffin, que acredita como 2 oz </a:t>
            </a:r>
            <a:r>
              <a:rPr lang="es-ES" sz="1200" b="0" i="0" kern="1200" dirty="0" err="1">
                <a:solidFill>
                  <a:schemeClr val="tx1"/>
                </a:solidFill>
                <a:effectLst/>
                <a:latin typeface="+mn-lt"/>
                <a:ea typeface="+mn-ea"/>
                <a:cs typeface="+mn-cs"/>
              </a:rPr>
              <a:t>eq</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de grano.</a:t>
            </a:r>
            <a:endParaRPr lang="en-US" b="0" baseline="0" dirty="0"/>
          </a:p>
        </p:txBody>
      </p:sp>
      <p:sp>
        <p:nvSpPr>
          <p:cNvPr id="4" name="Slide Number Placeholder 3"/>
          <p:cNvSpPr>
            <a:spLocks noGrp="1"/>
          </p:cNvSpPr>
          <p:nvPr>
            <p:ph type="sldNum" sz="quarter" idx="10"/>
          </p:nvPr>
        </p:nvSpPr>
        <p:spPr/>
        <p:txBody>
          <a:bodyPr/>
          <a:lstStyle/>
          <a:p>
            <a:fld id="{B5259CEA-C71D-41BF-8A2E-09D6333EDD9D}" type="slidenum">
              <a:rPr lang="en-US" smtClean="0"/>
              <a:t>22</a:t>
            </a:fld>
            <a:endParaRPr lang="en-US"/>
          </a:p>
        </p:txBody>
      </p:sp>
    </p:spTree>
    <p:extLst>
      <p:ext uri="{BB962C8B-B14F-4D97-AF65-F5344CB8AC3E}">
        <p14:creationId xmlns:p14="http://schemas.microsoft.com/office/powerpoint/2010/main" val="76036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a:t>
            </a:r>
            <a:r>
              <a:rPr lang="en-US" sz="1200" b="1" i="0" kern="1200" dirty="0" err="1">
                <a:solidFill>
                  <a:schemeClr val="tx1"/>
                </a:solidFill>
                <a:effectLst/>
                <a:latin typeface="+mn-lt"/>
                <a:ea typeface="+mn-ea"/>
                <a:cs typeface="+mn-cs"/>
              </a:rPr>
              <a:t>haga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clic</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una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vez</a:t>
            </a:r>
            <a:r>
              <a:rPr lang="en-US" sz="1200" b="1" i="0" kern="1200" dirty="0">
                <a:solidFill>
                  <a:schemeClr val="tx1"/>
                </a:solidFill>
                <a:effectLst/>
                <a:latin typeface="+mn-lt"/>
                <a:ea typeface="+mn-ea"/>
                <a:cs typeface="+mn-cs"/>
              </a:rPr>
              <a:t>*</a:t>
            </a:r>
          </a:p>
          <a:p>
            <a:endParaRPr lang="en-US" b="1" dirty="0"/>
          </a:p>
          <a:p>
            <a:r>
              <a:rPr lang="es-ES" sz="1200" b="0" i="0" kern="1200" dirty="0">
                <a:solidFill>
                  <a:schemeClr val="tx1"/>
                </a:solidFill>
                <a:effectLst/>
                <a:latin typeface="+mn-lt"/>
                <a:ea typeface="+mn-ea"/>
                <a:cs typeface="+mn-cs"/>
              </a:rPr>
              <a:t>El estudiante seleccionó el muffin, que cuenta como 1 ítem alimenticio, y un jugo. ¿Es una comida reembolsable?</a:t>
            </a:r>
            <a:br>
              <a:rPr lang="es-ES" dirty="0"/>
            </a:br>
            <a:r>
              <a:rPr lang="es-ES" sz="1200" b="0" i="0" kern="1200" dirty="0">
                <a:solidFill>
                  <a:schemeClr val="tx1"/>
                </a:solidFill>
                <a:effectLst/>
                <a:latin typeface="+mn-lt"/>
                <a:ea typeface="+mn-ea"/>
                <a:cs typeface="+mn-cs"/>
              </a:rPr>
              <a:t>Respuesta – ¡No! El estudiante cumplió con el requisito de ½</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taza de fruta, pero sólo hay dos </a:t>
            </a:r>
            <a:r>
              <a:rPr lang="es-ES" sz="1200" b="0" i="0" kern="1200" dirty="0" err="1">
                <a:solidFill>
                  <a:schemeClr val="tx1"/>
                </a:solidFill>
                <a:effectLst/>
                <a:latin typeface="+mn-lt"/>
                <a:ea typeface="+mn-ea"/>
                <a:cs typeface="+mn-cs"/>
              </a:rPr>
              <a:t>items</a:t>
            </a:r>
            <a:r>
              <a:rPr lang="es-ES" sz="1200" b="0" i="0" kern="1200" dirty="0">
                <a:solidFill>
                  <a:schemeClr val="tx1"/>
                </a:solidFill>
                <a:effectLst/>
                <a:latin typeface="+mn-lt"/>
                <a:ea typeface="+mn-ea"/>
                <a:cs typeface="+mn-cs"/>
              </a:rPr>
              <a:t> alimenticios en la bandeja.</a:t>
            </a:r>
            <a:endParaRPr lang="en-US" dirty="0"/>
          </a:p>
          <a:p>
            <a:endParaRPr lang="en-US" dirty="0"/>
          </a:p>
          <a:p>
            <a:r>
              <a:rPr lang="es-ES" sz="1200" b="1" i="0" kern="1200" dirty="0">
                <a:solidFill>
                  <a:schemeClr val="tx1"/>
                </a:solidFill>
                <a:effectLst/>
                <a:latin typeface="+mn-lt"/>
                <a:ea typeface="+mn-ea"/>
                <a:cs typeface="+mn-cs"/>
              </a:rPr>
              <a:t>*haga clic de nuevo* </a:t>
            </a:r>
            <a:r>
              <a:rPr lang="es-ES" sz="1200" b="0" i="0" kern="1200" dirty="0">
                <a:solidFill>
                  <a:schemeClr val="tx1"/>
                </a:solidFill>
                <a:effectLst/>
                <a:latin typeface="+mn-lt"/>
                <a:ea typeface="+mn-ea"/>
                <a:cs typeface="+mn-cs"/>
              </a:rPr>
              <a:t>El estudiante añadió un yogur. ¿Es una comida reembolsable?</a:t>
            </a:r>
            <a:br>
              <a:rPr lang="es-ES" dirty="0"/>
            </a:br>
            <a:r>
              <a:rPr lang="es-ES" sz="1200" b="0" i="0" kern="1200" dirty="0">
                <a:solidFill>
                  <a:schemeClr val="tx1"/>
                </a:solidFill>
                <a:effectLst/>
                <a:latin typeface="+mn-lt"/>
                <a:ea typeface="+mn-ea"/>
                <a:cs typeface="+mn-cs"/>
              </a:rPr>
              <a:t>Respuesta – ¡Sí! El estudiante ahora tiene al menos tres </a:t>
            </a:r>
            <a:r>
              <a:rPr lang="es-ES" sz="1200" b="0" i="0" kern="1200" dirty="0" err="1">
                <a:solidFill>
                  <a:schemeClr val="tx1"/>
                </a:solidFill>
                <a:effectLst/>
                <a:latin typeface="+mn-lt"/>
                <a:ea typeface="+mn-ea"/>
                <a:cs typeface="+mn-cs"/>
              </a:rPr>
              <a:t>items</a:t>
            </a:r>
            <a:r>
              <a:rPr lang="es-ES" sz="1200" b="0" i="0" kern="1200" dirty="0">
                <a:solidFill>
                  <a:schemeClr val="tx1"/>
                </a:solidFill>
                <a:effectLst/>
                <a:latin typeface="+mn-lt"/>
                <a:ea typeface="+mn-ea"/>
                <a:cs typeface="+mn-cs"/>
              </a:rPr>
              <a:t> alimenticios, uno de los cuales es ½</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taza de fruta.</a:t>
            </a:r>
            <a:endParaRPr lang="en-US" b="0" baseline="0" dirty="0"/>
          </a:p>
          <a:p>
            <a:endParaRPr lang="en-US" b="0" baseline="0" dirty="0"/>
          </a:p>
        </p:txBody>
      </p:sp>
      <p:sp>
        <p:nvSpPr>
          <p:cNvPr id="4" name="Slide Number Placeholder 3"/>
          <p:cNvSpPr>
            <a:spLocks noGrp="1"/>
          </p:cNvSpPr>
          <p:nvPr>
            <p:ph type="sldNum" sz="quarter" idx="10"/>
          </p:nvPr>
        </p:nvSpPr>
        <p:spPr/>
        <p:txBody>
          <a:bodyPr/>
          <a:lstStyle/>
          <a:p>
            <a:fld id="{B5259CEA-C71D-41BF-8A2E-09D6333EDD9D}" type="slidenum">
              <a:rPr lang="en-US" smtClean="0"/>
              <a:t>23</a:t>
            </a:fld>
            <a:endParaRPr lang="en-US"/>
          </a:p>
        </p:txBody>
      </p:sp>
    </p:spTree>
    <p:extLst>
      <p:ext uri="{BB962C8B-B14F-4D97-AF65-F5344CB8AC3E}">
        <p14:creationId xmlns:p14="http://schemas.microsoft.com/office/powerpoint/2010/main" val="25288143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a:t>
            </a:r>
            <a:r>
              <a:rPr lang="en-US" sz="1200" b="1" i="0" kern="1200" dirty="0" err="1">
                <a:solidFill>
                  <a:schemeClr val="tx1"/>
                </a:solidFill>
                <a:effectLst/>
                <a:latin typeface="+mn-lt"/>
                <a:ea typeface="+mn-ea"/>
                <a:cs typeface="+mn-cs"/>
              </a:rPr>
              <a:t>haga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clic</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una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vez</a:t>
            </a:r>
            <a:r>
              <a:rPr lang="en-US" sz="1200" b="1" i="0" kern="1200" dirty="0">
                <a:solidFill>
                  <a:schemeClr val="tx1"/>
                </a:solidFill>
                <a:effectLst/>
                <a:latin typeface="+mn-lt"/>
                <a:ea typeface="+mn-ea"/>
                <a:cs typeface="+mn-cs"/>
              </a:rPr>
              <a:t>*</a:t>
            </a:r>
          </a:p>
          <a:p>
            <a:endParaRPr lang="en-US" dirty="0"/>
          </a:p>
          <a:p>
            <a:r>
              <a:rPr lang="es-ES" sz="1200" b="0" i="0" kern="1200" dirty="0">
                <a:solidFill>
                  <a:schemeClr val="tx1"/>
                </a:solidFill>
                <a:effectLst/>
                <a:latin typeface="+mn-lt"/>
                <a:ea typeface="+mn-ea"/>
                <a:cs typeface="+mn-cs"/>
              </a:rPr>
              <a:t>El estudiante seleccionó el muffin, que el planificador del menú planeó como 2 </a:t>
            </a:r>
            <a:r>
              <a:rPr lang="es-ES" sz="1200" b="0" i="0" kern="1200" dirty="0" err="1">
                <a:solidFill>
                  <a:schemeClr val="tx1"/>
                </a:solidFill>
                <a:effectLst/>
                <a:latin typeface="+mn-lt"/>
                <a:ea typeface="+mn-ea"/>
                <a:cs typeface="+mn-cs"/>
              </a:rPr>
              <a:t>items</a:t>
            </a:r>
            <a:r>
              <a:rPr lang="es-ES" sz="1200" b="0" i="0" kern="1200" dirty="0">
                <a:solidFill>
                  <a:schemeClr val="tx1"/>
                </a:solidFill>
                <a:effectLst/>
                <a:latin typeface="+mn-lt"/>
                <a:ea typeface="+mn-ea"/>
                <a:cs typeface="+mn-cs"/>
              </a:rPr>
              <a:t> alimenticios, un yogur y una leche. ¿Es una comida reembolsable?</a:t>
            </a:r>
          </a:p>
          <a:p>
            <a:br>
              <a:rPr lang="es-ES" dirty="0"/>
            </a:br>
            <a:r>
              <a:rPr lang="es-ES" sz="1200" b="0" i="0" kern="1200" dirty="0">
                <a:solidFill>
                  <a:schemeClr val="tx1"/>
                </a:solidFill>
                <a:effectLst/>
                <a:latin typeface="+mn-lt"/>
                <a:ea typeface="+mn-ea"/>
                <a:cs typeface="+mn-cs"/>
              </a:rPr>
              <a:t>Respuesta – ¡No! El estudiante tiene cuatro </a:t>
            </a:r>
            <a:r>
              <a:rPr lang="es-ES" sz="1200" b="0" i="0" kern="1200" dirty="0" err="1">
                <a:solidFill>
                  <a:schemeClr val="tx1"/>
                </a:solidFill>
                <a:effectLst/>
                <a:latin typeface="+mn-lt"/>
                <a:ea typeface="+mn-ea"/>
                <a:cs typeface="+mn-cs"/>
              </a:rPr>
              <a:t>items</a:t>
            </a:r>
            <a:r>
              <a:rPr lang="es-ES" sz="1200" b="0" i="0" kern="1200" dirty="0">
                <a:solidFill>
                  <a:schemeClr val="tx1"/>
                </a:solidFill>
                <a:effectLst/>
                <a:latin typeface="+mn-lt"/>
                <a:ea typeface="+mn-ea"/>
                <a:cs typeface="+mn-cs"/>
              </a:rPr>
              <a:t> alimenticios, ninguno de los cuales son ½ taza de fruta.</a:t>
            </a:r>
            <a:endParaRPr lang="en-US" dirty="0"/>
          </a:p>
          <a:p>
            <a:endParaRPr lang="en-US" dirty="0"/>
          </a:p>
          <a:p>
            <a:r>
              <a:rPr lang="es-ES" sz="1200" b="1" i="0" kern="1200" dirty="0">
                <a:solidFill>
                  <a:schemeClr val="tx1"/>
                </a:solidFill>
                <a:effectLst/>
                <a:latin typeface="+mn-lt"/>
                <a:ea typeface="+mn-ea"/>
                <a:cs typeface="+mn-cs"/>
              </a:rPr>
              <a:t>*haga clic de nuevo*</a:t>
            </a:r>
            <a:r>
              <a:rPr lang="es-ES" sz="1200" b="0" i="0" kern="1200" dirty="0">
                <a:solidFill>
                  <a:schemeClr val="tx1"/>
                </a:solidFill>
                <a:effectLst/>
                <a:latin typeface="+mn-lt"/>
                <a:ea typeface="+mn-ea"/>
                <a:cs typeface="+mn-cs"/>
              </a:rPr>
              <a:t> El estudiante añadió duraznos. ¿Es una comida reembolsable?</a:t>
            </a:r>
            <a:br>
              <a:rPr lang="es-ES" dirty="0"/>
            </a:br>
            <a:r>
              <a:rPr lang="es-ES" sz="1200" b="0" i="0" kern="1200" dirty="0">
                <a:solidFill>
                  <a:schemeClr val="tx1"/>
                </a:solidFill>
                <a:effectLst/>
                <a:latin typeface="+mn-lt"/>
                <a:ea typeface="+mn-ea"/>
                <a:cs typeface="+mn-cs"/>
              </a:rPr>
              <a:t>Respuesta – ¡Sí! El estudiante ahora tiene cinco </a:t>
            </a:r>
            <a:r>
              <a:rPr lang="es-ES" sz="1200" b="0" i="0" kern="1200" dirty="0" err="1">
                <a:solidFill>
                  <a:schemeClr val="tx1"/>
                </a:solidFill>
                <a:effectLst/>
                <a:latin typeface="+mn-lt"/>
                <a:ea typeface="+mn-ea"/>
                <a:cs typeface="+mn-cs"/>
              </a:rPr>
              <a:t>items</a:t>
            </a:r>
            <a:r>
              <a:rPr lang="es-ES" sz="1200" b="0" i="0" kern="1200" dirty="0">
                <a:solidFill>
                  <a:schemeClr val="tx1"/>
                </a:solidFill>
                <a:effectLst/>
                <a:latin typeface="+mn-lt"/>
                <a:ea typeface="+mn-ea"/>
                <a:cs typeface="+mn-cs"/>
              </a:rPr>
              <a:t> alimenticios, uno de los cuales es ½</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taza de fruta.</a:t>
            </a:r>
            <a:endParaRPr lang="en-US" b="0" baseline="0" dirty="0"/>
          </a:p>
        </p:txBody>
      </p:sp>
      <p:sp>
        <p:nvSpPr>
          <p:cNvPr id="4" name="Slide Number Placeholder 3"/>
          <p:cNvSpPr>
            <a:spLocks noGrp="1"/>
          </p:cNvSpPr>
          <p:nvPr>
            <p:ph type="sldNum" sz="quarter" idx="10"/>
          </p:nvPr>
        </p:nvSpPr>
        <p:spPr/>
        <p:txBody>
          <a:bodyPr/>
          <a:lstStyle/>
          <a:p>
            <a:fld id="{B5259CEA-C71D-41BF-8A2E-09D6333EDD9D}" type="slidenum">
              <a:rPr lang="en-US" smtClean="0"/>
              <a:t>24</a:t>
            </a:fld>
            <a:endParaRPr lang="en-US"/>
          </a:p>
        </p:txBody>
      </p:sp>
    </p:spTree>
    <p:extLst>
      <p:ext uri="{BB962C8B-B14F-4D97-AF65-F5344CB8AC3E}">
        <p14:creationId xmlns:p14="http://schemas.microsoft.com/office/powerpoint/2010/main" val="3271876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a:t>
            </a:r>
            <a:r>
              <a:rPr lang="en-US" sz="1200" b="1" i="0" kern="1200" dirty="0" err="1">
                <a:solidFill>
                  <a:schemeClr val="tx1"/>
                </a:solidFill>
                <a:effectLst/>
                <a:latin typeface="+mn-lt"/>
                <a:ea typeface="+mn-ea"/>
                <a:cs typeface="+mn-cs"/>
              </a:rPr>
              <a:t>haga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clic</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una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vez</a:t>
            </a:r>
            <a:r>
              <a:rPr lang="en-US" sz="1200" b="1" i="0" kern="1200" dirty="0">
                <a:solidFill>
                  <a:schemeClr val="tx1"/>
                </a:solidFill>
                <a:effectLst/>
                <a:latin typeface="+mn-lt"/>
                <a:ea typeface="+mn-ea"/>
                <a:cs typeface="+mn-cs"/>
              </a:rPr>
              <a:t>*</a:t>
            </a:r>
          </a:p>
          <a:p>
            <a:endParaRPr lang="en-US" dirty="0"/>
          </a:p>
          <a:p>
            <a:r>
              <a:rPr lang="es-ES" sz="1200" b="0" i="0" kern="1200" dirty="0">
                <a:solidFill>
                  <a:schemeClr val="tx1"/>
                </a:solidFill>
                <a:effectLst/>
                <a:latin typeface="+mn-lt"/>
                <a:ea typeface="+mn-ea"/>
                <a:cs typeface="+mn-cs"/>
              </a:rPr>
              <a:t>El estudiante seleccionó el muffin, que el planificador del menú planeó como 2 </a:t>
            </a:r>
            <a:r>
              <a:rPr lang="es-ES" sz="1200" b="0" i="0" kern="1200" dirty="0" err="1">
                <a:solidFill>
                  <a:schemeClr val="tx1"/>
                </a:solidFill>
                <a:effectLst/>
                <a:latin typeface="+mn-lt"/>
                <a:ea typeface="+mn-ea"/>
                <a:cs typeface="+mn-cs"/>
              </a:rPr>
              <a:t>items</a:t>
            </a:r>
            <a:r>
              <a:rPr lang="es-ES" sz="1200" b="0" i="0" kern="1200" dirty="0">
                <a:solidFill>
                  <a:schemeClr val="tx1"/>
                </a:solidFill>
                <a:effectLst/>
                <a:latin typeface="+mn-lt"/>
                <a:ea typeface="+mn-ea"/>
                <a:cs typeface="+mn-cs"/>
              </a:rPr>
              <a:t> alimenticios, un yogur, una leche, un jugo y melocotones. ¿Es una comida reembolsable?</a:t>
            </a:r>
            <a:endParaRPr lang="en-US" dirty="0"/>
          </a:p>
          <a:p>
            <a:endParaRPr lang="en-US" dirty="0"/>
          </a:p>
          <a:p>
            <a:r>
              <a:rPr lang="es-ES" sz="1200" b="0" i="0" kern="1200" dirty="0">
                <a:solidFill>
                  <a:schemeClr val="tx1"/>
                </a:solidFill>
                <a:effectLst/>
                <a:latin typeface="+mn-lt"/>
                <a:ea typeface="+mn-ea"/>
                <a:cs typeface="+mn-cs"/>
              </a:rPr>
              <a:t>Respuesta – ¡Sí! El estudiante seleccionó todo lo que se ofreció, lo cual es permisible. Tienen al menos tres </a:t>
            </a:r>
            <a:r>
              <a:rPr lang="es-ES" sz="1200" b="0" i="0" kern="1200" dirty="0" err="1">
                <a:solidFill>
                  <a:schemeClr val="tx1"/>
                </a:solidFill>
                <a:effectLst/>
                <a:latin typeface="+mn-lt"/>
                <a:ea typeface="+mn-ea"/>
                <a:cs typeface="+mn-cs"/>
              </a:rPr>
              <a:t>items</a:t>
            </a:r>
            <a:r>
              <a:rPr lang="es-ES" sz="1200" b="0" i="0" kern="1200" dirty="0">
                <a:solidFill>
                  <a:schemeClr val="tx1"/>
                </a:solidFill>
                <a:effectLst/>
                <a:latin typeface="+mn-lt"/>
                <a:ea typeface="+mn-ea"/>
                <a:cs typeface="+mn-cs"/>
              </a:rPr>
              <a:t> alimenticios, y al menos uno de esos </a:t>
            </a:r>
            <a:r>
              <a:rPr lang="es-ES" sz="1200" b="0" i="0" kern="1200" dirty="0" err="1">
                <a:solidFill>
                  <a:schemeClr val="tx1"/>
                </a:solidFill>
                <a:effectLst/>
                <a:latin typeface="+mn-lt"/>
                <a:ea typeface="+mn-ea"/>
                <a:cs typeface="+mn-cs"/>
              </a:rPr>
              <a:t>items</a:t>
            </a:r>
            <a:r>
              <a:rPr lang="es-ES" sz="1200" b="0" i="0" kern="1200" dirty="0">
                <a:solidFill>
                  <a:schemeClr val="tx1"/>
                </a:solidFill>
                <a:effectLst/>
                <a:latin typeface="+mn-lt"/>
                <a:ea typeface="+mn-ea"/>
                <a:cs typeface="+mn-cs"/>
              </a:rPr>
              <a:t> es </a:t>
            </a:r>
            <a:r>
              <a:rPr lang="en-US" sz="1200" b="0" i="0" kern="1200" dirty="0">
                <a:solidFill>
                  <a:schemeClr val="tx1"/>
                </a:solidFill>
                <a:effectLst/>
                <a:latin typeface="+mn-lt"/>
                <a:ea typeface="+mn-ea"/>
                <a:cs typeface="+mn-cs"/>
              </a:rPr>
              <a:t>½ </a:t>
            </a:r>
            <a:r>
              <a:rPr lang="en-US" sz="1200" b="0" i="0" kern="1200" dirty="0" err="1">
                <a:solidFill>
                  <a:schemeClr val="tx1"/>
                </a:solidFill>
                <a:effectLst/>
                <a:latin typeface="+mn-lt"/>
                <a:ea typeface="+mn-ea"/>
                <a:cs typeface="+mn-cs"/>
              </a:rPr>
              <a:t>taza</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fruta</a:t>
            </a:r>
            <a:r>
              <a:rPr lang="en-US" sz="1200" b="0" i="0" kern="1200" dirty="0">
                <a:solidFill>
                  <a:schemeClr val="tx1"/>
                </a:solidFill>
                <a:effectLst/>
                <a:latin typeface="+mn-lt"/>
                <a:ea typeface="+mn-ea"/>
                <a:cs typeface="+mn-cs"/>
              </a:rPr>
              <a:t>.</a:t>
            </a:r>
            <a:endParaRPr lang="en-US" dirty="0"/>
          </a:p>
          <a:p>
            <a:endParaRPr lang="en-US" dirty="0"/>
          </a:p>
          <a:p>
            <a:r>
              <a:rPr lang="es-ES" sz="1200" b="1" i="0" kern="1200" dirty="0">
                <a:solidFill>
                  <a:schemeClr val="tx1"/>
                </a:solidFill>
                <a:effectLst/>
                <a:latin typeface="+mn-lt"/>
                <a:ea typeface="+mn-ea"/>
                <a:cs typeface="+mn-cs"/>
              </a:rPr>
              <a:t>Pregunte al grupo: </a:t>
            </a:r>
            <a:r>
              <a:rPr lang="es-ES" sz="1200" b="0" i="0" kern="1200" dirty="0">
                <a:solidFill>
                  <a:schemeClr val="tx1"/>
                </a:solidFill>
                <a:effectLst/>
                <a:latin typeface="+mn-lt"/>
                <a:ea typeface="+mn-ea"/>
                <a:cs typeface="+mn-cs"/>
              </a:rPr>
              <a:t>¿Se le permite cobrar más a los alumnos por seleccionar una de todas las cosas que se ofrecen con una comida reembolsable?</a:t>
            </a:r>
            <a:br>
              <a:rPr lang="es-ES" dirty="0"/>
            </a:br>
            <a:endParaRPr lang="es-ES" dirty="0"/>
          </a:p>
          <a:p>
            <a:r>
              <a:rPr lang="es-ES" sz="1200" b="0" i="0" kern="1200" dirty="0">
                <a:solidFill>
                  <a:schemeClr val="tx1"/>
                </a:solidFill>
                <a:effectLst/>
                <a:latin typeface="+mn-lt"/>
                <a:ea typeface="+mn-ea"/>
                <a:cs typeface="+mn-cs"/>
              </a:rPr>
              <a:t>Respuesta – ¡No! Las comidas reembolsables deben tener un precio como unidad. Esto significa que los precios no pueden variar dependiendo de cuánto escoge</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un estudiante. </a:t>
            </a:r>
            <a:endParaRPr lang="en-US" dirty="0"/>
          </a:p>
        </p:txBody>
      </p:sp>
      <p:sp>
        <p:nvSpPr>
          <p:cNvPr id="4" name="Slide Number Placeholder 3"/>
          <p:cNvSpPr>
            <a:spLocks noGrp="1"/>
          </p:cNvSpPr>
          <p:nvPr>
            <p:ph type="sldNum" sz="quarter" idx="10"/>
          </p:nvPr>
        </p:nvSpPr>
        <p:spPr/>
        <p:txBody>
          <a:bodyPr/>
          <a:lstStyle/>
          <a:p>
            <a:fld id="{B5259CEA-C71D-41BF-8A2E-09D6333EDD9D}" type="slidenum">
              <a:rPr lang="en-US" smtClean="0"/>
              <a:t>25</a:t>
            </a:fld>
            <a:endParaRPr lang="en-US"/>
          </a:p>
        </p:txBody>
      </p:sp>
    </p:spTree>
    <p:extLst>
      <p:ext uri="{BB962C8B-B14F-4D97-AF65-F5344CB8AC3E}">
        <p14:creationId xmlns:p14="http://schemas.microsoft.com/office/powerpoint/2010/main" val="3563154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Ahora vamos a pasar a ejemplos de almuerzo.</a:t>
            </a:r>
            <a:endParaRPr lang="en-US" dirty="0"/>
          </a:p>
          <a:p>
            <a:endParaRPr lang="en-US" dirty="0"/>
          </a:p>
          <a:p>
            <a:r>
              <a:rPr lang="es-ES" sz="1200" b="0" i="0" kern="1200" dirty="0">
                <a:solidFill>
                  <a:schemeClr val="tx1"/>
                </a:solidFill>
                <a:effectLst/>
                <a:latin typeface="+mn-lt"/>
                <a:ea typeface="+mn-ea"/>
                <a:cs typeface="+mn-cs"/>
              </a:rPr>
              <a:t>Aquí está el menú de almuerzo para un estudiante de 1er grado. Recuerde, los cinco componentes de alimentos deben ofrecerse diariamente en el almuerzo. Las cantidades de cada uno dependen del nivel de grado servido.</a:t>
            </a:r>
            <a:endParaRPr lang="en-US" dirty="0"/>
          </a:p>
          <a:p>
            <a:endParaRPr lang="en-US" dirty="0"/>
          </a:p>
          <a:p>
            <a:r>
              <a:rPr lang="es-ES" sz="1200" b="1" i="0" kern="1200" dirty="0">
                <a:solidFill>
                  <a:schemeClr val="tx1"/>
                </a:solidFill>
                <a:effectLst/>
                <a:latin typeface="+mn-lt"/>
                <a:ea typeface="+mn-ea"/>
                <a:cs typeface="+mn-cs"/>
              </a:rPr>
              <a:t>Pregunte al grupo: </a:t>
            </a:r>
            <a:r>
              <a:rPr lang="es-ES" sz="1200" b="0" i="0" kern="1200" dirty="0">
                <a:solidFill>
                  <a:schemeClr val="tx1"/>
                </a:solidFill>
                <a:effectLst/>
                <a:latin typeface="+mn-lt"/>
                <a:ea typeface="+mn-ea"/>
                <a:cs typeface="+mn-cs"/>
              </a:rPr>
              <a:t>¿Cuáles son los cinco componentes necesarios para el almuerzo?</a:t>
            </a:r>
            <a:br>
              <a:rPr lang="es-ES" dirty="0"/>
            </a:br>
            <a:r>
              <a:rPr lang="es-ES" sz="1200" b="0" i="0" kern="1200" dirty="0">
                <a:solidFill>
                  <a:schemeClr val="tx1"/>
                </a:solidFill>
                <a:effectLst/>
                <a:latin typeface="+mn-lt"/>
                <a:ea typeface="+mn-ea"/>
                <a:cs typeface="+mn-cs"/>
              </a:rPr>
              <a:t>Respuesta – grano, carne/sustituto de</a:t>
            </a:r>
            <a:r>
              <a:rPr lang="es-ES" sz="1200" b="0" i="0" kern="1200" baseline="0" dirty="0">
                <a:solidFill>
                  <a:schemeClr val="tx1"/>
                </a:solidFill>
                <a:effectLst/>
                <a:latin typeface="+mn-lt"/>
                <a:ea typeface="+mn-ea"/>
                <a:cs typeface="+mn-cs"/>
              </a:rPr>
              <a:t> carne</a:t>
            </a:r>
            <a:r>
              <a:rPr lang="es-ES" sz="1200" b="0" i="0" kern="1200" dirty="0">
                <a:solidFill>
                  <a:schemeClr val="tx1"/>
                </a:solidFill>
                <a:effectLst/>
                <a:latin typeface="+mn-lt"/>
                <a:ea typeface="+mn-ea"/>
                <a:cs typeface="+mn-cs"/>
              </a:rPr>
              <a:t>, fruta, verdura y leche líquida.</a:t>
            </a:r>
            <a:endParaRPr lang="en-US" dirty="0"/>
          </a:p>
          <a:p>
            <a:endParaRPr lang="en-US" baseline="0" dirty="0"/>
          </a:p>
          <a:p>
            <a:r>
              <a:rPr lang="es-ES" sz="1200" b="1" i="0" kern="1200" dirty="0">
                <a:solidFill>
                  <a:schemeClr val="tx1"/>
                </a:solidFill>
                <a:effectLst/>
                <a:latin typeface="+mn-lt"/>
                <a:ea typeface="+mn-ea"/>
                <a:cs typeface="+mn-cs"/>
              </a:rPr>
              <a:t>Pregunte al grupo: </a:t>
            </a:r>
            <a:r>
              <a:rPr lang="es-ES" sz="1200" b="0" i="0" kern="1200" dirty="0">
                <a:solidFill>
                  <a:schemeClr val="tx1"/>
                </a:solidFill>
                <a:effectLst/>
                <a:latin typeface="+mn-lt"/>
                <a:ea typeface="+mn-ea"/>
                <a:cs typeface="+mn-cs"/>
              </a:rPr>
              <a:t>Si sirve un menú para </a:t>
            </a:r>
            <a:r>
              <a:rPr lang="es-ES" sz="1200" b="0" i="0" kern="1200" dirty="0" err="1">
                <a:solidFill>
                  <a:schemeClr val="tx1"/>
                </a:solidFill>
                <a:effectLst/>
                <a:latin typeface="+mn-lt"/>
                <a:ea typeface="+mn-ea"/>
                <a:cs typeface="+mn-cs"/>
              </a:rPr>
              <a:t>kinder</a:t>
            </a:r>
            <a:r>
              <a:rPr lang="es-ES" sz="1200" b="0" i="0" kern="1200" baseline="0" dirty="0">
                <a:solidFill>
                  <a:schemeClr val="tx1"/>
                </a:solidFill>
                <a:effectLst/>
                <a:latin typeface="+mn-lt"/>
                <a:ea typeface="+mn-ea"/>
                <a:cs typeface="+mn-cs"/>
              </a:rPr>
              <a:t> al octavo grado (K-8) </a:t>
            </a:r>
            <a:r>
              <a:rPr lang="es-ES" sz="1200" b="0" i="0" kern="1200" dirty="0">
                <a:solidFill>
                  <a:schemeClr val="tx1"/>
                </a:solidFill>
                <a:effectLst/>
                <a:latin typeface="+mn-lt"/>
                <a:ea typeface="+mn-ea"/>
                <a:cs typeface="+mn-cs"/>
              </a:rPr>
              <a:t>en el almuerzo, ¿cuál es la mínima cantidad diaria que se debe ofrecer de cada uno de los cinco componentes?</a:t>
            </a:r>
            <a:br>
              <a:rPr lang="es-ES" dirty="0"/>
            </a:br>
            <a:r>
              <a:rPr lang="es-ES" sz="1200" b="0" i="0" kern="1200" dirty="0">
                <a:solidFill>
                  <a:schemeClr val="tx1"/>
                </a:solidFill>
                <a:effectLst/>
                <a:latin typeface="+mn-lt"/>
                <a:ea typeface="+mn-ea"/>
                <a:cs typeface="+mn-cs"/>
              </a:rPr>
              <a:t>Respuesta – 1 taza de leche, ½ taza de fruta, 3/4 de taza de verdura, 1 oz </a:t>
            </a:r>
            <a:r>
              <a:rPr lang="es-ES" sz="1200" b="0" i="0" kern="1200" dirty="0" err="1">
                <a:solidFill>
                  <a:schemeClr val="tx1"/>
                </a:solidFill>
                <a:effectLst/>
                <a:latin typeface="+mn-lt"/>
                <a:ea typeface="+mn-ea"/>
                <a:cs typeface="+mn-cs"/>
              </a:rPr>
              <a:t>eq</a:t>
            </a:r>
            <a:r>
              <a:rPr lang="es-ES" sz="1200" b="0" i="0" kern="1200" dirty="0">
                <a:solidFill>
                  <a:schemeClr val="tx1"/>
                </a:solidFill>
                <a:effectLst/>
                <a:latin typeface="+mn-lt"/>
                <a:ea typeface="+mn-ea"/>
                <a:cs typeface="+mn-cs"/>
              </a:rPr>
              <a:t> de grano, y 1 oz </a:t>
            </a:r>
            <a:r>
              <a:rPr lang="es-ES" sz="1200" b="0" i="0" kern="1200" dirty="0" err="1">
                <a:solidFill>
                  <a:schemeClr val="tx1"/>
                </a:solidFill>
                <a:effectLst/>
                <a:latin typeface="+mn-lt"/>
                <a:ea typeface="+mn-ea"/>
                <a:cs typeface="+mn-cs"/>
              </a:rPr>
              <a:t>eq</a:t>
            </a:r>
            <a:r>
              <a:rPr lang="es-ES" sz="1200" b="0" i="0" kern="1200" dirty="0">
                <a:solidFill>
                  <a:schemeClr val="tx1"/>
                </a:solidFill>
                <a:effectLst/>
                <a:latin typeface="+mn-lt"/>
                <a:ea typeface="+mn-ea"/>
                <a:cs typeface="+mn-cs"/>
              </a:rPr>
              <a:t> de carne/sustituto de</a:t>
            </a:r>
            <a:r>
              <a:rPr lang="es-ES" sz="1200" b="0" i="0" kern="1200" baseline="0" dirty="0">
                <a:solidFill>
                  <a:schemeClr val="tx1"/>
                </a:solidFill>
                <a:effectLst/>
                <a:latin typeface="+mn-lt"/>
                <a:ea typeface="+mn-ea"/>
                <a:cs typeface="+mn-cs"/>
              </a:rPr>
              <a:t> carne</a:t>
            </a:r>
            <a:r>
              <a:rPr lang="es-ES" sz="1200" b="0" i="0" kern="1200" dirty="0">
                <a:solidFill>
                  <a:schemeClr val="tx1"/>
                </a:solidFill>
                <a:effectLst/>
                <a:latin typeface="+mn-lt"/>
                <a:ea typeface="+mn-ea"/>
                <a:cs typeface="+mn-cs"/>
              </a:rPr>
              <a:t>.</a:t>
            </a:r>
            <a:endParaRPr lang="en-US" baseline="0" dirty="0"/>
          </a:p>
          <a:p>
            <a:endParaRPr lang="en-US" b="0" baseline="0" dirty="0"/>
          </a:p>
          <a:p>
            <a:r>
              <a:rPr lang="es-ES" sz="1200" b="0" i="0" kern="1200" dirty="0">
                <a:solidFill>
                  <a:schemeClr val="tx1"/>
                </a:solidFill>
                <a:effectLst/>
                <a:latin typeface="+mn-lt"/>
                <a:ea typeface="+mn-ea"/>
                <a:cs typeface="+mn-cs"/>
              </a:rPr>
              <a:t>Este menú para un estudiante de 1er grado incluye un pedazo de lasaña que acredita como 1 oz </a:t>
            </a:r>
            <a:r>
              <a:rPr lang="es-ES" sz="1200" b="0" i="0" kern="1200" dirty="0" err="1">
                <a:solidFill>
                  <a:schemeClr val="tx1"/>
                </a:solidFill>
                <a:effectLst/>
                <a:latin typeface="+mn-lt"/>
                <a:ea typeface="+mn-ea"/>
                <a:cs typeface="+mn-cs"/>
              </a:rPr>
              <a:t>eq</a:t>
            </a:r>
            <a:r>
              <a:rPr lang="es-ES" sz="1200" b="0" i="0" kern="1200" dirty="0">
                <a:solidFill>
                  <a:schemeClr val="tx1"/>
                </a:solidFill>
                <a:effectLst/>
                <a:latin typeface="+mn-lt"/>
                <a:ea typeface="+mn-ea"/>
                <a:cs typeface="+mn-cs"/>
              </a:rPr>
              <a:t> de grano y 1 oz </a:t>
            </a:r>
            <a:r>
              <a:rPr lang="es-ES" sz="1200" b="0" i="0" kern="1200" dirty="0" err="1">
                <a:solidFill>
                  <a:schemeClr val="tx1"/>
                </a:solidFill>
                <a:effectLst/>
                <a:latin typeface="+mn-lt"/>
                <a:ea typeface="+mn-ea"/>
                <a:cs typeface="+mn-cs"/>
              </a:rPr>
              <a:t>eq</a:t>
            </a:r>
            <a:r>
              <a:rPr lang="es-ES" sz="1200" b="0" i="0" kern="1200" dirty="0">
                <a:solidFill>
                  <a:schemeClr val="tx1"/>
                </a:solidFill>
                <a:effectLst/>
                <a:latin typeface="+mn-lt"/>
                <a:ea typeface="+mn-ea"/>
                <a:cs typeface="+mn-cs"/>
              </a:rPr>
              <a:t> de carne / alternativa a la carne, 3/4 taza de brócoli, ½ taza de nectarinas y 1 taza de leche. Tenga en cuenta que para este ejemplo, el planificador del menú no está acreditando la salsa de tomate en la lasaña.</a:t>
            </a:r>
            <a:endParaRPr lang="en-US" b="0" baseline="0" dirty="0"/>
          </a:p>
          <a:p>
            <a:endParaRPr lang="en-US" b="0" baseline="0" dirty="0"/>
          </a:p>
          <a:p>
            <a:r>
              <a:rPr lang="es-ES" sz="1200" b="1" i="0" kern="1200" dirty="0">
                <a:solidFill>
                  <a:schemeClr val="tx1"/>
                </a:solidFill>
                <a:effectLst/>
                <a:latin typeface="+mn-lt"/>
                <a:ea typeface="+mn-ea"/>
                <a:cs typeface="+mn-cs"/>
              </a:rPr>
              <a:t>Pregunte al grupo: </a:t>
            </a:r>
            <a:r>
              <a:rPr lang="es-ES" sz="1200" b="0" i="0" kern="1200" dirty="0">
                <a:solidFill>
                  <a:schemeClr val="tx1"/>
                </a:solidFill>
                <a:effectLst/>
                <a:latin typeface="+mn-lt"/>
                <a:ea typeface="+mn-ea"/>
                <a:cs typeface="+mn-cs"/>
              </a:rPr>
              <a:t>¿El planificador de menús cumplió con el patrón de comidas del día? </a:t>
            </a:r>
          </a:p>
          <a:p>
            <a:r>
              <a:rPr lang="es-ES" sz="1200" b="0" i="0" kern="1200" dirty="0">
                <a:solidFill>
                  <a:schemeClr val="tx1"/>
                </a:solidFill>
                <a:effectLst/>
                <a:latin typeface="+mn-lt"/>
                <a:ea typeface="+mn-ea"/>
                <a:cs typeface="+mn-cs"/>
              </a:rPr>
              <a:t>Respuesta – ¡Sí! Los cinco componentes alimenticios se ofrecen en las</a:t>
            </a:r>
            <a:r>
              <a:rPr lang="es-ES" sz="1200" b="0" i="0" kern="1200" baseline="0" dirty="0">
                <a:solidFill>
                  <a:schemeClr val="tx1"/>
                </a:solidFill>
                <a:effectLst/>
                <a:latin typeface="+mn-lt"/>
                <a:ea typeface="+mn-ea"/>
                <a:cs typeface="+mn-cs"/>
              </a:rPr>
              <a:t> cantidades requeridas </a:t>
            </a:r>
            <a:r>
              <a:rPr lang="es-ES" sz="1200" b="0" i="0" kern="1200" dirty="0">
                <a:solidFill>
                  <a:schemeClr val="tx1"/>
                </a:solidFill>
                <a:effectLst/>
                <a:latin typeface="+mn-lt"/>
                <a:ea typeface="+mn-ea"/>
                <a:cs typeface="+mn-cs"/>
              </a:rPr>
              <a:t>para el patrón de comidas para </a:t>
            </a:r>
            <a:r>
              <a:rPr lang="es-ES" sz="1200" b="0" i="0" kern="1200" dirty="0" err="1">
                <a:solidFill>
                  <a:schemeClr val="tx1"/>
                </a:solidFill>
                <a:effectLst/>
                <a:latin typeface="+mn-lt"/>
                <a:ea typeface="+mn-ea"/>
                <a:cs typeface="+mn-cs"/>
              </a:rPr>
              <a:t>kinder</a:t>
            </a:r>
            <a:r>
              <a:rPr lang="es-ES" sz="1200" b="0" i="0" kern="1200" dirty="0">
                <a:solidFill>
                  <a:schemeClr val="tx1"/>
                </a:solidFill>
                <a:effectLst/>
                <a:latin typeface="+mn-lt"/>
                <a:ea typeface="+mn-ea"/>
                <a:cs typeface="+mn-cs"/>
              </a:rPr>
              <a:t> al octavo grado (K-8).</a:t>
            </a:r>
          </a:p>
        </p:txBody>
      </p:sp>
      <p:sp>
        <p:nvSpPr>
          <p:cNvPr id="4" name="Slide Number Placeholder 3"/>
          <p:cNvSpPr>
            <a:spLocks noGrp="1"/>
          </p:cNvSpPr>
          <p:nvPr>
            <p:ph type="sldNum" sz="quarter" idx="10"/>
          </p:nvPr>
        </p:nvSpPr>
        <p:spPr/>
        <p:txBody>
          <a:bodyPr/>
          <a:lstStyle/>
          <a:p>
            <a:fld id="{B5259CEA-C71D-41BF-8A2E-09D6333EDD9D}" type="slidenum">
              <a:rPr lang="en-US" smtClean="0"/>
              <a:t>26</a:t>
            </a:fld>
            <a:endParaRPr lang="en-US"/>
          </a:p>
        </p:txBody>
      </p:sp>
    </p:spTree>
    <p:extLst>
      <p:ext uri="{BB962C8B-B14F-4D97-AF65-F5344CB8AC3E}">
        <p14:creationId xmlns:p14="http://schemas.microsoft.com/office/powerpoint/2010/main" val="33166196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a:t>
            </a:r>
            <a:r>
              <a:rPr lang="en-US" sz="1200" b="1" i="0" kern="1200" dirty="0" err="1">
                <a:solidFill>
                  <a:schemeClr val="tx1"/>
                </a:solidFill>
                <a:effectLst/>
                <a:latin typeface="+mn-lt"/>
                <a:ea typeface="+mn-ea"/>
                <a:cs typeface="+mn-cs"/>
              </a:rPr>
              <a:t>haga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clic</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una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vez</a:t>
            </a:r>
            <a:r>
              <a:rPr lang="en-US" sz="1200" b="1" i="0" kern="1200" dirty="0">
                <a:solidFill>
                  <a:schemeClr val="tx1"/>
                </a:solidFill>
                <a:effectLst/>
                <a:latin typeface="+mn-lt"/>
                <a:ea typeface="+mn-ea"/>
                <a:cs typeface="+mn-cs"/>
              </a:rPr>
              <a:t>*</a:t>
            </a:r>
          </a:p>
          <a:p>
            <a:endParaRPr lang="en-US" dirty="0"/>
          </a:p>
          <a:p>
            <a:r>
              <a:rPr lang="es-ES" sz="1200" b="0" i="0" kern="1200" dirty="0">
                <a:solidFill>
                  <a:schemeClr val="tx1"/>
                </a:solidFill>
                <a:effectLst/>
                <a:latin typeface="+mn-lt"/>
                <a:ea typeface="+mn-ea"/>
                <a:cs typeface="+mn-cs"/>
              </a:rPr>
              <a:t>El estudiante seleccionó la lasaña y una leche. ¿Es una comida reembolsable?</a:t>
            </a:r>
            <a:br>
              <a:rPr lang="es-ES" dirty="0"/>
            </a:br>
            <a:r>
              <a:rPr lang="es-ES" sz="1200" b="0" i="0" kern="1200" dirty="0">
                <a:solidFill>
                  <a:schemeClr val="tx1"/>
                </a:solidFill>
                <a:effectLst/>
                <a:latin typeface="+mn-lt"/>
                <a:ea typeface="+mn-ea"/>
                <a:cs typeface="+mn-cs"/>
              </a:rPr>
              <a:t>Respuesta – ¡No! El estudiante seleccionó tres componentes completos y diferentes, pero ninguno de los cuales son frutas y/o verduras.</a:t>
            </a:r>
            <a:endParaRPr lang="en-US" dirty="0"/>
          </a:p>
          <a:p>
            <a:endParaRPr lang="en-US" dirty="0"/>
          </a:p>
          <a:p>
            <a:r>
              <a:rPr lang="es-ES" sz="1200" b="1" i="0" kern="1200" dirty="0">
                <a:solidFill>
                  <a:schemeClr val="tx1"/>
                </a:solidFill>
                <a:effectLst/>
                <a:latin typeface="+mn-lt"/>
                <a:ea typeface="+mn-ea"/>
                <a:cs typeface="+mn-cs"/>
              </a:rPr>
              <a:t>*haga clic de nuevo*</a:t>
            </a:r>
            <a:r>
              <a:rPr lang="es-ES" sz="1200" b="0" i="0" kern="1200" dirty="0">
                <a:solidFill>
                  <a:schemeClr val="tx1"/>
                </a:solidFill>
                <a:effectLst/>
                <a:latin typeface="+mn-lt"/>
                <a:ea typeface="+mn-ea"/>
                <a:cs typeface="+mn-cs"/>
              </a:rPr>
              <a:t> Ahora, el estudiante añadió 3/4 taza de brócoli. ¿Es una comida reembolsable?</a:t>
            </a:r>
            <a:br>
              <a:rPr lang="es-ES" sz="1200" b="0" i="0" kern="1200" dirty="0">
                <a:solidFill>
                  <a:schemeClr val="tx1"/>
                </a:solidFill>
                <a:effectLst/>
                <a:latin typeface="+mn-lt"/>
                <a:ea typeface="+mn-ea"/>
                <a:cs typeface="+mn-cs"/>
              </a:rPr>
            </a:br>
            <a:r>
              <a:rPr lang="es-ES" sz="1200" b="0" i="0" kern="1200" dirty="0">
                <a:solidFill>
                  <a:schemeClr val="tx1"/>
                </a:solidFill>
                <a:effectLst/>
                <a:latin typeface="+mn-lt"/>
                <a:ea typeface="+mn-ea"/>
                <a:cs typeface="+mn-cs"/>
              </a:rPr>
              <a:t>Respuesta – ¡Sí! El estudiante ahora satisface el requisito de tener ½ taza de fruta y/o verdura.</a:t>
            </a:r>
          </a:p>
        </p:txBody>
      </p:sp>
      <p:sp>
        <p:nvSpPr>
          <p:cNvPr id="4" name="Slide Number Placeholder 3"/>
          <p:cNvSpPr>
            <a:spLocks noGrp="1"/>
          </p:cNvSpPr>
          <p:nvPr>
            <p:ph type="sldNum" sz="quarter" idx="10"/>
          </p:nvPr>
        </p:nvSpPr>
        <p:spPr/>
        <p:txBody>
          <a:bodyPr/>
          <a:lstStyle/>
          <a:p>
            <a:fld id="{B5259CEA-C71D-41BF-8A2E-09D6333EDD9D}" type="slidenum">
              <a:rPr lang="en-US" smtClean="0"/>
              <a:t>27</a:t>
            </a:fld>
            <a:endParaRPr lang="en-US"/>
          </a:p>
        </p:txBody>
      </p:sp>
    </p:spTree>
    <p:extLst>
      <p:ext uri="{BB962C8B-B14F-4D97-AF65-F5344CB8AC3E}">
        <p14:creationId xmlns:p14="http://schemas.microsoft.com/office/powerpoint/2010/main" val="9558135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a:t>
            </a:r>
            <a:r>
              <a:rPr lang="en-US" sz="1200" b="1" i="0" kern="1200" dirty="0" err="1">
                <a:solidFill>
                  <a:schemeClr val="tx1"/>
                </a:solidFill>
                <a:effectLst/>
                <a:latin typeface="+mn-lt"/>
                <a:ea typeface="+mn-ea"/>
                <a:cs typeface="+mn-cs"/>
              </a:rPr>
              <a:t>haga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clic</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una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vez</a:t>
            </a:r>
            <a:r>
              <a:rPr lang="en-US" sz="1200" b="1" i="0" kern="1200" dirty="0">
                <a:solidFill>
                  <a:schemeClr val="tx1"/>
                </a:solidFill>
                <a:effectLst/>
                <a:latin typeface="+mn-lt"/>
                <a:ea typeface="+mn-ea"/>
                <a:cs typeface="+mn-cs"/>
              </a:rPr>
              <a:t>*</a:t>
            </a:r>
          </a:p>
          <a:p>
            <a:endParaRPr lang="en-US" dirty="0"/>
          </a:p>
          <a:p>
            <a:r>
              <a:rPr lang="es-ES" sz="1200" b="0" i="0" kern="1200" dirty="0">
                <a:solidFill>
                  <a:schemeClr val="tx1"/>
                </a:solidFill>
                <a:effectLst/>
                <a:latin typeface="+mn-lt"/>
                <a:ea typeface="+mn-ea"/>
                <a:cs typeface="+mn-cs"/>
              </a:rPr>
              <a:t>El estudiante seleccionó leche, brócoli y nectarinas. ¿Es una comida reembolsable?</a:t>
            </a:r>
            <a:br>
              <a:rPr lang="es-ES" dirty="0"/>
            </a:br>
            <a:r>
              <a:rPr lang="es-ES" sz="1200" b="0" i="0" kern="1200" dirty="0">
                <a:solidFill>
                  <a:schemeClr val="tx1"/>
                </a:solidFill>
                <a:effectLst/>
                <a:latin typeface="+mn-lt"/>
                <a:ea typeface="+mn-ea"/>
                <a:cs typeface="+mn-cs"/>
              </a:rPr>
              <a:t>Respuesta – ¡Sí! El estudiante seleccionó tres componentes completos y diferentes, uno de los cuales es ½</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taza de fruta y/o verdura.</a:t>
            </a:r>
            <a:endParaRPr lang="en-US" dirty="0"/>
          </a:p>
          <a:p>
            <a:endParaRPr lang="en-US" dirty="0"/>
          </a:p>
          <a:p>
            <a:r>
              <a:rPr lang="en-US" b="1" baseline="0" dirty="0"/>
              <a:t>Nota: </a:t>
            </a:r>
            <a:r>
              <a:rPr lang="es-ES" sz="1200" b="0" i="0" kern="1200" dirty="0">
                <a:solidFill>
                  <a:schemeClr val="tx1"/>
                </a:solidFill>
                <a:effectLst/>
                <a:latin typeface="+mn-lt"/>
                <a:ea typeface="+mn-ea"/>
                <a:cs typeface="+mn-cs"/>
              </a:rPr>
              <a:t>El estudiante </a:t>
            </a:r>
            <a:r>
              <a:rPr lang="es-ES" sz="1200" b="1" i="0" kern="1200" dirty="0">
                <a:solidFill>
                  <a:schemeClr val="tx1"/>
                </a:solidFill>
                <a:effectLst/>
                <a:latin typeface="+mn-lt"/>
                <a:ea typeface="+mn-ea"/>
                <a:cs typeface="+mn-cs"/>
              </a:rPr>
              <a:t>no</a:t>
            </a:r>
            <a:r>
              <a:rPr lang="es-ES" sz="1200" b="0" i="0" kern="1200" dirty="0">
                <a:solidFill>
                  <a:schemeClr val="tx1"/>
                </a:solidFill>
                <a:effectLst/>
                <a:latin typeface="+mn-lt"/>
                <a:ea typeface="+mn-ea"/>
                <a:cs typeface="+mn-cs"/>
              </a:rPr>
              <a:t> tiene que seleccionar el plato principal para hacer una comida reembolsable.</a:t>
            </a:r>
            <a:endParaRPr lang="en-US" dirty="0"/>
          </a:p>
        </p:txBody>
      </p:sp>
      <p:sp>
        <p:nvSpPr>
          <p:cNvPr id="4" name="Slide Number Placeholder 3"/>
          <p:cNvSpPr>
            <a:spLocks noGrp="1"/>
          </p:cNvSpPr>
          <p:nvPr>
            <p:ph type="sldNum" sz="quarter" idx="10"/>
          </p:nvPr>
        </p:nvSpPr>
        <p:spPr/>
        <p:txBody>
          <a:bodyPr/>
          <a:lstStyle/>
          <a:p>
            <a:fld id="{B5259CEA-C71D-41BF-8A2E-09D6333EDD9D}" type="slidenum">
              <a:rPr lang="en-US" smtClean="0"/>
              <a:t>28</a:t>
            </a:fld>
            <a:endParaRPr lang="en-US"/>
          </a:p>
        </p:txBody>
      </p:sp>
    </p:spTree>
    <p:extLst>
      <p:ext uri="{BB962C8B-B14F-4D97-AF65-F5344CB8AC3E}">
        <p14:creationId xmlns:p14="http://schemas.microsoft.com/office/powerpoint/2010/main" val="13268407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a:t>
            </a:r>
            <a:r>
              <a:rPr lang="en-US" sz="1200" b="1" i="0" kern="1200" dirty="0" err="1">
                <a:solidFill>
                  <a:schemeClr val="tx1"/>
                </a:solidFill>
                <a:effectLst/>
                <a:latin typeface="+mn-lt"/>
                <a:ea typeface="+mn-ea"/>
                <a:cs typeface="+mn-cs"/>
              </a:rPr>
              <a:t>haga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clic</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una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vez</a:t>
            </a:r>
            <a:r>
              <a:rPr lang="en-US" sz="1200" b="1" i="0" kern="1200" dirty="0">
                <a:solidFill>
                  <a:schemeClr val="tx1"/>
                </a:solidFill>
                <a:effectLst/>
                <a:latin typeface="+mn-lt"/>
                <a:ea typeface="+mn-ea"/>
                <a:cs typeface="+mn-cs"/>
              </a:rPr>
              <a:t>*</a:t>
            </a:r>
          </a:p>
          <a:p>
            <a:endParaRPr lang="en-US" dirty="0"/>
          </a:p>
          <a:p>
            <a:r>
              <a:rPr lang="es-ES" sz="1200" b="0" i="0" kern="1200" dirty="0">
                <a:solidFill>
                  <a:schemeClr val="tx1"/>
                </a:solidFill>
                <a:effectLst/>
                <a:latin typeface="+mn-lt"/>
                <a:ea typeface="+mn-ea"/>
                <a:cs typeface="+mn-cs"/>
              </a:rPr>
              <a:t>El estudiante seleccionó la lasaña. ¿Es una comida reembolsable?</a:t>
            </a:r>
            <a:br>
              <a:rPr lang="es-ES" dirty="0"/>
            </a:br>
            <a:r>
              <a:rPr lang="es-ES" sz="1200" b="0" i="0" kern="1200" dirty="0">
                <a:solidFill>
                  <a:schemeClr val="tx1"/>
                </a:solidFill>
                <a:effectLst/>
                <a:latin typeface="+mn-lt"/>
                <a:ea typeface="+mn-ea"/>
                <a:cs typeface="+mn-cs"/>
              </a:rPr>
              <a:t>Respuesta – ¡No! El estudiante debe seleccionar al menos tres componentes completos y diferentes, uno de los cuales es 1/2 taza de fruta y/ o verdura.</a:t>
            </a:r>
            <a:endParaRPr lang="en-US" dirty="0"/>
          </a:p>
          <a:p>
            <a:endParaRPr lang="en-US" dirty="0"/>
          </a:p>
          <a:p>
            <a:r>
              <a:rPr lang="es-ES" sz="1200" b="1" i="0" kern="1200" dirty="0">
                <a:solidFill>
                  <a:schemeClr val="tx1"/>
                </a:solidFill>
                <a:effectLst/>
                <a:latin typeface="+mn-lt"/>
                <a:ea typeface="+mn-ea"/>
                <a:cs typeface="+mn-cs"/>
              </a:rPr>
              <a:t>*haga clic de nuevo*</a:t>
            </a:r>
            <a:r>
              <a:rPr lang="es-ES" sz="1200" b="0" i="0" kern="1200" dirty="0">
                <a:solidFill>
                  <a:schemeClr val="tx1"/>
                </a:solidFill>
                <a:effectLst/>
                <a:latin typeface="+mn-lt"/>
                <a:ea typeface="+mn-ea"/>
                <a:cs typeface="+mn-cs"/>
              </a:rPr>
              <a:t> Ahora,</a:t>
            </a:r>
            <a:r>
              <a:rPr lang="es-ES" sz="1200" b="0" i="0" kern="1200" baseline="0" dirty="0">
                <a:solidFill>
                  <a:schemeClr val="tx1"/>
                </a:solidFill>
                <a:effectLst/>
                <a:latin typeface="+mn-lt"/>
                <a:ea typeface="+mn-ea"/>
                <a:cs typeface="+mn-cs"/>
              </a:rPr>
              <a:t> e</a:t>
            </a:r>
            <a:r>
              <a:rPr lang="es-ES" sz="1200" b="0" i="0" kern="1200" dirty="0">
                <a:solidFill>
                  <a:schemeClr val="tx1"/>
                </a:solidFill>
                <a:effectLst/>
                <a:latin typeface="+mn-lt"/>
                <a:ea typeface="+mn-ea"/>
                <a:cs typeface="+mn-cs"/>
              </a:rPr>
              <a:t>l estudiante añadió nectarinas. ¿Es una comida reembolsable?</a:t>
            </a:r>
            <a:br>
              <a:rPr lang="es-ES" dirty="0"/>
            </a:br>
            <a:r>
              <a:rPr lang="es-ES" sz="1200" b="0" i="0" kern="1200" dirty="0">
                <a:solidFill>
                  <a:schemeClr val="tx1"/>
                </a:solidFill>
                <a:effectLst/>
                <a:latin typeface="+mn-lt"/>
                <a:ea typeface="+mn-ea"/>
                <a:cs typeface="+mn-cs"/>
              </a:rPr>
              <a:t>Respuesta – ¡Sí! El estudiante ahora satisface el requisito de por lo</a:t>
            </a:r>
            <a:r>
              <a:rPr lang="es-ES" sz="1200" b="0" i="0" kern="1200" baseline="0" dirty="0">
                <a:solidFill>
                  <a:schemeClr val="tx1"/>
                </a:solidFill>
                <a:effectLst/>
                <a:latin typeface="+mn-lt"/>
                <a:ea typeface="+mn-ea"/>
                <a:cs typeface="+mn-cs"/>
              </a:rPr>
              <a:t> menos ½ taza de</a:t>
            </a:r>
            <a:r>
              <a:rPr lang="es-ES" sz="1200" b="0" i="0" kern="1200" dirty="0">
                <a:solidFill>
                  <a:schemeClr val="tx1"/>
                </a:solidFill>
                <a:effectLst/>
                <a:latin typeface="+mn-lt"/>
                <a:ea typeface="+mn-ea"/>
                <a:cs typeface="+mn-cs"/>
              </a:rPr>
              <a:t> fruta y/o verdura.</a:t>
            </a:r>
            <a:endParaRPr lang="en-US" b="0" baseline="0" dirty="0"/>
          </a:p>
        </p:txBody>
      </p:sp>
      <p:sp>
        <p:nvSpPr>
          <p:cNvPr id="4" name="Slide Number Placeholder 3"/>
          <p:cNvSpPr>
            <a:spLocks noGrp="1"/>
          </p:cNvSpPr>
          <p:nvPr>
            <p:ph type="sldNum" sz="quarter" idx="10"/>
          </p:nvPr>
        </p:nvSpPr>
        <p:spPr/>
        <p:txBody>
          <a:bodyPr/>
          <a:lstStyle/>
          <a:p>
            <a:fld id="{B5259CEA-C71D-41BF-8A2E-09D6333EDD9D}" type="slidenum">
              <a:rPr lang="en-US" smtClean="0"/>
              <a:t>29</a:t>
            </a:fld>
            <a:endParaRPr lang="en-US"/>
          </a:p>
        </p:txBody>
      </p:sp>
    </p:spTree>
    <p:extLst>
      <p:ext uri="{BB962C8B-B14F-4D97-AF65-F5344CB8AC3E}">
        <p14:creationId xmlns:p14="http://schemas.microsoft.com/office/powerpoint/2010/main" val="268086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s-ES" sz="800" b="0" i="0" kern="1200" dirty="0">
                <a:solidFill>
                  <a:schemeClr val="tx1"/>
                </a:solidFill>
                <a:effectLst/>
                <a:latin typeface="+mn-lt"/>
                <a:ea typeface="+mn-ea"/>
                <a:cs typeface="+mn-cs"/>
              </a:rPr>
              <a:t>¿Cuáles son algunos de las ventajas y desventajas de OVS?</a:t>
            </a:r>
          </a:p>
          <a:p>
            <a:pPr eaLnBrk="1" hangingPunct="1">
              <a:spcBef>
                <a:spcPct val="0"/>
              </a:spcBef>
            </a:pPr>
            <a:endParaRPr lang="en-US" altLang="en-US" sz="1200" dirty="0"/>
          </a:p>
          <a:p>
            <a:pPr eaLnBrk="1" hangingPunct="1">
              <a:spcBef>
                <a:spcPct val="0"/>
              </a:spcBef>
            </a:pPr>
            <a:r>
              <a:rPr lang="es-US" sz="1200" dirty="0"/>
              <a:t>PROS: </a:t>
            </a:r>
          </a:p>
          <a:p>
            <a:pPr eaLnBrk="1" hangingPunct="1">
              <a:spcBef>
                <a:spcPct val="0"/>
              </a:spcBef>
              <a:buFontTx/>
              <a:buChar char="•"/>
            </a:pPr>
            <a:r>
              <a:rPr lang="es-US" sz="1200" dirty="0"/>
              <a:t>Los alumnos pueden elegir qué les gusta</a:t>
            </a:r>
          </a:p>
          <a:p>
            <a:pPr eaLnBrk="1" hangingPunct="1">
              <a:spcBef>
                <a:spcPct val="0"/>
              </a:spcBef>
              <a:buFontTx/>
              <a:buChar char="•"/>
            </a:pPr>
            <a:r>
              <a:rPr lang="es-US" sz="1200" dirty="0"/>
              <a:t>Recuentos de desayunos potencialmente más altos --- ¡a los alumnos les encanta elegir!</a:t>
            </a:r>
          </a:p>
          <a:p>
            <a:pPr eaLnBrk="1" hangingPunct="1">
              <a:spcBef>
                <a:spcPct val="0"/>
              </a:spcBef>
              <a:buFontTx/>
              <a:buChar char="•"/>
            </a:pPr>
            <a:r>
              <a:rPr lang="es-US" sz="1200" dirty="0"/>
              <a:t>Menos desperdicio --- después del Punto de servicio (POS), ya que los alumnos eligen lo que a ellos les gusta comer. </a:t>
            </a:r>
          </a:p>
          <a:p>
            <a:pPr eaLnBrk="1" hangingPunct="1">
              <a:spcBef>
                <a:spcPct val="0"/>
              </a:spcBef>
              <a:buFontTx/>
              <a:buChar char="•"/>
            </a:pPr>
            <a:r>
              <a:rPr lang="es-US" sz="1200" dirty="0"/>
              <a:t>Menor costo de la comida --- Prepare menos comida, sólo haga la cantidad prevista. Por ejemplo, en lugar de abrir 5 latas #10 de peras en cubito, quizá sólo abra 2. </a:t>
            </a:r>
          </a:p>
          <a:p>
            <a:pPr eaLnBrk="1" hangingPunct="1">
              <a:spcBef>
                <a:spcPct val="0"/>
              </a:spcBef>
            </a:pPr>
            <a:endParaRPr lang="es-US" altLang="en-US" sz="1200" dirty="0"/>
          </a:p>
          <a:p>
            <a:pPr eaLnBrk="1" hangingPunct="1">
              <a:spcBef>
                <a:spcPct val="0"/>
              </a:spcBef>
            </a:pPr>
            <a:r>
              <a:rPr lang="es-US" sz="1200" dirty="0"/>
              <a:t>CONTRAS</a:t>
            </a:r>
          </a:p>
          <a:p>
            <a:pPr eaLnBrk="1" hangingPunct="1">
              <a:spcBef>
                <a:spcPct val="0"/>
              </a:spcBef>
              <a:buFontTx/>
              <a:buChar char="•"/>
            </a:pPr>
            <a:r>
              <a:rPr lang="es-US" sz="1200" dirty="0"/>
              <a:t>Más capacitación para que los alumnos y el personal del Punto de servicio identifiquen una comida reembolsable --- Se requiere capacitación para asegurarse de que todos sepan qué es un desayuno reembolsable.</a:t>
            </a:r>
          </a:p>
          <a:p>
            <a:pPr eaLnBrk="1" hangingPunct="1">
              <a:spcBef>
                <a:spcPct val="0"/>
              </a:spcBef>
            </a:pPr>
            <a:endParaRPr lang="en-US" altLang="en-US" sz="1200" dirty="0"/>
          </a:p>
          <a:p>
            <a:endParaRPr lang="en-US" dirty="0"/>
          </a:p>
        </p:txBody>
      </p:sp>
      <p:sp>
        <p:nvSpPr>
          <p:cNvPr id="4" name="Slide Number Placeholder 3"/>
          <p:cNvSpPr>
            <a:spLocks noGrp="1"/>
          </p:cNvSpPr>
          <p:nvPr>
            <p:ph type="sldNum" sz="quarter" idx="10"/>
          </p:nvPr>
        </p:nvSpPr>
        <p:spPr/>
        <p:txBody>
          <a:bodyPr/>
          <a:lstStyle/>
          <a:p>
            <a:fld id="{90B5DF56-57B0-4853-AED0-8A067C4B3741}" type="slidenum">
              <a:rPr lang="en-US" smtClean="0"/>
              <a:t>3</a:t>
            </a:fld>
            <a:endParaRPr lang="en-US"/>
          </a:p>
        </p:txBody>
      </p:sp>
    </p:spTree>
    <p:extLst>
      <p:ext uri="{BB962C8B-B14F-4D97-AF65-F5344CB8AC3E}">
        <p14:creationId xmlns:p14="http://schemas.microsoft.com/office/powerpoint/2010/main" val="14596682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Aquí está el menú de almuerzo planeado para un estudiante del décimo grado. Recuerde, los cinco componentes de alimentos deben ofrecerse diariamente en el almuerzo. Las cantidades de cada uno dependen del nivel de grado servido.</a:t>
            </a:r>
            <a:endParaRPr lang="en-US" dirty="0"/>
          </a:p>
          <a:p>
            <a:endParaRPr lang="en-US" dirty="0"/>
          </a:p>
          <a:p>
            <a:r>
              <a:rPr lang="es-ES" sz="1200" b="1" i="0" kern="1200" dirty="0">
                <a:solidFill>
                  <a:schemeClr val="tx1"/>
                </a:solidFill>
                <a:effectLst/>
                <a:latin typeface="+mn-lt"/>
                <a:ea typeface="+mn-ea"/>
                <a:cs typeface="+mn-cs"/>
              </a:rPr>
              <a:t>Pregunte al grupo: </a:t>
            </a:r>
            <a:r>
              <a:rPr lang="es-ES" sz="1200" b="0" i="0" kern="1200" dirty="0">
                <a:solidFill>
                  <a:schemeClr val="tx1"/>
                </a:solidFill>
                <a:effectLst/>
                <a:latin typeface="+mn-lt"/>
                <a:ea typeface="+mn-ea"/>
                <a:cs typeface="+mn-cs"/>
              </a:rPr>
              <a:t>¿Qué patrón de comida seguiremos para un estudiante de décimo grado?</a:t>
            </a:r>
            <a:br>
              <a:rPr lang="es-ES" dirty="0"/>
            </a:br>
            <a:r>
              <a:rPr lang="es-ES" sz="1200" b="0" i="0" kern="1200" dirty="0">
                <a:solidFill>
                  <a:schemeClr val="tx1"/>
                </a:solidFill>
                <a:effectLst/>
                <a:latin typeface="+mn-lt"/>
                <a:ea typeface="+mn-ea"/>
                <a:cs typeface="+mn-cs"/>
              </a:rPr>
              <a:t>Respuesta – Seguimos el patrón de comida</a:t>
            </a:r>
            <a:r>
              <a:rPr lang="es-ES" sz="1200" b="0" i="0" kern="1200" baseline="0" dirty="0">
                <a:solidFill>
                  <a:schemeClr val="tx1"/>
                </a:solidFill>
                <a:effectLst/>
                <a:latin typeface="+mn-lt"/>
                <a:ea typeface="+mn-ea"/>
                <a:cs typeface="+mn-cs"/>
              </a:rPr>
              <a:t> de grados 9-12.</a:t>
            </a:r>
            <a:endParaRPr lang="en-US" dirty="0"/>
          </a:p>
          <a:p>
            <a:endParaRPr lang="en-US" baseline="0" dirty="0"/>
          </a:p>
          <a:p>
            <a:r>
              <a:rPr lang="es-ES" sz="1200" b="1" i="0" kern="1200" dirty="0">
                <a:solidFill>
                  <a:schemeClr val="tx1"/>
                </a:solidFill>
                <a:effectLst/>
                <a:latin typeface="+mn-lt"/>
                <a:ea typeface="+mn-ea"/>
                <a:cs typeface="+mn-cs"/>
              </a:rPr>
              <a:t>Pregunte al grupo: </a:t>
            </a:r>
            <a:r>
              <a:rPr lang="es-ES" sz="1200" b="0" i="0" kern="1200" dirty="0">
                <a:solidFill>
                  <a:schemeClr val="tx1"/>
                </a:solidFill>
                <a:effectLst/>
                <a:latin typeface="+mn-lt"/>
                <a:ea typeface="+mn-ea"/>
                <a:cs typeface="+mn-cs"/>
              </a:rPr>
              <a:t>Si sirve los grados 6-12 en un edificio, ¿podemos seguir el menú 9-12 para todos en el almuerzo?</a:t>
            </a:r>
            <a:br>
              <a:rPr lang="es-ES" dirty="0"/>
            </a:br>
            <a:r>
              <a:rPr lang="es-ES" sz="1200" b="0" i="0" kern="1200" dirty="0">
                <a:solidFill>
                  <a:schemeClr val="tx1"/>
                </a:solidFill>
                <a:effectLst/>
                <a:latin typeface="+mn-lt"/>
                <a:ea typeface="+mn-ea"/>
                <a:cs typeface="+mn-cs"/>
              </a:rPr>
              <a:t>Respuesta – ¡No! Los</a:t>
            </a:r>
            <a:r>
              <a:rPr lang="es-ES" sz="1200" b="0" i="0" kern="1200" baseline="0" dirty="0">
                <a:solidFill>
                  <a:schemeClr val="tx1"/>
                </a:solidFill>
                <a:effectLst/>
                <a:latin typeface="+mn-lt"/>
                <a:ea typeface="+mn-ea"/>
                <a:cs typeface="+mn-cs"/>
              </a:rPr>
              <a:t> grados de</a:t>
            </a:r>
            <a:r>
              <a:rPr lang="es-ES" sz="1200" b="0" i="0" kern="1200" dirty="0">
                <a:solidFill>
                  <a:schemeClr val="tx1"/>
                </a:solidFill>
                <a:effectLst/>
                <a:latin typeface="+mn-lt"/>
                <a:ea typeface="+mn-ea"/>
                <a:cs typeface="+mn-cs"/>
              </a:rPr>
              <a:t> 6-8 debe seguir el patrón de comida K-8 o 6-8. Los estudiantes en grados 9-12 debe seguir el patrón de comidas de grados</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9-12. </a:t>
            </a:r>
          </a:p>
          <a:p>
            <a:endParaRPr lang="en-US" b="0" baseline="0" dirty="0"/>
          </a:p>
          <a:p>
            <a:r>
              <a:rPr lang="es-ES" sz="1200" b="0" i="0" kern="1200" dirty="0">
                <a:solidFill>
                  <a:schemeClr val="tx1"/>
                </a:solidFill>
                <a:effectLst/>
                <a:latin typeface="+mn-lt"/>
                <a:ea typeface="+mn-ea"/>
                <a:cs typeface="+mn-cs"/>
              </a:rPr>
              <a:t>El</a:t>
            </a:r>
            <a:r>
              <a:rPr lang="es-ES" sz="1200" b="0" i="0" kern="1200" baseline="0" dirty="0">
                <a:solidFill>
                  <a:schemeClr val="tx1"/>
                </a:solidFill>
                <a:effectLst/>
                <a:latin typeface="+mn-lt"/>
                <a:ea typeface="+mn-ea"/>
                <a:cs typeface="+mn-cs"/>
              </a:rPr>
              <a:t> menú para un estudiante de </a:t>
            </a:r>
            <a:r>
              <a:rPr lang="es-ES" sz="1200" b="0" i="0" kern="1200" dirty="0">
                <a:solidFill>
                  <a:schemeClr val="tx1"/>
                </a:solidFill>
                <a:effectLst/>
                <a:latin typeface="+mn-lt"/>
                <a:ea typeface="+mn-ea"/>
                <a:cs typeface="+mn-cs"/>
              </a:rPr>
              <a:t>décimo grado incluye ½ taza de coles de Bruselas, ½ taza de espárragos, 1 taza de ciruelas, 1 taza de arroz (que acredita como 2 oz </a:t>
            </a:r>
            <a:r>
              <a:rPr lang="es-ES" sz="1200" b="0" i="0" kern="1200" dirty="0" err="1">
                <a:solidFill>
                  <a:schemeClr val="tx1"/>
                </a:solidFill>
                <a:effectLst/>
                <a:latin typeface="+mn-lt"/>
                <a:ea typeface="+mn-ea"/>
                <a:cs typeface="+mn-cs"/>
              </a:rPr>
              <a:t>eq</a:t>
            </a:r>
            <a:r>
              <a:rPr lang="es-ES" sz="1200" b="0" i="0" kern="1200" dirty="0">
                <a:solidFill>
                  <a:schemeClr val="tx1"/>
                </a:solidFill>
                <a:effectLst/>
                <a:latin typeface="+mn-lt"/>
                <a:ea typeface="+mn-ea"/>
                <a:cs typeface="+mn-cs"/>
              </a:rPr>
              <a:t> de grano), y 2 oz de pescado (que acredita como 2 oz </a:t>
            </a:r>
            <a:r>
              <a:rPr lang="es-ES" sz="1200" b="0" i="0" kern="1200" dirty="0" err="1">
                <a:solidFill>
                  <a:schemeClr val="tx1"/>
                </a:solidFill>
                <a:effectLst/>
                <a:latin typeface="+mn-lt"/>
                <a:ea typeface="+mn-ea"/>
                <a:cs typeface="+mn-cs"/>
              </a:rPr>
              <a:t>eq</a:t>
            </a:r>
            <a:r>
              <a:rPr lang="es-ES" sz="1200" b="0" i="0" kern="1200" dirty="0">
                <a:solidFill>
                  <a:schemeClr val="tx1"/>
                </a:solidFill>
                <a:effectLst/>
                <a:latin typeface="+mn-lt"/>
                <a:ea typeface="+mn-ea"/>
                <a:cs typeface="+mn-cs"/>
              </a:rPr>
              <a:t> de carne).</a:t>
            </a:r>
            <a:endParaRPr lang="en-US" b="0" baseline="0" dirty="0"/>
          </a:p>
          <a:p>
            <a:endParaRPr lang="en-US" b="0" baseline="0" dirty="0"/>
          </a:p>
          <a:p>
            <a:r>
              <a:rPr lang="es-ES" sz="1200" b="1" i="0" kern="1200" dirty="0">
                <a:solidFill>
                  <a:schemeClr val="tx1"/>
                </a:solidFill>
                <a:effectLst/>
                <a:latin typeface="+mn-lt"/>
                <a:ea typeface="+mn-ea"/>
                <a:cs typeface="+mn-cs"/>
              </a:rPr>
              <a:t>Pregunte al grupo: </a:t>
            </a:r>
            <a:r>
              <a:rPr lang="es-ES" sz="1200" b="0" i="0" kern="1200" dirty="0">
                <a:solidFill>
                  <a:schemeClr val="tx1"/>
                </a:solidFill>
                <a:effectLst/>
                <a:latin typeface="+mn-lt"/>
                <a:ea typeface="+mn-ea"/>
                <a:cs typeface="+mn-cs"/>
              </a:rPr>
              <a:t>¿El planificador del menú cumplió con el patrón de comidas del día?</a:t>
            </a:r>
            <a:br>
              <a:rPr lang="es-ES" dirty="0"/>
            </a:br>
            <a:r>
              <a:rPr lang="es-ES" sz="1200" b="0" i="0" kern="1200" dirty="0">
                <a:solidFill>
                  <a:schemeClr val="tx1"/>
                </a:solidFill>
                <a:effectLst/>
                <a:latin typeface="+mn-lt"/>
                <a:ea typeface="+mn-ea"/>
                <a:cs typeface="+mn-cs"/>
              </a:rPr>
              <a:t>Respuesta – ¡No!</a:t>
            </a:r>
            <a:endParaRPr lang="en-US" b="0" baseline="0" dirty="0"/>
          </a:p>
          <a:p>
            <a:endParaRPr lang="en-US" b="0" baseline="0" dirty="0"/>
          </a:p>
          <a:p>
            <a:r>
              <a:rPr lang="es-ES" sz="1200" b="0" i="0" kern="1200" dirty="0">
                <a:solidFill>
                  <a:schemeClr val="tx1"/>
                </a:solidFill>
                <a:effectLst/>
                <a:latin typeface="+mn-lt"/>
                <a:ea typeface="+mn-ea"/>
                <a:cs typeface="+mn-cs"/>
              </a:rPr>
              <a:t>Pregunte al grupo: ¿Qué olvidó el planificador de menús?</a:t>
            </a:r>
            <a:br>
              <a:rPr lang="es-ES" dirty="0"/>
            </a:br>
            <a:r>
              <a:rPr lang="es-ES" sz="1200" b="0" i="0" kern="1200" dirty="0">
                <a:solidFill>
                  <a:schemeClr val="tx1"/>
                </a:solidFill>
                <a:effectLst/>
                <a:latin typeface="+mn-lt"/>
                <a:ea typeface="+mn-ea"/>
                <a:cs typeface="+mn-cs"/>
              </a:rPr>
              <a:t>Respuesta - El planificador del menú no incluyó leche.</a:t>
            </a:r>
            <a:r>
              <a:rPr lang="es-ES" sz="1200" b="0" i="0" kern="1200" baseline="0" dirty="0">
                <a:solidFill>
                  <a:schemeClr val="tx1"/>
                </a:solidFill>
                <a:effectLst/>
                <a:latin typeface="+mn-lt"/>
                <a:ea typeface="+mn-ea"/>
                <a:cs typeface="+mn-cs"/>
              </a:rPr>
              <a:t> </a:t>
            </a:r>
          </a:p>
          <a:p>
            <a:r>
              <a:rPr lang="en-US" sz="1200" b="1" i="0" kern="1200" dirty="0">
                <a:solidFill>
                  <a:schemeClr val="tx1"/>
                </a:solidFill>
                <a:effectLst/>
                <a:latin typeface="+mn-lt"/>
                <a:ea typeface="+mn-ea"/>
                <a:cs typeface="+mn-cs"/>
              </a:rPr>
              <a:t>*</a:t>
            </a:r>
            <a:r>
              <a:rPr lang="en-US" sz="1200" b="1" i="0" kern="1200" dirty="0" err="1">
                <a:solidFill>
                  <a:schemeClr val="tx1"/>
                </a:solidFill>
                <a:effectLst/>
                <a:latin typeface="+mn-lt"/>
                <a:ea typeface="+mn-ea"/>
                <a:cs typeface="+mn-cs"/>
              </a:rPr>
              <a:t>clic</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aparece</a:t>
            </a:r>
            <a:r>
              <a:rPr lang="en-US" sz="1200" b="0" i="0" kern="1200" dirty="0">
                <a:solidFill>
                  <a:schemeClr val="tx1"/>
                </a:solidFill>
                <a:effectLst/>
                <a:latin typeface="+mn-lt"/>
                <a:ea typeface="+mn-ea"/>
                <a:cs typeface="+mn-cs"/>
              </a:rPr>
              <a:t> la leche). </a:t>
            </a:r>
            <a:r>
              <a:rPr lang="en-US" sz="1200" b="0" i="0" kern="1200" dirty="0" err="1">
                <a:solidFill>
                  <a:schemeClr val="tx1"/>
                </a:solidFill>
                <a:effectLst/>
                <a:latin typeface="+mn-lt"/>
                <a:ea typeface="+mn-ea"/>
                <a:cs typeface="+mn-cs"/>
              </a:rPr>
              <a:t>Ahora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ofrece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todos</a:t>
            </a:r>
            <a:r>
              <a:rPr lang="en-US" sz="1200" b="0" i="0" kern="1200" dirty="0">
                <a:solidFill>
                  <a:schemeClr val="tx1"/>
                </a:solidFill>
                <a:effectLst/>
                <a:latin typeface="+mn-lt"/>
                <a:ea typeface="+mn-ea"/>
                <a:cs typeface="+mn-cs"/>
              </a:rPr>
              <a:t> los </a:t>
            </a:r>
            <a:r>
              <a:rPr lang="en-US" sz="1200" b="0" i="0" kern="1200" dirty="0" err="1">
                <a:solidFill>
                  <a:schemeClr val="tx1"/>
                </a:solidFill>
                <a:effectLst/>
                <a:latin typeface="+mn-lt"/>
                <a:ea typeface="+mn-ea"/>
                <a:cs typeface="+mn-cs"/>
              </a:rPr>
              <a:t>componentes</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requeridos</a:t>
            </a:r>
            <a:r>
              <a:rPr lang="en-US" sz="1200" b="0" i="0" kern="1200" baseline="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B5259CEA-C71D-41BF-8A2E-09D6333EDD9D}" type="slidenum">
              <a:rPr lang="en-US" smtClean="0"/>
              <a:t>30</a:t>
            </a:fld>
            <a:endParaRPr lang="en-US"/>
          </a:p>
        </p:txBody>
      </p:sp>
    </p:spTree>
    <p:extLst>
      <p:ext uri="{BB962C8B-B14F-4D97-AF65-F5344CB8AC3E}">
        <p14:creationId xmlns:p14="http://schemas.microsoft.com/office/powerpoint/2010/main" val="40623183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a:t>
            </a:r>
            <a:r>
              <a:rPr lang="en-US" sz="1200" b="1" i="0" kern="1200" dirty="0" err="1">
                <a:solidFill>
                  <a:schemeClr val="tx1"/>
                </a:solidFill>
                <a:effectLst/>
                <a:latin typeface="+mn-lt"/>
                <a:ea typeface="+mn-ea"/>
                <a:cs typeface="+mn-cs"/>
              </a:rPr>
              <a:t>haga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clic</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una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vez</a:t>
            </a:r>
            <a:r>
              <a:rPr lang="en-US" sz="1200" b="1" i="0" kern="1200" dirty="0">
                <a:solidFill>
                  <a:schemeClr val="tx1"/>
                </a:solidFill>
                <a:effectLst/>
                <a:latin typeface="+mn-lt"/>
                <a:ea typeface="+mn-ea"/>
                <a:cs typeface="+mn-cs"/>
              </a:rPr>
              <a:t>*</a:t>
            </a:r>
          </a:p>
          <a:p>
            <a:endParaRPr lang="en-US" dirty="0"/>
          </a:p>
          <a:p>
            <a:r>
              <a:rPr lang="es-ES" sz="1200" b="0" i="0" kern="1200" dirty="0">
                <a:solidFill>
                  <a:schemeClr val="tx1"/>
                </a:solidFill>
                <a:effectLst/>
                <a:latin typeface="+mn-lt"/>
                <a:ea typeface="+mn-ea"/>
                <a:cs typeface="+mn-cs"/>
              </a:rPr>
              <a:t>El estudiante seleccionó las ciruelas, el arroz y una leche. ¿Es una comida reembolsable?</a:t>
            </a:r>
            <a:br>
              <a:rPr lang="es-ES" dirty="0"/>
            </a:br>
            <a:r>
              <a:rPr lang="es-ES" sz="1200" b="0" i="0" kern="1200" dirty="0">
                <a:solidFill>
                  <a:schemeClr val="tx1"/>
                </a:solidFill>
                <a:effectLst/>
                <a:latin typeface="+mn-lt"/>
                <a:ea typeface="+mn-ea"/>
                <a:cs typeface="+mn-cs"/>
              </a:rPr>
              <a:t>Respuesta – ¡Sí! El estudiante seleccionó tres componentes completos y diferentes, uno de los cuales es ½</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taza de fruta.</a:t>
            </a:r>
            <a:endParaRPr lang="en-US" dirty="0"/>
          </a:p>
        </p:txBody>
      </p:sp>
      <p:sp>
        <p:nvSpPr>
          <p:cNvPr id="4" name="Slide Number Placeholder 3"/>
          <p:cNvSpPr>
            <a:spLocks noGrp="1"/>
          </p:cNvSpPr>
          <p:nvPr>
            <p:ph type="sldNum" sz="quarter" idx="10"/>
          </p:nvPr>
        </p:nvSpPr>
        <p:spPr/>
        <p:txBody>
          <a:bodyPr/>
          <a:lstStyle/>
          <a:p>
            <a:fld id="{B5259CEA-C71D-41BF-8A2E-09D6333EDD9D}" type="slidenum">
              <a:rPr lang="en-US" smtClean="0"/>
              <a:t>31</a:t>
            </a:fld>
            <a:endParaRPr lang="en-US"/>
          </a:p>
        </p:txBody>
      </p:sp>
    </p:spTree>
    <p:extLst>
      <p:ext uri="{BB962C8B-B14F-4D97-AF65-F5344CB8AC3E}">
        <p14:creationId xmlns:p14="http://schemas.microsoft.com/office/powerpoint/2010/main" val="29552634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a:t>
            </a:r>
            <a:r>
              <a:rPr lang="en-US" sz="1200" b="1" i="0" kern="1200" dirty="0" err="1">
                <a:solidFill>
                  <a:schemeClr val="tx1"/>
                </a:solidFill>
                <a:effectLst/>
                <a:latin typeface="+mn-lt"/>
                <a:ea typeface="+mn-ea"/>
                <a:cs typeface="+mn-cs"/>
              </a:rPr>
              <a:t>haga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clic</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una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vez</a:t>
            </a:r>
            <a:r>
              <a:rPr lang="en-US" sz="1200" b="1" i="0" kern="1200" dirty="0">
                <a:solidFill>
                  <a:schemeClr val="tx1"/>
                </a:solidFill>
                <a:effectLst/>
                <a:latin typeface="+mn-lt"/>
                <a:ea typeface="+mn-ea"/>
                <a:cs typeface="+mn-cs"/>
              </a:rPr>
              <a:t>*</a:t>
            </a:r>
          </a:p>
          <a:p>
            <a:endParaRPr lang="en-US" dirty="0"/>
          </a:p>
          <a:p>
            <a:r>
              <a:rPr lang="es-ES" sz="1200" b="0" i="0" kern="1200" dirty="0">
                <a:solidFill>
                  <a:schemeClr val="tx1"/>
                </a:solidFill>
                <a:effectLst/>
                <a:latin typeface="+mn-lt"/>
                <a:ea typeface="+mn-ea"/>
                <a:cs typeface="+mn-cs"/>
              </a:rPr>
              <a:t>El estudiante seleccionó las coles de Bruselas, los espárragos y una leche. ¿Es una comida reembolsable?</a:t>
            </a:r>
            <a:br>
              <a:rPr lang="es-ES" dirty="0"/>
            </a:br>
            <a:r>
              <a:rPr lang="es-ES" sz="1200" b="0" i="0" kern="1200" dirty="0">
                <a:solidFill>
                  <a:schemeClr val="tx1"/>
                </a:solidFill>
                <a:effectLst/>
                <a:latin typeface="+mn-lt"/>
                <a:ea typeface="+mn-ea"/>
                <a:cs typeface="+mn-cs"/>
              </a:rPr>
              <a:t>Respuesta – ¡No! El estudiante debe seleccionar al menos tres componentes completos </a:t>
            </a:r>
            <a:r>
              <a:rPr lang="es-ES" sz="1200" b="1" i="0" kern="1200" dirty="0">
                <a:solidFill>
                  <a:schemeClr val="tx1"/>
                </a:solidFill>
                <a:effectLst/>
                <a:latin typeface="+mn-lt"/>
                <a:ea typeface="+mn-ea"/>
                <a:cs typeface="+mn-cs"/>
              </a:rPr>
              <a:t>y diferentes </a:t>
            </a:r>
            <a:r>
              <a:rPr lang="es-ES" sz="1200" b="0" i="0" kern="1200" dirty="0">
                <a:solidFill>
                  <a:schemeClr val="tx1"/>
                </a:solidFill>
                <a:effectLst/>
                <a:latin typeface="+mn-lt"/>
                <a:ea typeface="+mn-ea"/>
                <a:cs typeface="+mn-cs"/>
              </a:rPr>
              <a:t>(el estudiante solo </a:t>
            </a:r>
            <a:r>
              <a:rPr lang="es-ES" sz="1200" b="0" i="0" kern="1200" baseline="0" dirty="0">
                <a:solidFill>
                  <a:schemeClr val="tx1"/>
                </a:solidFill>
                <a:effectLst/>
                <a:latin typeface="+mn-lt"/>
                <a:ea typeface="+mn-ea"/>
                <a:cs typeface="+mn-cs"/>
              </a:rPr>
              <a:t>seleccionó dos componentes completos-verduras y una leche). El estudiante n</a:t>
            </a:r>
            <a:r>
              <a:rPr lang="es-ES" sz="1200" b="0" i="0" kern="1200" dirty="0">
                <a:solidFill>
                  <a:schemeClr val="tx1"/>
                </a:solidFill>
                <a:effectLst/>
                <a:latin typeface="+mn-lt"/>
                <a:ea typeface="+mn-ea"/>
                <a:cs typeface="+mn-cs"/>
              </a:rPr>
              <a:t>ecesita otro componente.</a:t>
            </a:r>
            <a:endParaRPr lang="en-US" dirty="0"/>
          </a:p>
          <a:p>
            <a:endParaRPr lang="en-US" dirty="0"/>
          </a:p>
          <a:p>
            <a:r>
              <a:rPr lang="es-ES" sz="1200" b="1" i="0" kern="1200" dirty="0">
                <a:solidFill>
                  <a:schemeClr val="tx1"/>
                </a:solidFill>
                <a:effectLst/>
                <a:latin typeface="+mn-lt"/>
                <a:ea typeface="+mn-ea"/>
                <a:cs typeface="+mn-cs"/>
              </a:rPr>
              <a:t>*haga clic de nuevo*</a:t>
            </a:r>
            <a:r>
              <a:rPr lang="es-ES" sz="1200" b="0" i="0" kern="1200" dirty="0">
                <a:solidFill>
                  <a:schemeClr val="tx1"/>
                </a:solidFill>
                <a:effectLst/>
                <a:latin typeface="+mn-lt"/>
                <a:ea typeface="+mn-ea"/>
                <a:cs typeface="+mn-cs"/>
              </a:rPr>
              <a:t> El estudiante añadió ciruelas. ¿Es una comida reembolsable?</a:t>
            </a:r>
            <a:br>
              <a:rPr lang="es-ES" dirty="0"/>
            </a:br>
            <a:r>
              <a:rPr lang="es-ES" sz="1200" b="0" i="0" kern="1200" dirty="0">
                <a:solidFill>
                  <a:schemeClr val="tx1"/>
                </a:solidFill>
                <a:effectLst/>
                <a:latin typeface="+mn-lt"/>
                <a:ea typeface="+mn-ea"/>
                <a:cs typeface="+mn-cs"/>
              </a:rPr>
              <a:t>Respuesta – ¡Sí! El estudiante tiene al menos tres componentes completos </a:t>
            </a:r>
            <a:r>
              <a:rPr lang="es-ES" sz="1200" b="1" i="0" kern="1200" dirty="0">
                <a:solidFill>
                  <a:schemeClr val="tx1"/>
                </a:solidFill>
                <a:effectLst/>
                <a:latin typeface="+mn-lt"/>
                <a:ea typeface="+mn-ea"/>
                <a:cs typeface="+mn-cs"/>
              </a:rPr>
              <a:t>y diferentes</a:t>
            </a:r>
            <a:r>
              <a:rPr lang="es-ES" sz="1200" b="0" i="0" kern="1200" dirty="0">
                <a:solidFill>
                  <a:schemeClr val="tx1"/>
                </a:solidFill>
                <a:effectLst/>
                <a:latin typeface="+mn-lt"/>
                <a:ea typeface="+mn-ea"/>
                <a:cs typeface="+mn-cs"/>
              </a:rPr>
              <a:t>, uno de los cuales es ½</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taza de fruta y / o verdura.</a:t>
            </a:r>
          </a:p>
        </p:txBody>
      </p:sp>
      <p:sp>
        <p:nvSpPr>
          <p:cNvPr id="4" name="Slide Number Placeholder 3"/>
          <p:cNvSpPr>
            <a:spLocks noGrp="1"/>
          </p:cNvSpPr>
          <p:nvPr>
            <p:ph type="sldNum" sz="quarter" idx="10"/>
          </p:nvPr>
        </p:nvSpPr>
        <p:spPr/>
        <p:txBody>
          <a:bodyPr/>
          <a:lstStyle/>
          <a:p>
            <a:fld id="{B5259CEA-C71D-41BF-8A2E-09D6333EDD9D}" type="slidenum">
              <a:rPr lang="en-US" smtClean="0"/>
              <a:t>32</a:t>
            </a:fld>
            <a:endParaRPr lang="en-US"/>
          </a:p>
        </p:txBody>
      </p:sp>
    </p:spTree>
    <p:extLst>
      <p:ext uri="{BB962C8B-B14F-4D97-AF65-F5344CB8AC3E}">
        <p14:creationId xmlns:p14="http://schemas.microsoft.com/office/powerpoint/2010/main" val="39206738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a:t>
            </a:r>
            <a:r>
              <a:rPr lang="en-US" sz="1200" b="1" i="0" kern="1200" dirty="0" err="1">
                <a:solidFill>
                  <a:schemeClr val="tx1"/>
                </a:solidFill>
                <a:effectLst/>
                <a:latin typeface="+mn-lt"/>
                <a:ea typeface="+mn-ea"/>
                <a:cs typeface="+mn-cs"/>
              </a:rPr>
              <a:t>haga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clic</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una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vez</a:t>
            </a:r>
            <a:r>
              <a:rPr lang="en-US" sz="1200" b="1" i="0" kern="1200" dirty="0">
                <a:solidFill>
                  <a:schemeClr val="tx1"/>
                </a:solidFill>
                <a:effectLst/>
                <a:latin typeface="+mn-lt"/>
                <a:ea typeface="+mn-ea"/>
                <a:cs typeface="+mn-cs"/>
              </a:rPr>
              <a:t>*</a:t>
            </a:r>
          </a:p>
          <a:p>
            <a:endParaRPr lang="en-US" dirty="0"/>
          </a:p>
          <a:p>
            <a:r>
              <a:rPr lang="es-ES" sz="1200" b="0" i="0" kern="1200" dirty="0">
                <a:solidFill>
                  <a:schemeClr val="tx1"/>
                </a:solidFill>
                <a:effectLst/>
                <a:latin typeface="+mn-lt"/>
                <a:ea typeface="+mn-ea"/>
                <a:cs typeface="+mn-cs"/>
              </a:rPr>
              <a:t>El estudiante seleccionó el arroz integral y el</a:t>
            </a:r>
            <a:r>
              <a:rPr lang="es-ES" sz="1200" b="0" i="0" kern="1200" baseline="0" dirty="0">
                <a:solidFill>
                  <a:schemeClr val="tx1"/>
                </a:solidFill>
                <a:effectLst/>
                <a:latin typeface="+mn-lt"/>
                <a:ea typeface="+mn-ea"/>
                <a:cs typeface="+mn-cs"/>
              </a:rPr>
              <a:t> pescado</a:t>
            </a:r>
            <a:r>
              <a:rPr lang="es-ES" sz="1200" b="0" i="0" kern="1200" dirty="0">
                <a:solidFill>
                  <a:schemeClr val="tx1"/>
                </a:solidFill>
                <a:effectLst/>
                <a:latin typeface="+mn-lt"/>
                <a:ea typeface="+mn-ea"/>
                <a:cs typeface="+mn-cs"/>
              </a:rPr>
              <a:t>. ¿Es una comida reembolsable?</a:t>
            </a:r>
            <a:br>
              <a:rPr lang="es-ES" dirty="0"/>
            </a:br>
            <a:r>
              <a:rPr lang="es-ES" sz="1200" b="0" i="0" kern="1200" dirty="0">
                <a:solidFill>
                  <a:schemeClr val="tx1"/>
                </a:solidFill>
                <a:effectLst/>
                <a:latin typeface="+mn-lt"/>
                <a:ea typeface="+mn-ea"/>
                <a:cs typeface="+mn-cs"/>
              </a:rPr>
              <a:t>Respuesta – ¡No! El estudiante debe seleccionar al menos tres componentes completos y diferentes, uno de los cuales es 1/2 taza de fruta y/ o verdura. Sólo tienen dos componentes completos (grano y carne).</a:t>
            </a:r>
            <a:endParaRPr lang="en-US" dirty="0"/>
          </a:p>
          <a:p>
            <a:endParaRPr lang="en-US" dirty="0"/>
          </a:p>
          <a:p>
            <a:r>
              <a:rPr lang="es-ES" sz="1200" b="1" i="0" kern="1200" dirty="0">
                <a:solidFill>
                  <a:schemeClr val="tx1"/>
                </a:solidFill>
                <a:effectLst/>
                <a:latin typeface="+mn-lt"/>
                <a:ea typeface="+mn-ea"/>
                <a:cs typeface="+mn-cs"/>
              </a:rPr>
              <a:t>*haga clic de nuevo*</a:t>
            </a:r>
            <a:r>
              <a:rPr lang="es-ES" sz="1200" b="0" i="0" kern="1200" dirty="0">
                <a:solidFill>
                  <a:schemeClr val="tx1"/>
                </a:solidFill>
                <a:effectLst/>
                <a:latin typeface="+mn-lt"/>
                <a:ea typeface="+mn-ea"/>
                <a:cs typeface="+mn-cs"/>
              </a:rPr>
              <a:t> El estudiante añadió leche. ¿Es una comida reembolsable?</a:t>
            </a:r>
            <a:br>
              <a:rPr lang="es-ES" dirty="0"/>
            </a:br>
            <a:r>
              <a:rPr lang="es-ES" sz="1200" b="0" i="0" kern="1200" dirty="0">
                <a:solidFill>
                  <a:schemeClr val="tx1"/>
                </a:solidFill>
                <a:effectLst/>
                <a:latin typeface="+mn-lt"/>
                <a:ea typeface="+mn-ea"/>
                <a:cs typeface="+mn-cs"/>
              </a:rPr>
              <a:t>Respuesta – ¡No! El estudiante tiene al menos tres componentes completos y diferentes, pero ninguno de los cuales es</a:t>
            </a:r>
            <a:r>
              <a:rPr lang="es-ES" sz="1200" b="0" i="0" kern="1200" baseline="0" dirty="0">
                <a:solidFill>
                  <a:schemeClr val="tx1"/>
                </a:solidFill>
                <a:effectLst/>
                <a:latin typeface="+mn-lt"/>
                <a:ea typeface="+mn-ea"/>
                <a:cs typeface="+mn-cs"/>
              </a:rPr>
              <a:t> ½ taza de</a:t>
            </a:r>
            <a:r>
              <a:rPr lang="es-ES" sz="1200" b="0" i="0" kern="1200" dirty="0">
                <a:solidFill>
                  <a:schemeClr val="tx1"/>
                </a:solidFill>
                <a:effectLst/>
                <a:latin typeface="+mn-lt"/>
                <a:ea typeface="+mn-ea"/>
                <a:cs typeface="+mn-cs"/>
              </a:rPr>
              <a:t> fruta y/o verdura.</a:t>
            </a:r>
            <a:endParaRPr lang="en-US" dirty="0"/>
          </a:p>
          <a:p>
            <a:endParaRPr lang="en-US" b="0" baseline="0" dirty="0"/>
          </a:p>
          <a:p>
            <a:r>
              <a:rPr lang="es-ES" sz="1200" b="1" i="0" kern="1200" dirty="0">
                <a:solidFill>
                  <a:schemeClr val="tx1"/>
                </a:solidFill>
                <a:effectLst/>
                <a:latin typeface="+mn-lt"/>
                <a:ea typeface="+mn-ea"/>
                <a:cs typeface="+mn-cs"/>
              </a:rPr>
              <a:t>*haga clic de nuevo* </a:t>
            </a:r>
            <a:r>
              <a:rPr lang="es-ES" sz="1200" b="0" i="0" kern="1200" dirty="0">
                <a:solidFill>
                  <a:schemeClr val="tx1"/>
                </a:solidFill>
                <a:effectLst/>
                <a:latin typeface="+mn-lt"/>
                <a:ea typeface="+mn-ea"/>
                <a:cs typeface="+mn-cs"/>
              </a:rPr>
              <a:t>El estudiante añadió espárragos. ¿Es una comida reembolsable?</a:t>
            </a:r>
            <a:br>
              <a:rPr lang="es-ES" dirty="0"/>
            </a:br>
            <a:r>
              <a:rPr lang="es-ES" sz="1200" b="0" i="0" kern="1200" dirty="0">
                <a:solidFill>
                  <a:schemeClr val="tx1"/>
                </a:solidFill>
                <a:effectLst/>
                <a:latin typeface="+mn-lt"/>
                <a:ea typeface="+mn-ea"/>
                <a:cs typeface="+mn-cs"/>
              </a:rPr>
              <a:t>Respuesta – ¡Sí! El estudiante tiene al menos tres componentes completos y diferentes, uno de los cuales es 1/2 taza de verdura.</a:t>
            </a:r>
            <a:endParaRPr lang="en-US" b="0" baseline="0" dirty="0"/>
          </a:p>
        </p:txBody>
      </p:sp>
      <p:sp>
        <p:nvSpPr>
          <p:cNvPr id="4" name="Slide Number Placeholder 3"/>
          <p:cNvSpPr>
            <a:spLocks noGrp="1"/>
          </p:cNvSpPr>
          <p:nvPr>
            <p:ph type="sldNum" sz="quarter" idx="10"/>
          </p:nvPr>
        </p:nvSpPr>
        <p:spPr/>
        <p:txBody>
          <a:bodyPr/>
          <a:lstStyle/>
          <a:p>
            <a:fld id="{B5259CEA-C71D-41BF-8A2E-09D6333EDD9D}" type="slidenum">
              <a:rPr lang="en-US" smtClean="0"/>
              <a:t>33</a:t>
            </a:fld>
            <a:endParaRPr lang="en-US"/>
          </a:p>
        </p:txBody>
      </p:sp>
    </p:spTree>
    <p:extLst>
      <p:ext uri="{BB962C8B-B14F-4D97-AF65-F5344CB8AC3E}">
        <p14:creationId xmlns:p14="http://schemas.microsoft.com/office/powerpoint/2010/main" val="16705113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Aquí está el menú de almuerzo planeado para un estudiante de décimo grado. Este menú incluye una ensalada, que contiene 2 oz </a:t>
            </a:r>
            <a:r>
              <a:rPr lang="es-ES" sz="1200" b="0" i="0" kern="1200" dirty="0" err="1">
                <a:solidFill>
                  <a:schemeClr val="tx1"/>
                </a:solidFill>
                <a:effectLst/>
                <a:latin typeface="+mn-lt"/>
                <a:ea typeface="+mn-ea"/>
                <a:cs typeface="+mn-cs"/>
              </a:rPr>
              <a:t>eq</a:t>
            </a:r>
            <a:r>
              <a:rPr lang="es-ES" sz="1200" b="0" i="0" kern="1200" dirty="0">
                <a:solidFill>
                  <a:schemeClr val="tx1"/>
                </a:solidFill>
                <a:effectLst/>
                <a:latin typeface="+mn-lt"/>
                <a:ea typeface="+mn-ea"/>
                <a:cs typeface="+mn-cs"/>
              </a:rPr>
              <a:t> de carne/sustituto de</a:t>
            </a:r>
            <a:r>
              <a:rPr lang="es-ES" sz="1200" b="0" i="0" kern="1200" baseline="0" dirty="0">
                <a:solidFill>
                  <a:schemeClr val="tx1"/>
                </a:solidFill>
                <a:effectLst/>
                <a:latin typeface="+mn-lt"/>
                <a:ea typeface="+mn-ea"/>
                <a:cs typeface="+mn-cs"/>
              </a:rPr>
              <a:t> carne</a:t>
            </a:r>
            <a:r>
              <a:rPr lang="es-ES" sz="1200" b="0" i="0" kern="1200" dirty="0">
                <a:solidFill>
                  <a:schemeClr val="tx1"/>
                </a:solidFill>
                <a:effectLst/>
                <a:latin typeface="+mn-lt"/>
                <a:ea typeface="+mn-ea"/>
                <a:cs typeface="+mn-cs"/>
              </a:rPr>
              <a:t>, un panecito de 2 oz</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eq</a:t>
            </a:r>
            <a:r>
              <a:rPr lang="es-ES" sz="1200" b="0" i="0" kern="1200" baseline="0" dirty="0">
                <a:solidFill>
                  <a:schemeClr val="tx1"/>
                </a:solidFill>
                <a:effectLst/>
                <a:latin typeface="+mn-lt"/>
                <a:ea typeface="+mn-ea"/>
                <a:cs typeface="+mn-cs"/>
              </a:rPr>
              <a:t> de grano</a:t>
            </a:r>
            <a:r>
              <a:rPr lang="es-ES" sz="1200" b="0" i="0" kern="1200" dirty="0">
                <a:solidFill>
                  <a:schemeClr val="tx1"/>
                </a:solidFill>
                <a:effectLst/>
                <a:latin typeface="+mn-lt"/>
                <a:ea typeface="+mn-ea"/>
                <a:cs typeface="+mn-cs"/>
              </a:rPr>
              <a:t> y 1 taza de verduras.</a:t>
            </a:r>
            <a:r>
              <a:rPr lang="es-ES" sz="1200" b="0" i="0" kern="1200" baseline="0" dirty="0">
                <a:solidFill>
                  <a:schemeClr val="tx1"/>
                </a:solidFill>
                <a:effectLst/>
                <a:latin typeface="+mn-lt"/>
                <a:ea typeface="+mn-ea"/>
                <a:cs typeface="+mn-cs"/>
              </a:rPr>
              <a:t> T</a:t>
            </a:r>
            <a:r>
              <a:rPr lang="es-ES" sz="1200" b="0" i="0" kern="1200" dirty="0">
                <a:solidFill>
                  <a:schemeClr val="tx1"/>
                </a:solidFill>
                <a:effectLst/>
                <a:latin typeface="+mn-lt"/>
                <a:ea typeface="+mn-ea"/>
                <a:cs typeface="+mn-cs"/>
              </a:rPr>
              <a:t>ambién hay 1 taza de fruta y 1 taza de leche.</a:t>
            </a:r>
            <a:endParaRPr lang="en-US" dirty="0"/>
          </a:p>
          <a:p>
            <a:endParaRPr lang="en-US" dirty="0"/>
          </a:p>
          <a:p>
            <a:r>
              <a:rPr lang="es-ES" sz="1200" b="1" i="0" kern="1200" dirty="0">
                <a:solidFill>
                  <a:schemeClr val="tx1"/>
                </a:solidFill>
                <a:effectLst/>
                <a:latin typeface="+mn-lt"/>
                <a:ea typeface="+mn-ea"/>
                <a:cs typeface="+mn-cs"/>
              </a:rPr>
              <a:t>Pregunte al grupo: </a:t>
            </a:r>
            <a:r>
              <a:rPr lang="es-ES" sz="1200" b="0" i="0" kern="1200" dirty="0">
                <a:solidFill>
                  <a:schemeClr val="tx1"/>
                </a:solidFill>
                <a:effectLst/>
                <a:latin typeface="+mn-lt"/>
                <a:ea typeface="+mn-ea"/>
                <a:cs typeface="+mn-cs"/>
              </a:rPr>
              <a:t>¿El planificador del menú cumplió con el patrón de comidas del día?</a:t>
            </a:r>
            <a:br>
              <a:rPr lang="es-ES" dirty="0"/>
            </a:br>
            <a:r>
              <a:rPr lang="es-ES" sz="1200" b="0" i="0" kern="1200" dirty="0">
                <a:solidFill>
                  <a:schemeClr val="tx1"/>
                </a:solidFill>
                <a:effectLst/>
                <a:latin typeface="+mn-lt"/>
                <a:ea typeface="+mn-ea"/>
                <a:cs typeface="+mn-cs"/>
              </a:rPr>
              <a:t>Respuesta – ¡Sí! El planificador de menús cumplió con los mínimos diarios para el estudiante de décimo grado usando el patrón de comida de grados 9-12.</a:t>
            </a:r>
            <a:endParaRPr lang="en-US" dirty="0"/>
          </a:p>
        </p:txBody>
      </p:sp>
      <p:sp>
        <p:nvSpPr>
          <p:cNvPr id="4" name="Slide Number Placeholder 3"/>
          <p:cNvSpPr>
            <a:spLocks noGrp="1"/>
          </p:cNvSpPr>
          <p:nvPr>
            <p:ph type="sldNum" sz="quarter" idx="10"/>
          </p:nvPr>
        </p:nvSpPr>
        <p:spPr/>
        <p:txBody>
          <a:bodyPr/>
          <a:lstStyle/>
          <a:p>
            <a:fld id="{B5259CEA-C71D-41BF-8A2E-09D6333EDD9D}" type="slidenum">
              <a:rPr lang="en-US" smtClean="0"/>
              <a:t>34</a:t>
            </a:fld>
            <a:endParaRPr lang="en-US"/>
          </a:p>
        </p:txBody>
      </p:sp>
    </p:spTree>
    <p:extLst>
      <p:ext uri="{BB962C8B-B14F-4D97-AF65-F5344CB8AC3E}">
        <p14:creationId xmlns:p14="http://schemas.microsoft.com/office/powerpoint/2010/main" val="7641137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a:t>
            </a:r>
            <a:r>
              <a:rPr lang="en-US" sz="1200" b="1" i="0" kern="1200" dirty="0" err="1">
                <a:solidFill>
                  <a:schemeClr val="tx1"/>
                </a:solidFill>
                <a:effectLst/>
                <a:latin typeface="+mn-lt"/>
                <a:ea typeface="+mn-ea"/>
                <a:cs typeface="+mn-cs"/>
              </a:rPr>
              <a:t>haga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clic</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una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vez</a:t>
            </a:r>
            <a:r>
              <a:rPr lang="en-US" sz="1200" b="1" i="0" kern="1200" dirty="0">
                <a:solidFill>
                  <a:schemeClr val="tx1"/>
                </a:solidFill>
                <a:effectLst/>
                <a:latin typeface="+mn-lt"/>
                <a:ea typeface="+mn-ea"/>
                <a:cs typeface="+mn-cs"/>
              </a:rPr>
              <a:t>*</a:t>
            </a:r>
          </a:p>
          <a:p>
            <a:endParaRPr lang="en-US" dirty="0"/>
          </a:p>
          <a:p>
            <a:r>
              <a:rPr lang="es-ES" sz="1200" b="0" i="0" kern="1200" dirty="0">
                <a:solidFill>
                  <a:schemeClr val="tx1"/>
                </a:solidFill>
                <a:effectLst/>
                <a:latin typeface="+mn-lt"/>
                <a:ea typeface="+mn-ea"/>
                <a:cs typeface="+mn-cs"/>
              </a:rPr>
              <a:t>El estudiante seleccionó la ensalada. ¿Es una comida reembolsable?</a:t>
            </a:r>
            <a:br>
              <a:rPr lang="es-ES" dirty="0"/>
            </a:br>
            <a:r>
              <a:rPr lang="es-ES" sz="1200" b="0" i="0" kern="1200" dirty="0">
                <a:solidFill>
                  <a:schemeClr val="tx1"/>
                </a:solidFill>
                <a:effectLst/>
                <a:latin typeface="+mn-lt"/>
                <a:ea typeface="+mn-ea"/>
                <a:cs typeface="+mn-cs"/>
              </a:rPr>
              <a:t>Respuesta – ¡Sí! Aunque es</a:t>
            </a:r>
            <a:r>
              <a:rPr lang="es-ES" sz="1200" b="0" i="0" kern="1200" baseline="0" dirty="0">
                <a:solidFill>
                  <a:schemeClr val="tx1"/>
                </a:solidFill>
                <a:effectLst/>
                <a:latin typeface="+mn-lt"/>
                <a:ea typeface="+mn-ea"/>
                <a:cs typeface="+mn-cs"/>
              </a:rPr>
              <a:t> solo un</a:t>
            </a:r>
            <a:r>
              <a:rPr lang="es-ES" sz="1200" b="0" i="0" kern="1200" dirty="0">
                <a:solidFill>
                  <a:schemeClr val="tx1"/>
                </a:solidFill>
                <a:effectLst/>
                <a:latin typeface="+mn-lt"/>
                <a:ea typeface="+mn-ea"/>
                <a:cs typeface="+mn-cs"/>
              </a:rPr>
              <a:t> elemento del menú, el estudiante seleccionó al menos tres componentes completos </a:t>
            </a:r>
            <a:r>
              <a:rPr lang="es-ES" sz="1200" b="1" i="0" kern="1200" dirty="0">
                <a:solidFill>
                  <a:schemeClr val="tx1"/>
                </a:solidFill>
                <a:effectLst/>
                <a:latin typeface="+mn-lt"/>
                <a:ea typeface="+mn-ea"/>
                <a:cs typeface="+mn-cs"/>
              </a:rPr>
              <a:t>y diferentes</a:t>
            </a:r>
            <a:r>
              <a:rPr lang="es-ES" sz="1200" b="0" i="0" kern="1200" dirty="0">
                <a:solidFill>
                  <a:schemeClr val="tx1"/>
                </a:solidFill>
                <a:effectLst/>
                <a:latin typeface="+mn-lt"/>
                <a:ea typeface="+mn-ea"/>
                <a:cs typeface="+mn-cs"/>
              </a:rPr>
              <a:t>, uno de los cuales es ½</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taza de fruta y / o verdura (ensalada contiene: grano, carne/sustituto de</a:t>
            </a:r>
            <a:r>
              <a:rPr lang="es-ES" sz="1200" b="0" i="0" kern="1200" baseline="0" dirty="0">
                <a:solidFill>
                  <a:schemeClr val="tx1"/>
                </a:solidFill>
                <a:effectLst/>
                <a:latin typeface="+mn-lt"/>
                <a:ea typeface="+mn-ea"/>
                <a:cs typeface="+mn-cs"/>
              </a:rPr>
              <a:t> carne</a:t>
            </a:r>
            <a:r>
              <a:rPr lang="es-ES" sz="1200" b="0" i="0" kern="1200" dirty="0">
                <a:solidFill>
                  <a:schemeClr val="tx1"/>
                </a:solidFill>
                <a:effectLst/>
                <a:latin typeface="+mn-lt"/>
                <a:ea typeface="+mn-ea"/>
                <a:cs typeface="+mn-cs"/>
              </a:rPr>
              <a:t>, y verdura).</a:t>
            </a:r>
            <a:endParaRPr lang="en-US" dirty="0"/>
          </a:p>
        </p:txBody>
      </p:sp>
      <p:sp>
        <p:nvSpPr>
          <p:cNvPr id="4" name="Slide Number Placeholder 3"/>
          <p:cNvSpPr>
            <a:spLocks noGrp="1"/>
          </p:cNvSpPr>
          <p:nvPr>
            <p:ph type="sldNum" sz="quarter" idx="10"/>
          </p:nvPr>
        </p:nvSpPr>
        <p:spPr/>
        <p:txBody>
          <a:bodyPr/>
          <a:lstStyle/>
          <a:p>
            <a:fld id="{B5259CEA-C71D-41BF-8A2E-09D6333EDD9D}" type="slidenum">
              <a:rPr lang="en-US" smtClean="0"/>
              <a:t>35</a:t>
            </a:fld>
            <a:endParaRPr lang="en-US"/>
          </a:p>
        </p:txBody>
      </p:sp>
    </p:spTree>
    <p:extLst>
      <p:ext uri="{BB962C8B-B14F-4D97-AF65-F5344CB8AC3E}">
        <p14:creationId xmlns:p14="http://schemas.microsoft.com/office/powerpoint/2010/main" val="25541467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a:t>
            </a:r>
            <a:r>
              <a:rPr lang="en-US" sz="1200" b="1" i="0" kern="1200" dirty="0" err="1">
                <a:solidFill>
                  <a:schemeClr val="tx1"/>
                </a:solidFill>
                <a:effectLst/>
                <a:latin typeface="+mn-lt"/>
                <a:ea typeface="+mn-ea"/>
                <a:cs typeface="+mn-cs"/>
              </a:rPr>
              <a:t>haga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clic</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una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vez</a:t>
            </a:r>
            <a:r>
              <a:rPr lang="en-US" sz="1200" b="1" i="0" kern="1200" dirty="0">
                <a:solidFill>
                  <a:schemeClr val="tx1"/>
                </a:solidFill>
                <a:effectLst/>
                <a:latin typeface="+mn-lt"/>
                <a:ea typeface="+mn-ea"/>
                <a:cs typeface="+mn-cs"/>
              </a:rPr>
              <a:t>*</a:t>
            </a:r>
          </a:p>
          <a:p>
            <a:endParaRPr lang="en-US" dirty="0"/>
          </a:p>
          <a:p>
            <a:r>
              <a:rPr lang="es-ES" sz="1200" b="0" i="0" kern="1200" dirty="0">
                <a:solidFill>
                  <a:schemeClr val="tx1"/>
                </a:solidFill>
                <a:effectLst/>
                <a:latin typeface="+mn-lt"/>
                <a:ea typeface="+mn-ea"/>
                <a:cs typeface="+mn-cs"/>
              </a:rPr>
              <a:t>El estudiante seleccionó la pera y una leche. ¿Es una comida reembolsable?</a:t>
            </a:r>
            <a:br>
              <a:rPr lang="es-ES" dirty="0"/>
            </a:br>
            <a:r>
              <a:rPr lang="es-ES" sz="1200" b="0" i="0" kern="1200" dirty="0">
                <a:solidFill>
                  <a:schemeClr val="tx1"/>
                </a:solidFill>
                <a:effectLst/>
                <a:latin typeface="+mn-lt"/>
                <a:ea typeface="+mn-ea"/>
                <a:cs typeface="+mn-cs"/>
              </a:rPr>
              <a:t>Respuesta – ¡No! El estudiante debe seleccionar al menos tres componentes completos, uno de los cuales es ½</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taza de fruta y / o verdura. Aunque hay una fruta, sólo tienen dos componentes completos (fruta y leche).</a:t>
            </a:r>
            <a:endParaRPr lang="en-US" dirty="0"/>
          </a:p>
          <a:p>
            <a:endParaRPr lang="en-US" dirty="0"/>
          </a:p>
          <a:p>
            <a:r>
              <a:rPr lang="es-ES" sz="1200" b="1" i="0" kern="1200" dirty="0">
                <a:solidFill>
                  <a:schemeClr val="tx1"/>
                </a:solidFill>
                <a:effectLst/>
                <a:latin typeface="+mn-lt"/>
                <a:ea typeface="+mn-ea"/>
                <a:cs typeface="+mn-cs"/>
              </a:rPr>
              <a:t>*haga clic de nuevo*</a:t>
            </a:r>
            <a:r>
              <a:rPr lang="es-ES" sz="1200" b="0" i="0" kern="1200" dirty="0">
                <a:solidFill>
                  <a:schemeClr val="tx1"/>
                </a:solidFill>
                <a:effectLst/>
                <a:latin typeface="+mn-lt"/>
                <a:ea typeface="+mn-ea"/>
                <a:cs typeface="+mn-cs"/>
              </a:rPr>
              <a:t> El estudiante añadió la ensalada. ¿Es una comida reembolsable?</a:t>
            </a:r>
            <a:br>
              <a:rPr lang="es-ES" dirty="0"/>
            </a:br>
            <a:r>
              <a:rPr lang="es-ES" sz="1200" b="0" i="0" kern="1200" dirty="0">
                <a:solidFill>
                  <a:schemeClr val="tx1"/>
                </a:solidFill>
                <a:effectLst/>
                <a:latin typeface="+mn-lt"/>
                <a:ea typeface="+mn-ea"/>
                <a:cs typeface="+mn-cs"/>
              </a:rPr>
              <a:t>Respuesta – ¡Sí! El único otro elemento del menú para elegir es la ensalada, que viene agrupado. Por lo tanto, en este caso el estudiante debe seleccionar la ensalada para hacer una comida reembolsable.</a:t>
            </a:r>
            <a:endParaRPr lang="en-US" dirty="0"/>
          </a:p>
        </p:txBody>
      </p:sp>
      <p:sp>
        <p:nvSpPr>
          <p:cNvPr id="4" name="Slide Number Placeholder 3"/>
          <p:cNvSpPr>
            <a:spLocks noGrp="1"/>
          </p:cNvSpPr>
          <p:nvPr>
            <p:ph type="sldNum" sz="quarter" idx="10"/>
          </p:nvPr>
        </p:nvSpPr>
        <p:spPr/>
        <p:txBody>
          <a:bodyPr/>
          <a:lstStyle/>
          <a:p>
            <a:fld id="{B5259CEA-C71D-41BF-8A2E-09D6333EDD9D}" type="slidenum">
              <a:rPr lang="en-US" smtClean="0"/>
              <a:t>36</a:t>
            </a:fld>
            <a:endParaRPr lang="en-US"/>
          </a:p>
        </p:txBody>
      </p:sp>
    </p:spTree>
    <p:extLst>
      <p:ext uri="{BB962C8B-B14F-4D97-AF65-F5344CB8AC3E}">
        <p14:creationId xmlns:p14="http://schemas.microsoft.com/office/powerpoint/2010/main" val="6632468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USDA non-discrimination statement</a:t>
            </a:r>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7CDF0914-3C35-4B87-972B-AB4DCC662205}" type="slidenum">
              <a:rPr kumimoji="0" lang="en-US" sz="1200" b="0" i="0" u="none" strike="noStrike" kern="1200" cap="none" spc="0" normalizeH="0" baseline="0" noProof="0" smtClean="0">
                <a:ln>
                  <a:noFill/>
                </a:ln>
                <a:solidFill>
                  <a:prstClr val="black"/>
                </a:solidFill>
                <a:effectLst/>
                <a:uLnTx/>
                <a:uFillTx/>
                <a:latin typeface="Lato"/>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Lato"/>
              <a:ea typeface="+mn-ea"/>
              <a:cs typeface="+mn-cs"/>
            </a:endParaRPr>
          </a:p>
        </p:txBody>
      </p:sp>
    </p:spTree>
    <p:extLst>
      <p:ext uri="{BB962C8B-B14F-4D97-AF65-F5344CB8AC3E}">
        <p14:creationId xmlns:p14="http://schemas.microsoft.com/office/powerpoint/2010/main" val="2535781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dirty="0"/>
              <a:t>Ofrecer vs servir sólo se requiere para los alumnos de escuela </a:t>
            </a:r>
            <a:r>
              <a:rPr lang="es-US" dirty="0" err="1"/>
              <a:t>high</a:t>
            </a:r>
            <a:r>
              <a:rPr lang="es-US" dirty="0"/>
              <a:t> School (grados 9-12) en el almuerzo. Es opcional, pero es recomendado, para los alumnos de escuela primaria o media en el almuerzo y todos los niveles de grado en el desayuno.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US" dirty="0"/>
              <a:t>Ten en cuenta,</a:t>
            </a:r>
            <a:r>
              <a:rPr lang="es-US" baseline="0" dirty="0"/>
              <a:t> si su escuela decide usar ofrecer contra servir, tienen que usarlo también en ocasionales especiales como excursiones, cuando se sirva comida en la aula y con los estudiantes con necesidades especiales.</a:t>
            </a:r>
            <a:endParaRPr lang="es-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US" dirty="0"/>
              <a:t>Si elige no tener OVS, </a:t>
            </a:r>
            <a:r>
              <a:rPr lang="es-ES" dirty="0"/>
              <a:t>los alumnos deben tomar todos los componentes planificados del menú</a:t>
            </a:r>
          </a:p>
        </p:txBody>
      </p:sp>
      <p:sp>
        <p:nvSpPr>
          <p:cNvPr id="4" name="Slide Number Placeholder 3"/>
          <p:cNvSpPr>
            <a:spLocks noGrp="1"/>
          </p:cNvSpPr>
          <p:nvPr>
            <p:ph type="sldNum" sz="quarter" idx="5"/>
          </p:nvPr>
        </p:nvSpPr>
        <p:spPr/>
        <p:txBody>
          <a:bodyPr/>
          <a:lstStyle/>
          <a:p>
            <a:fld id="{90B5DF56-57B0-4853-AED0-8A067C4B3741}" type="slidenum">
              <a:rPr lang="en-US" smtClean="0"/>
              <a:t>4</a:t>
            </a:fld>
            <a:endParaRPr lang="en-US"/>
          </a:p>
        </p:txBody>
      </p:sp>
    </p:spTree>
    <p:extLst>
      <p:ext uri="{BB962C8B-B14F-4D97-AF65-F5344CB8AC3E}">
        <p14:creationId xmlns:p14="http://schemas.microsoft.com/office/powerpoint/2010/main" val="150080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s-ES" sz="1200" b="0" i="0" kern="1200" dirty="0">
                <a:solidFill>
                  <a:schemeClr val="tx1"/>
                </a:solidFill>
                <a:effectLst/>
                <a:latin typeface="+mn-lt"/>
                <a:ea typeface="+mn-ea"/>
                <a:cs typeface="+mn-cs"/>
              </a:rPr>
              <a:t>Vamos a repasar algunos términos utilizados en OVS. ¿Qué es exactamente un "componente" alimenticio?</a:t>
            </a:r>
          </a:p>
          <a:p>
            <a:pPr eaLnBrk="1" hangingPunct="1">
              <a:spcBef>
                <a:spcPct val="0"/>
              </a:spcBef>
            </a:pPr>
            <a:endParaRPr lang="es-ES" altLang="en-US" sz="1200" b="0" i="0" kern="1200" dirty="0">
              <a:solidFill>
                <a:schemeClr val="tx1"/>
              </a:solidFill>
              <a:effectLst/>
              <a:latin typeface="+mn-lt"/>
              <a:ea typeface="+mn-ea"/>
              <a:cs typeface="+mn-cs"/>
            </a:endParaRPr>
          </a:p>
          <a:p>
            <a:pPr eaLnBrk="1" hangingPunct="1">
              <a:spcBef>
                <a:spcPct val="0"/>
              </a:spcBef>
            </a:pPr>
            <a:r>
              <a:rPr lang="es-ES" altLang="en-US" sz="1200" b="0" i="0" kern="1200" dirty="0">
                <a:solidFill>
                  <a:schemeClr val="tx1"/>
                </a:solidFill>
                <a:effectLst/>
                <a:latin typeface="+mn-lt"/>
                <a:ea typeface="+mn-ea"/>
                <a:cs typeface="+mn-cs"/>
              </a:rPr>
              <a:t>Un componente es un grupo de alimentos cuales son requeridos en los programas alimenticios escolares.</a:t>
            </a:r>
          </a:p>
          <a:p>
            <a:pPr eaLnBrk="1" hangingPunct="1">
              <a:spcBef>
                <a:spcPct val="0"/>
              </a:spcBef>
            </a:pPr>
            <a:endParaRPr lang="es-ES" alt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b="0" i="0" kern="1200" dirty="0">
                <a:solidFill>
                  <a:schemeClr val="tx1"/>
                </a:solidFill>
                <a:effectLst/>
                <a:latin typeface="+mn-lt"/>
                <a:ea typeface="+mn-ea"/>
                <a:cs typeface="+mn-cs"/>
              </a:rPr>
              <a:t>Hay</a:t>
            </a:r>
            <a:r>
              <a:rPr lang="en-US" sz="1200" b="0" i="0" kern="1200" baseline="0" dirty="0">
                <a:solidFill>
                  <a:schemeClr val="tx1"/>
                </a:solidFill>
                <a:effectLst/>
                <a:latin typeface="+mn-lt"/>
                <a:ea typeface="+mn-ea"/>
                <a:cs typeface="+mn-cs"/>
              </a:rPr>
              <a:t> solo 3 </a:t>
            </a:r>
            <a:r>
              <a:rPr lang="en-US" sz="1200" b="0" i="0" kern="1200" baseline="0" dirty="0" err="1">
                <a:solidFill>
                  <a:schemeClr val="tx1"/>
                </a:solidFill>
                <a:effectLst/>
                <a:latin typeface="+mn-lt"/>
                <a:ea typeface="+mn-ea"/>
                <a:cs typeface="+mn-cs"/>
              </a:rPr>
              <a:t>componentes</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requeridos</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en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el</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desayuno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ellos</a:t>
            </a:r>
            <a:r>
              <a:rPr lang="en-US" sz="1200" b="0" i="0" kern="1200" baseline="0" dirty="0">
                <a:solidFill>
                  <a:schemeClr val="tx1"/>
                </a:solidFill>
                <a:effectLst/>
                <a:latin typeface="+mn-lt"/>
                <a:ea typeface="+mn-ea"/>
                <a:cs typeface="+mn-cs"/>
              </a:rPr>
              <a:t> son: </a:t>
            </a:r>
            <a:r>
              <a:rPr lang="es-ES" sz="1200" b="0" i="0" kern="1200" baseline="0" dirty="0">
                <a:solidFill>
                  <a:schemeClr val="tx1"/>
                </a:solidFill>
                <a:effectLst/>
                <a:latin typeface="+mn-lt"/>
                <a:ea typeface="+mn-ea"/>
                <a:cs typeface="+mn-cs"/>
              </a:rPr>
              <a:t>granos, frutas y leche l</a:t>
            </a:r>
            <a:r>
              <a:rPr lang="es-ES" sz="1200" b="0" i="0" kern="1200" baseline="0" dirty="0">
                <a:solidFill>
                  <a:schemeClr val="tx1"/>
                </a:solidFill>
                <a:effectLst/>
                <a:latin typeface="Lato" panose="020F0502020204030203" pitchFamily="34" charset="0"/>
                <a:ea typeface="+mn-ea"/>
                <a:cs typeface="+mn-cs"/>
              </a:rPr>
              <a:t>í</a:t>
            </a:r>
            <a:r>
              <a:rPr lang="es-ES" sz="1200" b="0" i="0" kern="1200" baseline="0" dirty="0">
                <a:solidFill>
                  <a:schemeClr val="tx1"/>
                </a:solidFill>
                <a:effectLst/>
                <a:latin typeface="+mn-lt"/>
                <a:ea typeface="+mn-ea"/>
                <a:cs typeface="+mn-cs"/>
              </a:rPr>
              <a:t>quida. Es opcional ofrecer verdura y </a:t>
            </a:r>
            <a:r>
              <a:rPr lang="es-ES" sz="1200" b="0" i="0" kern="1200" dirty="0">
                <a:solidFill>
                  <a:schemeClr val="tx1"/>
                </a:solidFill>
                <a:effectLst/>
                <a:latin typeface="+mn-lt"/>
                <a:ea typeface="+mn-ea"/>
                <a:cs typeface="+mn-cs"/>
              </a:rPr>
              <a:t>carne/sustituto de carne</a:t>
            </a:r>
            <a:r>
              <a:rPr lang="es-ES" sz="1200" b="0" i="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ct val="0"/>
              </a:spcBef>
              <a:spcAft>
                <a:spcPts val="0"/>
              </a:spcAft>
              <a:buClrTx/>
              <a:buSzTx/>
              <a:buFontTx/>
              <a:buNone/>
              <a:tabLst/>
              <a:defRPr/>
            </a:pPr>
            <a:endParaRPr lang="es-ES" alt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s-ES" altLang="en-US" sz="1200" b="0" i="0" kern="1200" dirty="0">
                <a:solidFill>
                  <a:schemeClr val="tx1"/>
                </a:solidFill>
                <a:effectLst/>
                <a:latin typeface="+mn-lt"/>
                <a:ea typeface="+mn-ea"/>
                <a:cs typeface="+mn-cs"/>
              </a:rPr>
              <a:t>Hay 5 componentes requeridos en el almuerzo, ellos son:</a:t>
            </a:r>
            <a:r>
              <a:rPr lang="es-ES" altLang="en-U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carne/sustituto de carne, granos, frutas, verduras y leche líquida.</a:t>
            </a:r>
          </a:p>
          <a:p>
            <a:pPr eaLnBrk="1" hangingPunct="1">
              <a:spcBef>
                <a:spcPct val="0"/>
              </a:spcBef>
            </a:pPr>
            <a:endParaRPr lang="en-US" altLang="en-US" dirty="0"/>
          </a:p>
          <a:p>
            <a:pPr eaLnBrk="1" hangingPunct="1">
              <a:spcBef>
                <a:spcPct val="0"/>
              </a:spcBef>
            </a:pPr>
            <a:endParaRPr lang="en-US" dirty="0"/>
          </a:p>
          <a:p>
            <a:r>
              <a:rPr lang="en-US" dirty="0"/>
              <a:t>Nota: </a:t>
            </a:r>
            <a:r>
              <a:rPr lang="es-ES" sz="1200" b="0" i="0" kern="1200" dirty="0">
                <a:solidFill>
                  <a:schemeClr val="tx1"/>
                </a:solidFill>
                <a:effectLst/>
                <a:latin typeface="+mn-lt"/>
                <a:ea typeface="+mn-ea"/>
                <a:cs typeface="+mn-cs"/>
              </a:rPr>
              <a:t>se requiere una variedad de leche en el desayuno y en el almuerzo.</a:t>
            </a:r>
            <a:endParaRPr lang="en-US" dirty="0"/>
          </a:p>
        </p:txBody>
      </p:sp>
      <p:sp>
        <p:nvSpPr>
          <p:cNvPr id="4" name="Slide Number Placeholder 3"/>
          <p:cNvSpPr>
            <a:spLocks noGrp="1"/>
          </p:cNvSpPr>
          <p:nvPr>
            <p:ph type="sldNum" sz="quarter" idx="5"/>
          </p:nvPr>
        </p:nvSpPr>
        <p:spPr/>
        <p:txBody>
          <a:bodyPr/>
          <a:lstStyle/>
          <a:p>
            <a:fld id="{90B5DF56-57B0-4853-AED0-8A067C4B3741}" type="slidenum">
              <a:rPr lang="en-US" smtClean="0"/>
              <a:t>5</a:t>
            </a:fld>
            <a:endParaRPr lang="en-US"/>
          </a:p>
        </p:txBody>
      </p:sp>
    </p:spTree>
    <p:extLst>
      <p:ext uri="{BB962C8B-B14F-4D97-AF65-F5344CB8AC3E}">
        <p14:creationId xmlns:p14="http://schemas.microsoft.com/office/powerpoint/2010/main" val="462511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Otro término utilizado en OVS es el </a:t>
            </a:r>
            <a:r>
              <a:rPr lang="es-ES" sz="1200" b="0" i="0" kern="1200" dirty="0" err="1">
                <a:solidFill>
                  <a:schemeClr val="tx1"/>
                </a:solidFill>
                <a:effectLst/>
                <a:latin typeface="+mn-lt"/>
                <a:ea typeface="+mn-ea"/>
                <a:cs typeface="+mn-cs"/>
              </a:rPr>
              <a:t>item</a:t>
            </a:r>
            <a:r>
              <a:rPr lang="es-ES" sz="1200" b="0" i="0" kern="1200" dirty="0">
                <a:solidFill>
                  <a:schemeClr val="tx1"/>
                </a:solidFill>
                <a:effectLst/>
                <a:latin typeface="+mn-lt"/>
                <a:ea typeface="+mn-ea"/>
                <a:cs typeface="+mn-cs"/>
              </a:rPr>
              <a:t> del menú.</a:t>
            </a:r>
            <a:r>
              <a:rPr lang="es-ES" sz="1200" b="0" i="0" kern="1200" baseline="0" dirty="0">
                <a:solidFill>
                  <a:schemeClr val="tx1"/>
                </a:solidFill>
                <a:effectLst/>
                <a:latin typeface="+mn-lt"/>
                <a:ea typeface="+mn-ea"/>
                <a:cs typeface="+mn-cs"/>
              </a:rPr>
              <a:t> Solo usamos este termino en el desayuno.</a:t>
            </a:r>
            <a:r>
              <a:rPr lang="es-ES" sz="1200" b="0" i="0" kern="1200" dirty="0">
                <a:solidFill>
                  <a:schemeClr val="tx1"/>
                </a:solidFill>
                <a:effectLst/>
                <a:latin typeface="+mn-lt"/>
                <a:ea typeface="+mn-ea"/>
                <a:cs typeface="+mn-cs"/>
              </a:rPr>
              <a:t> Un </a:t>
            </a:r>
            <a:r>
              <a:rPr lang="es-ES" sz="1200" b="0" i="0" kern="1200" dirty="0" err="1">
                <a:solidFill>
                  <a:schemeClr val="tx1"/>
                </a:solidFill>
                <a:effectLst/>
                <a:latin typeface="+mn-lt"/>
                <a:ea typeface="+mn-ea"/>
                <a:cs typeface="+mn-cs"/>
              </a:rPr>
              <a:t>item</a:t>
            </a:r>
            <a:r>
              <a:rPr lang="es-ES" sz="1200" b="0" i="0" kern="1200" dirty="0">
                <a:solidFill>
                  <a:schemeClr val="tx1"/>
                </a:solidFill>
                <a:effectLst/>
                <a:latin typeface="+mn-lt"/>
                <a:ea typeface="+mn-ea"/>
                <a:cs typeface="+mn-cs"/>
              </a:rPr>
              <a:t> del menú es un alimento que contiene uno o mas de los componentes alimenticios.</a:t>
            </a:r>
          </a:p>
          <a:p>
            <a:endParaRPr lang="es-ES" sz="1200" b="0" i="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Por ejemplo, una ensalada, que podría tener verdura, carne y fruta. La</a:t>
            </a:r>
            <a:r>
              <a:rPr lang="es-ES" sz="1200" b="0" i="0" kern="1200" baseline="0" dirty="0">
                <a:solidFill>
                  <a:schemeClr val="tx1"/>
                </a:solidFill>
                <a:effectLst/>
                <a:latin typeface="+mn-lt"/>
                <a:ea typeface="+mn-ea"/>
                <a:cs typeface="+mn-cs"/>
              </a:rPr>
              <a:t> ensalada contiene 3 componentes pero es considerado un ítem del menú. </a:t>
            </a:r>
          </a:p>
          <a:p>
            <a:endParaRPr lang="en-US" dirty="0"/>
          </a:p>
        </p:txBody>
      </p:sp>
      <p:sp>
        <p:nvSpPr>
          <p:cNvPr id="4" name="Slide Number Placeholder 3"/>
          <p:cNvSpPr>
            <a:spLocks noGrp="1"/>
          </p:cNvSpPr>
          <p:nvPr>
            <p:ph type="sldNum" sz="quarter" idx="5"/>
          </p:nvPr>
        </p:nvSpPr>
        <p:spPr/>
        <p:txBody>
          <a:bodyPr/>
          <a:lstStyle/>
          <a:p>
            <a:fld id="{90B5DF56-57B0-4853-AED0-8A067C4B3741}" type="slidenum">
              <a:rPr lang="en-US" smtClean="0"/>
              <a:t>6</a:t>
            </a:fld>
            <a:endParaRPr lang="en-US"/>
          </a:p>
        </p:txBody>
      </p:sp>
    </p:spTree>
    <p:extLst>
      <p:ext uri="{BB962C8B-B14F-4D97-AF65-F5344CB8AC3E}">
        <p14:creationId xmlns:p14="http://schemas.microsoft.com/office/powerpoint/2010/main" val="2822039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Un </a:t>
            </a:r>
            <a:r>
              <a:rPr lang="es-ES" sz="1200" b="0" i="0" kern="1200" dirty="0" err="1">
                <a:solidFill>
                  <a:schemeClr val="tx1"/>
                </a:solidFill>
                <a:effectLst/>
                <a:latin typeface="+mn-lt"/>
                <a:ea typeface="+mn-ea"/>
                <a:cs typeface="+mn-cs"/>
              </a:rPr>
              <a:t>item</a:t>
            </a:r>
            <a:r>
              <a:rPr lang="es-ES" sz="1200" b="0" i="0" kern="1200" dirty="0">
                <a:solidFill>
                  <a:schemeClr val="tx1"/>
                </a:solidFill>
                <a:effectLst/>
                <a:latin typeface="+mn-lt"/>
                <a:ea typeface="+mn-ea"/>
                <a:cs typeface="+mn-cs"/>
              </a:rPr>
              <a:t> en el desayuno se define como media taza de fruta,1 onza</a:t>
            </a:r>
            <a:r>
              <a:rPr lang="es-ES" sz="1200" b="0" i="0" kern="1200" baseline="0" dirty="0">
                <a:solidFill>
                  <a:schemeClr val="tx1"/>
                </a:solidFill>
                <a:effectLst/>
                <a:latin typeface="+mn-lt"/>
                <a:ea typeface="+mn-ea"/>
                <a:cs typeface="+mn-cs"/>
              </a:rPr>
              <a:t> equivalente de </a:t>
            </a:r>
            <a:r>
              <a:rPr lang="es-ES" sz="1200" b="0" i="0" kern="1200" dirty="0">
                <a:solidFill>
                  <a:schemeClr val="tx1"/>
                </a:solidFill>
                <a:effectLst/>
                <a:latin typeface="+mn-lt"/>
                <a:ea typeface="+mn-ea"/>
                <a:cs typeface="+mn-cs"/>
              </a:rPr>
              <a:t>granos y 1 taza de leche.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Puede ofrecer verdura en vez de fruta u ofrecer una combinación de fruta y verdura. Y también se puede ofrecer carne/sustituto de carne y contarla como un grano.</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Hablaremos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cómo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contar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s-ES" sz="1200" b="0" i="0" kern="1200" dirty="0">
                <a:solidFill>
                  <a:schemeClr val="tx1"/>
                </a:solidFill>
                <a:effectLst/>
                <a:latin typeface="+mn-lt"/>
                <a:ea typeface="+mn-ea"/>
                <a:cs typeface="+mn-cs"/>
              </a:rPr>
              <a:t>carne/sustituto de carne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mas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adelante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 name="Slide Number Placeholder 3"/>
          <p:cNvSpPr>
            <a:spLocks noGrp="1"/>
          </p:cNvSpPr>
          <p:nvPr>
            <p:ph type="sldNum" sz="quarter" idx="5"/>
          </p:nvPr>
        </p:nvSpPr>
        <p:spPr/>
        <p:txBody>
          <a:bodyPr/>
          <a:lstStyle/>
          <a:p>
            <a:fld id="{90B5DF56-57B0-4853-AED0-8A067C4B3741}" type="slidenum">
              <a:rPr lang="en-US" smtClean="0"/>
              <a:t>7</a:t>
            </a:fld>
            <a:endParaRPr lang="en-US"/>
          </a:p>
        </p:txBody>
      </p:sp>
    </p:spTree>
    <p:extLst>
      <p:ext uri="{BB962C8B-B14F-4D97-AF65-F5344CB8AC3E}">
        <p14:creationId xmlns:p14="http://schemas.microsoft.com/office/powerpoint/2010/main" val="1467063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s-US" dirty="0"/>
              <a:t>Es posible contar los alimentos en el menú como 1 o 2 </a:t>
            </a:r>
            <a:r>
              <a:rPr lang="es-US" dirty="0" err="1"/>
              <a:t>items</a:t>
            </a:r>
            <a:r>
              <a:rPr lang="es-US" dirty="0"/>
              <a:t> alimenticios dependiendo de su tamaño y acreditación.</a:t>
            </a:r>
            <a:endParaRPr lang="es-US" baseline="0" dirty="0"/>
          </a:p>
          <a:p>
            <a:pPr eaLnBrk="1" hangingPunct="1"/>
            <a:endParaRPr lang="es-US" baseline="0" dirty="0"/>
          </a:p>
          <a:p>
            <a:pPr eaLnBrk="1" hangingPunct="1"/>
            <a:r>
              <a:rPr lang="es-US" baseline="0" dirty="0"/>
              <a:t>Recuerde la definición de un ítem alimenticio? Si un alimento contiene ½ taza de fruta, 1 oz </a:t>
            </a:r>
            <a:r>
              <a:rPr lang="es-US" baseline="0" dirty="0" err="1"/>
              <a:t>eq</a:t>
            </a:r>
            <a:r>
              <a:rPr lang="es-US" baseline="0" dirty="0"/>
              <a:t> de granos o 1 taza de leche se considera como un ítem alimenticio. Entonces los alimentos que acreditan mas pueden contar para mas.</a:t>
            </a:r>
          </a:p>
          <a:p>
            <a:pPr eaLnBrk="1" hangingPunct="1"/>
            <a:endParaRPr lang="es-US" baseline="0" dirty="0"/>
          </a:p>
          <a:p>
            <a:pPr eaLnBrk="1" hangingPunct="1"/>
            <a:r>
              <a:rPr lang="es-US" baseline="0" dirty="0"/>
              <a:t>Por ejemplo, el sándwich contiene 1 oz </a:t>
            </a:r>
            <a:r>
              <a:rPr lang="es-US" baseline="0" dirty="0" err="1"/>
              <a:t>eq</a:t>
            </a:r>
            <a:r>
              <a:rPr lang="es-US" baseline="0" dirty="0"/>
              <a:t> de granos y 1 oz </a:t>
            </a:r>
            <a:r>
              <a:rPr lang="es-US" baseline="0" dirty="0" err="1"/>
              <a:t>eq</a:t>
            </a:r>
            <a:r>
              <a:rPr lang="es-US" baseline="0" dirty="0"/>
              <a:t> de carne. Entonces, este sándwich puede contar como 2 </a:t>
            </a:r>
            <a:r>
              <a:rPr lang="es-US" baseline="0" dirty="0" err="1"/>
              <a:t>items</a:t>
            </a:r>
            <a:r>
              <a:rPr lang="es-US" baseline="0" dirty="0"/>
              <a:t> alimenticios. </a:t>
            </a:r>
          </a:p>
          <a:p>
            <a:pPr eaLnBrk="1" hangingPunct="1"/>
            <a:endParaRPr lang="es-US" baseline="0" dirty="0"/>
          </a:p>
          <a:p>
            <a:pPr eaLnBrk="1" hangingPunct="1"/>
            <a:r>
              <a:rPr lang="es-US" baseline="0" dirty="0"/>
              <a:t>También para la rebanada de pan dulce. Si el pan acredita como 2 oz </a:t>
            </a:r>
            <a:r>
              <a:rPr lang="es-US" baseline="0" dirty="0" err="1"/>
              <a:t>eq</a:t>
            </a:r>
            <a:r>
              <a:rPr lang="es-US" baseline="0" dirty="0"/>
              <a:t> de granos, el planificador del menú puede decidir que cuenta como dos </a:t>
            </a:r>
            <a:r>
              <a:rPr lang="es-US" baseline="0" dirty="0" err="1"/>
              <a:t>items</a:t>
            </a:r>
            <a:r>
              <a:rPr lang="es-US" baseline="0" dirty="0"/>
              <a:t> alimenticios.</a:t>
            </a:r>
          </a:p>
          <a:p>
            <a:pPr eaLnBrk="1" hangingPunct="1"/>
            <a:endParaRPr lang="es-US" baseline="0" dirty="0"/>
          </a:p>
          <a:p>
            <a:pPr eaLnBrk="1" hangingPunct="1"/>
            <a:r>
              <a:rPr lang="es-US" baseline="0" dirty="0"/>
              <a:t>También, esta bien contar el sándwich o el pan como 1 ítem alimenticio. Es la decisión del planificador del menú, y es su responsabilidad para avisar a los estudiantes y al personal como contar los alimentos del menú.</a:t>
            </a:r>
          </a:p>
        </p:txBody>
      </p:sp>
      <p:sp>
        <p:nvSpPr>
          <p:cNvPr id="4" name="Slide Number Placeholder 3"/>
          <p:cNvSpPr>
            <a:spLocks noGrp="1"/>
          </p:cNvSpPr>
          <p:nvPr>
            <p:ph type="sldNum" sz="quarter" idx="5"/>
          </p:nvPr>
        </p:nvSpPr>
        <p:spPr/>
        <p:txBody>
          <a:bodyPr/>
          <a:lstStyle/>
          <a:p>
            <a:fld id="{B5259CEA-C71D-41BF-8A2E-09D6333EDD9D}" type="slidenum">
              <a:rPr lang="en-US" smtClean="0"/>
              <a:t>8</a:t>
            </a:fld>
            <a:endParaRPr lang="en-US"/>
          </a:p>
        </p:txBody>
      </p:sp>
    </p:spTree>
    <p:extLst>
      <p:ext uri="{BB962C8B-B14F-4D97-AF65-F5344CB8AC3E}">
        <p14:creationId xmlns:p14="http://schemas.microsoft.com/office/powerpoint/2010/main" val="2469394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No es requerido ofrecer carne/sustituto de carne en el desayuno, sin embargo, se puede ofrecer y contarla hacia el componente del grano. El planificador del menú solo puede hacer esto en el desayuno.</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Para contar una carne/sustituto de carne en el desayuno como un grano, también se debe ofrecer al menos 1 onza</a:t>
            </a:r>
            <a:r>
              <a:rPr lang="es-ES" sz="1200" b="0" i="0" kern="1200" baseline="0" dirty="0">
                <a:solidFill>
                  <a:schemeClr val="tx1"/>
                </a:solidFill>
                <a:effectLst/>
                <a:latin typeface="+mn-lt"/>
                <a:ea typeface="+mn-ea"/>
                <a:cs typeface="+mn-cs"/>
              </a:rPr>
              <a:t> equivalente</a:t>
            </a:r>
            <a:r>
              <a:rPr lang="es-ES" sz="1200" b="0" i="0" kern="1200" dirty="0">
                <a:solidFill>
                  <a:schemeClr val="tx1"/>
                </a:solidFill>
                <a:effectLst/>
                <a:latin typeface="+mn-lt"/>
                <a:ea typeface="+mn-ea"/>
                <a:cs typeface="+mn-cs"/>
              </a:rPr>
              <a:t> de un grano verdadero.</a:t>
            </a:r>
            <a:endParaRPr lang="en-US" dirty="0"/>
          </a:p>
          <a:p>
            <a:endParaRPr lang="en-US" dirty="0"/>
          </a:p>
          <a:p>
            <a:r>
              <a:rPr lang="es-ES" sz="1200" b="0" i="0" kern="1200" dirty="0">
                <a:solidFill>
                  <a:schemeClr val="tx1"/>
                </a:solidFill>
                <a:effectLst/>
                <a:latin typeface="+mn-lt"/>
                <a:ea typeface="+mn-ea"/>
                <a:cs typeface="+mn-cs"/>
              </a:rPr>
              <a:t>Cuando carne/alternativa a la carne se ofrece como parte de la comida reembolsable, el planificador del menú lo cuenta tanto para el requisito de grano semanal como para las especificaciones dietéticas. </a:t>
            </a:r>
            <a:endParaRPr lang="en-US" dirty="0"/>
          </a:p>
          <a:p>
            <a:pPr eaLnBrk="1" hangingPunct="1">
              <a:spcBef>
                <a:spcPct val="0"/>
              </a:spcBef>
            </a:pPr>
            <a:endParaRPr lang="en-US" altLang="en-US" dirty="0"/>
          </a:p>
          <a:p>
            <a:pPr eaLnBrk="1" hangingPunct="1">
              <a:spcBef>
                <a:spcPct val="0"/>
              </a:spcBef>
            </a:pPr>
            <a:r>
              <a:rPr lang="es-ES" sz="1200" b="0" i="0" kern="1200" dirty="0">
                <a:solidFill>
                  <a:schemeClr val="tx1"/>
                </a:solidFill>
                <a:effectLst/>
                <a:latin typeface="+mn-lt"/>
                <a:ea typeface="+mn-ea"/>
                <a:cs typeface="+mn-cs"/>
              </a:rPr>
              <a:t>Tenga en cuenta que aunque el planificador del menú tiene que ofrecer un grano verdadero para contar la carne/alternativa a la carne hacia el componente de grano, el estudiante no tiene que seleccionarlo.</a:t>
            </a:r>
          </a:p>
          <a:p>
            <a:pPr eaLnBrk="1" hangingPunct="1">
              <a:spcBef>
                <a:spcPct val="0"/>
              </a:spcBef>
            </a:pPr>
            <a:endParaRPr lang="en-US" altLang="en-US" dirty="0"/>
          </a:p>
          <a:p>
            <a:pPr eaLnBrk="1" hangingPunct="1">
              <a:spcBef>
                <a:spcPct val="0"/>
              </a:spcBef>
            </a:pPr>
            <a:r>
              <a:rPr lang="es-ES" sz="1200" b="0" i="0" kern="1200" dirty="0">
                <a:solidFill>
                  <a:schemeClr val="tx1"/>
                </a:solidFill>
                <a:effectLst/>
                <a:latin typeface="+mn-lt"/>
                <a:ea typeface="+mn-ea"/>
                <a:cs typeface="+mn-cs"/>
              </a:rPr>
              <a:t>Si se ofrece una carne/alternativa a la carne pero no se ofrece un grano</a:t>
            </a:r>
            <a:r>
              <a:rPr lang="es-ES" sz="1200" b="0" i="0" kern="1200" baseline="0" dirty="0">
                <a:solidFill>
                  <a:schemeClr val="tx1"/>
                </a:solidFill>
                <a:effectLst/>
                <a:latin typeface="+mn-lt"/>
                <a:ea typeface="+mn-ea"/>
                <a:cs typeface="+mn-cs"/>
              </a:rPr>
              <a:t> verdadero</a:t>
            </a:r>
            <a:r>
              <a:rPr lang="es-ES" sz="1200" b="0" i="0" kern="1200" dirty="0">
                <a:solidFill>
                  <a:schemeClr val="tx1"/>
                </a:solidFill>
                <a:effectLst/>
                <a:latin typeface="+mn-lt"/>
                <a:ea typeface="+mn-ea"/>
                <a:cs typeface="+mn-cs"/>
              </a:rPr>
              <a:t>, la carne/alternativa a la carne no puede contar para el componente de grano, y el componente de grano se considerará que falta. </a:t>
            </a:r>
          </a:p>
        </p:txBody>
      </p:sp>
      <p:sp>
        <p:nvSpPr>
          <p:cNvPr id="4" name="Slide Number Placeholder 3"/>
          <p:cNvSpPr>
            <a:spLocks noGrp="1"/>
          </p:cNvSpPr>
          <p:nvPr>
            <p:ph type="sldNum" sz="quarter" idx="5"/>
          </p:nvPr>
        </p:nvSpPr>
        <p:spPr/>
        <p:txBody>
          <a:bodyPr/>
          <a:lstStyle/>
          <a:p>
            <a:fld id="{90B5DF56-57B0-4853-AED0-8A067C4B3741}" type="slidenum">
              <a:rPr lang="en-US" smtClean="0"/>
              <a:t>9</a:t>
            </a:fld>
            <a:endParaRPr lang="en-US"/>
          </a:p>
        </p:txBody>
      </p:sp>
    </p:spTree>
    <p:extLst>
      <p:ext uri="{BB962C8B-B14F-4D97-AF65-F5344CB8AC3E}">
        <p14:creationId xmlns:p14="http://schemas.microsoft.com/office/powerpoint/2010/main" val="3581747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ext only">
    <p:spTree>
      <p:nvGrpSpPr>
        <p:cNvPr id="1" name=""/>
        <p:cNvGrpSpPr/>
        <p:nvPr/>
      </p:nvGrpSpPr>
      <p:grpSpPr>
        <a:xfrm>
          <a:off x="0" y="0"/>
          <a:ext cx="0" cy="0"/>
          <a:chOff x="0" y="0"/>
          <a:chExt cx="0" cy="0"/>
        </a:xfrm>
      </p:grpSpPr>
      <p:sp>
        <p:nvSpPr>
          <p:cNvPr id="6" name="Title 4"/>
          <p:cNvSpPr txBox="1">
            <a:spLocks/>
          </p:cNvSpPr>
          <p:nvPr/>
        </p:nvSpPr>
        <p:spPr bwMode="auto">
          <a:xfrm>
            <a:off x="-6304" y="0"/>
            <a:ext cx="9150304" cy="921657"/>
          </a:xfrm>
          <a:prstGeom prst="rect">
            <a:avLst/>
          </a:prstGeom>
          <a:solidFill>
            <a:srgbClr val="333399"/>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dirty="0">
              <a:latin typeface="Lato Black" panose="020F0A02020204030203" pitchFamily="34" charset="0"/>
            </a:endParaRPr>
          </a:p>
        </p:txBody>
      </p:sp>
      <p:sp>
        <p:nvSpPr>
          <p:cNvPr id="5" name="Text Placeholder 4"/>
          <p:cNvSpPr>
            <a:spLocks noGrp="1"/>
          </p:cNvSpPr>
          <p:nvPr>
            <p:ph type="body" sz="quarter" idx="13" hasCustomPrompt="1"/>
          </p:nvPr>
        </p:nvSpPr>
        <p:spPr>
          <a:xfrm>
            <a:off x="0" y="0"/>
            <a:ext cx="9144000" cy="921657"/>
          </a:xfrm>
        </p:spPr>
        <p:txBody>
          <a:bodyPr anchor="ctr">
            <a:normAutofit/>
          </a:bodyPr>
          <a:lstStyle>
            <a:lvl1pPr marL="0" indent="0" algn="ctr">
              <a:buNone/>
              <a:defRPr sz="3600">
                <a:solidFill>
                  <a:schemeClr val="bg1"/>
                </a:solidFill>
                <a:latin typeface="Lato Black" panose="020F0A02020204030203" pitchFamily="34" charset="0"/>
              </a:defRPr>
            </a:lvl1pPr>
          </a:lstStyle>
          <a:p>
            <a:pPr lvl="0"/>
            <a:r>
              <a:rPr lang="en-US" dirty="0"/>
              <a:t>Sample Text Slide</a:t>
            </a:r>
          </a:p>
        </p:txBody>
      </p:sp>
      <p:sp>
        <p:nvSpPr>
          <p:cNvPr id="12" name="Text Placeholder 11"/>
          <p:cNvSpPr>
            <a:spLocks noGrp="1"/>
          </p:cNvSpPr>
          <p:nvPr>
            <p:ph type="body" sz="quarter" idx="14"/>
          </p:nvPr>
        </p:nvSpPr>
        <p:spPr>
          <a:xfrm>
            <a:off x="2052028" y="1197429"/>
            <a:ext cx="5046877" cy="2512779"/>
          </a:xfrm>
        </p:spPr>
        <p:txBody>
          <a:bodyPr>
            <a:normAutofit/>
          </a:bodyPr>
          <a:lstStyle>
            <a:lvl1pPr marL="342900" indent="-342900">
              <a:lnSpc>
                <a:spcPct val="150000"/>
              </a:lnSpc>
              <a:spcAft>
                <a:spcPts val="439"/>
              </a:spcAft>
              <a:buFont typeface="Arial"/>
              <a:buChar char="•"/>
              <a:defRPr sz="2400" b="1"/>
            </a:lvl1pPr>
            <a:lvl2pPr marL="342789" indent="0">
              <a:buNone/>
              <a:defRPr sz="1758"/>
            </a:lvl2pPr>
            <a:lvl3pPr marL="685578" indent="0">
              <a:buNone/>
              <a:defRPr sz="1758"/>
            </a:lvl3pPr>
            <a:lvl4pPr marL="1028368" indent="0">
              <a:buNone/>
              <a:defRPr sz="1758"/>
            </a:lvl4pPr>
            <a:lvl5pPr marL="1371157" indent="0">
              <a:buNone/>
              <a:defRPr sz="1758"/>
            </a:lvl5pPr>
          </a:lstStyle>
          <a:p>
            <a:pPr lvl="0"/>
            <a:r>
              <a:rPr lang="en-US"/>
              <a:t>Click to edit Master text styles</a:t>
            </a:r>
          </a:p>
        </p:txBody>
      </p:sp>
      <p:sp>
        <p:nvSpPr>
          <p:cNvPr id="7" name="Title 4">
            <a:extLst>
              <a:ext uri="{FF2B5EF4-FFF2-40B4-BE49-F238E27FC236}">
                <a16:creationId xmlns:a16="http://schemas.microsoft.com/office/drawing/2014/main" id="{A40BDB27-63DC-42A0-BF00-6E0D23A7B631}"/>
              </a:ext>
            </a:extLst>
          </p:cNvPr>
          <p:cNvSpPr txBox="1">
            <a:spLocks/>
          </p:cNvSpPr>
          <p:nvPr userDrawn="1"/>
        </p:nvSpPr>
        <p:spPr bwMode="auto">
          <a:xfrm>
            <a:off x="-6304" y="2"/>
            <a:ext cx="9150304" cy="921657"/>
          </a:xfrm>
          <a:prstGeom prst="rect">
            <a:avLst/>
          </a:prstGeom>
          <a:solidFill>
            <a:srgbClr val="262087"/>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dirty="0">
              <a:latin typeface="Lato Black" panose="020F0A02020204030203" pitchFamily="34" charset="0"/>
            </a:endParaRPr>
          </a:p>
        </p:txBody>
      </p:sp>
    </p:spTree>
    <p:extLst>
      <p:ext uri="{BB962C8B-B14F-4D97-AF65-F5344CB8AC3E}">
        <p14:creationId xmlns:p14="http://schemas.microsoft.com/office/powerpoint/2010/main" val="3868172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3ECF9-8CE8-43F8-B90E-AC7CFC30DC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BA003D-6381-4DEC-8B51-292FA390DE85}"/>
              </a:ext>
            </a:extLst>
          </p:cNvPr>
          <p:cNvSpPr>
            <a:spLocks noGrp="1"/>
          </p:cNvSpPr>
          <p:nvPr>
            <p:ph sz="half" idx="1"/>
          </p:nvPr>
        </p:nvSpPr>
        <p:spPr>
          <a:xfrm>
            <a:off x="628650" y="1369219"/>
            <a:ext cx="7874308" cy="3263504"/>
          </a:xfrm>
        </p:spPr>
        <p:txBody>
          <a:bodyPr/>
          <a:lstStyle>
            <a:lvl2pPr marL="685800" indent="-342900">
              <a:buFont typeface="Arial" panose="020B0604020202020204" pitchFamily="34" charset="0"/>
              <a:buChar char="•"/>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730574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Text Placeholder 14"/>
          <p:cNvSpPr>
            <a:spLocks noGrp="1"/>
          </p:cNvSpPr>
          <p:nvPr>
            <p:ph type="body" sz="quarter" idx="10" hasCustomPrompt="1"/>
          </p:nvPr>
        </p:nvSpPr>
        <p:spPr>
          <a:xfrm>
            <a:off x="0" y="1293834"/>
            <a:ext cx="9144000" cy="1262666"/>
          </a:xfrm>
          <a:prstGeom prst="rect">
            <a:avLst/>
          </a:prstGeom>
        </p:spPr>
        <p:txBody>
          <a:bodyPr>
            <a:noAutofit/>
          </a:bodyPr>
          <a:lstStyle>
            <a:lvl1pPr marL="0" indent="0" algn="ctr">
              <a:lnSpc>
                <a:spcPts val="3820"/>
              </a:lnSpc>
              <a:buNone/>
              <a:defRPr sz="3600" baseline="0">
                <a:solidFill>
                  <a:srgbClr val="333399"/>
                </a:solidFill>
                <a:latin typeface="Lato Black" panose="020F0A02020204030203" pitchFamily="34" charset="0"/>
              </a:defRPr>
            </a:lvl1pPr>
            <a:lvl2pPr>
              <a:defRPr sz="2637">
                <a:solidFill>
                  <a:srgbClr val="333399"/>
                </a:solidFill>
                <a:latin typeface="+mj-lt"/>
              </a:defRPr>
            </a:lvl2pPr>
            <a:lvl3pPr>
              <a:defRPr sz="2637">
                <a:solidFill>
                  <a:srgbClr val="333399"/>
                </a:solidFill>
                <a:latin typeface="+mj-lt"/>
              </a:defRPr>
            </a:lvl3pPr>
            <a:lvl4pPr>
              <a:defRPr sz="2637">
                <a:solidFill>
                  <a:srgbClr val="333399"/>
                </a:solidFill>
                <a:latin typeface="+mj-lt"/>
              </a:defRPr>
            </a:lvl4pPr>
            <a:lvl5pPr>
              <a:defRPr sz="2637">
                <a:solidFill>
                  <a:srgbClr val="333399"/>
                </a:solidFill>
                <a:latin typeface="+mj-lt"/>
              </a:defRPr>
            </a:lvl5pPr>
          </a:lstStyle>
          <a:p>
            <a:pPr lvl="0"/>
            <a:r>
              <a:rPr lang="en-US" dirty="0"/>
              <a:t>Presentation Title</a:t>
            </a:r>
            <a:br>
              <a:rPr lang="en-US" dirty="0"/>
            </a:br>
            <a:r>
              <a:rPr lang="en-US" dirty="0"/>
              <a:t>Slide Master</a:t>
            </a:r>
          </a:p>
        </p:txBody>
      </p:sp>
      <p:sp>
        <p:nvSpPr>
          <p:cNvPr id="12" name="Text Placeholder 16"/>
          <p:cNvSpPr>
            <a:spLocks noGrp="1"/>
          </p:cNvSpPr>
          <p:nvPr>
            <p:ph type="body" sz="quarter" idx="11" hasCustomPrompt="1"/>
          </p:nvPr>
        </p:nvSpPr>
        <p:spPr>
          <a:xfrm>
            <a:off x="5458013" y="3035370"/>
            <a:ext cx="2228771" cy="1123872"/>
          </a:xfrm>
          <a:prstGeom prst="rect">
            <a:avLst/>
          </a:prstGeom>
        </p:spPr>
        <p:txBody>
          <a:bodyPr>
            <a:normAutofit/>
          </a:bodyPr>
          <a:lstStyle>
            <a:lvl1pPr marL="0" indent="0" algn="l">
              <a:lnSpc>
                <a:spcPct val="100000"/>
              </a:lnSpc>
              <a:buNone/>
              <a:defRPr sz="1800"/>
            </a:lvl1pPr>
            <a:lvl2pPr marL="342789" indent="0">
              <a:lnSpc>
                <a:spcPct val="100000"/>
              </a:lnSpc>
              <a:buNone/>
              <a:defRPr sz="1465"/>
            </a:lvl2pPr>
            <a:lvl3pPr marL="685578" indent="0">
              <a:lnSpc>
                <a:spcPct val="100000"/>
              </a:lnSpc>
              <a:buNone/>
              <a:defRPr sz="1465"/>
            </a:lvl3pPr>
            <a:lvl4pPr marL="1028367" indent="0">
              <a:lnSpc>
                <a:spcPct val="100000"/>
              </a:lnSpc>
              <a:buNone/>
              <a:defRPr sz="1465"/>
            </a:lvl4pPr>
            <a:lvl5pPr marL="1371156" indent="0">
              <a:lnSpc>
                <a:spcPct val="100000"/>
              </a:lnSpc>
              <a:buNone/>
              <a:defRPr sz="1465"/>
            </a:lvl5pPr>
          </a:lstStyle>
          <a:p>
            <a:pPr lvl="0"/>
            <a:r>
              <a:rPr lang="en-US" dirty="0"/>
              <a:t>Name of Presenter</a:t>
            </a:r>
            <a:br>
              <a:rPr lang="en-US" dirty="0"/>
            </a:br>
            <a:r>
              <a:rPr lang="en-US" dirty="0"/>
              <a:t>Title</a:t>
            </a:r>
            <a:br>
              <a:rPr lang="en-US" dirty="0"/>
            </a:br>
            <a:r>
              <a:rPr lang="en-US" dirty="0"/>
              <a:t>Date</a:t>
            </a:r>
          </a:p>
        </p:txBody>
      </p:sp>
      <p:pic>
        <p:nvPicPr>
          <p:cNvPr id="6" name="Picture 5">
            <a:extLst>
              <a:ext uri="{FF2B5EF4-FFF2-40B4-BE49-F238E27FC236}">
                <a16:creationId xmlns:a16="http://schemas.microsoft.com/office/drawing/2014/main" id="{9670B752-ABAD-45F9-8812-0F82EC596EF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3725" b="3725"/>
          <a:stretch/>
        </p:blipFill>
        <p:spPr>
          <a:xfrm>
            <a:off x="0" y="3277144"/>
            <a:ext cx="9141824" cy="1866356"/>
          </a:xfrm>
          <a:prstGeom prst="rect">
            <a:avLst/>
          </a:prstGeom>
        </p:spPr>
      </p:pic>
    </p:spTree>
    <p:custDataLst>
      <p:tags r:id="rId1"/>
    </p:custDataLst>
    <p:extLst>
      <p:ext uri="{BB962C8B-B14F-4D97-AF65-F5344CB8AC3E}">
        <p14:creationId xmlns:p14="http://schemas.microsoft.com/office/powerpoint/2010/main" val="175443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750"/>
                                        <p:tgtEl>
                                          <p:spTgt spid="11">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75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allAtOnce">
        <p:tmplLst>
          <p:tmpl lvl="1">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750"/>
                        <p:tgtEl>
                          <p:spTgt spid="11"/>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750"/>
                        <p:tgtEl>
                          <p:spTgt spid="12"/>
                        </p:tgtEl>
                      </p:cBhvr>
                    </p:animEffect>
                  </p:childTnLst>
                </p:cTn>
              </p:par>
            </p:tnLst>
          </p:tmpl>
        </p:tmplLst>
      </p:bldP>
    </p:bldLst>
  </p:timing>
  <p:extLst>
    <p:ext uri="{DCECCB84-F9BA-43D5-87BE-67443E8EF086}">
      <p15:sldGuideLst xmlns:p15="http://schemas.microsoft.com/office/powerpoint/2012/main">
        <p15:guide id="1" orient="horz" pos="1620">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6" name="Title 4"/>
          <p:cNvSpPr txBox="1">
            <a:spLocks/>
          </p:cNvSpPr>
          <p:nvPr userDrawn="1"/>
        </p:nvSpPr>
        <p:spPr bwMode="auto">
          <a:xfrm>
            <a:off x="-6304" y="0"/>
            <a:ext cx="9150304" cy="921657"/>
          </a:xfrm>
          <a:prstGeom prst="rect">
            <a:avLst/>
          </a:prstGeom>
          <a:solidFill>
            <a:srgbClr val="262087"/>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a:latin typeface="Lato Black" panose="020F0A02020204030203" pitchFamily="34" charset="0"/>
            </a:endParaRPr>
          </a:p>
        </p:txBody>
      </p:sp>
      <p:sp>
        <p:nvSpPr>
          <p:cNvPr id="5" name="Text Placeholder 4"/>
          <p:cNvSpPr>
            <a:spLocks noGrp="1"/>
          </p:cNvSpPr>
          <p:nvPr>
            <p:ph type="body" sz="quarter" idx="13" hasCustomPrompt="1"/>
          </p:nvPr>
        </p:nvSpPr>
        <p:spPr>
          <a:xfrm>
            <a:off x="0" y="0"/>
            <a:ext cx="9144000" cy="921657"/>
          </a:xfrm>
        </p:spPr>
        <p:txBody>
          <a:bodyPr anchor="ctr">
            <a:normAutofit/>
          </a:bodyPr>
          <a:lstStyle>
            <a:lvl1pPr marL="0" indent="0" algn="ctr">
              <a:buNone/>
              <a:defRPr sz="3600">
                <a:solidFill>
                  <a:schemeClr val="bg1"/>
                </a:solidFill>
                <a:latin typeface="Lato Black" panose="020F0A02020204030203" pitchFamily="34" charset="0"/>
              </a:defRPr>
            </a:lvl1pPr>
          </a:lstStyle>
          <a:p>
            <a:pPr lvl="0"/>
            <a:r>
              <a:rPr lang="en-US"/>
              <a:t>Sample Text Slide</a:t>
            </a:r>
          </a:p>
        </p:txBody>
      </p:sp>
      <p:sp>
        <p:nvSpPr>
          <p:cNvPr id="12" name="Text Placeholder 11"/>
          <p:cNvSpPr>
            <a:spLocks noGrp="1"/>
          </p:cNvSpPr>
          <p:nvPr>
            <p:ph type="body" sz="quarter" idx="14"/>
          </p:nvPr>
        </p:nvSpPr>
        <p:spPr>
          <a:xfrm>
            <a:off x="2052028" y="1197429"/>
            <a:ext cx="5046877" cy="2512779"/>
          </a:xfrm>
        </p:spPr>
        <p:txBody>
          <a:bodyPr>
            <a:normAutofit/>
          </a:bodyPr>
          <a:lstStyle>
            <a:lvl1pPr marL="342900" indent="-342900">
              <a:lnSpc>
                <a:spcPct val="150000"/>
              </a:lnSpc>
              <a:spcAft>
                <a:spcPts val="439"/>
              </a:spcAft>
              <a:buFont typeface="Arial"/>
              <a:buChar char="•"/>
              <a:defRPr sz="2400" b="1"/>
            </a:lvl1pPr>
            <a:lvl2pPr marL="342789" indent="0">
              <a:buNone/>
              <a:defRPr sz="1758"/>
            </a:lvl2pPr>
            <a:lvl3pPr marL="685578" indent="0">
              <a:buNone/>
              <a:defRPr sz="1758"/>
            </a:lvl3pPr>
            <a:lvl4pPr marL="1028368" indent="0">
              <a:buNone/>
              <a:defRPr sz="1758"/>
            </a:lvl4pPr>
            <a:lvl5pPr marL="1371157" indent="0">
              <a:buNone/>
              <a:defRPr sz="1758"/>
            </a:lvl5pPr>
          </a:lstStyle>
          <a:p>
            <a:pPr lvl="0"/>
            <a:endParaRPr lang="en-US"/>
          </a:p>
        </p:txBody>
      </p:sp>
    </p:spTree>
    <p:extLst>
      <p:ext uri="{BB962C8B-B14F-4D97-AF65-F5344CB8AC3E}">
        <p14:creationId xmlns:p14="http://schemas.microsoft.com/office/powerpoint/2010/main" val="3229802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6" name="Title 4"/>
          <p:cNvSpPr txBox="1">
            <a:spLocks/>
          </p:cNvSpPr>
          <p:nvPr/>
        </p:nvSpPr>
        <p:spPr bwMode="auto">
          <a:xfrm>
            <a:off x="-6304" y="0"/>
            <a:ext cx="9150304" cy="921657"/>
          </a:xfrm>
          <a:prstGeom prst="rect">
            <a:avLst/>
          </a:prstGeom>
          <a:solidFill>
            <a:srgbClr val="333399"/>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dirty="0">
              <a:latin typeface="Lato Black" panose="020F0A02020204030203" pitchFamily="34" charset="0"/>
            </a:endParaRPr>
          </a:p>
        </p:txBody>
      </p:sp>
      <p:sp>
        <p:nvSpPr>
          <p:cNvPr id="5" name="Text Placeholder 4"/>
          <p:cNvSpPr>
            <a:spLocks noGrp="1"/>
          </p:cNvSpPr>
          <p:nvPr>
            <p:ph type="body" sz="quarter" idx="13" hasCustomPrompt="1"/>
          </p:nvPr>
        </p:nvSpPr>
        <p:spPr>
          <a:xfrm>
            <a:off x="0" y="0"/>
            <a:ext cx="9144000" cy="921657"/>
          </a:xfrm>
        </p:spPr>
        <p:txBody>
          <a:bodyPr anchor="ctr">
            <a:normAutofit/>
          </a:bodyPr>
          <a:lstStyle>
            <a:lvl1pPr marL="0" indent="0" algn="ctr">
              <a:buNone/>
              <a:defRPr sz="3600">
                <a:solidFill>
                  <a:schemeClr val="bg1"/>
                </a:solidFill>
                <a:latin typeface="Lato Black" panose="020F0A02020204030203" pitchFamily="34" charset="0"/>
              </a:defRPr>
            </a:lvl1pPr>
          </a:lstStyle>
          <a:p>
            <a:pPr lvl="0"/>
            <a:r>
              <a:rPr lang="en-US" dirty="0"/>
              <a:t>Sample Video Slide</a:t>
            </a:r>
          </a:p>
        </p:txBody>
      </p:sp>
      <p:sp>
        <p:nvSpPr>
          <p:cNvPr id="3" name="Media Placeholder 2"/>
          <p:cNvSpPr>
            <a:spLocks noGrp="1"/>
          </p:cNvSpPr>
          <p:nvPr>
            <p:ph type="media" sz="quarter" idx="15"/>
          </p:nvPr>
        </p:nvSpPr>
        <p:spPr>
          <a:xfrm>
            <a:off x="2042012" y="1304873"/>
            <a:ext cx="5045075" cy="2530475"/>
          </a:xfrm>
        </p:spPr>
        <p:txBody>
          <a:bodyPr/>
          <a:lstStyle/>
          <a:p>
            <a:r>
              <a:rPr lang="en-US"/>
              <a:t>Click icon to add media</a:t>
            </a:r>
          </a:p>
        </p:txBody>
      </p:sp>
    </p:spTree>
    <p:extLst>
      <p:ext uri="{BB962C8B-B14F-4D97-AF65-F5344CB8AC3E}">
        <p14:creationId xmlns:p14="http://schemas.microsoft.com/office/powerpoint/2010/main" val="3014240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ext with image">
    <p:spTree>
      <p:nvGrpSpPr>
        <p:cNvPr id="1" name=""/>
        <p:cNvGrpSpPr/>
        <p:nvPr/>
      </p:nvGrpSpPr>
      <p:grpSpPr>
        <a:xfrm>
          <a:off x="0" y="0"/>
          <a:ext cx="0" cy="0"/>
          <a:chOff x="0" y="0"/>
          <a:chExt cx="0" cy="0"/>
        </a:xfrm>
      </p:grpSpPr>
      <p:sp>
        <p:nvSpPr>
          <p:cNvPr id="10" name="Text Placeholder 4"/>
          <p:cNvSpPr>
            <a:spLocks noGrp="1"/>
          </p:cNvSpPr>
          <p:nvPr>
            <p:ph type="body" sz="quarter" idx="13" hasCustomPrompt="1"/>
          </p:nvPr>
        </p:nvSpPr>
        <p:spPr>
          <a:xfrm>
            <a:off x="0" y="0"/>
            <a:ext cx="9144000" cy="921657"/>
          </a:xfrm>
        </p:spPr>
        <p:txBody>
          <a:bodyPr anchor="ctr">
            <a:normAutofit/>
          </a:bodyPr>
          <a:lstStyle>
            <a:lvl1pPr marL="0" indent="0" algn="ctr">
              <a:buNone/>
              <a:defRPr sz="3600">
                <a:solidFill>
                  <a:schemeClr val="bg1"/>
                </a:solidFill>
                <a:latin typeface="Lato Black" panose="020F0A02020204030203" pitchFamily="34" charset="0"/>
              </a:defRPr>
            </a:lvl1pPr>
          </a:lstStyle>
          <a:p>
            <a:pPr lvl="0"/>
            <a:r>
              <a:rPr lang="en-US" dirty="0"/>
              <a:t>Sample Slide with Image</a:t>
            </a:r>
          </a:p>
        </p:txBody>
      </p:sp>
      <p:sp>
        <p:nvSpPr>
          <p:cNvPr id="6" name="Text Placeholder 5"/>
          <p:cNvSpPr>
            <a:spLocks noGrp="1"/>
          </p:cNvSpPr>
          <p:nvPr>
            <p:ph type="body" sz="quarter" idx="14"/>
          </p:nvPr>
        </p:nvSpPr>
        <p:spPr>
          <a:xfrm>
            <a:off x="942822" y="1277258"/>
            <a:ext cx="3993459" cy="2329521"/>
          </a:xfrm>
        </p:spPr>
        <p:txBody>
          <a:bodyPr>
            <a:normAutofit/>
          </a:bodyPr>
          <a:lstStyle>
            <a:lvl1pPr marL="342900" indent="-342900">
              <a:lnSpc>
                <a:spcPct val="150000"/>
              </a:lnSpc>
              <a:spcAft>
                <a:spcPts val="439"/>
              </a:spcAft>
              <a:buFont typeface="Arial"/>
              <a:buChar char="•"/>
              <a:defRPr sz="2400" b="1"/>
            </a:lvl1pPr>
            <a:lvl2pPr marL="342789" indent="0">
              <a:lnSpc>
                <a:spcPct val="150000"/>
              </a:lnSpc>
              <a:buNone/>
              <a:defRPr/>
            </a:lvl2pPr>
            <a:lvl3pPr marL="685578" indent="0">
              <a:lnSpc>
                <a:spcPct val="150000"/>
              </a:lnSpc>
              <a:buNone/>
              <a:defRPr/>
            </a:lvl3pPr>
            <a:lvl4pPr marL="1028368" indent="0">
              <a:lnSpc>
                <a:spcPct val="150000"/>
              </a:lnSpc>
              <a:buNone/>
              <a:defRPr/>
            </a:lvl4pPr>
            <a:lvl5pPr marL="1371157" indent="0">
              <a:lnSpc>
                <a:spcPct val="150000"/>
              </a:lnSpc>
              <a:buNone/>
              <a:defRPr/>
            </a:lvl5pPr>
          </a:lstStyle>
          <a:p>
            <a:pPr lvl="0"/>
            <a:r>
              <a:rPr lang="en-US"/>
              <a:t>Click to edit Master text styles</a:t>
            </a:r>
          </a:p>
        </p:txBody>
      </p:sp>
      <p:sp>
        <p:nvSpPr>
          <p:cNvPr id="13" name="Picture Placeholder 12"/>
          <p:cNvSpPr>
            <a:spLocks noGrp="1"/>
          </p:cNvSpPr>
          <p:nvPr>
            <p:ph type="pic" sz="quarter" idx="15" hasCustomPrompt="1"/>
          </p:nvPr>
        </p:nvSpPr>
        <p:spPr>
          <a:xfrm rot="375682">
            <a:off x="5217824" y="1447890"/>
            <a:ext cx="3420446" cy="3090606"/>
          </a:xfrm>
        </p:spPr>
        <p:txBody>
          <a:bodyPr/>
          <a:lstStyle>
            <a:lvl1pPr marL="0" indent="0">
              <a:buNone/>
              <a:defRPr baseline="0">
                <a:solidFill>
                  <a:schemeClr val="bg2"/>
                </a:solidFill>
              </a:defRPr>
            </a:lvl1pPr>
          </a:lstStyle>
          <a:p>
            <a:r>
              <a:rPr lang="en-US" dirty="0"/>
              <a:t>Insert picture here</a:t>
            </a:r>
          </a:p>
        </p:txBody>
      </p:sp>
    </p:spTree>
    <p:extLst>
      <p:ext uri="{BB962C8B-B14F-4D97-AF65-F5344CB8AC3E}">
        <p14:creationId xmlns:p14="http://schemas.microsoft.com/office/powerpoint/2010/main" val="1219896064"/>
      </p:ext>
    </p:extLst>
  </p:cSld>
  <p:clrMapOvr>
    <a:masterClrMapping/>
  </p:clrMapOvr>
  <p:extLst>
    <p:ext uri="{DCECCB84-F9BA-43D5-87BE-67443E8EF086}">
      <p15:sldGuideLst xmlns:p15="http://schemas.microsoft.com/office/powerpoint/2012/main">
        <p15:guide id="1" orient="horz" pos="1638">
          <p15:clr>
            <a:srgbClr val="FBAE40"/>
          </p15:clr>
        </p15:guide>
        <p15:guide id="2"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image only no text">
    <p:spTree>
      <p:nvGrpSpPr>
        <p:cNvPr id="1" name=""/>
        <p:cNvGrpSpPr/>
        <p:nvPr/>
      </p:nvGrpSpPr>
      <p:grpSpPr>
        <a:xfrm>
          <a:off x="0" y="0"/>
          <a:ext cx="0" cy="0"/>
          <a:chOff x="0" y="0"/>
          <a:chExt cx="0" cy="0"/>
        </a:xfrm>
      </p:grpSpPr>
      <p:sp>
        <p:nvSpPr>
          <p:cNvPr id="10" name="Text Placeholder 4"/>
          <p:cNvSpPr>
            <a:spLocks noGrp="1"/>
          </p:cNvSpPr>
          <p:nvPr>
            <p:ph type="body" sz="quarter" idx="13"/>
          </p:nvPr>
        </p:nvSpPr>
        <p:spPr>
          <a:xfrm>
            <a:off x="0" y="0"/>
            <a:ext cx="9144000" cy="921657"/>
          </a:xfrm>
        </p:spPr>
        <p:txBody>
          <a:bodyPr anchor="ctr">
            <a:normAutofit/>
          </a:bodyPr>
          <a:lstStyle>
            <a:lvl1pPr marL="0" indent="0" algn="ctr">
              <a:buNone/>
              <a:defRPr sz="3600">
                <a:solidFill>
                  <a:schemeClr val="bg1"/>
                </a:solidFill>
                <a:latin typeface="Lato Black" panose="020F0A02020204030203" pitchFamily="34" charset="0"/>
              </a:defRPr>
            </a:lvl1pPr>
          </a:lstStyle>
          <a:p>
            <a:pPr lvl="0"/>
            <a:r>
              <a:rPr lang="en-US"/>
              <a:t>Click to edit Master text styles</a:t>
            </a:r>
          </a:p>
        </p:txBody>
      </p:sp>
    </p:spTree>
    <p:extLst>
      <p:ext uri="{BB962C8B-B14F-4D97-AF65-F5344CB8AC3E}">
        <p14:creationId xmlns:p14="http://schemas.microsoft.com/office/powerpoint/2010/main" val="2505747582"/>
      </p:ext>
    </p:extLst>
  </p:cSld>
  <p:clrMapOvr>
    <a:masterClrMapping/>
  </p:clrMapOvr>
  <p:extLst>
    <p:ext uri="{DCECCB84-F9BA-43D5-87BE-67443E8EF086}">
      <p15:sldGuideLst xmlns:p15="http://schemas.microsoft.com/office/powerpoint/2012/main">
        <p15:guide id="1" orient="horz" pos="1638">
          <p15:clr>
            <a:srgbClr val="FBAE40"/>
          </p15:clr>
        </p15:guide>
        <p15:guide id="2" pos="57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ext only">
    <p:spTree>
      <p:nvGrpSpPr>
        <p:cNvPr id="1" name=""/>
        <p:cNvGrpSpPr/>
        <p:nvPr/>
      </p:nvGrpSpPr>
      <p:grpSpPr>
        <a:xfrm>
          <a:off x="0" y="0"/>
          <a:ext cx="0" cy="0"/>
          <a:chOff x="0" y="0"/>
          <a:chExt cx="0" cy="0"/>
        </a:xfrm>
      </p:grpSpPr>
      <p:sp>
        <p:nvSpPr>
          <p:cNvPr id="6" name="Title 4"/>
          <p:cNvSpPr txBox="1">
            <a:spLocks/>
          </p:cNvSpPr>
          <p:nvPr userDrawn="1"/>
        </p:nvSpPr>
        <p:spPr bwMode="auto">
          <a:xfrm>
            <a:off x="-6304" y="2"/>
            <a:ext cx="9150304" cy="921657"/>
          </a:xfrm>
          <a:prstGeom prst="rect">
            <a:avLst/>
          </a:prstGeom>
          <a:solidFill>
            <a:srgbClr val="262087"/>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dirty="0">
              <a:latin typeface="Lato Black" panose="020F0A02020204030203" pitchFamily="34" charset="0"/>
            </a:endParaRPr>
          </a:p>
        </p:txBody>
      </p:sp>
      <p:sp>
        <p:nvSpPr>
          <p:cNvPr id="5" name="Text Placeholder 4"/>
          <p:cNvSpPr>
            <a:spLocks noGrp="1"/>
          </p:cNvSpPr>
          <p:nvPr>
            <p:ph type="body" sz="quarter" idx="13" hasCustomPrompt="1"/>
          </p:nvPr>
        </p:nvSpPr>
        <p:spPr>
          <a:xfrm>
            <a:off x="0" y="2"/>
            <a:ext cx="9144000" cy="921657"/>
          </a:xfrm>
        </p:spPr>
        <p:txBody>
          <a:bodyPr anchor="ctr">
            <a:normAutofit/>
          </a:bodyPr>
          <a:lstStyle>
            <a:lvl1pPr marL="0" indent="0" algn="ctr">
              <a:buNone/>
              <a:defRPr sz="3600">
                <a:solidFill>
                  <a:schemeClr val="bg1"/>
                </a:solidFill>
                <a:latin typeface="Lato Black" panose="020F0A02020204030203" pitchFamily="34" charset="0"/>
              </a:defRPr>
            </a:lvl1pPr>
          </a:lstStyle>
          <a:p>
            <a:pPr lvl="0"/>
            <a:r>
              <a:rPr lang="en-US" dirty="0"/>
              <a:t>Sample Text Slide</a:t>
            </a:r>
          </a:p>
        </p:txBody>
      </p:sp>
      <p:sp>
        <p:nvSpPr>
          <p:cNvPr id="12" name="Text Placeholder 11"/>
          <p:cNvSpPr>
            <a:spLocks noGrp="1"/>
          </p:cNvSpPr>
          <p:nvPr>
            <p:ph type="body" sz="quarter" idx="14"/>
          </p:nvPr>
        </p:nvSpPr>
        <p:spPr>
          <a:xfrm>
            <a:off x="2052028" y="1197431"/>
            <a:ext cx="5046877" cy="2512779"/>
          </a:xfrm>
        </p:spPr>
        <p:txBody>
          <a:bodyPr>
            <a:normAutofit/>
          </a:bodyPr>
          <a:lstStyle>
            <a:lvl1pPr marL="342891" indent="-342891">
              <a:lnSpc>
                <a:spcPct val="150000"/>
              </a:lnSpc>
              <a:spcAft>
                <a:spcPts val="439"/>
              </a:spcAft>
              <a:buFont typeface="Arial"/>
              <a:buChar char="•"/>
              <a:defRPr sz="2400" b="1"/>
            </a:lvl1pPr>
            <a:lvl2pPr marL="342781" indent="0">
              <a:buNone/>
              <a:defRPr sz="1759"/>
            </a:lvl2pPr>
            <a:lvl3pPr marL="685562" indent="0">
              <a:buNone/>
              <a:defRPr sz="1759"/>
            </a:lvl3pPr>
            <a:lvl4pPr marL="1028342" indent="0">
              <a:buNone/>
              <a:defRPr sz="1759"/>
            </a:lvl4pPr>
            <a:lvl5pPr marL="1371123" indent="0">
              <a:buNone/>
              <a:defRPr sz="1759"/>
            </a:lvl5pPr>
          </a:lstStyle>
          <a:p>
            <a:pPr lvl="0"/>
            <a:endParaRPr lang="en-US" dirty="0"/>
          </a:p>
        </p:txBody>
      </p:sp>
    </p:spTree>
    <p:extLst>
      <p:ext uri="{BB962C8B-B14F-4D97-AF65-F5344CB8AC3E}">
        <p14:creationId xmlns:p14="http://schemas.microsoft.com/office/powerpoint/2010/main" val="186724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Video only">
    <p:spTree>
      <p:nvGrpSpPr>
        <p:cNvPr id="1" name=""/>
        <p:cNvGrpSpPr/>
        <p:nvPr/>
      </p:nvGrpSpPr>
      <p:grpSpPr>
        <a:xfrm>
          <a:off x="0" y="0"/>
          <a:ext cx="0" cy="0"/>
          <a:chOff x="0" y="0"/>
          <a:chExt cx="0" cy="0"/>
        </a:xfrm>
      </p:grpSpPr>
      <p:sp>
        <p:nvSpPr>
          <p:cNvPr id="6" name="Title 4"/>
          <p:cNvSpPr txBox="1">
            <a:spLocks/>
          </p:cNvSpPr>
          <p:nvPr userDrawn="1"/>
        </p:nvSpPr>
        <p:spPr bwMode="auto">
          <a:xfrm>
            <a:off x="-6304" y="2"/>
            <a:ext cx="9150304" cy="921657"/>
          </a:xfrm>
          <a:prstGeom prst="rect">
            <a:avLst/>
          </a:prstGeom>
          <a:solidFill>
            <a:srgbClr val="262087"/>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dirty="0">
              <a:latin typeface="Lato Black" panose="020F0A02020204030203" pitchFamily="34" charset="0"/>
            </a:endParaRPr>
          </a:p>
        </p:txBody>
      </p:sp>
      <p:sp>
        <p:nvSpPr>
          <p:cNvPr id="5" name="Text Placeholder 4"/>
          <p:cNvSpPr>
            <a:spLocks noGrp="1"/>
          </p:cNvSpPr>
          <p:nvPr>
            <p:ph type="body" sz="quarter" idx="13" hasCustomPrompt="1"/>
          </p:nvPr>
        </p:nvSpPr>
        <p:spPr>
          <a:xfrm>
            <a:off x="0" y="2"/>
            <a:ext cx="9144000" cy="921657"/>
          </a:xfrm>
        </p:spPr>
        <p:txBody>
          <a:bodyPr anchor="ctr">
            <a:normAutofit/>
          </a:bodyPr>
          <a:lstStyle>
            <a:lvl1pPr marL="0" indent="0" algn="ctr">
              <a:buNone/>
              <a:defRPr sz="3600">
                <a:solidFill>
                  <a:schemeClr val="bg1"/>
                </a:solidFill>
                <a:latin typeface="Lato Black" panose="020F0A02020204030203" pitchFamily="34" charset="0"/>
              </a:defRPr>
            </a:lvl1pPr>
          </a:lstStyle>
          <a:p>
            <a:pPr lvl="0"/>
            <a:r>
              <a:rPr lang="en-US" dirty="0"/>
              <a:t>Sample Video Slide</a:t>
            </a:r>
          </a:p>
        </p:txBody>
      </p:sp>
      <p:sp>
        <p:nvSpPr>
          <p:cNvPr id="3" name="Media Placeholder 2"/>
          <p:cNvSpPr>
            <a:spLocks noGrp="1"/>
          </p:cNvSpPr>
          <p:nvPr>
            <p:ph type="media" sz="quarter" idx="15"/>
          </p:nvPr>
        </p:nvSpPr>
        <p:spPr>
          <a:xfrm>
            <a:off x="2042013" y="1304875"/>
            <a:ext cx="5045075" cy="2530475"/>
          </a:xfrm>
        </p:spPr>
        <p:txBody>
          <a:bodyPr/>
          <a:lstStyle/>
          <a:p>
            <a:endParaRPr lang="en-US"/>
          </a:p>
        </p:txBody>
      </p:sp>
    </p:spTree>
    <p:extLst>
      <p:ext uri="{BB962C8B-B14F-4D97-AF65-F5344CB8AC3E}">
        <p14:creationId xmlns:p14="http://schemas.microsoft.com/office/powerpoint/2010/main" val="408583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6" name="Title 4"/>
          <p:cNvSpPr txBox="1">
            <a:spLocks/>
          </p:cNvSpPr>
          <p:nvPr userDrawn="1"/>
        </p:nvSpPr>
        <p:spPr bwMode="auto">
          <a:xfrm>
            <a:off x="-6304" y="0"/>
            <a:ext cx="9150304" cy="921657"/>
          </a:xfrm>
          <a:prstGeom prst="rect">
            <a:avLst/>
          </a:prstGeom>
          <a:solidFill>
            <a:srgbClr val="262087"/>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dirty="0">
              <a:latin typeface="Lato Black" panose="020F0A02020204030203" pitchFamily="34" charset="0"/>
            </a:endParaRPr>
          </a:p>
        </p:txBody>
      </p:sp>
      <p:sp>
        <p:nvSpPr>
          <p:cNvPr id="5" name="Text Placeholder 4"/>
          <p:cNvSpPr>
            <a:spLocks noGrp="1"/>
          </p:cNvSpPr>
          <p:nvPr>
            <p:ph type="body" sz="quarter" idx="13" hasCustomPrompt="1"/>
          </p:nvPr>
        </p:nvSpPr>
        <p:spPr>
          <a:xfrm>
            <a:off x="0" y="0"/>
            <a:ext cx="9144000" cy="921657"/>
          </a:xfrm>
        </p:spPr>
        <p:txBody>
          <a:bodyPr anchor="ctr">
            <a:normAutofit/>
          </a:bodyPr>
          <a:lstStyle>
            <a:lvl1pPr marL="0" indent="0" algn="ctr">
              <a:buNone/>
              <a:defRPr sz="3600">
                <a:solidFill>
                  <a:schemeClr val="bg1"/>
                </a:solidFill>
                <a:latin typeface="Lato Black" panose="020F0A02020204030203" pitchFamily="34" charset="0"/>
              </a:defRPr>
            </a:lvl1pPr>
          </a:lstStyle>
          <a:p>
            <a:pPr lvl="0"/>
            <a:r>
              <a:rPr lang="en-US" dirty="0"/>
              <a:t>Sample Text Slide</a:t>
            </a:r>
          </a:p>
        </p:txBody>
      </p:sp>
      <p:sp>
        <p:nvSpPr>
          <p:cNvPr id="12" name="Text Placeholder 11"/>
          <p:cNvSpPr>
            <a:spLocks noGrp="1"/>
          </p:cNvSpPr>
          <p:nvPr>
            <p:ph type="body" sz="quarter" idx="14"/>
          </p:nvPr>
        </p:nvSpPr>
        <p:spPr>
          <a:xfrm>
            <a:off x="2052028" y="1197429"/>
            <a:ext cx="5046877" cy="2512779"/>
          </a:xfrm>
        </p:spPr>
        <p:txBody>
          <a:bodyPr>
            <a:normAutofit/>
          </a:bodyPr>
          <a:lstStyle>
            <a:lvl1pPr marL="342900" indent="-342900">
              <a:lnSpc>
                <a:spcPct val="150000"/>
              </a:lnSpc>
              <a:spcAft>
                <a:spcPts val="439"/>
              </a:spcAft>
              <a:buFont typeface="Arial"/>
              <a:buChar char="•"/>
              <a:defRPr sz="2400" b="1">
                <a:solidFill>
                  <a:schemeClr val="tx1"/>
                </a:solidFill>
              </a:defRPr>
            </a:lvl1pPr>
            <a:lvl2pPr marL="342789" indent="0">
              <a:buNone/>
              <a:defRPr sz="1758"/>
            </a:lvl2pPr>
            <a:lvl3pPr marL="685578" indent="0">
              <a:buNone/>
              <a:defRPr sz="1758"/>
            </a:lvl3pPr>
            <a:lvl4pPr marL="1028368" indent="0">
              <a:buNone/>
              <a:defRPr sz="1758"/>
            </a:lvl4pPr>
            <a:lvl5pPr marL="1371157" indent="0">
              <a:buNone/>
              <a:defRPr sz="1758"/>
            </a:lvl5pPr>
          </a:lstStyle>
          <a:p>
            <a:pPr lvl="0"/>
            <a:endParaRPr lang="en-US" dirty="0"/>
          </a:p>
        </p:txBody>
      </p:sp>
    </p:spTree>
    <p:custDataLst>
      <p:tags r:id="rId1"/>
    </p:custDataLst>
    <p:extLst>
      <p:ext uri="{BB962C8B-B14F-4D97-AF65-F5344CB8AC3E}">
        <p14:creationId xmlns:p14="http://schemas.microsoft.com/office/powerpoint/2010/main" val="1185036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4025"/>
            <a:ext cx="7886700" cy="994172"/>
          </a:xfrm>
        </p:spPr>
        <p:txBody>
          <a:bodyPr/>
          <a:lstStyle/>
          <a:p>
            <a:r>
              <a:rPr lang="en-US" dirty="0"/>
              <a:t>Click to edit Master title style</a:t>
            </a:r>
          </a:p>
        </p:txBody>
      </p:sp>
      <p:sp>
        <p:nvSpPr>
          <p:cNvPr id="3" name="Text Placeholder 2"/>
          <p:cNvSpPr>
            <a:spLocks noGrp="1"/>
          </p:cNvSpPr>
          <p:nvPr>
            <p:ph type="body" idx="1"/>
          </p:nvPr>
        </p:nvSpPr>
        <p:spPr>
          <a:xfrm>
            <a:off x="629842" y="1260872"/>
            <a:ext cx="3868340" cy="617934"/>
          </a:xfrm>
        </p:spPr>
        <p:txBody>
          <a:bodyPr anchor="b">
            <a:normAutofit/>
          </a:bodyPr>
          <a:lstStyle>
            <a:lvl1pPr marL="0" indent="0">
              <a:buNone/>
              <a:defRPr sz="2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629842" y="1878806"/>
            <a:ext cx="3868340" cy="2763441"/>
          </a:xfrm>
        </p:spPr>
        <p:txBody>
          <a:bodyPr/>
          <a:lstStyle>
            <a:lvl1pPr>
              <a:defRPr sz="1800"/>
            </a:lvl1pPr>
            <a:lvl2pPr>
              <a:defRPr sz="1800"/>
            </a:lvl2pPr>
            <a:lvl3pPr>
              <a:defRPr sz="12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1" y="1260872"/>
            <a:ext cx="3887391" cy="617934"/>
          </a:xfrm>
        </p:spPr>
        <p:txBody>
          <a:bodyPr anchor="b">
            <a:normAutofit/>
          </a:bodyPr>
          <a:lstStyle>
            <a:lvl1pPr marL="0" indent="0">
              <a:buNone/>
              <a:defRPr sz="2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4629151" y="1878806"/>
            <a:ext cx="3887391" cy="2763441"/>
          </a:xfrm>
        </p:spPr>
        <p:txBody>
          <a:bodyPr/>
          <a:lstStyle>
            <a:lvl1pPr>
              <a:defRPr sz="1800"/>
            </a:lvl1pPr>
            <a:lvl2pPr>
              <a:defRPr sz="1800"/>
            </a:lvl2pPr>
            <a:lvl3pPr>
              <a:defRPr sz="12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52CFAF7-33E5-4333-B820-D93FB5DB2358}" type="datetimeFigureOut">
              <a:rPr lang="en-US" smtClean="0"/>
              <a:t>7/25/2022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88C064-EA59-4D70-8379-EF65933E58F4}" type="slidenum">
              <a:rPr lang="en-US" smtClean="0"/>
              <a:t>‹#›</a:t>
            </a:fld>
            <a:endParaRPr lang="en-US"/>
          </a:p>
        </p:txBody>
      </p:sp>
    </p:spTree>
    <p:custDataLst>
      <p:tags r:id="rId1"/>
    </p:custDataLst>
    <p:extLst>
      <p:ext uri="{BB962C8B-B14F-4D97-AF65-F5344CB8AC3E}">
        <p14:creationId xmlns:p14="http://schemas.microsoft.com/office/powerpoint/2010/main" val="1667787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lvl2pPr marL="685800" indent="-342900">
              <a:buFont typeface="Arial" panose="020B0604020202020204" pitchFamily="34" charset="0"/>
              <a:buChar char="•"/>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263504"/>
          </a:xfrm>
        </p:spPr>
        <p:txBody>
          <a:bodyPr/>
          <a:lstStyle>
            <a:lvl2pPr marL="685800" indent="-342900">
              <a:buFont typeface="Arial" panose="020B0604020202020204" pitchFamily="34" charset="0"/>
              <a:buChar char="•"/>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52CFAF7-33E5-4333-B820-D93FB5DB2358}" type="datetimeFigureOut">
              <a:rPr lang="en-US" smtClean="0"/>
              <a:t>7/25/2022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88C064-EA59-4D70-8379-EF65933E58F4}" type="slidenum">
              <a:rPr lang="en-US" smtClean="0"/>
              <a:t>‹#›</a:t>
            </a:fld>
            <a:endParaRPr lang="en-US"/>
          </a:p>
        </p:txBody>
      </p:sp>
    </p:spTree>
    <p:custDataLst>
      <p:tags r:id="rId1"/>
    </p:custDataLst>
    <p:extLst>
      <p:ext uri="{BB962C8B-B14F-4D97-AF65-F5344CB8AC3E}">
        <p14:creationId xmlns:p14="http://schemas.microsoft.com/office/powerpoint/2010/main" val="1230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9.xml"/><Relationship Id="rId7" Type="http://schemas.openxmlformats.org/officeDocument/2006/relationships/tags" Target="../tags/tag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alphaModFix amt="50871"/>
            <a:lum/>
          </a:blip>
          <a:srcRect/>
          <a:stretch>
            <a:fillRect t="-1000" b="-1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184116" y="1364104"/>
            <a:ext cx="4762552" cy="2478963"/>
          </a:xfrm>
          <a:prstGeom prst="rect">
            <a:avLst/>
          </a:prstGeom>
        </p:spPr>
        <p:txBody>
          <a:bodyPr vert="horz" lIns="91440" tIns="45720" rIns="91440" bIns="45720" rtlCol="0">
            <a:normAutofit/>
          </a:bodyPr>
          <a:lstStyle/>
          <a:p>
            <a:pPr lvl="0"/>
            <a:r>
              <a:rPr lang="en-US" dirty="0"/>
              <a:t>Click to edit Master text styles</a:t>
            </a:r>
          </a:p>
        </p:txBody>
      </p:sp>
      <p:sp>
        <p:nvSpPr>
          <p:cNvPr id="5" name="Title 4"/>
          <p:cNvSpPr txBox="1">
            <a:spLocks/>
          </p:cNvSpPr>
          <p:nvPr/>
        </p:nvSpPr>
        <p:spPr bwMode="auto">
          <a:xfrm>
            <a:off x="-6304" y="0"/>
            <a:ext cx="9150304" cy="921657"/>
          </a:xfrm>
          <a:prstGeom prst="rect">
            <a:avLst/>
          </a:prstGeom>
          <a:solidFill>
            <a:srgbClr val="333399"/>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dirty="0">
              <a:latin typeface="Lato Black" panose="020F0A02020204030203" pitchFamily="34" charset="0"/>
            </a:endParaRPr>
          </a:p>
        </p:txBody>
      </p:sp>
      <p:sp>
        <p:nvSpPr>
          <p:cNvPr id="2" name="Title Placeholder 1"/>
          <p:cNvSpPr>
            <a:spLocks noGrp="1"/>
          </p:cNvSpPr>
          <p:nvPr>
            <p:ph type="title"/>
          </p:nvPr>
        </p:nvSpPr>
        <p:spPr>
          <a:xfrm>
            <a:off x="616258" y="0"/>
            <a:ext cx="7886700" cy="914400"/>
          </a:xfrm>
          <a:prstGeom prst="rect">
            <a:avLst/>
          </a:prstGeom>
        </p:spPr>
        <p:txBody>
          <a:bodyPr vert="horz" lIns="91440" tIns="45720" rIns="91440" bIns="45720" rtlCol="0" anchor="ctr">
            <a:normAutofit/>
          </a:bodyPr>
          <a:lstStyle/>
          <a:p>
            <a:r>
              <a:rPr lang="en-US" dirty="0"/>
              <a:t>Text Slide Master</a:t>
            </a:r>
          </a:p>
        </p:txBody>
      </p:sp>
      <p:sp>
        <p:nvSpPr>
          <p:cNvPr id="6" name="Title 4">
            <a:extLst>
              <a:ext uri="{FF2B5EF4-FFF2-40B4-BE49-F238E27FC236}">
                <a16:creationId xmlns:a16="http://schemas.microsoft.com/office/drawing/2014/main" id="{22BDF9CC-6439-417B-B773-1C71BC0BF9F8}"/>
              </a:ext>
            </a:extLst>
          </p:cNvPr>
          <p:cNvSpPr txBox="1">
            <a:spLocks/>
          </p:cNvSpPr>
          <p:nvPr userDrawn="1"/>
        </p:nvSpPr>
        <p:spPr bwMode="auto">
          <a:xfrm>
            <a:off x="-6304" y="2"/>
            <a:ext cx="9150304" cy="921657"/>
          </a:xfrm>
          <a:prstGeom prst="rect">
            <a:avLst/>
          </a:prstGeom>
          <a:solidFill>
            <a:srgbClr val="262087"/>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dirty="0">
              <a:latin typeface="Lato Black" panose="020F0A02020204030203" pitchFamily="34" charset="0"/>
            </a:endParaRPr>
          </a:p>
        </p:txBody>
      </p:sp>
    </p:spTree>
    <p:extLst>
      <p:ext uri="{BB962C8B-B14F-4D97-AF65-F5344CB8AC3E}">
        <p14:creationId xmlns:p14="http://schemas.microsoft.com/office/powerpoint/2010/main" val="423715393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10" r:id="rId5"/>
    <p:sldLayoutId id="2147483697" r:id="rId6"/>
  </p:sldLayoutIdLst>
  <p:txStyles>
    <p:titleStyle>
      <a:lvl1pPr algn="ctr" defTabSz="685800" rtl="0" eaLnBrk="1" latinLnBrk="0" hangingPunct="1">
        <a:lnSpc>
          <a:spcPct val="90000"/>
        </a:lnSpc>
        <a:spcBef>
          <a:spcPct val="0"/>
        </a:spcBef>
        <a:buNone/>
        <a:defRPr sz="3600" kern="1200">
          <a:solidFill>
            <a:schemeClr val="bg1"/>
          </a:solidFill>
          <a:latin typeface="Lato Black" panose="020F0A02020204030203" pitchFamily="34" charset="0"/>
          <a:ea typeface="+mj-ea"/>
          <a:cs typeface="+mj-cs"/>
        </a:defRPr>
      </a:lvl1pPr>
    </p:titleStyle>
    <p:bodyStyle>
      <a:lvl1pPr marL="164592" indent="-164592" algn="l" defTabSz="685800" rtl="0" eaLnBrk="1" latinLnBrk="0" hangingPunct="1">
        <a:lnSpc>
          <a:spcPct val="100000"/>
        </a:lnSpc>
        <a:spcBef>
          <a:spcPts val="0"/>
        </a:spcBef>
        <a:spcAft>
          <a:spcPts val="3000"/>
        </a:spcAft>
        <a:buFont typeface="Arial"/>
        <a:buChar char="•"/>
        <a:defRPr sz="2400" b="1" kern="1200">
          <a:solidFill>
            <a:schemeClr val="tx1"/>
          </a:solidFill>
          <a:latin typeface="Lato" panose="020F0502020204030203" pitchFamily="34" charset="0"/>
          <a:ea typeface="+mn-ea"/>
          <a:cs typeface="+mn-cs"/>
        </a:defRPr>
      </a:lvl1pPr>
      <a:lvl2pPr marL="342900" indent="0" algn="l" defTabSz="685800" rtl="0" eaLnBrk="1" latinLnBrk="0" hangingPunct="1">
        <a:lnSpc>
          <a:spcPct val="150000"/>
        </a:lnSpc>
        <a:spcBef>
          <a:spcPts val="375"/>
        </a:spcBef>
        <a:buFont typeface="Lato" panose="020F0502020204030203" pitchFamily="34" charset="0"/>
        <a:buNone/>
        <a:defRPr sz="2400" kern="1200">
          <a:solidFill>
            <a:schemeClr val="tx1"/>
          </a:solidFill>
          <a:latin typeface="Lato" panose="020F050202020403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alphaModFix amt="73000"/>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184116" y="1364104"/>
            <a:ext cx="4762552" cy="2478963"/>
          </a:xfrm>
          <a:prstGeom prst="rect">
            <a:avLst/>
          </a:prstGeom>
        </p:spPr>
        <p:txBody>
          <a:bodyPr vert="horz" lIns="91440" tIns="45720" rIns="91440" bIns="45720" rtlCol="0">
            <a:normAutofit/>
          </a:bodyPr>
          <a:lstStyle/>
          <a:p>
            <a:pPr lvl="0"/>
            <a:r>
              <a:rPr lang="en-US" dirty="0"/>
              <a:t>Click to edit Master text styles</a:t>
            </a:r>
          </a:p>
        </p:txBody>
      </p:sp>
      <p:sp>
        <p:nvSpPr>
          <p:cNvPr id="5" name="Title 4"/>
          <p:cNvSpPr txBox="1">
            <a:spLocks/>
          </p:cNvSpPr>
          <p:nvPr userDrawn="1"/>
        </p:nvSpPr>
        <p:spPr bwMode="auto">
          <a:xfrm>
            <a:off x="-6304" y="0"/>
            <a:ext cx="9150304" cy="921657"/>
          </a:xfrm>
          <a:prstGeom prst="rect">
            <a:avLst/>
          </a:prstGeom>
          <a:solidFill>
            <a:srgbClr val="262087"/>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dirty="0">
              <a:latin typeface="Lato Black" panose="020F0A02020204030203" pitchFamily="34" charset="0"/>
            </a:endParaRPr>
          </a:p>
        </p:txBody>
      </p:sp>
      <p:sp>
        <p:nvSpPr>
          <p:cNvPr id="2" name="Title Placeholder 1"/>
          <p:cNvSpPr>
            <a:spLocks noGrp="1"/>
          </p:cNvSpPr>
          <p:nvPr>
            <p:ph type="title"/>
          </p:nvPr>
        </p:nvSpPr>
        <p:spPr>
          <a:xfrm>
            <a:off x="616258" y="0"/>
            <a:ext cx="7886700" cy="914400"/>
          </a:xfrm>
          <a:prstGeom prst="rect">
            <a:avLst/>
          </a:prstGeom>
        </p:spPr>
        <p:txBody>
          <a:bodyPr vert="horz" lIns="91440" tIns="45720" rIns="91440" bIns="45720" rtlCol="0" anchor="ctr">
            <a:normAutofit/>
          </a:bodyPr>
          <a:lstStyle/>
          <a:p>
            <a:r>
              <a:rPr lang="en-US" dirty="0"/>
              <a:t>Text Slide Master</a:t>
            </a:r>
          </a:p>
        </p:txBody>
      </p:sp>
    </p:spTree>
    <p:custDataLst>
      <p:tags r:id="rId7"/>
    </p:custDataLst>
    <p:extLst>
      <p:ext uri="{BB962C8B-B14F-4D97-AF65-F5344CB8AC3E}">
        <p14:creationId xmlns:p14="http://schemas.microsoft.com/office/powerpoint/2010/main" val="1963821010"/>
      </p:ext>
    </p:extLst>
  </p:cSld>
  <p:clrMap bg1="lt1" tx1="dk1" bg2="lt2" tx2="dk2" accent1="accent1" accent2="accent2" accent3="accent3" accent4="accent4" accent5="accent5" accent6="accent6" hlink="hlink" folHlink="folHlink"/>
  <p:sldLayoutIdLst>
    <p:sldLayoutId id="2147483694" r:id="rId1"/>
    <p:sldLayoutId id="2147483701" r:id="rId2"/>
    <p:sldLayoutId id="2147483699" r:id="rId3"/>
    <p:sldLayoutId id="2147483702" r:id="rId4"/>
    <p:sldLayoutId id="2147483693" r:id="rId5"/>
  </p:sldLayoutIdLst>
  <p:txStyles>
    <p:titleStyle>
      <a:lvl1pPr algn="ctr" defTabSz="685800" rtl="0" eaLnBrk="1" latinLnBrk="0" hangingPunct="1">
        <a:lnSpc>
          <a:spcPct val="90000"/>
        </a:lnSpc>
        <a:spcBef>
          <a:spcPct val="0"/>
        </a:spcBef>
        <a:buNone/>
        <a:defRPr sz="3600" kern="1200">
          <a:solidFill>
            <a:schemeClr val="bg1"/>
          </a:solidFill>
          <a:latin typeface="Lato Black" panose="020F0A02020204030203" pitchFamily="34" charset="0"/>
          <a:ea typeface="+mj-ea"/>
          <a:cs typeface="+mj-cs"/>
        </a:defRPr>
      </a:lvl1pPr>
    </p:titleStyle>
    <p:bodyStyle>
      <a:lvl1pPr marL="164592" indent="-164592" algn="l" defTabSz="685800" rtl="0" eaLnBrk="1" latinLnBrk="0" hangingPunct="1">
        <a:lnSpc>
          <a:spcPct val="100000"/>
        </a:lnSpc>
        <a:spcBef>
          <a:spcPts val="0"/>
        </a:spcBef>
        <a:spcAft>
          <a:spcPts val="3000"/>
        </a:spcAft>
        <a:buFont typeface="Arial"/>
        <a:buChar char="•"/>
        <a:defRPr sz="2400" b="1" kern="1200">
          <a:solidFill>
            <a:schemeClr val="tx1"/>
          </a:solidFill>
          <a:latin typeface="Lato" panose="020F0502020204030203" pitchFamily="34" charset="0"/>
          <a:ea typeface="+mn-ea"/>
          <a:cs typeface="+mn-cs"/>
        </a:defRPr>
      </a:lvl1pPr>
      <a:lvl2pPr marL="342900" indent="0" algn="l" defTabSz="685800" rtl="0" eaLnBrk="1" latinLnBrk="0" hangingPunct="1">
        <a:lnSpc>
          <a:spcPct val="150000"/>
        </a:lnSpc>
        <a:spcBef>
          <a:spcPts val="375"/>
        </a:spcBef>
        <a:buFont typeface="Lato" panose="020F0502020204030203" pitchFamily="34" charset="0"/>
        <a:buNone/>
        <a:defRPr sz="2400" kern="1200">
          <a:solidFill>
            <a:schemeClr val="tx1"/>
          </a:solidFill>
          <a:latin typeface="Lato" panose="020F050202020403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a:alphaModFix amt="73000"/>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184116" y="1364104"/>
            <a:ext cx="4762552" cy="2478963"/>
          </a:xfrm>
          <a:prstGeom prst="rect">
            <a:avLst/>
          </a:prstGeom>
        </p:spPr>
        <p:txBody>
          <a:bodyPr vert="horz" lIns="91440" tIns="45720" rIns="91440" bIns="45720" rtlCol="0">
            <a:normAutofit/>
          </a:bodyPr>
          <a:lstStyle/>
          <a:p>
            <a:pPr lvl="0"/>
            <a:r>
              <a:rPr lang="en-US"/>
              <a:t>Click to edit Master text styles</a:t>
            </a:r>
          </a:p>
        </p:txBody>
      </p:sp>
      <p:sp>
        <p:nvSpPr>
          <p:cNvPr id="5" name="Title 4"/>
          <p:cNvSpPr txBox="1">
            <a:spLocks/>
          </p:cNvSpPr>
          <p:nvPr userDrawn="1"/>
        </p:nvSpPr>
        <p:spPr bwMode="auto">
          <a:xfrm>
            <a:off x="-6304" y="0"/>
            <a:ext cx="9150304" cy="921657"/>
          </a:xfrm>
          <a:prstGeom prst="rect">
            <a:avLst/>
          </a:prstGeom>
          <a:solidFill>
            <a:srgbClr val="262087"/>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a:latin typeface="Lato Black" panose="020F0A02020204030203" pitchFamily="34" charset="0"/>
            </a:endParaRPr>
          </a:p>
        </p:txBody>
      </p:sp>
      <p:sp>
        <p:nvSpPr>
          <p:cNvPr id="2" name="Title Placeholder 1"/>
          <p:cNvSpPr>
            <a:spLocks noGrp="1"/>
          </p:cNvSpPr>
          <p:nvPr>
            <p:ph type="title"/>
          </p:nvPr>
        </p:nvSpPr>
        <p:spPr>
          <a:xfrm>
            <a:off x="616258" y="0"/>
            <a:ext cx="7886700" cy="914400"/>
          </a:xfrm>
          <a:prstGeom prst="rect">
            <a:avLst/>
          </a:prstGeom>
        </p:spPr>
        <p:txBody>
          <a:bodyPr vert="horz" lIns="91440" tIns="45720" rIns="91440" bIns="45720" rtlCol="0" anchor="ctr">
            <a:normAutofit/>
          </a:bodyPr>
          <a:lstStyle/>
          <a:p>
            <a:r>
              <a:rPr lang="en-US"/>
              <a:t>Text Slide Master</a:t>
            </a:r>
          </a:p>
        </p:txBody>
      </p:sp>
    </p:spTree>
    <p:extLst>
      <p:ext uri="{BB962C8B-B14F-4D97-AF65-F5344CB8AC3E}">
        <p14:creationId xmlns:p14="http://schemas.microsoft.com/office/powerpoint/2010/main" val="4072463790"/>
      </p:ext>
    </p:extLst>
  </p:cSld>
  <p:clrMap bg1="lt1" tx1="dk1" bg2="lt2" tx2="dk2" accent1="accent1" accent2="accent2" accent3="accent3" accent4="accent4" accent5="accent5" accent6="accent6" hlink="hlink" folHlink="folHlink"/>
  <p:sldLayoutIdLst>
    <p:sldLayoutId id="2147483707" r:id="rId1"/>
  </p:sldLayoutIdLst>
  <p:txStyles>
    <p:titleStyle>
      <a:lvl1pPr algn="ctr" defTabSz="685800" rtl="0" eaLnBrk="1" latinLnBrk="0" hangingPunct="1">
        <a:lnSpc>
          <a:spcPct val="90000"/>
        </a:lnSpc>
        <a:spcBef>
          <a:spcPct val="0"/>
        </a:spcBef>
        <a:buNone/>
        <a:defRPr sz="3600" kern="1200">
          <a:solidFill>
            <a:schemeClr val="bg1"/>
          </a:solidFill>
          <a:latin typeface="Lato Black" panose="020F0A02020204030203" pitchFamily="34" charset="0"/>
          <a:ea typeface="+mj-ea"/>
          <a:cs typeface="+mj-cs"/>
        </a:defRPr>
      </a:lvl1pPr>
    </p:titleStyle>
    <p:bodyStyle>
      <a:lvl1pPr marL="164592" indent="-164592" algn="l" defTabSz="685800" rtl="0" eaLnBrk="1" latinLnBrk="0" hangingPunct="1">
        <a:lnSpc>
          <a:spcPct val="100000"/>
        </a:lnSpc>
        <a:spcBef>
          <a:spcPts val="0"/>
        </a:spcBef>
        <a:spcAft>
          <a:spcPts val="3000"/>
        </a:spcAft>
        <a:buFont typeface="Arial"/>
        <a:buChar char="•"/>
        <a:defRPr sz="2400" b="1" kern="1200">
          <a:solidFill>
            <a:schemeClr val="tx1"/>
          </a:solidFill>
          <a:latin typeface="Lato" panose="020F0502020204030203" pitchFamily="34" charset="0"/>
          <a:ea typeface="+mn-ea"/>
          <a:cs typeface="+mn-cs"/>
        </a:defRPr>
      </a:lvl1pPr>
      <a:lvl2pPr marL="342900" indent="0" algn="l" defTabSz="685800" rtl="0" eaLnBrk="1" latinLnBrk="0" hangingPunct="1">
        <a:lnSpc>
          <a:spcPct val="150000"/>
        </a:lnSpc>
        <a:spcBef>
          <a:spcPts val="375"/>
        </a:spcBef>
        <a:buFont typeface="Lato" panose="020F0502020204030203" pitchFamily="34" charset="0"/>
        <a:buNone/>
        <a:defRPr sz="2400" kern="1200">
          <a:solidFill>
            <a:schemeClr val="tx1"/>
          </a:solidFill>
          <a:latin typeface="Lato" panose="020F050202020403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xml"/><Relationship Id="rId1" Type="http://schemas.openxmlformats.org/officeDocument/2006/relationships/tags" Target="../tags/tag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6.png"/><Relationship Id="rId7" Type="http://schemas.microsoft.com/office/2007/relationships/hdphoto" Target="../media/hdphoto8.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7.wdp"/><Relationship Id="rId9" Type="http://schemas.microsoft.com/office/2007/relationships/hdphoto" Target="../media/hdphoto4.wdp"/></Relationships>
</file>

<file path=ppt/slides/_rels/slide1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20.png"/><Relationship Id="rId10" Type="http://schemas.microsoft.com/office/2007/relationships/hdphoto" Target="../media/hdphoto4.wdp"/><Relationship Id="rId4" Type="http://schemas.microsoft.com/office/2007/relationships/hdphoto" Target="../media/hdphoto9.wdp"/><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20.png"/><Relationship Id="rId4" Type="http://schemas.microsoft.com/office/2007/relationships/hdphoto" Target="../media/hdphoto12.wdp"/></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4.png"/><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20.png"/><Relationship Id="rId4" Type="http://schemas.microsoft.com/office/2007/relationships/hdphoto" Target="../media/hdphoto14.wdp"/><Relationship Id="rId9"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15.wdp"/><Relationship Id="rId11" Type="http://schemas.openxmlformats.org/officeDocument/2006/relationships/image" Target="../media/image29.png"/><Relationship Id="rId5" Type="http://schemas.openxmlformats.org/officeDocument/2006/relationships/image" Target="../media/image26.png"/><Relationship Id="rId10" Type="http://schemas.microsoft.com/office/2007/relationships/hdphoto" Target="../media/hdphoto17.wdp"/><Relationship Id="rId4" Type="http://schemas.microsoft.com/office/2007/relationships/hdphoto" Target="../media/hdphoto4.wdp"/><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19.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18.wdp"/><Relationship Id="rId9" Type="http://schemas.microsoft.com/office/2007/relationships/hdphoto" Target="../media/hdphoto20.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4.png"/><Relationship Id="rId7"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microsoft.com/office/2007/relationships/hdphoto" Target="../media/hdphoto22.wdp"/><Relationship Id="rId11" Type="http://schemas.microsoft.com/office/2007/relationships/hdphoto" Target="../media/hdphoto20.wdp"/><Relationship Id="rId5" Type="http://schemas.openxmlformats.org/officeDocument/2006/relationships/image" Target="../media/image35.png"/><Relationship Id="rId10" Type="http://schemas.openxmlformats.org/officeDocument/2006/relationships/image" Target="../media/image33.png"/><Relationship Id="rId4" Type="http://schemas.microsoft.com/office/2007/relationships/hdphoto" Target="../media/hdphoto21.wdp"/><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24.pn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8.png"/><Relationship Id="rId10" Type="http://schemas.microsoft.com/office/2007/relationships/hdphoto" Target="../media/hdphoto19.wdp"/><Relationship Id="rId4" Type="http://schemas.microsoft.com/office/2007/relationships/hdphoto" Target="../media/hdphoto14.wdp"/><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6.png"/><Relationship Id="rId7" Type="http://schemas.openxmlformats.org/officeDocument/2006/relationships/image" Target="../media/image8.png"/><Relationship Id="rId12" Type="http://schemas.microsoft.com/office/2007/relationships/hdphoto" Target="../media/hdphoto26.wdp"/><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24.wdp"/><Relationship Id="rId11" Type="http://schemas.openxmlformats.org/officeDocument/2006/relationships/image" Target="../media/image39.png"/><Relationship Id="rId5" Type="http://schemas.openxmlformats.org/officeDocument/2006/relationships/image" Target="../media/image37.png"/><Relationship Id="rId10" Type="http://schemas.microsoft.com/office/2007/relationships/hdphoto" Target="../media/hdphoto25.wdp"/><Relationship Id="rId4" Type="http://schemas.microsoft.com/office/2007/relationships/hdphoto" Target="../media/hdphoto23.wdp"/><Relationship Id="rId9"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microsoft.com/office/2007/relationships/hdphoto" Target="../media/hdphoto29.wdp"/><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microsoft.com/office/2007/relationships/hdphoto" Target="../media/hdphoto28.wdp"/><Relationship Id="rId5" Type="http://schemas.openxmlformats.org/officeDocument/2006/relationships/image" Target="../media/image41.png"/><Relationship Id="rId10" Type="http://schemas.microsoft.com/office/2007/relationships/hdphoto" Target="../media/hdphoto23.wdp"/><Relationship Id="rId4" Type="http://schemas.microsoft.com/office/2007/relationships/hdphoto" Target="../media/hdphoto27.wdp"/><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40.png"/><Relationship Id="rId7" Type="http://schemas.openxmlformats.org/officeDocument/2006/relationships/image" Target="../media/image36.png"/><Relationship Id="rId12" Type="http://schemas.microsoft.com/office/2007/relationships/hdphoto" Target="../media/hdphoto30.wdp"/><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microsoft.com/office/2007/relationships/hdphoto" Target="../media/hdphoto28.wdp"/><Relationship Id="rId11" Type="http://schemas.openxmlformats.org/officeDocument/2006/relationships/image" Target="../media/image43.png"/><Relationship Id="rId5" Type="http://schemas.openxmlformats.org/officeDocument/2006/relationships/image" Target="../media/image41.png"/><Relationship Id="rId10" Type="http://schemas.microsoft.com/office/2007/relationships/hdphoto" Target="../media/hdphoto4.wdp"/><Relationship Id="rId4" Type="http://schemas.microsoft.com/office/2007/relationships/hdphoto" Target="../media/hdphoto27.wdp"/><Relationship Id="rId9"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microsoft.com/office/2007/relationships/hdphoto" Target="../media/hdphoto23.wdp"/><Relationship Id="rId13"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36.png"/><Relationship Id="rId12" Type="http://schemas.microsoft.com/office/2007/relationships/hdphoto" Target="../media/hdphoto29.wdp"/><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microsoft.com/office/2007/relationships/hdphoto" Target="../media/hdphoto28.wdp"/><Relationship Id="rId11" Type="http://schemas.openxmlformats.org/officeDocument/2006/relationships/image" Target="../media/image42.png"/><Relationship Id="rId5" Type="http://schemas.openxmlformats.org/officeDocument/2006/relationships/image" Target="../media/image41.png"/><Relationship Id="rId10" Type="http://schemas.microsoft.com/office/2007/relationships/hdphoto" Target="../media/hdphoto4.wdp"/><Relationship Id="rId4" Type="http://schemas.microsoft.com/office/2007/relationships/hdphoto" Target="../media/hdphoto27.wdp"/><Relationship Id="rId9" Type="http://schemas.openxmlformats.org/officeDocument/2006/relationships/image" Target="../media/image8.png"/><Relationship Id="rId14" Type="http://schemas.microsoft.com/office/2007/relationships/hdphoto" Target="../media/hdphoto30.wdp"/></Relationships>
</file>

<file path=ppt/slides/_rels/slide26.xml.rels><?xml version="1.0" encoding="UTF-8" standalone="yes"?>
<Relationships xmlns="http://schemas.openxmlformats.org/package/2006/relationships"><Relationship Id="rId8" Type="http://schemas.microsoft.com/office/2007/relationships/hdphoto" Target="../media/hdphoto32.wdp"/><Relationship Id="rId3" Type="http://schemas.openxmlformats.org/officeDocument/2006/relationships/image" Target="../media/image8.png"/><Relationship Id="rId7"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31.wdp"/><Relationship Id="rId5" Type="http://schemas.openxmlformats.org/officeDocument/2006/relationships/image" Target="../media/image44.png"/><Relationship Id="rId10" Type="http://schemas.microsoft.com/office/2007/relationships/hdphoto" Target="../media/hdphoto33.wdp"/><Relationship Id="rId4" Type="http://schemas.microsoft.com/office/2007/relationships/hdphoto" Target="../media/hdphoto4.wdp"/><Relationship Id="rId9"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0.png"/><Relationship Id="rId7"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microsoft.com/office/2007/relationships/hdphoto" Target="../media/hdphoto34.wdp"/><Relationship Id="rId5" Type="http://schemas.openxmlformats.org/officeDocument/2006/relationships/image" Target="../media/image47.png"/><Relationship Id="rId10" Type="http://schemas.microsoft.com/office/2007/relationships/hdphoto" Target="../media/hdphoto35.wdp"/><Relationship Id="rId4" Type="http://schemas.microsoft.com/office/2007/relationships/hdphoto" Target="../media/hdphoto27.wdp"/><Relationship Id="rId9" Type="http://schemas.openxmlformats.org/officeDocument/2006/relationships/image" Target="../media/image48.png"/></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0.png"/><Relationship Id="rId7"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microsoft.com/office/2007/relationships/hdphoto" Target="../media/hdphoto35.wdp"/><Relationship Id="rId5" Type="http://schemas.openxmlformats.org/officeDocument/2006/relationships/image" Target="../media/image48.png"/><Relationship Id="rId10" Type="http://schemas.microsoft.com/office/2007/relationships/hdphoto" Target="../media/hdphoto33.wdp"/><Relationship Id="rId4" Type="http://schemas.microsoft.com/office/2007/relationships/hdphoto" Target="../media/hdphoto27.wdp"/><Relationship Id="rId9"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microsoft.com/office/2007/relationships/hdphoto" Target="../media/hdphoto33.wdp"/><Relationship Id="rId3" Type="http://schemas.openxmlformats.org/officeDocument/2006/relationships/image" Target="../media/image40.png"/><Relationship Id="rId7"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microsoft.com/office/2007/relationships/hdphoto" Target="../media/hdphoto36.wdp"/><Relationship Id="rId5" Type="http://schemas.openxmlformats.org/officeDocument/2006/relationships/image" Target="../media/image49.png"/><Relationship Id="rId4" Type="http://schemas.microsoft.com/office/2007/relationships/hdphoto" Target="../media/hdphoto27.wdp"/></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9.xml"/></Relationships>
</file>

<file path=ppt/slides/_rels/slide30.xml.rels><?xml version="1.0" encoding="UTF-8" standalone="yes"?>
<Relationships xmlns="http://schemas.openxmlformats.org/package/2006/relationships"><Relationship Id="rId8" Type="http://schemas.microsoft.com/office/2007/relationships/hdphoto" Target="../media/hdphoto39.wdp"/><Relationship Id="rId13"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2.png"/><Relationship Id="rId12" Type="http://schemas.microsoft.com/office/2007/relationships/hdphoto" Target="../media/hdphoto4.wdp"/><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microsoft.com/office/2007/relationships/hdphoto" Target="../media/hdphoto38.wdp"/><Relationship Id="rId11" Type="http://schemas.openxmlformats.org/officeDocument/2006/relationships/image" Target="../media/image8.png"/><Relationship Id="rId5" Type="http://schemas.openxmlformats.org/officeDocument/2006/relationships/image" Target="../media/image51.png"/><Relationship Id="rId10" Type="http://schemas.microsoft.com/office/2007/relationships/hdphoto" Target="../media/hdphoto40.wdp"/><Relationship Id="rId4" Type="http://schemas.microsoft.com/office/2007/relationships/hdphoto" Target="../media/hdphoto37.wdp"/><Relationship Id="rId9" Type="http://schemas.openxmlformats.org/officeDocument/2006/relationships/image" Target="../media/image53.png"/><Relationship Id="rId14" Type="http://schemas.microsoft.com/office/2007/relationships/hdphoto" Target="../media/hdphoto41.wdp"/></Relationships>
</file>

<file path=ppt/slides/_rels/slide31.xml.rels><?xml version="1.0" encoding="UTF-8" standalone="yes"?>
<Relationships xmlns="http://schemas.openxmlformats.org/package/2006/relationships"><Relationship Id="rId8" Type="http://schemas.microsoft.com/office/2007/relationships/hdphoto" Target="../media/hdphoto43.wdp"/><Relationship Id="rId3" Type="http://schemas.openxmlformats.org/officeDocument/2006/relationships/image" Target="../media/image40.png"/><Relationship Id="rId7"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microsoft.com/office/2007/relationships/hdphoto" Target="../media/hdphoto42.wdp"/><Relationship Id="rId5" Type="http://schemas.openxmlformats.org/officeDocument/2006/relationships/image" Target="../media/image55.png"/><Relationship Id="rId10" Type="http://schemas.microsoft.com/office/2007/relationships/hdphoto" Target="../media/hdphoto4.wdp"/><Relationship Id="rId4" Type="http://schemas.microsoft.com/office/2007/relationships/hdphoto" Target="../media/hdphoto27.wdp"/><Relationship Id="rId9"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microsoft.com/office/2007/relationships/hdphoto" Target="../media/hdphoto45.wdp"/><Relationship Id="rId3" Type="http://schemas.openxmlformats.org/officeDocument/2006/relationships/image" Target="../media/image40.png"/><Relationship Id="rId7" Type="http://schemas.openxmlformats.org/officeDocument/2006/relationships/image" Target="../media/image58.png"/><Relationship Id="rId12" Type="http://schemas.microsoft.com/office/2007/relationships/hdphoto" Target="../media/hdphoto46.wdp"/><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microsoft.com/office/2007/relationships/hdphoto" Target="../media/hdphoto44.wdp"/><Relationship Id="rId11" Type="http://schemas.openxmlformats.org/officeDocument/2006/relationships/image" Target="../media/image59.png"/><Relationship Id="rId5" Type="http://schemas.openxmlformats.org/officeDocument/2006/relationships/image" Target="../media/image57.png"/><Relationship Id="rId10" Type="http://schemas.microsoft.com/office/2007/relationships/hdphoto" Target="../media/hdphoto4.wdp"/><Relationship Id="rId4" Type="http://schemas.microsoft.com/office/2007/relationships/hdphoto" Target="../media/hdphoto27.wdp"/><Relationship Id="rId9" Type="http://schemas.openxmlformats.org/officeDocument/2006/relationships/image" Target="../media/image8.png"/></Relationships>
</file>

<file path=ppt/slides/_rels/slide33.xml.rels><?xml version="1.0" encoding="UTF-8" standalone="yes"?>
<Relationships xmlns="http://schemas.openxmlformats.org/package/2006/relationships"><Relationship Id="rId8" Type="http://schemas.microsoft.com/office/2007/relationships/hdphoto" Target="../media/hdphoto48.wdp"/><Relationship Id="rId3" Type="http://schemas.openxmlformats.org/officeDocument/2006/relationships/image" Target="../media/image40.png"/><Relationship Id="rId7" Type="http://schemas.openxmlformats.org/officeDocument/2006/relationships/image" Target="../media/image61.png"/><Relationship Id="rId12" Type="http://schemas.microsoft.com/office/2007/relationships/hdphoto" Target="../media/hdphoto45.wdp"/><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microsoft.com/office/2007/relationships/hdphoto" Target="../media/hdphoto47.wdp"/><Relationship Id="rId11" Type="http://schemas.openxmlformats.org/officeDocument/2006/relationships/image" Target="../media/image58.png"/><Relationship Id="rId5" Type="http://schemas.openxmlformats.org/officeDocument/2006/relationships/image" Target="../media/image60.png"/><Relationship Id="rId10" Type="http://schemas.microsoft.com/office/2007/relationships/hdphoto" Target="../media/hdphoto4.wdp"/><Relationship Id="rId4" Type="http://schemas.microsoft.com/office/2007/relationships/hdphoto" Target="../media/hdphoto27.wdp"/><Relationship Id="rId9" Type="http://schemas.openxmlformats.org/officeDocument/2006/relationships/image" Target="../media/image8.png"/></Relationships>
</file>

<file path=ppt/slides/_rels/slide34.xml.rels><?xml version="1.0" encoding="UTF-8" standalone="yes"?>
<Relationships xmlns="http://schemas.openxmlformats.org/package/2006/relationships"><Relationship Id="rId8" Type="http://schemas.microsoft.com/office/2007/relationships/hdphoto" Target="../media/hdphoto50.wdp"/><Relationship Id="rId3" Type="http://schemas.openxmlformats.org/officeDocument/2006/relationships/image" Target="../media/image8.png"/><Relationship Id="rId7"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microsoft.com/office/2007/relationships/hdphoto" Target="../media/hdphoto49.wdp"/><Relationship Id="rId5" Type="http://schemas.openxmlformats.org/officeDocument/2006/relationships/image" Target="../media/image62.png"/><Relationship Id="rId10" Type="http://schemas.microsoft.com/office/2007/relationships/hdphoto" Target="../media/hdphoto51.wdp"/><Relationship Id="rId4" Type="http://schemas.microsoft.com/office/2007/relationships/hdphoto" Target="../media/hdphoto4.wdp"/><Relationship Id="rId9" Type="http://schemas.openxmlformats.org/officeDocument/2006/relationships/image" Target="../media/image64.png"/></Relationships>
</file>

<file path=ppt/slides/_rels/slide35.xml.rels><?xml version="1.0" encoding="UTF-8" standalone="yes"?>
<Relationships xmlns="http://schemas.openxmlformats.org/package/2006/relationships"><Relationship Id="rId8" Type="http://schemas.microsoft.com/office/2007/relationships/hdphoto" Target="../media/hdphoto53.wdp"/><Relationship Id="rId3" Type="http://schemas.openxmlformats.org/officeDocument/2006/relationships/image" Target="../media/image40.png"/><Relationship Id="rId7"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microsoft.com/office/2007/relationships/hdphoto" Target="../media/hdphoto52.wdp"/><Relationship Id="rId5" Type="http://schemas.openxmlformats.org/officeDocument/2006/relationships/image" Target="../media/image65.png"/><Relationship Id="rId4" Type="http://schemas.microsoft.com/office/2007/relationships/hdphoto" Target="../media/hdphoto27.wdp"/></Relationships>
</file>

<file path=ppt/slides/_rels/slide3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0.png"/><Relationship Id="rId7" Type="http://schemas.openxmlformats.org/officeDocument/2006/relationships/image" Target="../media/image8.png"/><Relationship Id="rId12" Type="http://schemas.microsoft.com/office/2007/relationships/hdphoto" Target="../media/hdphoto55.wdp"/><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microsoft.com/office/2007/relationships/hdphoto" Target="../media/hdphoto49.wdp"/><Relationship Id="rId11" Type="http://schemas.openxmlformats.org/officeDocument/2006/relationships/image" Target="../media/image68.png"/><Relationship Id="rId5" Type="http://schemas.openxmlformats.org/officeDocument/2006/relationships/image" Target="../media/image62.png"/><Relationship Id="rId10" Type="http://schemas.microsoft.com/office/2007/relationships/hdphoto" Target="../media/hdphoto54.wdp"/><Relationship Id="rId4" Type="http://schemas.microsoft.com/office/2007/relationships/hdphoto" Target="../media/hdphoto27.wdp"/><Relationship Id="rId9"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2.xml"/><Relationship Id="rId1" Type="http://schemas.openxmlformats.org/officeDocument/2006/relationships/tags" Target="../tags/tag12.xml"/><Relationship Id="rId5" Type="http://schemas.openxmlformats.org/officeDocument/2006/relationships/hyperlink" Target="http://mailto:program.intake@usda.gov/" TargetMode="External"/><Relationship Id="rId4" Type="http://schemas.openxmlformats.org/officeDocument/2006/relationships/hyperlink" Target="https://www.usda.gov/sites/default/files/documents/USDA-OASCR%20P-Complaint-Form-0508-0002-508-11-28-17Fax2Mail.pdf"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1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1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pixabay.com/pt/cont%C3%AAiner-mercadoria-iogurte-3d-3052922/"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hyperlink" Target="https://science-yhairblog.blogspot.com/2012/03/how-fine-hair-is-different.html" TargetMode="Externa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552449" y="1771650"/>
            <a:ext cx="8121958" cy="800100"/>
          </a:xfrm>
        </p:spPr>
        <p:txBody>
          <a:bodyPr>
            <a:normAutofit fontScale="90000"/>
          </a:bodyPr>
          <a:lstStyle/>
          <a:p>
            <a:pPr algn="ctr"/>
            <a:r>
              <a:rPr lang="es-419" sz="3600" b="1" dirty="0">
                <a:solidFill>
                  <a:schemeClr val="tx2"/>
                </a:solidFill>
                <a:latin typeface="Lato" panose="020F0502020204030203" pitchFamily="34" charset="0"/>
              </a:rPr>
              <a:t>Ofrecer versus Servir</a:t>
            </a:r>
            <a:br>
              <a:rPr lang="es-419" sz="3600" b="1" dirty="0">
                <a:solidFill>
                  <a:schemeClr val="tx2"/>
                </a:solidFill>
                <a:latin typeface="Lato" panose="020F0502020204030203" pitchFamily="34" charset="0"/>
              </a:rPr>
            </a:br>
            <a:r>
              <a:rPr lang="es-419" sz="3100" b="1" dirty="0">
                <a:solidFill>
                  <a:schemeClr val="tx2"/>
                </a:solidFill>
                <a:latin typeface="Lato" panose="020F0502020204030203" pitchFamily="34" charset="0"/>
              </a:rPr>
              <a:t>Una lección y un juego</a:t>
            </a:r>
            <a:endParaRPr lang="es-419" dirty="0">
              <a:solidFill>
                <a:schemeClr val="tx2"/>
              </a:solidFill>
            </a:endParaRPr>
          </a:p>
        </p:txBody>
      </p:sp>
      <p:sp>
        <p:nvSpPr>
          <p:cNvPr id="3" name="Text Placeholder 2"/>
          <p:cNvSpPr>
            <a:spLocks noGrp="1"/>
          </p:cNvSpPr>
          <p:nvPr>
            <p:ph type="body" sz="quarter" idx="11"/>
          </p:nvPr>
        </p:nvSpPr>
        <p:spPr>
          <a:xfrm>
            <a:off x="1737994" y="2826952"/>
            <a:ext cx="5750869" cy="800100"/>
          </a:xfrm>
        </p:spPr>
        <p:txBody>
          <a:bodyPr anchor="ctr">
            <a:noAutofit/>
          </a:bodyPr>
          <a:lstStyle/>
          <a:p>
            <a:pPr algn="ctr">
              <a:lnSpc>
                <a:spcPts val="1182"/>
              </a:lnSpc>
              <a:spcAft>
                <a:spcPts val="1200"/>
              </a:spcAft>
            </a:pPr>
            <a:r>
              <a:rPr lang="es-419" sz="1600" dirty="0">
                <a:solidFill>
                  <a:srgbClr val="333399"/>
                </a:solidFill>
              </a:rPr>
              <a:t>DPI Equipo de Nutrición Escolar</a:t>
            </a:r>
          </a:p>
        </p:txBody>
      </p:sp>
    </p:spTree>
    <p:custDataLst>
      <p:tags r:id="rId1"/>
    </p:custDataLst>
    <p:extLst>
      <p:ext uri="{BB962C8B-B14F-4D97-AF65-F5344CB8AC3E}">
        <p14:creationId xmlns:p14="http://schemas.microsoft.com/office/powerpoint/2010/main" val="4185322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40A2E3-55DE-447C-B2BD-AB31F0234800}"/>
              </a:ext>
            </a:extLst>
          </p:cNvPr>
          <p:cNvSpPr>
            <a:spLocks noGrp="1"/>
          </p:cNvSpPr>
          <p:nvPr>
            <p:ph type="title" idx="4294967295"/>
          </p:nvPr>
        </p:nvSpPr>
        <p:spPr>
          <a:xfrm>
            <a:off x="628650" y="0"/>
            <a:ext cx="7886700" cy="914400"/>
          </a:xfrm>
        </p:spPr>
        <p:txBody>
          <a:bodyPr>
            <a:normAutofit/>
          </a:bodyPr>
          <a:lstStyle/>
          <a:p>
            <a:pPr rtl="0" eaLnBrk="1" latinLnBrk="0" hangingPunct="1"/>
            <a:r>
              <a:rPr lang="es-AR" sz="3600" b="1" kern="1200" dirty="0">
                <a:solidFill>
                  <a:srgbClr val="FFFFFF"/>
                </a:solidFill>
                <a:effectLst/>
                <a:latin typeface="Lato Black" panose="020F0A02020204030203" pitchFamily="34" charset="0"/>
                <a:ea typeface="+mn-ea"/>
                <a:cs typeface="+mn-cs"/>
              </a:rPr>
              <a:t>Los requisitos</a:t>
            </a:r>
            <a:endParaRPr lang="es-AR" dirty="0">
              <a:effectLst/>
            </a:endParaRPr>
          </a:p>
        </p:txBody>
      </p:sp>
      <p:graphicFrame>
        <p:nvGraphicFramePr>
          <p:cNvPr id="4" name="Table 4">
            <a:extLst>
              <a:ext uri="{FF2B5EF4-FFF2-40B4-BE49-F238E27FC236}">
                <a16:creationId xmlns:a16="http://schemas.microsoft.com/office/drawing/2014/main" id="{4B0E1ABE-F8B9-4E3F-AE03-D7C572BDE229}"/>
              </a:ext>
            </a:extLst>
          </p:cNvPr>
          <p:cNvGraphicFramePr>
            <a:graphicFrameLocks noGrp="1"/>
          </p:cNvGraphicFramePr>
          <p:nvPr>
            <p:extLst>
              <p:ext uri="{D42A27DB-BD31-4B8C-83A1-F6EECF244321}">
                <p14:modId xmlns:p14="http://schemas.microsoft.com/office/powerpoint/2010/main" val="3729441440"/>
              </p:ext>
            </p:extLst>
          </p:nvPr>
        </p:nvGraphicFramePr>
        <p:xfrm>
          <a:off x="385011" y="1178837"/>
          <a:ext cx="8434135" cy="3846619"/>
        </p:xfrm>
        <a:graphic>
          <a:graphicData uri="http://schemas.openxmlformats.org/drawingml/2006/table">
            <a:tbl>
              <a:tblPr firstRow="1" bandRow="1">
                <a:tableStyleId>{5C22544A-7EE6-4342-B048-85BDC9FD1C3A}</a:tableStyleId>
              </a:tblPr>
              <a:tblGrid>
                <a:gridCol w="4283242">
                  <a:extLst>
                    <a:ext uri="{9D8B030D-6E8A-4147-A177-3AD203B41FA5}">
                      <a16:colId xmlns:a16="http://schemas.microsoft.com/office/drawing/2014/main" val="2544401161"/>
                    </a:ext>
                  </a:extLst>
                </a:gridCol>
                <a:gridCol w="4150893">
                  <a:extLst>
                    <a:ext uri="{9D8B030D-6E8A-4147-A177-3AD203B41FA5}">
                      <a16:colId xmlns:a16="http://schemas.microsoft.com/office/drawing/2014/main" val="1179092700"/>
                    </a:ext>
                  </a:extLst>
                </a:gridCol>
              </a:tblGrid>
              <a:tr h="920539">
                <a:tc>
                  <a:txBody>
                    <a:bodyPr/>
                    <a:lstStyle/>
                    <a:p>
                      <a:pPr algn="ctr"/>
                      <a:r>
                        <a:rPr lang="en-US" sz="2800" dirty="0" err="1">
                          <a:latin typeface="Lato" panose="020F0502020204030203" pitchFamily="34" charset="0"/>
                        </a:rPr>
                        <a:t>Desayuno</a:t>
                      </a:r>
                      <a:endParaRPr lang="en-US" sz="2800" dirty="0">
                        <a:latin typeface="Lato" panose="020F0502020204030203" pitchFamily="34" charset="0"/>
                      </a:endParaRPr>
                    </a:p>
                  </a:txBody>
                  <a:tcPr anchor="ctr"/>
                </a:tc>
                <a:tc>
                  <a:txBody>
                    <a:bodyPr/>
                    <a:lstStyle/>
                    <a:p>
                      <a:pPr algn="ctr"/>
                      <a:r>
                        <a:rPr lang="en-US" sz="2800" dirty="0">
                          <a:latin typeface="Lato" panose="020F0502020204030203" pitchFamily="34" charset="0"/>
                        </a:rPr>
                        <a:t>Almuerzo</a:t>
                      </a:r>
                    </a:p>
                  </a:txBody>
                  <a:tcPr anchor="ctr"/>
                </a:tc>
                <a:extLst>
                  <a:ext uri="{0D108BD9-81ED-4DB2-BD59-A6C34878D82A}">
                    <a16:rowId xmlns:a16="http://schemas.microsoft.com/office/drawing/2014/main" val="1757039432"/>
                  </a:ext>
                </a:extLst>
              </a:tr>
              <a:tr h="861529">
                <a:tc>
                  <a:txBody>
                    <a:bodyPr/>
                    <a:lstStyle/>
                    <a:p>
                      <a:pPr algn="ctr"/>
                      <a:r>
                        <a:rPr lang="en-US" sz="2000" dirty="0">
                          <a:latin typeface="Lato" panose="020F0502020204030203" pitchFamily="34" charset="0"/>
                        </a:rPr>
                        <a:t>La </a:t>
                      </a:r>
                      <a:r>
                        <a:rPr lang="en-US" sz="2000" dirty="0" err="1">
                          <a:latin typeface="Lato" panose="020F0502020204030203" pitchFamily="34" charset="0"/>
                        </a:rPr>
                        <a:t>escuela</a:t>
                      </a:r>
                      <a:r>
                        <a:rPr lang="en-US" sz="2000" dirty="0">
                          <a:latin typeface="Lato" panose="020F0502020204030203" pitchFamily="34" charset="0"/>
                        </a:rPr>
                        <a:t> </a:t>
                      </a:r>
                      <a:r>
                        <a:rPr lang="en-US" sz="2000" dirty="0" err="1">
                          <a:latin typeface="Lato" panose="020F0502020204030203" pitchFamily="34" charset="0"/>
                        </a:rPr>
                        <a:t>tiene</a:t>
                      </a:r>
                      <a:r>
                        <a:rPr lang="en-US" sz="2000" dirty="0">
                          <a:latin typeface="Lato" panose="020F0502020204030203" pitchFamily="34" charset="0"/>
                        </a:rPr>
                        <a:t> que </a:t>
                      </a:r>
                    </a:p>
                    <a:p>
                      <a:pPr algn="ctr"/>
                      <a:r>
                        <a:rPr lang="en-US" sz="2000" b="1" dirty="0" err="1">
                          <a:latin typeface="Lato" panose="020F0502020204030203" pitchFamily="34" charset="0"/>
                        </a:rPr>
                        <a:t>ofrecer</a:t>
                      </a:r>
                      <a:r>
                        <a:rPr lang="en-US" sz="2000" b="1" dirty="0">
                          <a:latin typeface="Lato" panose="020F0502020204030203" pitchFamily="34" charset="0"/>
                        </a:rPr>
                        <a:t> 4 items de los 3 </a:t>
                      </a:r>
                      <a:r>
                        <a:rPr lang="en-US" sz="2000" b="1" dirty="0" err="1">
                          <a:latin typeface="Lato" panose="020F0502020204030203" pitchFamily="34" charset="0"/>
                        </a:rPr>
                        <a:t>componentes</a:t>
                      </a:r>
                      <a:endParaRPr lang="en-US" sz="2000" b="1" dirty="0">
                        <a:latin typeface="Lato" panose="020F0502020204030203" pitchFamily="34" charset="0"/>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dirty="0">
                          <a:latin typeface="Lato" panose="020F0502020204030203" pitchFamily="34" charset="0"/>
                        </a:rPr>
                        <a:t>La </a:t>
                      </a:r>
                      <a:r>
                        <a:rPr lang="en-US" sz="2000" dirty="0" err="1">
                          <a:latin typeface="Lato" panose="020F0502020204030203" pitchFamily="34" charset="0"/>
                        </a:rPr>
                        <a:t>escuela</a:t>
                      </a:r>
                      <a:r>
                        <a:rPr lang="en-US" sz="2000" dirty="0">
                          <a:latin typeface="Lato" panose="020F0502020204030203" pitchFamily="34" charset="0"/>
                        </a:rPr>
                        <a:t> </a:t>
                      </a:r>
                      <a:r>
                        <a:rPr lang="en-US" sz="2000" dirty="0" err="1">
                          <a:latin typeface="Lato" panose="020F0502020204030203" pitchFamily="34" charset="0"/>
                        </a:rPr>
                        <a:t>tiene</a:t>
                      </a:r>
                      <a:r>
                        <a:rPr lang="en-US" sz="2000" dirty="0">
                          <a:latin typeface="Lato" panose="020F0502020204030203" pitchFamily="34" charset="0"/>
                        </a:rPr>
                        <a:t> que </a:t>
                      </a:r>
                      <a:endParaRPr lang="en-US" sz="2000" b="1" dirty="0">
                        <a:latin typeface="Lato" panose="020F0502020204030203" pitchFamily="34" charset="0"/>
                      </a:endParaRPr>
                    </a:p>
                    <a:p>
                      <a:pPr algn="ctr"/>
                      <a:r>
                        <a:rPr lang="en-US" sz="2000" b="1" dirty="0" err="1">
                          <a:latin typeface="Lato" panose="020F0502020204030203" pitchFamily="34" charset="0"/>
                        </a:rPr>
                        <a:t>ofrecer</a:t>
                      </a:r>
                      <a:r>
                        <a:rPr lang="en-US" sz="2000" b="1" dirty="0">
                          <a:latin typeface="Lato" panose="020F0502020204030203" pitchFamily="34" charset="0"/>
                        </a:rPr>
                        <a:t> los 5 </a:t>
                      </a:r>
                      <a:r>
                        <a:rPr lang="en-US" sz="2000" b="1" dirty="0" err="1">
                          <a:latin typeface="Lato" panose="020F0502020204030203" pitchFamily="34" charset="0"/>
                        </a:rPr>
                        <a:t>componentes</a:t>
                      </a:r>
                      <a:endParaRPr lang="en-US" sz="2000" b="1" dirty="0">
                        <a:latin typeface="Lato" panose="020F0502020204030203" pitchFamily="34" charset="0"/>
                      </a:endParaRPr>
                    </a:p>
                  </a:txBody>
                  <a:tcPr anchor="ctr"/>
                </a:tc>
                <a:extLst>
                  <a:ext uri="{0D108BD9-81ED-4DB2-BD59-A6C34878D82A}">
                    <a16:rowId xmlns:a16="http://schemas.microsoft.com/office/drawing/2014/main" val="2514827673"/>
                  </a:ext>
                </a:extLst>
              </a:tr>
              <a:tr h="861529">
                <a:tc>
                  <a:txBody>
                    <a:bodyPr/>
                    <a:lstStyle/>
                    <a:p>
                      <a:pPr algn="ctr"/>
                      <a:r>
                        <a:rPr lang="en-US" sz="2000" dirty="0">
                          <a:latin typeface="Lato" panose="020F0502020204030203" pitchFamily="34" charset="0"/>
                        </a:rPr>
                        <a:t>El </a:t>
                      </a:r>
                      <a:r>
                        <a:rPr lang="en-US" sz="2000" dirty="0" err="1">
                          <a:latin typeface="Lato" panose="020F0502020204030203" pitchFamily="34" charset="0"/>
                        </a:rPr>
                        <a:t>estudiante</a:t>
                      </a:r>
                      <a:r>
                        <a:rPr lang="en-US" sz="2000" dirty="0">
                          <a:latin typeface="Lato" panose="020F0502020204030203" pitchFamily="34" charset="0"/>
                        </a:rPr>
                        <a:t> </a:t>
                      </a:r>
                      <a:r>
                        <a:rPr lang="en-US" sz="2000" dirty="0" err="1">
                          <a:latin typeface="Lato" panose="020F0502020204030203" pitchFamily="34" charset="0"/>
                        </a:rPr>
                        <a:t>tiene</a:t>
                      </a:r>
                      <a:r>
                        <a:rPr lang="en-US" sz="2000" dirty="0">
                          <a:latin typeface="Lato" panose="020F0502020204030203" pitchFamily="34" charset="0"/>
                        </a:rPr>
                        <a:t> que </a:t>
                      </a:r>
                    </a:p>
                    <a:p>
                      <a:pPr algn="ctr"/>
                      <a:r>
                        <a:rPr lang="en-US" sz="2000" b="1" dirty="0" err="1">
                          <a:latin typeface="Lato" panose="020F0502020204030203" pitchFamily="34" charset="0"/>
                        </a:rPr>
                        <a:t>escoger</a:t>
                      </a:r>
                      <a:r>
                        <a:rPr lang="en-US" sz="2000" b="1" dirty="0">
                          <a:latin typeface="Lato" panose="020F0502020204030203" pitchFamily="34" charset="0"/>
                        </a:rPr>
                        <a:t> 3 items</a:t>
                      </a:r>
                    </a:p>
                    <a:p>
                      <a:pPr algn="ctr"/>
                      <a:endParaRPr lang="en-US" sz="2000" b="1" dirty="0">
                        <a:latin typeface="Lato" panose="020F0502020204030203" pitchFamily="34" charset="0"/>
                      </a:endParaRPr>
                    </a:p>
                    <a:p>
                      <a:pPr algn="ctr"/>
                      <a:r>
                        <a:rPr lang="en-US" sz="2000" b="0" dirty="0">
                          <a:latin typeface="Lato" panose="020F0502020204030203" pitchFamily="34" charset="0"/>
                        </a:rPr>
                        <a:t>Un item </a:t>
                      </a:r>
                      <a:r>
                        <a:rPr lang="en-US" sz="2000" b="0" dirty="0" err="1">
                          <a:latin typeface="Lato" panose="020F0502020204030203" pitchFamily="34" charset="0"/>
                        </a:rPr>
                        <a:t>tiene</a:t>
                      </a:r>
                      <a:r>
                        <a:rPr lang="en-US" sz="2000" b="0" dirty="0">
                          <a:latin typeface="Lato" panose="020F0502020204030203" pitchFamily="34" charset="0"/>
                        </a:rPr>
                        <a:t> que ser ½ </a:t>
                      </a:r>
                      <a:r>
                        <a:rPr lang="en-US" sz="2000" b="0" dirty="0" err="1">
                          <a:latin typeface="Lato" panose="020F0502020204030203" pitchFamily="34" charset="0"/>
                        </a:rPr>
                        <a:t>taza</a:t>
                      </a:r>
                      <a:r>
                        <a:rPr lang="en-US" sz="2000" b="0" dirty="0">
                          <a:latin typeface="Lato" panose="020F0502020204030203" pitchFamily="34" charset="0"/>
                        </a:rPr>
                        <a:t> de </a:t>
                      </a:r>
                      <a:r>
                        <a:rPr lang="en-US" sz="2000" b="0" dirty="0" err="1">
                          <a:latin typeface="Lato" panose="020F0502020204030203" pitchFamily="34" charset="0"/>
                        </a:rPr>
                        <a:t>fruta</a:t>
                      </a:r>
                      <a:r>
                        <a:rPr lang="en-US" sz="2000" b="0" dirty="0">
                          <a:latin typeface="Lato" panose="020F0502020204030203" pitchFamily="34" charset="0"/>
                        </a:rPr>
                        <a:t> y/o </a:t>
                      </a:r>
                      <a:r>
                        <a:rPr lang="en-US" sz="2000" b="0" dirty="0" err="1">
                          <a:latin typeface="Lato" panose="020F0502020204030203" pitchFamily="34" charset="0"/>
                        </a:rPr>
                        <a:t>verdura</a:t>
                      </a:r>
                      <a:endParaRPr lang="en-US" sz="2000" b="0" dirty="0">
                        <a:latin typeface="Lato" panose="020F0502020204030203" pitchFamily="34" charset="0"/>
                      </a:endParaRPr>
                    </a:p>
                    <a:p>
                      <a:pPr algn="ctr"/>
                      <a:endParaRPr lang="en-US" sz="2000" b="1" dirty="0">
                        <a:latin typeface="Lato" panose="020F0502020204030203" pitchFamily="34" charset="0"/>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dirty="0">
                          <a:latin typeface="Lato" panose="020F0502020204030203" pitchFamily="34" charset="0"/>
                        </a:rPr>
                        <a:t>El </a:t>
                      </a:r>
                      <a:r>
                        <a:rPr lang="en-US" sz="2000" dirty="0" err="1">
                          <a:latin typeface="Lato" panose="020F0502020204030203" pitchFamily="34" charset="0"/>
                        </a:rPr>
                        <a:t>estudiante</a:t>
                      </a:r>
                      <a:r>
                        <a:rPr lang="en-US" sz="2000" dirty="0">
                          <a:latin typeface="Lato" panose="020F0502020204030203" pitchFamily="34" charset="0"/>
                        </a:rPr>
                        <a:t> </a:t>
                      </a:r>
                      <a:r>
                        <a:rPr lang="en-US" sz="2000" dirty="0" err="1">
                          <a:latin typeface="Lato" panose="020F0502020204030203" pitchFamily="34" charset="0"/>
                        </a:rPr>
                        <a:t>tiene</a:t>
                      </a:r>
                      <a:r>
                        <a:rPr lang="en-US" sz="2000" dirty="0">
                          <a:latin typeface="Lato" panose="020F0502020204030203" pitchFamily="34" charset="0"/>
                        </a:rPr>
                        <a:t> que</a:t>
                      </a:r>
                    </a:p>
                    <a:p>
                      <a:pPr algn="ctr"/>
                      <a:r>
                        <a:rPr lang="en-US" sz="2000" b="1" dirty="0" err="1">
                          <a:latin typeface="Lato" panose="020F0502020204030203" pitchFamily="34" charset="0"/>
                        </a:rPr>
                        <a:t>escoger</a:t>
                      </a:r>
                      <a:r>
                        <a:rPr lang="en-US" sz="2000" b="1" dirty="0">
                          <a:latin typeface="Lato" panose="020F0502020204030203" pitchFamily="34" charset="0"/>
                        </a:rPr>
                        <a:t> 3 </a:t>
                      </a:r>
                      <a:r>
                        <a:rPr lang="en-US" sz="2000" b="1" dirty="0" err="1">
                          <a:latin typeface="Lato" panose="020F0502020204030203" pitchFamily="34" charset="0"/>
                        </a:rPr>
                        <a:t>componentes</a:t>
                      </a:r>
                      <a:r>
                        <a:rPr lang="en-US" sz="2000" b="1" dirty="0">
                          <a:latin typeface="Lato" panose="020F0502020204030203" pitchFamily="34" charset="0"/>
                        </a:rPr>
                        <a:t> </a:t>
                      </a:r>
                      <a:r>
                        <a:rPr lang="en-US" sz="2000" b="1" dirty="0" err="1">
                          <a:latin typeface="Lato" panose="020F0502020204030203" pitchFamily="34" charset="0"/>
                        </a:rPr>
                        <a:t>diferentes</a:t>
                      </a:r>
                      <a:endParaRPr lang="en-US" sz="2000" b="1" dirty="0">
                        <a:latin typeface="Lato" panose="020F0502020204030203" pitchFamily="34" charset="0"/>
                      </a:endParaRPr>
                    </a:p>
                    <a:p>
                      <a:pPr algn="ctr"/>
                      <a:endParaRPr lang="en-US" sz="2000" b="1" dirty="0">
                        <a:latin typeface="Lato" panose="020F0502020204030203"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dirty="0">
                          <a:latin typeface="Lato" panose="020F0502020204030203" pitchFamily="34" charset="0"/>
                        </a:rPr>
                        <a:t>Un </a:t>
                      </a:r>
                      <a:r>
                        <a:rPr lang="en-US" sz="2000" dirty="0" err="1">
                          <a:latin typeface="Lato" panose="020F0502020204030203" pitchFamily="34" charset="0"/>
                        </a:rPr>
                        <a:t>componente</a:t>
                      </a:r>
                      <a:r>
                        <a:rPr lang="en-US" sz="2000" dirty="0">
                          <a:latin typeface="Lato" panose="020F0502020204030203" pitchFamily="34" charset="0"/>
                        </a:rPr>
                        <a:t> </a:t>
                      </a:r>
                      <a:r>
                        <a:rPr lang="en-US" sz="2000" dirty="0" err="1">
                          <a:latin typeface="Lato" panose="020F0502020204030203" pitchFamily="34" charset="0"/>
                        </a:rPr>
                        <a:t>tiene</a:t>
                      </a:r>
                      <a:r>
                        <a:rPr lang="en-US" sz="2000" dirty="0">
                          <a:latin typeface="Lato" panose="020F0502020204030203" pitchFamily="34" charset="0"/>
                        </a:rPr>
                        <a:t> que ser ½ </a:t>
                      </a:r>
                      <a:r>
                        <a:rPr lang="en-US" sz="2000" dirty="0" err="1">
                          <a:latin typeface="Lato" panose="020F0502020204030203" pitchFamily="34" charset="0"/>
                        </a:rPr>
                        <a:t>taza</a:t>
                      </a:r>
                      <a:r>
                        <a:rPr lang="en-US" sz="2000" dirty="0">
                          <a:latin typeface="Lato" panose="020F0502020204030203" pitchFamily="34" charset="0"/>
                        </a:rPr>
                        <a:t> de </a:t>
                      </a:r>
                      <a:r>
                        <a:rPr lang="en-US" sz="2000" dirty="0" err="1">
                          <a:latin typeface="Lato" panose="020F0502020204030203" pitchFamily="34" charset="0"/>
                        </a:rPr>
                        <a:t>fruta</a:t>
                      </a:r>
                      <a:r>
                        <a:rPr lang="en-US" sz="2000" dirty="0">
                          <a:latin typeface="Lato" panose="020F0502020204030203" pitchFamily="34" charset="0"/>
                        </a:rPr>
                        <a:t> y/o </a:t>
                      </a:r>
                      <a:r>
                        <a:rPr lang="en-US" sz="2000" dirty="0" err="1">
                          <a:latin typeface="Lato" panose="020F0502020204030203" pitchFamily="34" charset="0"/>
                        </a:rPr>
                        <a:t>verdura</a:t>
                      </a:r>
                      <a:endParaRPr lang="en-US" sz="2000" dirty="0">
                        <a:latin typeface="Lato" panose="020F0502020204030203" pitchFamily="34" charset="0"/>
                      </a:endParaRPr>
                    </a:p>
                    <a:p>
                      <a:pPr algn="ctr"/>
                      <a:endParaRPr lang="en-US" sz="2000" b="1" dirty="0">
                        <a:latin typeface="Lato" panose="020F0502020204030203" pitchFamily="34" charset="0"/>
                      </a:endParaRPr>
                    </a:p>
                  </a:txBody>
                  <a:tcPr anchor="ctr"/>
                </a:tc>
                <a:extLst>
                  <a:ext uri="{0D108BD9-81ED-4DB2-BD59-A6C34878D82A}">
                    <a16:rowId xmlns:a16="http://schemas.microsoft.com/office/drawing/2014/main" val="1422306150"/>
                  </a:ext>
                </a:extLst>
              </a:tr>
            </a:tbl>
          </a:graphicData>
        </a:graphic>
      </p:graphicFrame>
    </p:spTree>
    <p:extLst>
      <p:ext uri="{BB962C8B-B14F-4D97-AF65-F5344CB8AC3E}">
        <p14:creationId xmlns:p14="http://schemas.microsoft.com/office/powerpoint/2010/main" val="197664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EDC971A-9A3D-4D86-8345-88D59870CABD}"/>
              </a:ext>
            </a:extLst>
          </p:cNvPr>
          <p:cNvSpPr>
            <a:spLocks noGrp="1"/>
          </p:cNvSpPr>
          <p:nvPr>
            <p:ph type="title" idx="4294967295"/>
          </p:nvPr>
        </p:nvSpPr>
        <p:spPr>
          <a:xfrm>
            <a:off x="628650" y="0"/>
            <a:ext cx="7886700" cy="914400"/>
          </a:xfrm>
        </p:spPr>
        <p:txBody>
          <a:bodyPr/>
          <a:lstStyle/>
          <a:p>
            <a:pPr rtl="0" eaLnBrk="1" latinLnBrk="0" hangingPunct="1"/>
            <a:r>
              <a:rPr lang="en-US" sz="3600" b="1" kern="1200" dirty="0" err="1">
                <a:solidFill>
                  <a:srgbClr val="FFFFFF"/>
                </a:solidFill>
                <a:effectLst/>
                <a:latin typeface="Lato Black" panose="020F0A02020204030203" pitchFamily="34" charset="0"/>
                <a:ea typeface="+mn-ea"/>
                <a:cs typeface="+mn-cs"/>
              </a:rPr>
              <a:t>Ejemplo</a:t>
            </a:r>
            <a:r>
              <a:rPr lang="en-US" b="1" dirty="0">
                <a:solidFill>
                  <a:srgbClr val="FFFFFF"/>
                </a:solidFill>
                <a:ea typeface="+mn-ea"/>
                <a:cs typeface="+mn-cs"/>
              </a:rPr>
              <a:t> </a:t>
            </a:r>
            <a:r>
              <a:rPr lang="en-US" b="1" dirty="0" err="1">
                <a:solidFill>
                  <a:srgbClr val="FFFFFF"/>
                </a:solidFill>
                <a:ea typeface="+mn-ea"/>
                <a:cs typeface="+mn-cs"/>
              </a:rPr>
              <a:t>en</a:t>
            </a:r>
            <a:r>
              <a:rPr lang="en-US" b="1" dirty="0">
                <a:solidFill>
                  <a:srgbClr val="FFFFFF"/>
                </a:solidFill>
                <a:ea typeface="+mn-ea"/>
                <a:cs typeface="+mn-cs"/>
              </a:rPr>
              <a:t> </a:t>
            </a:r>
            <a:r>
              <a:rPr lang="en-US" b="1" dirty="0" err="1">
                <a:solidFill>
                  <a:srgbClr val="FFFFFF"/>
                </a:solidFill>
                <a:ea typeface="+mn-ea"/>
                <a:cs typeface="+mn-cs"/>
              </a:rPr>
              <a:t>el</a:t>
            </a:r>
            <a:r>
              <a:rPr lang="en-US" b="1" dirty="0">
                <a:solidFill>
                  <a:srgbClr val="FFFFFF"/>
                </a:solidFill>
                <a:ea typeface="+mn-ea"/>
                <a:cs typeface="+mn-cs"/>
              </a:rPr>
              <a:t> </a:t>
            </a:r>
            <a:r>
              <a:rPr lang="en-US" b="1" dirty="0" err="1">
                <a:solidFill>
                  <a:srgbClr val="FFFFFF"/>
                </a:solidFill>
                <a:ea typeface="+mn-ea"/>
                <a:cs typeface="+mn-cs"/>
              </a:rPr>
              <a:t>desayuno</a:t>
            </a:r>
            <a:endParaRPr lang="en-US" dirty="0">
              <a:effectLst/>
            </a:endParaRPr>
          </a:p>
        </p:txBody>
      </p:sp>
      <p:pic>
        <p:nvPicPr>
          <p:cNvPr id="17" name="Picture 2">
            <a:extLst>
              <a:ext uri="{FF2B5EF4-FFF2-40B4-BE49-F238E27FC236}">
                <a16:creationId xmlns:a16="http://schemas.microsoft.com/office/drawing/2014/main" id="{C1C8BCFB-22CE-402F-92C6-EC645A88CCC0}"/>
              </a:ext>
              <a:ext uri="{C183D7F6-B498-43B3-948B-1728B52AA6E4}">
                <adec:decorative xmlns:adec="http://schemas.microsoft.com/office/drawing/2017/decorative" val="1"/>
              </a:ext>
            </a:extLst>
          </p:cNvPr>
          <p:cNvPicPr>
            <a:picLocks noChangeAspect="1"/>
          </p:cNvPicPr>
          <p:nvPr/>
        </p:nvPicPr>
        <p:blipFill>
          <a:blip r:embed="rId3" cstate="print">
            <a:alphaModFix amt="60000"/>
            <a:extLst>
              <a:ext uri="{28A0092B-C50C-407E-A947-70E740481C1C}">
                <a14:useLocalDpi xmlns:a14="http://schemas.microsoft.com/office/drawing/2010/main" val="0"/>
              </a:ext>
            </a:extLst>
          </a:blip>
          <a:srcRect/>
          <a:stretch>
            <a:fillRect/>
          </a:stretch>
        </p:blipFill>
        <p:spPr bwMode="auto">
          <a:xfrm>
            <a:off x="4672840" y="1722161"/>
            <a:ext cx="4521978" cy="3091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89E039D-7DE7-4019-9634-CC726F1F652F}"/>
              </a:ext>
            </a:extLst>
          </p:cNvPr>
          <p:cNvSpPr txBox="1"/>
          <p:nvPr/>
        </p:nvSpPr>
        <p:spPr>
          <a:xfrm flipH="1">
            <a:off x="662796" y="1108180"/>
            <a:ext cx="3365657" cy="461665"/>
          </a:xfrm>
          <a:prstGeom prst="rect">
            <a:avLst/>
          </a:prstGeom>
          <a:noFill/>
        </p:spPr>
        <p:txBody>
          <a:bodyPr wrap="square" rtlCol="0">
            <a:spAutoFit/>
          </a:bodyPr>
          <a:lstStyle/>
          <a:p>
            <a:r>
              <a:rPr lang="en-US" sz="2400" b="1" dirty="0"/>
              <a:t>Lo que </a:t>
            </a:r>
            <a:r>
              <a:rPr lang="en-US" sz="2400" b="1" dirty="0" err="1"/>
              <a:t>ofrece</a:t>
            </a:r>
            <a:r>
              <a:rPr lang="en-US" sz="2400" b="1" dirty="0"/>
              <a:t> la </a:t>
            </a:r>
            <a:r>
              <a:rPr lang="en-US" sz="2400" b="1" dirty="0" err="1"/>
              <a:t>escuela</a:t>
            </a:r>
            <a:endParaRPr lang="en-US" sz="2400" b="1" dirty="0"/>
          </a:p>
        </p:txBody>
      </p:sp>
      <p:pic>
        <p:nvPicPr>
          <p:cNvPr id="5" name="Picture 6">
            <a:extLst>
              <a:ext uri="{FF2B5EF4-FFF2-40B4-BE49-F238E27FC236}">
                <a16:creationId xmlns:a16="http://schemas.microsoft.com/office/drawing/2014/main" id="{A7AC4DD4-771D-45D3-B66E-5EC58C91BCC1}"/>
              </a:ext>
              <a:ext uri="{C183D7F6-B498-43B3-948B-1728B52AA6E4}">
                <adec:decorative xmlns:adec="http://schemas.microsoft.com/office/drawing/2017/decorative" val="1"/>
              </a:ext>
            </a:extLst>
          </p:cNvPr>
          <p:cNvPicPr>
            <a:picLocks noChangeAspect="1"/>
          </p:cNvPicPr>
          <p:nvPr/>
        </p:nvPicPr>
        <p:blipFill>
          <a:blip r:embed="rId4" cstate="print">
            <a:alphaModFix amt="60000"/>
            <a:extLst>
              <a:ext uri="{28A0092B-C50C-407E-A947-70E740481C1C}">
                <a14:useLocalDpi xmlns:a14="http://schemas.microsoft.com/office/drawing/2010/main" val="0"/>
              </a:ext>
            </a:extLst>
          </a:blip>
          <a:srcRect/>
          <a:stretch>
            <a:fillRect/>
          </a:stretch>
        </p:blipFill>
        <p:spPr bwMode="auto">
          <a:xfrm>
            <a:off x="21633" y="1722161"/>
            <a:ext cx="4651096" cy="3091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3">
            <a:extLst>
              <a:ext uri="{FF2B5EF4-FFF2-40B4-BE49-F238E27FC236}">
                <a16:creationId xmlns:a16="http://schemas.microsoft.com/office/drawing/2014/main" id="{346256B9-77BD-46B0-B472-5674E24B01FB}"/>
              </a:ext>
            </a:extLst>
          </p:cNvPr>
          <p:cNvSpPr txBox="1">
            <a:spLocks noChangeArrowheads="1"/>
          </p:cNvSpPr>
          <p:nvPr/>
        </p:nvSpPr>
        <p:spPr bwMode="auto">
          <a:xfrm>
            <a:off x="431476" y="2165540"/>
            <a:ext cx="107456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800" b="1" dirty="0">
                <a:latin typeface="Lato" panose="020F0502020204030203" pitchFamily="34" charset="0"/>
              </a:rPr>
              <a:t>Item 1</a:t>
            </a:r>
          </a:p>
          <a:p>
            <a:pPr algn="ctr"/>
            <a:r>
              <a:rPr lang="en-US" altLang="en-US" sz="1800" b="1" dirty="0">
                <a:latin typeface="Lato" panose="020F0502020204030203" pitchFamily="34" charset="0"/>
              </a:rPr>
              <a:t>½ </a:t>
            </a:r>
            <a:r>
              <a:rPr lang="en-US" altLang="en-US" sz="1800" b="1" dirty="0" err="1">
                <a:latin typeface="Lato" panose="020F0502020204030203" pitchFamily="34" charset="0"/>
              </a:rPr>
              <a:t>taza</a:t>
            </a:r>
            <a:r>
              <a:rPr lang="en-US" altLang="en-US" sz="1800" b="1" dirty="0">
                <a:latin typeface="Lato" panose="020F0502020204030203" pitchFamily="34" charset="0"/>
              </a:rPr>
              <a:t> </a:t>
            </a:r>
            <a:r>
              <a:rPr lang="en-US" altLang="en-US" sz="1800" b="1" dirty="0" err="1">
                <a:latin typeface="Lato" panose="020F0502020204030203" pitchFamily="34" charset="0"/>
              </a:rPr>
              <a:t>fruta</a:t>
            </a:r>
            <a:endParaRPr lang="en-US" altLang="en-US" sz="1800" b="1" dirty="0">
              <a:latin typeface="Lato" panose="020F0502020204030203" pitchFamily="34" charset="0"/>
            </a:endParaRPr>
          </a:p>
        </p:txBody>
      </p:sp>
      <p:sp>
        <p:nvSpPr>
          <p:cNvPr id="11" name="TextBox 27">
            <a:extLst>
              <a:ext uri="{FF2B5EF4-FFF2-40B4-BE49-F238E27FC236}">
                <a16:creationId xmlns:a16="http://schemas.microsoft.com/office/drawing/2014/main" id="{457FBB0A-C7CC-4BA3-815D-FB4DD395A7BF}"/>
              </a:ext>
            </a:extLst>
          </p:cNvPr>
          <p:cNvSpPr txBox="1">
            <a:spLocks noChangeArrowheads="1"/>
          </p:cNvSpPr>
          <p:nvPr/>
        </p:nvSpPr>
        <p:spPr bwMode="auto">
          <a:xfrm>
            <a:off x="1585921" y="2162042"/>
            <a:ext cx="107456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800" b="1" dirty="0">
                <a:latin typeface="Lato" panose="020F0502020204030203" pitchFamily="34" charset="0"/>
              </a:rPr>
              <a:t>Item 2 </a:t>
            </a:r>
          </a:p>
          <a:p>
            <a:pPr algn="ctr"/>
            <a:r>
              <a:rPr lang="en-US" altLang="en-US" sz="1800" b="1" dirty="0">
                <a:latin typeface="Lato" panose="020F0502020204030203" pitchFamily="34" charset="0"/>
              </a:rPr>
              <a:t>½ </a:t>
            </a:r>
            <a:r>
              <a:rPr lang="en-US" altLang="en-US" sz="1800" b="1" dirty="0" err="1">
                <a:latin typeface="Lato" panose="020F0502020204030203" pitchFamily="34" charset="0"/>
              </a:rPr>
              <a:t>taza</a:t>
            </a:r>
            <a:r>
              <a:rPr lang="en-US" altLang="en-US" sz="1800" b="1" dirty="0">
                <a:latin typeface="Lato" panose="020F0502020204030203" pitchFamily="34" charset="0"/>
              </a:rPr>
              <a:t> </a:t>
            </a:r>
            <a:r>
              <a:rPr lang="en-US" altLang="en-US" sz="1800" b="1" dirty="0" err="1">
                <a:latin typeface="Lato" panose="020F0502020204030203" pitchFamily="34" charset="0"/>
              </a:rPr>
              <a:t>fruta</a:t>
            </a:r>
            <a:endParaRPr lang="en-US" altLang="en-US" sz="1800" b="1" dirty="0">
              <a:latin typeface="Lato" panose="020F0502020204030203" pitchFamily="34" charset="0"/>
            </a:endParaRPr>
          </a:p>
        </p:txBody>
      </p:sp>
      <p:sp>
        <p:nvSpPr>
          <p:cNvPr id="12" name="TextBox 17">
            <a:extLst>
              <a:ext uri="{FF2B5EF4-FFF2-40B4-BE49-F238E27FC236}">
                <a16:creationId xmlns:a16="http://schemas.microsoft.com/office/drawing/2014/main" id="{F594882E-470B-497C-8210-1BC802677450}"/>
              </a:ext>
            </a:extLst>
          </p:cNvPr>
          <p:cNvSpPr txBox="1">
            <a:spLocks noChangeArrowheads="1"/>
          </p:cNvSpPr>
          <p:nvPr/>
        </p:nvSpPr>
        <p:spPr bwMode="auto">
          <a:xfrm>
            <a:off x="225606" y="3437149"/>
            <a:ext cx="170864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800" b="1" dirty="0">
                <a:latin typeface="Lato" panose="020F0502020204030203" pitchFamily="34" charset="0"/>
              </a:rPr>
              <a:t>Item 3</a:t>
            </a:r>
          </a:p>
          <a:p>
            <a:pPr algn="ctr"/>
            <a:r>
              <a:rPr lang="en-US" altLang="en-US" sz="1800" b="1" dirty="0">
                <a:latin typeface="Lato" panose="020F0502020204030203" pitchFamily="34" charset="0"/>
              </a:rPr>
              <a:t>1 </a:t>
            </a:r>
            <a:r>
              <a:rPr lang="en-US" altLang="en-US" sz="1800" b="1" dirty="0" err="1">
                <a:latin typeface="Lato" panose="020F0502020204030203" pitchFamily="34" charset="0"/>
              </a:rPr>
              <a:t>taza</a:t>
            </a:r>
            <a:r>
              <a:rPr lang="en-US" altLang="en-US" sz="1800" b="1" dirty="0">
                <a:latin typeface="Lato" panose="020F0502020204030203" pitchFamily="34" charset="0"/>
              </a:rPr>
              <a:t> </a:t>
            </a:r>
            <a:r>
              <a:rPr lang="en-US" altLang="en-US" sz="1800" b="1" dirty="0" err="1">
                <a:latin typeface="Lato" panose="020F0502020204030203" pitchFamily="34" charset="0"/>
              </a:rPr>
              <a:t>leche</a:t>
            </a:r>
            <a:r>
              <a:rPr lang="en-US" altLang="en-US" sz="1800" b="1" dirty="0">
                <a:latin typeface="Lato" panose="020F0502020204030203" pitchFamily="34" charset="0"/>
              </a:rPr>
              <a:t> </a:t>
            </a:r>
            <a:r>
              <a:rPr lang="en-US" altLang="en-US" sz="1800" b="1" dirty="0" err="1">
                <a:latin typeface="Lato" panose="020F0502020204030203" pitchFamily="34" charset="0"/>
              </a:rPr>
              <a:t>liquida</a:t>
            </a:r>
            <a:r>
              <a:rPr lang="en-US" altLang="en-US" sz="1800" b="1" dirty="0">
                <a:latin typeface="Lato" panose="020F0502020204030203" pitchFamily="34" charset="0"/>
              </a:rPr>
              <a:t> </a:t>
            </a:r>
          </a:p>
        </p:txBody>
      </p:sp>
      <p:sp>
        <p:nvSpPr>
          <p:cNvPr id="21" name="TextBox 24">
            <a:extLst>
              <a:ext uri="{FF2B5EF4-FFF2-40B4-BE49-F238E27FC236}">
                <a16:creationId xmlns:a16="http://schemas.microsoft.com/office/drawing/2014/main" id="{FB593FAE-D0DA-4C91-ABFA-2C3BE555D27E}"/>
              </a:ext>
            </a:extLst>
          </p:cNvPr>
          <p:cNvSpPr txBox="1">
            <a:spLocks noChangeArrowheads="1"/>
          </p:cNvSpPr>
          <p:nvPr/>
        </p:nvSpPr>
        <p:spPr bwMode="auto">
          <a:xfrm>
            <a:off x="1786449" y="3587049"/>
            <a:ext cx="19291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800" b="1" dirty="0">
                <a:latin typeface="Lato" panose="020F0502020204030203" pitchFamily="34" charset="0"/>
              </a:rPr>
              <a:t>Item 4</a:t>
            </a:r>
          </a:p>
          <a:p>
            <a:pPr algn="ctr"/>
            <a:r>
              <a:rPr lang="en-US" altLang="en-US" sz="1800" b="1" dirty="0">
                <a:latin typeface="Lato" panose="020F0502020204030203" pitchFamily="34" charset="0"/>
              </a:rPr>
              <a:t>1 </a:t>
            </a:r>
            <a:r>
              <a:rPr lang="en-US" altLang="en-US" sz="1800" b="1" dirty="0" err="1">
                <a:latin typeface="Lato" panose="020F0502020204030203" pitchFamily="34" charset="0"/>
              </a:rPr>
              <a:t>oz</a:t>
            </a:r>
            <a:r>
              <a:rPr lang="en-US" altLang="en-US" sz="1800" b="1" dirty="0">
                <a:latin typeface="Lato" panose="020F0502020204030203" pitchFamily="34" charset="0"/>
              </a:rPr>
              <a:t> </a:t>
            </a:r>
            <a:r>
              <a:rPr lang="en-US" altLang="en-US" sz="1800" b="1" dirty="0" err="1">
                <a:latin typeface="Lato" panose="020F0502020204030203" pitchFamily="34" charset="0"/>
              </a:rPr>
              <a:t>eq</a:t>
            </a:r>
            <a:r>
              <a:rPr lang="en-US" altLang="en-US" sz="1800" b="1" dirty="0">
                <a:latin typeface="Lato" panose="020F0502020204030203" pitchFamily="34" charset="0"/>
              </a:rPr>
              <a:t> </a:t>
            </a:r>
            <a:r>
              <a:rPr lang="en-US" altLang="en-US" sz="1800" b="1" dirty="0" err="1">
                <a:latin typeface="Lato" panose="020F0502020204030203" pitchFamily="34" charset="0"/>
              </a:rPr>
              <a:t>grano</a:t>
            </a:r>
            <a:r>
              <a:rPr lang="en-US" altLang="en-US" sz="1800" b="1" dirty="0">
                <a:latin typeface="Lato" panose="020F0502020204030203" pitchFamily="34" charset="0"/>
              </a:rPr>
              <a:t> </a:t>
            </a:r>
          </a:p>
        </p:txBody>
      </p:sp>
      <p:sp>
        <p:nvSpPr>
          <p:cNvPr id="22" name="TextBox 21">
            <a:extLst>
              <a:ext uri="{FF2B5EF4-FFF2-40B4-BE49-F238E27FC236}">
                <a16:creationId xmlns:a16="http://schemas.microsoft.com/office/drawing/2014/main" id="{F1FD22A9-D14E-468A-9CAA-FA66D94B577B}"/>
              </a:ext>
            </a:extLst>
          </p:cNvPr>
          <p:cNvSpPr txBox="1"/>
          <p:nvPr/>
        </p:nvSpPr>
        <p:spPr>
          <a:xfrm flipH="1">
            <a:off x="5094206" y="1112775"/>
            <a:ext cx="3726844" cy="461665"/>
          </a:xfrm>
          <a:prstGeom prst="rect">
            <a:avLst/>
          </a:prstGeom>
          <a:noFill/>
        </p:spPr>
        <p:txBody>
          <a:bodyPr wrap="square" rtlCol="0">
            <a:spAutoFit/>
          </a:bodyPr>
          <a:lstStyle/>
          <a:p>
            <a:r>
              <a:rPr lang="en-US" sz="2400" b="1" dirty="0"/>
              <a:t>Lo que </a:t>
            </a:r>
            <a:r>
              <a:rPr lang="en-US" sz="2400" b="1" dirty="0" err="1"/>
              <a:t>escoge</a:t>
            </a:r>
            <a:r>
              <a:rPr lang="en-US" sz="2400" b="1" dirty="0"/>
              <a:t> </a:t>
            </a:r>
            <a:r>
              <a:rPr lang="en-US" sz="2400" b="1" dirty="0" err="1"/>
              <a:t>el</a:t>
            </a:r>
            <a:r>
              <a:rPr lang="en-US" sz="2400" b="1" dirty="0"/>
              <a:t> </a:t>
            </a:r>
            <a:r>
              <a:rPr lang="en-US" sz="2400" b="1" dirty="0" err="1"/>
              <a:t>estudiante</a:t>
            </a:r>
            <a:endParaRPr lang="en-US" sz="2400" b="1" dirty="0"/>
          </a:p>
        </p:txBody>
      </p:sp>
      <p:sp>
        <p:nvSpPr>
          <p:cNvPr id="20" name="TextBox 22">
            <a:extLst>
              <a:ext uri="{FF2B5EF4-FFF2-40B4-BE49-F238E27FC236}">
                <a16:creationId xmlns:a16="http://schemas.microsoft.com/office/drawing/2014/main" id="{BA6BFB87-2B4C-44F4-849C-AF5A4AA02009}"/>
              </a:ext>
            </a:extLst>
          </p:cNvPr>
          <p:cNvSpPr txBox="1">
            <a:spLocks noChangeArrowheads="1"/>
          </p:cNvSpPr>
          <p:nvPr/>
        </p:nvSpPr>
        <p:spPr bwMode="auto">
          <a:xfrm>
            <a:off x="5108257" y="2115651"/>
            <a:ext cx="1026553" cy="92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800" b="1" dirty="0">
                <a:latin typeface="Lato" panose="020F0502020204030203" pitchFamily="34" charset="0"/>
              </a:rPr>
              <a:t>Item 1  </a:t>
            </a:r>
          </a:p>
          <a:p>
            <a:pPr algn="ctr"/>
            <a:r>
              <a:rPr lang="en-US" altLang="en-US" sz="1800" b="1" dirty="0">
                <a:latin typeface="Lato" panose="020F0502020204030203" pitchFamily="34" charset="0"/>
              </a:rPr>
              <a:t>½ </a:t>
            </a:r>
            <a:r>
              <a:rPr lang="en-US" altLang="en-US" sz="1800" b="1" dirty="0" err="1">
                <a:latin typeface="Lato" panose="020F0502020204030203" pitchFamily="34" charset="0"/>
              </a:rPr>
              <a:t>taza</a:t>
            </a:r>
            <a:r>
              <a:rPr lang="en-US" altLang="en-US" sz="1800" b="1" dirty="0">
                <a:latin typeface="Lato" panose="020F0502020204030203" pitchFamily="34" charset="0"/>
              </a:rPr>
              <a:t> </a:t>
            </a:r>
            <a:r>
              <a:rPr lang="en-US" altLang="en-US" sz="1800" b="1" dirty="0" err="1">
                <a:latin typeface="Lato" panose="020F0502020204030203" pitchFamily="34" charset="0"/>
              </a:rPr>
              <a:t>fruta</a:t>
            </a:r>
            <a:endParaRPr lang="en-US" altLang="en-US" sz="1800" b="1" dirty="0">
              <a:latin typeface="Lato" panose="020F0502020204030203" pitchFamily="34" charset="0"/>
            </a:endParaRPr>
          </a:p>
        </p:txBody>
      </p:sp>
      <p:sp>
        <p:nvSpPr>
          <p:cNvPr id="18" name="TextBox 14">
            <a:extLst>
              <a:ext uri="{FF2B5EF4-FFF2-40B4-BE49-F238E27FC236}">
                <a16:creationId xmlns:a16="http://schemas.microsoft.com/office/drawing/2014/main" id="{C522C512-F722-442E-B727-BEDD733D6C6D}"/>
              </a:ext>
            </a:extLst>
          </p:cNvPr>
          <p:cNvSpPr txBox="1">
            <a:spLocks noChangeArrowheads="1"/>
          </p:cNvSpPr>
          <p:nvPr/>
        </p:nvSpPr>
        <p:spPr bwMode="auto">
          <a:xfrm>
            <a:off x="7428978" y="2287527"/>
            <a:ext cx="7101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800" b="1" dirty="0">
                <a:latin typeface="Lato" panose="020F0502020204030203" pitchFamily="34" charset="0"/>
              </a:rPr>
              <a:t> Item 2</a:t>
            </a:r>
          </a:p>
        </p:txBody>
      </p:sp>
      <p:sp>
        <p:nvSpPr>
          <p:cNvPr id="19" name="TextBox 21">
            <a:extLst>
              <a:ext uri="{FF2B5EF4-FFF2-40B4-BE49-F238E27FC236}">
                <a16:creationId xmlns:a16="http://schemas.microsoft.com/office/drawing/2014/main" id="{98F85852-4EBD-4C16-94F5-B79CE846D8A2}"/>
              </a:ext>
            </a:extLst>
          </p:cNvPr>
          <p:cNvSpPr txBox="1">
            <a:spLocks noChangeArrowheads="1"/>
          </p:cNvSpPr>
          <p:nvPr/>
        </p:nvSpPr>
        <p:spPr bwMode="auto">
          <a:xfrm>
            <a:off x="7014840" y="3588440"/>
            <a:ext cx="6854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800" b="1" dirty="0">
                <a:latin typeface="Lato" panose="020F0502020204030203" pitchFamily="34" charset="0"/>
              </a:rPr>
              <a:t>Item 3</a:t>
            </a:r>
          </a:p>
        </p:txBody>
      </p:sp>
    </p:spTree>
    <p:extLst>
      <p:ext uri="{BB962C8B-B14F-4D97-AF65-F5344CB8AC3E}">
        <p14:creationId xmlns:p14="http://schemas.microsoft.com/office/powerpoint/2010/main" val="3496791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2DFFD6-F2FD-470F-AB5E-FB8C7BDBD67F}"/>
              </a:ext>
            </a:extLst>
          </p:cNvPr>
          <p:cNvSpPr>
            <a:spLocks noGrp="1"/>
          </p:cNvSpPr>
          <p:nvPr>
            <p:ph type="title" idx="4294967295"/>
          </p:nvPr>
        </p:nvSpPr>
        <p:spPr>
          <a:xfrm>
            <a:off x="628650" y="0"/>
            <a:ext cx="7886700" cy="914400"/>
          </a:xfrm>
        </p:spPr>
        <p:txBody>
          <a:bodyPr/>
          <a:lstStyle/>
          <a:p>
            <a:pPr rtl="0" eaLnBrk="1" latinLnBrk="0" hangingPunct="1"/>
            <a:r>
              <a:rPr lang="en-US" sz="3600" b="1" kern="1200" dirty="0" err="1">
                <a:solidFill>
                  <a:srgbClr val="FFFFFF"/>
                </a:solidFill>
                <a:effectLst/>
                <a:latin typeface="Lato Black" panose="020F0A02020204030203" pitchFamily="34" charset="0"/>
                <a:ea typeface="+mn-ea"/>
                <a:cs typeface="+mn-cs"/>
              </a:rPr>
              <a:t>Ejemplo</a:t>
            </a:r>
            <a:r>
              <a:rPr lang="en-US" sz="3600" b="1" kern="1200" dirty="0">
                <a:solidFill>
                  <a:srgbClr val="FFFFFF"/>
                </a:solidFill>
                <a:effectLst/>
                <a:latin typeface="Lato Black" panose="020F0A02020204030203" pitchFamily="34" charset="0"/>
                <a:ea typeface="+mn-ea"/>
                <a:cs typeface="+mn-cs"/>
              </a:rPr>
              <a:t> </a:t>
            </a:r>
            <a:r>
              <a:rPr lang="en-US" sz="3600" b="1" kern="1200" dirty="0" err="1">
                <a:solidFill>
                  <a:srgbClr val="FFFFFF"/>
                </a:solidFill>
                <a:effectLst/>
                <a:latin typeface="Lato Black" panose="020F0A02020204030203" pitchFamily="34" charset="0"/>
                <a:ea typeface="+mn-ea"/>
                <a:cs typeface="+mn-cs"/>
              </a:rPr>
              <a:t>en</a:t>
            </a:r>
            <a:r>
              <a:rPr lang="en-US" sz="3600" b="1" kern="1200" dirty="0">
                <a:solidFill>
                  <a:srgbClr val="FFFFFF"/>
                </a:solidFill>
                <a:effectLst/>
                <a:latin typeface="Lato Black" panose="020F0A02020204030203" pitchFamily="34" charset="0"/>
                <a:ea typeface="+mn-ea"/>
                <a:cs typeface="+mn-cs"/>
              </a:rPr>
              <a:t> </a:t>
            </a:r>
            <a:r>
              <a:rPr lang="en-US" sz="3600" b="1" kern="1200" dirty="0" err="1">
                <a:solidFill>
                  <a:srgbClr val="FFFFFF"/>
                </a:solidFill>
                <a:effectLst/>
                <a:latin typeface="Lato Black" panose="020F0A02020204030203" pitchFamily="34" charset="0"/>
                <a:ea typeface="+mn-ea"/>
                <a:cs typeface="+mn-cs"/>
              </a:rPr>
              <a:t>el</a:t>
            </a:r>
            <a:r>
              <a:rPr lang="en-US" sz="3600" b="1" kern="1200" dirty="0">
                <a:solidFill>
                  <a:srgbClr val="FFFFFF"/>
                </a:solidFill>
                <a:effectLst/>
                <a:latin typeface="Lato Black" panose="020F0A02020204030203" pitchFamily="34" charset="0"/>
                <a:ea typeface="+mn-ea"/>
                <a:cs typeface="+mn-cs"/>
              </a:rPr>
              <a:t> almuerzo</a:t>
            </a:r>
            <a:endParaRPr lang="en-US" dirty="0">
              <a:effectLst/>
            </a:endParaRPr>
          </a:p>
        </p:txBody>
      </p:sp>
      <p:pic>
        <p:nvPicPr>
          <p:cNvPr id="19" name="Picture 6">
            <a:extLst>
              <a:ext uri="{FF2B5EF4-FFF2-40B4-BE49-F238E27FC236}">
                <a16:creationId xmlns:a16="http://schemas.microsoft.com/office/drawing/2014/main" id="{C45A408E-A3CC-4A2E-990A-0036D96BA6D8}"/>
              </a:ext>
              <a:ext uri="{C183D7F6-B498-43B3-948B-1728B52AA6E4}">
                <adec:decorative xmlns:adec="http://schemas.microsoft.com/office/drawing/2017/decorative" val="1"/>
              </a:ext>
            </a:extLst>
          </p:cNvPr>
          <p:cNvPicPr>
            <a:picLocks noChangeAspect="1"/>
          </p:cNvPicPr>
          <p:nvPr/>
        </p:nvPicPr>
        <p:blipFill>
          <a:blip r:embed="rId3" cstate="print">
            <a:alphaModFix amt="60000"/>
            <a:extLst>
              <a:ext uri="{28A0092B-C50C-407E-A947-70E740481C1C}">
                <a14:useLocalDpi xmlns:a14="http://schemas.microsoft.com/office/drawing/2010/main" val="0"/>
              </a:ext>
            </a:extLst>
          </a:blip>
          <a:srcRect/>
          <a:stretch>
            <a:fillRect/>
          </a:stretch>
        </p:blipFill>
        <p:spPr bwMode="auto">
          <a:xfrm>
            <a:off x="114520" y="1884027"/>
            <a:ext cx="4474299" cy="2974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6A8F3329-AAC0-4A88-ADDB-5670DE76556C}"/>
              </a:ext>
              <a:ext uri="{C183D7F6-B498-43B3-948B-1728B52AA6E4}">
                <adec:decorative xmlns:adec="http://schemas.microsoft.com/office/drawing/2017/decorative" val="1"/>
              </a:ext>
            </a:extLst>
          </p:cNvPr>
          <p:cNvPicPr>
            <a:picLocks noChangeAspect="1"/>
          </p:cNvPicPr>
          <p:nvPr/>
        </p:nvPicPr>
        <p:blipFill>
          <a:blip r:embed="rId4" cstate="print">
            <a:alphaModFix amt="59000"/>
            <a:extLst>
              <a:ext uri="{28A0092B-C50C-407E-A947-70E740481C1C}">
                <a14:useLocalDpi xmlns:a14="http://schemas.microsoft.com/office/drawing/2010/main" val="0"/>
              </a:ext>
            </a:extLst>
          </a:blip>
          <a:srcRect/>
          <a:stretch>
            <a:fillRect/>
          </a:stretch>
        </p:blipFill>
        <p:spPr bwMode="auto">
          <a:xfrm>
            <a:off x="4756056" y="1884027"/>
            <a:ext cx="4326751" cy="2974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a:extLst>
              <a:ext uri="{FF2B5EF4-FFF2-40B4-BE49-F238E27FC236}">
                <a16:creationId xmlns:a16="http://schemas.microsoft.com/office/drawing/2014/main" id="{B5201BFD-01C5-4AD4-B6CC-2AB7CBD47BB5}"/>
              </a:ext>
            </a:extLst>
          </p:cNvPr>
          <p:cNvSpPr txBox="1"/>
          <p:nvPr/>
        </p:nvSpPr>
        <p:spPr>
          <a:xfrm flipH="1">
            <a:off x="745718" y="1224311"/>
            <a:ext cx="3365657" cy="461665"/>
          </a:xfrm>
          <a:prstGeom prst="rect">
            <a:avLst/>
          </a:prstGeom>
          <a:noFill/>
        </p:spPr>
        <p:txBody>
          <a:bodyPr wrap="square" rtlCol="0">
            <a:spAutoFit/>
          </a:bodyPr>
          <a:lstStyle/>
          <a:p>
            <a:r>
              <a:rPr lang="en-US" sz="2400" b="1" dirty="0"/>
              <a:t>Lo que </a:t>
            </a:r>
            <a:r>
              <a:rPr lang="en-US" sz="2400" b="1" dirty="0" err="1"/>
              <a:t>ofrece</a:t>
            </a:r>
            <a:r>
              <a:rPr lang="en-US" sz="2400" b="1" dirty="0"/>
              <a:t> la </a:t>
            </a:r>
            <a:r>
              <a:rPr lang="en-US" sz="2400" b="1" dirty="0" err="1"/>
              <a:t>escuela</a:t>
            </a:r>
            <a:endParaRPr lang="en-US" sz="2400" b="1" dirty="0"/>
          </a:p>
        </p:txBody>
      </p:sp>
      <p:sp>
        <p:nvSpPr>
          <p:cNvPr id="2" name="TextBox 1">
            <a:extLst>
              <a:ext uri="{FF2B5EF4-FFF2-40B4-BE49-F238E27FC236}">
                <a16:creationId xmlns:a16="http://schemas.microsoft.com/office/drawing/2014/main" id="{5BA075A3-077E-4B1B-A27E-4D8AA87D730F}"/>
              </a:ext>
            </a:extLst>
          </p:cNvPr>
          <p:cNvSpPr txBox="1"/>
          <p:nvPr/>
        </p:nvSpPr>
        <p:spPr>
          <a:xfrm>
            <a:off x="646892" y="2587999"/>
            <a:ext cx="736099" cy="369332"/>
          </a:xfrm>
          <a:prstGeom prst="rect">
            <a:avLst/>
          </a:prstGeom>
          <a:noFill/>
        </p:spPr>
        <p:txBody>
          <a:bodyPr wrap="none" rtlCol="0">
            <a:spAutoFit/>
          </a:bodyPr>
          <a:lstStyle/>
          <a:p>
            <a:r>
              <a:rPr lang="en-US" sz="1800" b="1" dirty="0" err="1">
                <a:latin typeface="Lato" panose="020F0502020204030203" pitchFamily="34" charset="0"/>
                <a:ea typeface="Lato" panose="020F0502020204030203" pitchFamily="34" charset="0"/>
                <a:cs typeface="Lato" panose="020F0502020204030203" pitchFamily="34" charset="0"/>
              </a:rPr>
              <a:t>Fruta</a:t>
            </a:r>
            <a:endParaRPr lang="en-US" b="1" dirty="0">
              <a:latin typeface="Lato" panose="020F0502020204030203" pitchFamily="34" charset="0"/>
              <a:ea typeface="Lato" panose="020F0502020204030203" pitchFamily="34" charset="0"/>
              <a:cs typeface="Lato" panose="020F0502020204030203" pitchFamily="34" charset="0"/>
            </a:endParaRPr>
          </a:p>
        </p:txBody>
      </p:sp>
      <p:sp>
        <p:nvSpPr>
          <p:cNvPr id="30" name="TextBox 17">
            <a:extLst>
              <a:ext uri="{FF2B5EF4-FFF2-40B4-BE49-F238E27FC236}">
                <a16:creationId xmlns:a16="http://schemas.microsoft.com/office/drawing/2014/main" id="{C1BD5F59-0C63-4656-9755-D71A8EEF4DEB}"/>
              </a:ext>
            </a:extLst>
          </p:cNvPr>
          <p:cNvSpPr txBox="1">
            <a:spLocks noChangeArrowheads="1"/>
          </p:cNvSpPr>
          <p:nvPr/>
        </p:nvSpPr>
        <p:spPr bwMode="auto">
          <a:xfrm>
            <a:off x="1683813" y="2583384"/>
            <a:ext cx="8265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800" b="1" dirty="0" err="1">
                <a:latin typeface="Lato" panose="020F0502020204030203" pitchFamily="34" charset="0"/>
              </a:rPr>
              <a:t>Grano</a:t>
            </a:r>
            <a:endParaRPr lang="en-US" altLang="en-US" sz="1600" b="1" dirty="0">
              <a:latin typeface="Lato" panose="020F0502020204030203" pitchFamily="34" charset="0"/>
            </a:endParaRPr>
          </a:p>
        </p:txBody>
      </p:sp>
      <p:sp>
        <p:nvSpPr>
          <p:cNvPr id="35" name="TextBox 17">
            <a:extLst>
              <a:ext uri="{FF2B5EF4-FFF2-40B4-BE49-F238E27FC236}">
                <a16:creationId xmlns:a16="http://schemas.microsoft.com/office/drawing/2014/main" id="{E21D6B71-3ED5-48AD-9DF7-CD8E682BED36}"/>
              </a:ext>
            </a:extLst>
          </p:cNvPr>
          <p:cNvSpPr txBox="1">
            <a:spLocks noChangeArrowheads="1"/>
          </p:cNvSpPr>
          <p:nvPr/>
        </p:nvSpPr>
        <p:spPr bwMode="auto">
          <a:xfrm>
            <a:off x="2730553" y="2444884"/>
            <a:ext cx="10180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800" b="1" dirty="0">
                <a:latin typeface="Lato" panose="020F0502020204030203" pitchFamily="34" charset="0"/>
              </a:rPr>
              <a:t>Leche </a:t>
            </a:r>
            <a:r>
              <a:rPr lang="en-US" altLang="en-US" sz="1800" b="1" dirty="0" err="1">
                <a:latin typeface="Lato" panose="020F0502020204030203" pitchFamily="34" charset="0"/>
              </a:rPr>
              <a:t>liquida</a:t>
            </a:r>
            <a:endParaRPr lang="en-US" altLang="en-US" sz="1600" b="1" dirty="0">
              <a:latin typeface="Lato" panose="020F0502020204030203" pitchFamily="34" charset="0"/>
            </a:endParaRPr>
          </a:p>
        </p:txBody>
      </p:sp>
      <p:sp>
        <p:nvSpPr>
          <p:cNvPr id="31" name="TextBox 27">
            <a:extLst>
              <a:ext uri="{FF2B5EF4-FFF2-40B4-BE49-F238E27FC236}">
                <a16:creationId xmlns:a16="http://schemas.microsoft.com/office/drawing/2014/main" id="{840F2FD7-AE38-4716-9F47-AF134FDCA33D}"/>
              </a:ext>
            </a:extLst>
          </p:cNvPr>
          <p:cNvSpPr txBox="1">
            <a:spLocks noChangeArrowheads="1"/>
          </p:cNvSpPr>
          <p:nvPr/>
        </p:nvSpPr>
        <p:spPr bwMode="auto">
          <a:xfrm>
            <a:off x="465042" y="3837967"/>
            <a:ext cx="12905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800" b="1" dirty="0" err="1">
                <a:latin typeface="Lato" panose="020F0502020204030203" pitchFamily="34" charset="0"/>
              </a:rPr>
              <a:t>Verdura</a:t>
            </a:r>
            <a:endParaRPr lang="en-US" altLang="en-US" sz="1800" b="1" dirty="0">
              <a:latin typeface="Lato" panose="020F0502020204030203" pitchFamily="34" charset="0"/>
            </a:endParaRPr>
          </a:p>
        </p:txBody>
      </p:sp>
      <p:sp>
        <p:nvSpPr>
          <p:cNvPr id="27" name="TextBox 24">
            <a:extLst>
              <a:ext uri="{FF2B5EF4-FFF2-40B4-BE49-F238E27FC236}">
                <a16:creationId xmlns:a16="http://schemas.microsoft.com/office/drawing/2014/main" id="{92E486F5-01BF-4260-9401-4BEDF567FB67}"/>
              </a:ext>
            </a:extLst>
          </p:cNvPr>
          <p:cNvSpPr txBox="1">
            <a:spLocks noChangeArrowheads="1"/>
          </p:cNvSpPr>
          <p:nvPr/>
        </p:nvSpPr>
        <p:spPr bwMode="auto">
          <a:xfrm>
            <a:off x="1809662" y="3737676"/>
            <a:ext cx="21088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800" b="1" dirty="0">
                <a:latin typeface="Lato" panose="020F0502020204030203" pitchFamily="34" charset="0"/>
              </a:rPr>
              <a:t>Carne/</a:t>
            </a:r>
            <a:r>
              <a:rPr lang="en-US" altLang="en-US" sz="1800" b="1" dirty="0" err="1">
                <a:latin typeface="Lato" panose="020F0502020204030203" pitchFamily="34" charset="0"/>
              </a:rPr>
              <a:t>sustituto</a:t>
            </a:r>
            <a:r>
              <a:rPr lang="en-US" altLang="en-US" sz="1800" b="1" dirty="0">
                <a:latin typeface="Lato" panose="020F0502020204030203" pitchFamily="34" charset="0"/>
              </a:rPr>
              <a:t> de carne </a:t>
            </a:r>
          </a:p>
        </p:txBody>
      </p:sp>
      <p:sp>
        <p:nvSpPr>
          <p:cNvPr id="33" name="TextBox 32">
            <a:extLst>
              <a:ext uri="{FF2B5EF4-FFF2-40B4-BE49-F238E27FC236}">
                <a16:creationId xmlns:a16="http://schemas.microsoft.com/office/drawing/2014/main" id="{28D7FDD4-C00F-439D-9228-5639B1FB14A7}"/>
              </a:ext>
            </a:extLst>
          </p:cNvPr>
          <p:cNvSpPr txBox="1"/>
          <p:nvPr/>
        </p:nvSpPr>
        <p:spPr>
          <a:xfrm flipH="1">
            <a:off x="5063328" y="1224185"/>
            <a:ext cx="3726844" cy="461665"/>
          </a:xfrm>
          <a:prstGeom prst="rect">
            <a:avLst/>
          </a:prstGeom>
          <a:noFill/>
        </p:spPr>
        <p:txBody>
          <a:bodyPr wrap="square" rtlCol="0">
            <a:spAutoFit/>
          </a:bodyPr>
          <a:lstStyle/>
          <a:p>
            <a:r>
              <a:rPr lang="en-US" sz="2400" b="1" dirty="0"/>
              <a:t>Lo que </a:t>
            </a:r>
            <a:r>
              <a:rPr lang="en-US" sz="2400" b="1" dirty="0" err="1"/>
              <a:t>escoge</a:t>
            </a:r>
            <a:r>
              <a:rPr lang="en-US" sz="2400" b="1" dirty="0"/>
              <a:t> </a:t>
            </a:r>
            <a:r>
              <a:rPr lang="en-US" sz="2400" b="1" dirty="0" err="1"/>
              <a:t>el</a:t>
            </a:r>
            <a:r>
              <a:rPr lang="en-US" sz="2400" b="1" dirty="0"/>
              <a:t> </a:t>
            </a:r>
            <a:r>
              <a:rPr lang="en-US" sz="2400" b="1" dirty="0" err="1"/>
              <a:t>estudiante</a:t>
            </a:r>
            <a:endParaRPr lang="en-US" sz="2400" b="1" dirty="0"/>
          </a:p>
        </p:txBody>
      </p:sp>
      <p:sp>
        <p:nvSpPr>
          <p:cNvPr id="36" name="TextBox 35">
            <a:extLst>
              <a:ext uri="{FF2B5EF4-FFF2-40B4-BE49-F238E27FC236}">
                <a16:creationId xmlns:a16="http://schemas.microsoft.com/office/drawing/2014/main" id="{FD51B80D-7F96-4C66-9278-F35181193D03}"/>
              </a:ext>
            </a:extLst>
          </p:cNvPr>
          <p:cNvSpPr txBox="1"/>
          <p:nvPr/>
        </p:nvSpPr>
        <p:spPr>
          <a:xfrm>
            <a:off x="5016363" y="2535761"/>
            <a:ext cx="1577676" cy="646331"/>
          </a:xfrm>
          <a:prstGeom prst="rect">
            <a:avLst/>
          </a:prstGeom>
          <a:noFill/>
        </p:spPr>
        <p:txBody>
          <a:bodyPr wrap="none" rtlCol="0">
            <a:spAutoFit/>
          </a:bodyPr>
          <a:lstStyle/>
          <a:p>
            <a:pPr algn="ctr"/>
            <a:r>
              <a:rPr lang="en-US" sz="1800" b="1" dirty="0" err="1">
                <a:latin typeface="Lato" panose="020F0502020204030203" pitchFamily="34" charset="0"/>
                <a:ea typeface="Lato" panose="020F0502020204030203" pitchFamily="34" charset="0"/>
                <a:cs typeface="Lato" panose="020F0502020204030203" pitchFamily="34" charset="0"/>
              </a:rPr>
              <a:t>Componente</a:t>
            </a:r>
            <a:r>
              <a:rPr lang="en-US" sz="1800" b="1" dirty="0">
                <a:latin typeface="Lato" panose="020F0502020204030203" pitchFamily="34" charset="0"/>
                <a:ea typeface="Lato" panose="020F0502020204030203" pitchFamily="34" charset="0"/>
                <a:cs typeface="Lato" panose="020F0502020204030203" pitchFamily="34" charset="0"/>
              </a:rPr>
              <a:t> </a:t>
            </a:r>
          </a:p>
          <a:p>
            <a:pPr algn="ctr"/>
            <a:r>
              <a:rPr lang="en-US" sz="1800" b="1" dirty="0">
                <a:latin typeface="Lato" panose="020F0502020204030203" pitchFamily="34" charset="0"/>
                <a:ea typeface="Lato" panose="020F0502020204030203" pitchFamily="34" charset="0"/>
                <a:cs typeface="Lato" panose="020F0502020204030203" pitchFamily="34" charset="0"/>
              </a:rPr>
              <a:t>#1</a:t>
            </a:r>
            <a:endParaRPr lang="en-US" b="1" dirty="0">
              <a:latin typeface="Lato" panose="020F0502020204030203" pitchFamily="34" charset="0"/>
              <a:ea typeface="Lato" panose="020F0502020204030203" pitchFamily="34" charset="0"/>
              <a:cs typeface="Lato" panose="020F0502020204030203" pitchFamily="34" charset="0"/>
            </a:endParaRPr>
          </a:p>
        </p:txBody>
      </p:sp>
      <p:sp>
        <p:nvSpPr>
          <p:cNvPr id="37" name="TextBox 36">
            <a:extLst>
              <a:ext uri="{FF2B5EF4-FFF2-40B4-BE49-F238E27FC236}">
                <a16:creationId xmlns:a16="http://schemas.microsoft.com/office/drawing/2014/main" id="{D91AB3AE-F4BD-44DA-A003-1FF2E344A726}"/>
              </a:ext>
            </a:extLst>
          </p:cNvPr>
          <p:cNvSpPr txBox="1"/>
          <p:nvPr/>
        </p:nvSpPr>
        <p:spPr>
          <a:xfrm>
            <a:off x="7003815" y="2543731"/>
            <a:ext cx="1577676" cy="646331"/>
          </a:xfrm>
          <a:prstGeom prst="rect">
            <a:avLst/>
          </a:prstGeom>
          <a:noFill/>
        </p:spPr>
        <p:txBody>
          <a:bodyPr wrap="none" rtlCol="0">
            <a:spAutoFit/>
          </a:bodyPr>
          <a:lstStyle/>
          <a:p>
            <a:pPr algn="ctr"/>
            <a:r>
              <a:rPr lang="en-US" sz="1800" b="1" dirty="0" err="1">
                <a:latin typeface="Lato" panose="020F0502020204030203" pitchFamily="34" charset="0"/>
                <a:ea typeface="Lato" panose="020F0502020204030203" pitchFamily="34" charset="0"/>
                <a:cs typeface="Lato" panose="020F0502020204030203" pitchFamily="34" charset="0"/>
              </a:rPr>
              <a:t>Componente</a:t>
            </a:r>
            <a:r>
              <a:rPr lang="en-US" sz="1800" b="1" dirty="0">
                <a:latin typeface="Lato" panose="020F0502020204030203" pitchFamily="34" charset="0"/>
                <a:ea typeface="Lato" panose="020F0502020204030203" pitchFamily="34" charset="0"/>
                <a:cs typeface="Lato" panose="020F0502020204030203" pitchFamily="34" charset="0"/>
              </a:rPr>
              <a:t> </a:t>
            </a:r>
          </a:p>
          <a:p>
            <a:pPr algn="ctr"/>
            <a:r>
              <a:rPr lang="en-US" sz="1800" b="1" dirty="0">
                <a:latin typeface="Lato" panose="020F0502020204030203" pitchFamily="34" charset="0"/>
                <a:ea typeface="Lato" panose="020F0502020204030203" pitchFamily="34" charset="0"/>
                <a:cs typeface="Lato" panose="020F0502020204030203" pitchFamily="34" charset="0"/>
              </a:rPr>
              <a:t>#2</a:t>
            </a:r>
            <a:endParaRPr lang="en-US" b="1" dirty="0">
              <a:latin typeface="Lato" panose="020F0502020204030203" pitchFamily="34" charset="0"/>
              <a:ea typeface="Lato" panose="020F0502020204030203" pitchFamily="34" charset="0"/>
              <a:cs typeface="Lato" panose="020F0502020204030203" pitchFamily="34" charset="0"/>
            </a:endParaRPr>
          </a:p>
        </p:txBody>
      </p:sp>
      <p:sp>
        <p:nvSpPr>
          <p:cNvPr id="38" name="TextBox 37">
            <a:extLst>
              <a:ext uri="{FF2B5EF4-FFF2-40B4-BE49-F238E27FC236}">
                <a16:creationId xmlns:a16="http://schemas.microsoft.com/office/drawing/2014/main" id="{72C7EBA3-98B7-4ECC-B1A7-2CF7C3F071DA}"/>
              </a:ext>
            </a:extLst>
          </p:cNvPr>
          <p:cNvSpPr txBox="1"/>
          <p:nvPr/>
        </p:nvSpPr>
        <p:spPr>
          <a:xfrm>
            <a:off x="6410849" y="3599176"/>
            <a:ext cx="1846977" cy="923330"/>
          </a:xfrm>
          <a:prstGeom prst="rect">
            <a:avLst/>
          </a:prstGeom>
          <a:noFill/>
        </p:spPr>
        <p:txBody>
          <a:bodyPr wrap="square" rtlCol="0">
            <a:spAutoFit/>
          </a:bodyPr>
          <a:lstStyle/>
          <a:p>
            <a:pPr algn="ctr"/>
            <a:r>
              <a:rPr lang="en-US" sz="1800" b="1" dirty="0" err="1">
                <a:latin typeface="Lato" panose="020F0502020204030203" pitchFamily="34" charset="0"/>
                <a:ea typeface="Lato" panose="020F0502020204030203" pitchFamily="34" charset="0"/>
                <a:cs typeface="Lato" panose="020F0502020204030203" pitchFamily="34" charset="0"/>
              </a:rPr>
              <a:t>Componente</a:t>
            </a:r>
            <a:r>
              <a:rPr lang="en-US" sz="1800" b="1" dirty="0">
                <a:latin typeface="Lato" panose="020F0502020204030203" pitchFamily="34" charset="0"/>
                <a:ea typeface="Lato" panose="020F0502020204030203" pitchFamily="34" charset="0"/>
                <a:cs typeface="Lato" panose="020F0502020204030203" pitchFamily="34" charset="0"/>
              </a:rPr>
              <a:t> #3</a:t>
            </a:r>
          </a:p>
          <a:p>
            <a:pPr algn="ctr"/>
            <a:r>
              <a:rPr lang="en-US" sz="1800" b="1" dirty="0">
                <a:latin typeface="Lato" panose="020F0502020204030203" pitchFamily="34" charset="0"/>
                <a:ea typeface="Lato" panose="020F0502020204030203" pitchFamily="34" charset="0"/>
                <a:cs typeface="Lato" panose="020F0502020204030203" pitchFamily="34" charset="0"/>
              </a:rPr>
              <a:t>½ </a:t>
            </a:r>
            <a:r>
              <a:rPr lang="en-US" sz="1800" b="1" dirty="0" err="1">
                <a:latin typeface="Lato" panose="020F0502020204030203" pitchFamily="34" charset="0"/>
                <a:ea typeface="Lato" panose="020F0502020204030203" pitchFamily="34" charset="0"/>
                <a:cs typeface="Lato" panose="020F0502020204030203" pitchFamily="34" charset="0"/>
              </a:rPr>
              <a:t>taza</a:t>
            </a:r>
            <a:r>
              <a:rPr lang="en-US" sz="1800" b="1" dirty="0">
                <a:latin typeface="Lato" panose="020F0502020204030203" pitchFamily="34" charset="0"/>
                <a:ea typeface="Lato" panose="020F0502020204030203" pitchFamily="34" charset="0"/>
                <a:cs typeface="Lato" panose="020F0502020204030203" pitchFamily="34" charset="0"/>
              </a:rPr>
              <a:t> de </a:t>
            </a:r>
            <a:r>
              <a:rPr lang="en-US" sz="1800" b="1" dirty="0" err="1">
                <a:latin typeface="Lato" panose="020F0502020204030203" pitchFamily="34" charset="0"/>
                <a:ea typeface="Lato" panose="020F0502020204030203" pitchFamily="34" charset="0"/>
                <a:cs typeface="Lato" panose="020F0502020204030203" pitchFamily="34" charset="0"/>
              </a:rPr>
              <a:t>fruta</a:t>
            </a:r>
            <a:r>
              <a:rPr lang="en-US" sz="1800" b="1" dirty="0">
                <a:latin typeface="Lato" panose="020F0502020204030203" pitchFamily="34" charset="0"/>
                <a:ea typeface="Lato" panose="020F0502020204030203" pitchFamily="34" charset="0"/>
                <a:cs typeface="Lato" panose="020F0502020204030203" pitchFamily="34" charset="0"/>
              </a:rPr>
              <a:t> y/o </a:t>
            </a:r>
            <a:r>
              <a:rPr lang="en-US" sz="1800" b="1" dirty="0" err="1">
                <a:latin typeface="Lato" panose="020F0502020204030203" pitchFamily="34" charset="0"/>
                <a:ea typeface="Lato" panose="020F0502020204030203" pitchFamily="34" charset="0"/>
                <a:cs typeface="Lato" panose="020F0502020204030203" pitchFamily="34" charset="0"/>
              </a:rPr>
              <a:t>verdura</a:t>
            </a:r>
            <a:endParaRPr lang="en-US" b="1"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165917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567FEE-11E3-4D76-99E8-79F1E1C0AC19}"/>
              </a:ext>
            </a:extLst>
          </p:cNvPr>
          <p:cNvSpPr>
            <a:spLocks noGrp="1"/>
          </p:cNvSpPr>
          <p:nvPr>
            <p:ph type="title" idx="4294967295"/>
          </p:nvPr>
        </p:nvSpPr>
        <p:spPr>
          <a:xfrm>
            <a:off x="682979" y="0"/>
            <a:ext cx="7886700" cy="914400"/>
          </a:xfrm>
        </p:spPr>
        <p:txBody>
          <a:bodyPr/>
          <a:lstStyle/>
          <a:p>
            <a:pPr rtl="0" eaLnBrk="1" latinLnBrk="0" hangingPunct="1"/>
            <a:r>
              <a:rPr lang="en-US" sz="3600" b="1" kern="1200" dirty="0">
                <a:solidFill>
                  <a:srgbClr val="FFFFFF"/>
                </a:solidFill>
                <a:effectLst/>
                <a:latin typeface="Lato Black" panose="020F0A02020204030203" pitchFamily="34" charset="0"/>
                <a:ea typeface="+mn-ea"/>
                <a:cs typeface="+mn-cs"/>
              </a:rPr>
              <a:t>¡A </a:t>
            </a:r>
            <a:r>
              <a:rPr lang="en-US" sz="3600" b="1" kern="1200" dirty="0" err="1">
                <a:solidFill>
                  <a:srgbClr val="FFFFFF"/>
                </a:solidFill>
                <a:effectLst/>
                <a:latin typeface="Lato Black" panose="020F0A02020204030203" pitchFamily="34" charset="0"/>
                <a:ea typeface="+mn-ea"/>
                <a:cs typeface="+mn-cs"/>
              </a:rPr>
              <a:t>jugar</a:t>
            </a:r>
            <a:r>
              <a:rPr lang="en-US" sz="3600" b="1" kern="1200" dirty="0">
                <a:solidFill>
                  <a:srgbClr val="FFFFFF"/>
                </a:solidFill>
                <a:effectLst/>
                <a:latin typeface="Lato Black" panose="020F0A02020204030203" pitchFamily="34" charset="0"/>
                <a:ea typeface="+mn-ea"/>
                <a:cs typeface="+mn-cs"/>
              </a:rPr>
              <a:t>!</a:t>
            </a:r>
          </a:p>
        </p:txBody>
      </p:sp>
      <p:sp>
        <p:nvSpPr>
          <p:cNvPr id="6" name="TextBox 5">
            <a:extLst>
              <a:ext uri="{FF2B5EF4-FFF2-40B4-BE49-F238E27FC236}">
                <a16:creationId xmlns:a16="http://schemas.microsoft.com/office/drawing/2014/main" id="{D11456F7-0E88-4B18-8584-568331592894}"/>
              </a:ext>
            </a:extLst>
          </p:cNvPr>
          <p:cNvSpPr txBox="1"/>
          <p:nvPr/>
        </p:nvSpPr>
        <p:spPr>
          <a:xfrm>
            <a:off x="4626329" y="1344085"/>
            <a:ext cx="4299551" cy="3046988"/>
          </a:xfrm>
          <a:prstGeom prst="rect">
            <a:avLst/>
          </a:prstGeom>
          <a:noFill/>
        </p:spPr>
        <p:txBody>
          <a:bodyPr wrap="square" rtlCol="0">
            <a:spAutoFit/>
          </a:bodyPr>
          <a:lstStyle/>
          <a:p>
            <a:pPr algn="ctr"/>
            <a:r>
              <a:rPr lang="es-ES" sz="2400" dirty="0">
                <a:latin typeface="Lato" panose="020F0502020204030203" pitchFamily="34" charset="0"/>
                <a:ea typeface="Lato" panose="020F0502020204030203" pitchFamily="34" charset="0"/>
                <a:cs typeface="Lato" panose="020F0502020204030203" pitchFamily="34" charset="0"/>
              </a:rPr>
              <a:t>Mostraremos el menú planificado y lo que el estudiante ha seleccionado.</a:t>
            </a:r>
          </a:p>
          <a:p>
            <a:pPr algn="ctr"/>
            <a:endParaRPr lang="en-US" sz="2400" dirty="0">
              <a:latin typeface="Lato" panose="020F0502020204030203" pitchFamily="34" charset="0"/>
              <a:ea typeface="Lato" panose="020F0502020204030203" pitchFamily="34" charset="0"/>
              <a:cs typeface="Lato" panose="020F0502020204030203" pitchFamily="34" charset="0"/>
            </a:endParaRPr>
          </a:p>
          <a:p>
            <a:pPr algn="ctr"/>
            <a:r>
              <a:rPr lang="es-ES" sz="2400" dirty="0">
                <a:latin typeface="Lato" panose="020F0502020204030203" pitchFamily="34" charset="0"/>
                <a:ea typeface="Lato" panose="020F0502020204030203" pitchFamily="34" charset="0"/>
                <a:cs typeface="Lato" panose="020F0502020204030203" pitchFamily="34" charset="0"/>
              </a:rPr>
              <a:t>Según la selección del estudiante, responda </a:t>
            </a:r>
          </a:p>
          <a:p>
            <a:pPr algn="ctr"/>
            <a:r>
              <a:rPr lang="es-ES" sz="2400" dirty="0">
                <a:latin typeface="Lato" panose="020F0502020204030203" pitchFamily="34" charset="0"/>
                <a:ea typeface="Lato" panose="020F0502020204030203" pitchFamily="34" charset="0"/>
                <a:cs typeface="Lato" panose="020F0502020204030203" pitchFamily="34" charset="0"/>
              </a:rPr>
              <a:t>"sí" o "no" si la comida es reembolsable.</a:t>
            </a:r>
            <a:endParaRPr lang="en-US" sz="2400" dirty="0">
              <a:latin typeface="Lato" panose="020F0502020204030203" pitchFamily="34" charset="0"/>
              <a:ea typeface="Lato" panose="020F0502020204030203" pitchFamily="34" charset="0"/>
              <a:cs typeface="Lato" panose="020F0502020204030203" pitchFamily="34" charset="0"/>
            </a:endParaRPr>
          </a:p>
        </p:txBody>
      </p:sp>
      <p:pic>
        <p:nvPicPr>
          <p:cNvPr id="4" name="Picture 3">
            <a:extLst>
              <a:ext uri="{FF2B5EF4-FFF2-40B4-BE49-F238E27FC236}">
                <a16:creationId xmlns:a16="http://schemas.microsoft.com/office/drawing/2014/main" id="{ABCE6692-045A-4BA4-B217-39AF0FD384A0}"/>
              </a:ext>
              <a:ext uri="{C183D7F6-B498-43B3-948B-1728B52AA6E4}">
                <adec:decorative xmlns:adec="http://schemas.microsoft.com/office/drawing/2017/decorative" val="1"/>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2342" b="98061" l="3445" r="96986"/>
                    </a14:imgEffect>
                  </a14:imgLayer>
                </a14:imgProps>
              </a:ext>
              <a:ext uri="{28A0092B-C50C-407E-A947-70E740481C1C}">
                <a14:useLocalDpi xmlns:a14="http://schemas.microsoft.com/office/drawing/2010/main" val="0"/>
              </a:ext>
            </a:extLst>
          </a:blip>
          <a:stretch>
            <a:fillRect/>
          </a:stretch>
        </p:blipFill>
        <p:spPr>
          <a:xfrm>
            <a:off x="0" y="1325469"/>
            <a:ext cx="4626329" cy="3084220"/>
          </a:xfrm>
          <a:prstGeom prst="rect">
            <a:avLst/>
          </a:prstGeom>
        </p:spPr>
      </p:pic>
    </p:spTree>
    <p:extLst>
      <p:ext uri="{BB962C8B-B14F-4D97-AF65-F5344CB8AC3E}">
        <p14:creationId xmlns:p14="http://schemas.microsoft.com/office/powerpoint/2010/main" val="2259277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ED1EE4C-94F9-49D9-90F2-2B459665FD12}"/>
              </a:ext>
            </a:extLst>
          </p:cNvPr>
          <p:cNvSpPr>
            <a:spLocks noGrp="1"/>
          </p:cNvSpPr>
          <p:nvPr>
            <p:ph type="title" idx="4294967295"/>
          </p:nvPr>
        </p:nvSpPr>
        <p:spPr>
          <a:xfrm>
            <a:off x="544367" y="2669"/>
            <a:ext cx="7886700" cy="914400"/>
          </a:xfrm>
        </p:spPr>
        <p:txBody>
          <a:bodyPr>
            <a:normAutofit/>
          </a:bodyPr>
          <a:lstStyle/>
          <a:p>
            <a:r>
              <a:rPr lang="en-US" dirty="0" err="1"/>
              <a:t>Desayuno</a:t>
            </a:r>
            <a:r>
              <a:rPr lang="en-US" dirty="0"/>
              <a:t> - Menu #1</a:t>
            </a:r>
          </a:p>
        </p:txBody>
      </p:sp>
      <p:pic>
        <p:nvPicPr>
          <p:cNvPr id="12" name="Picture 11">
            <a:extLst>
              <a:ext uri="{FF2B5EF4-FFF2-40B4-BE49-F238E27FC236}">
                <a16:creationId xmlns:a16="http://schemas.microsoft.com/office/drawing/2014/main" id="{B2D23D3E-A7BF-46D4-A0C0-4980149AA871}"/>
              </a:ext>
              <a:ext uri="{C183D7F6-B498-43B3-948B-1728B52AA6E4}">
                <adec:decorative xmlns:adec="http://schemas.microsoft.com/office/drawing/2017/decorative" val="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891" b="89988" l="9072" r="93966"/>
                    </a14:imgEffect>
                  </a14:imgLayer>
                </a14:imgProps>
              </a:ext>
              <a:ext uri="{28A0092B-C50C-407E-A947-70E740481C1C}">
                <a14:useLocalDpi xmlns:a14="http://schemas.microsoft.com/office/drawing/2010/main" val="0"/>
              </a:ext>
            </a:extLst>
          </a:blip>
          <a:stretch>
            <a:fillRect/>
          </a:stretch>
        </p:blipFill>
        <p:spPr>
          <a:xfrm>
            <a:off x="384720" y="1602642"/>
            <a:ext cx="2584933" cy="1797457"/>
          </a:xfrm>
          <a:prstGeom prst="rect">
            <a:avLst/>
          </a:prstGeom>
        </p:spPr>
      </p:pic>
      <p:pic>
        <p:nvPicPr>
          <p:cNvPr id="14" name="Picture 13">
            <a:extLst>
              <a:ext uri="{FF2B5EF4-FFF2-40B4-BE49-F238E27FC236}">
                <a16:creationId xmlns:a16="http://schemas.microsoft.com/office/drawing/2014/main" id="{A074437C-CC51-4E75-A4D0-007A11A14B7D}"/>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5607" y="1640609"/>
            <a:ext cx="1903705" cy="1511882"/>
          </a:xfrm>
          <a:prstGeom prst="rect">
            <a:avLst/>
          </a:prstGeom>
        </p:spPr>
      </p:pic>
      <p:pic>
        <p:nvPicPr>
          <p:cNvPr id="19" name="Picture 18">
            <a:extLst>
              <a:ext uri="{FF2B5EF4-FFF2-40B4-BE49-F238E27FC236}">
                <a16:creationId xmlns:a16="http://schemas.microsoft.com/office/drawing/2014/main" id="{F39B0CB0-DF3D-4B84-9CCD-7B50A997E13C}"/>
              </a:ext>
              <a:ext uri="{C183D7F6-B498-43B3-948B-1728B52AA6E4}">
                <adec:decorative xmlns:adec="http://schemas.microsoft.com/office/drawing/2017/decorative" val="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3125" b="96023" l="3933" r="97753">
                        <a14:backgroundMark x1="45880" y1="82670" x2="45880" y2="82670"/>
                      </a14:backgroundRemoval>
                    </a14:imgEffect>
                  </a14:imgLayer>
                </a14:imgProps>
              </a:ext>
              <a:ext uri="{28A0092B-C50C-407E-A947-70E740481C1C}">
                <a14:useLocalDpi xmlns:a14="http://schemas.microsoft.com/office/drawing/2010/main" val="0"/>
              </a:ext>
            </a:extLst>
          </a:blip>
          <a:stretch>
            <a:fillRect/>
          </a:stretch>
        </p:blipFill>
        <p:spPr>
          <a:xfrm>
            <a:off x="3081114" y="1895987"/>
            <a:ext cx="1884609" cy="1242600"/>
          </a:xfrm>
          <a:prstGeom prst="rect">
            <a:avLst/>
          </a:prstGeom>
        </p:spPr>
      </p:pic>
      <p:pic>
        <p:nvPicPr>
          <p:cNvPr id="20" name="Picture 19">
            <a:extLst>
              <a:ext uri="{FF2B5EF4-FFF2-40B4-BE49-F238E27FC236}">
                <a16:creationId xmlns:a16="http://schemas.microsoft.com/office/drawing/2014/main" id="{08D1BE62-CD8C-437F-A0D4-026408A0D7F8}"/>
              </a:ext>
              <a:ext uri="{C183D7F6-B498-43B3-948B-1728B52AA6E4}">
                <adec:decorative xmlns:adec="http://schemas.microsoft.com/office/drawing/2017/decorative" val="1"/>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6933082" y="725679"/>
            <a:ext cx="2210918" cy="2998209"/>
          </a:xfrm>
          <a:prstGeom prst="rect">
            <a:avLst/>
          </a:prstGeom>
        </p:spPr>
      </p:pic>
      <p:sp>
        <p:nvSpPr>
          <p:cNvPr id="15" name="TextBox 14">
            <a:extLst>
              <a:ext uri="{FF2B5EF4-FFF2-40B4-BE49-F238E27FC236}">
                <a16:creationId xmlns:a16="http://schemas.microsoft.com/office/drawing/2014/main" id="{265E64DD-925D-4915-8573-DEFF9C01559A}"/>
              </a:ext>
            </a:extLst>
          </p:cNvPr>
          <p:cNvSpPr txBox="1"/>
          <p:nvPr/>
        </p:nvSpPr>
        <p:spPr>
          <a:xfrm>
            <a:off x="384720" y="3400099"/>
            <a:ext cx="2554334" cy="1015663"/>
          </a:xfrm>
          <a:prstGeom prst="rect">
            <a:avLst/>
          </a:prstGeom>
          <a:noFill/>
        </p:spPr>
        <p:txBody>
          <a:bodyPr wrap="square" rtlCol="0">
            <a:spAutoFit/>
          </a:bodyPr>
          <a:lstStyle/>
          <a:p>
            <a:pPr algn="ctr"/>
            <a:r>
              <a:rPr lang="en-US" sz="2000" dirty="0">
                <a:latin typeface="Lato" panose="020F0502020204030203" pitchFamily="34" charset="0"/>
              </a:rPr>
              <a:t>Sandwich </a:t>
            </a:r>
          </a:p>
          <a:p>
            <a:pPr algn="ctr"/>
            <a:r>
              <a:rPr lang="en-US" sz="2000" dirty="0">
                <a:latin typeface="Lato" panose="020F0502020204030203" pitchFamily="34" charset="0"/>
              </a:rPr>
              <a:t>(1 </a:t>
            </a:r>
            <a:r>
              <a:rPr lang="en-US" sz="2000" dirty="0" err="1">
                <a:latin typeface="Lato" panose="020F0502020204030203" pitchFamily="34" charset="0"/>
              </a:rPr>
              <a:t>oz</a:t>
            </a:r>
            <a:r>
              <a:rPr lang="en-US" sz="2000" dirty="0">
                <a:latin typeface="Lato" panose="020F0502020204030203" pitchFamily="34" charset="0"/>
              </a:rPr>
              <a:t> </a:t>
            </a:r>
            <a:r>
              <a:rPr lang="en-US" sz="2000" dirty="0" err="1">
                <a:latin typeface="Lato" panose="020F0502020204030203" pitchFamily="34" charset="0"/>
              </a:rPr>
              <a:t>eq</a:t>
            </a:r>
            <a:r>
              <a:rPr lang="en-US" sz="2000" dirty="0">
                <a:latin typeface="Lato" panose="020F0502020204030203" pitchFamily="34" charset="0"/>
              </a:rPr>
              <a:t> </a:t>
            </a:r>
            <a:r>
              <a:rPr lang="en-US" sz="2000" dirty="0" err="1">
                <a:latin typeface="Lato" panose="020F0502020204030203" pitchFamily="34" charset="0"/>
              </a:rPr>
              <a:t>grano</a:t>
            </a:r>
            <a:r>
              <a:rPr lang="en-US" sz="2000" dirty="0">
                <a:latin typeface="Lato" panose="020F0502020204030203" pitchFamily="34" charset="0"/>
              </a:rPr>
              <a:t>, </a:t>
            </a:r>
          </a:p>
          <a:p>
            <a:pPr algn="ctr"/>
            <a:r>
              <a:rPr lang="en-US" sz="2000" dirty="0">
                <a:latin typeface="Lato" panose="020F0502020204030203" pitchFamily="34" charset="0"/>
              </a:rPr>
              <a:t>1 </a:t>
            </a:r>
            <a:r>
              <a:rPr lang="en-US" sz="2000" dirty="0" err="1">
                <a:latin typeface="Lato" panose="020F0502020204030203" pitchFamily="34" charset="0"/>
              </a:rPr>
              <a:t>oz</a:t>
            </a:r>
            <a:r>
              <a:rPr lang="en-US" sz="2000" dirty="0">
                <a:latin typeface="Lato" panose="020F0502020204030203" pitchFamily="34" charset="0"/>
              </a:rPr>
              <a:t> </a:t>
            </a:r>
            <a:r>
              <a:rPr lang="en-US" sz="2000" dirty="0" err="1">
                <a:latin typeface="Lato" panose="020F0502020204030203" pitchFamily="34" charset="0"/>
              </a:rPr>
              <a:t>eq</a:t>
            </a:r>
            <a:r>
              <a:rPr lang="en-US" sz="2000" dirty="0">
                <a:latin typeface="Lato" panose="020F0502020204030203" pitchFamily="34" charset="0"/>
              </a:rPr>
              <a:t> carne)</a:t>
            </a:r>
          </a:p>
        </p:txBody>
      </p:sp>
      <p:sp>
        <p:nvSpPr>
          <p:cNvPr id="16" name="TextBox 15">
            <a:extLst>
              <a:ext uri="{FF2B5EF4-FFF2-40B4-BE49-F238E27FC236}">
                <a16:creationId xmlns:a16="http://schemas.microsoft.com/office/drawing/2014/main" id="{1A230EC7-6F79-4B46-83EA-B3E477C19A52}"/>
              </a:ext>
            </a:extLst>
          </p:cNvPr>
          <p:cNvSpPr txBox="1"/>
          <p:nvPr/>
        </p:nvSpPr>
        <p:spPr>
          <a:xfrm>
            <a:off x="3081114" y="3448173"/>
            <a:ext cx="1919641" cy="830997"/>
          </a:xfrm>
          <a:prstGeom prst="rect">
            <a:avLst/>
          </a:prstGeom>
          <a:noFill/>
        </p:spPr>
        <p:txBody>
          <a:bodyPr wrap="square" rtlCol="0">
            <a:spAutoFit/>
          </a:bodyPr>
          <a:lstStyle/>
          <a:p>
            <a:pPr algn="ctr"/>
            <a:r>
              <a:rPr lang="en-US" sz="2400" dirty="0">
                <a:latin typeface="Lato" panose="020F0502020204030203" pitchFamily="34" charset="0"/>
              </a:rPr>
              <a:t>½ </a:t>
            </a:r>
            <a:r>
              <a:rPr lang="en-US" sz="2400" dirty="0" err="1">
                <a:latin typeface="Lato" panose="020F0502020204030203" pitchFamily="34" charset="0"/>
              </a:rPr>
              <a:t>taza</a:t>
            </a:r>
            <a:r>
              <a:rPr lang="en-US" sz="2400" dirty="0">
                <a:latin typeface="Lato" panose="020F0502020204030203" pitchFamily="34" charset="0"/>
              </a:rPr>
              <a:t> de </a:t>
            </a:r>
          </a:p>
          <a:p>
            <a:pPr algn="ctr"/>
            <a:r>
              <a:rPr lang="en-US" sz="2400" dirty="0" err="1">
                <a:latin typeface="Lato" panose="020F0502020204030203" pitchFamily="34" charset="0"/>
              </a:rPr>
              <a:t>fresas</a:t>
            </a:r>
            <a:endParaRPr lang="en-US" sz="2400" dirty="0">
              <a:latin typeface="Lato" panose="020F0502020204030203" pitchFamily="34" charset="0"/>
            </a:endParaRPr>
          </a:p>
        </p:txBody>
      </p:sp>
      <p:sp>
        <p:nvSpPr>
          <p:cNvPr id="17" name="TextBox 16">
            <a:extLst>
              <a:ext uri="{FF2B5EF4-FFF2-40B4-BE49-F238E27FC236}">
                <a16:creationId xmlns:a16="http://schemas.microsoft.com/office/drawing/2014/main" id="{78AE90F3-5582-43BB-A70C-FBE1E2359972}"/>
              </a:ext>
            </a:extLst>
          </p:cNvPr>
          <p:cNvSpPr txBox="1"/>
          <p:nvPr/>
        </p:nvSpPr>
        <p:spPr>
          <a:xfrm>
            <a:off x="5322640" y="3330794"/>
            <a:ext cx="1649640" cy="1200329"/>
          </a:xfrm>
          <a:prstGeom prst="rect">
            <a:avLst/>
          </a:prstGeom>
          <a:noFill/>
        </p:spPr>
        <p:txBody>
          <a:bodyPr wrap="square" rtlCol="0">
            <a:spAutoFit/>
          </a:bodyPr>
          <a:lstStyle/>
          <a:p>
            <a:pPr algn="ctr"/>
            <a:r>
              <a:rPr lang="en-US" sz="2400" dirty="0">
                <a:latin typeface="Lato" panose="020F0502020204030203" pitchFamily="34" charset="0"/>
              </a:rPr>
              <a:t>½ </a:t>
            </a:r>
            <a:r>
              <a:rPr lang="en-US" sz="2400" dirty="0" err="1">
                <a:latin typeface="Lato" panose="020F0502020204030203" pitchFamily="34" charset="0"/>
              </a:rPr>
              <a:t>taza</a:t>
            </a:r>
            <a:r>
              <a:rPr lang="en-US" sz="2400" dirty="0">
                <a:latin typeface="Lato" panose="020F0502020204030203" pitchFamily="34" charset="0"/>
              </a:rPr>
              <a:t> de </a:t>
            </a:r>
            <a:r>
              <a:rPr lang="en-US" sz="2400" dirty="0" err="1">
                <a:latin typeface="Lato" panose="020F0502020204030203" pitchFamily="34" charset="0"/>
              </a:rPr>
              <a:t>rodajas</a:t>
            </a:r>
            <a:r>
              <a:rPr lang="en-US" sz="2400" dirty="0">
                <a:latin typeface="Lato" panose="020F0502020204030203" pitchFamily="34" charset="0"/>
              </a:rPr>
              <a:t> de </a:t>
            </a:r>
            <a:r>
              <a:rPr lang="en-US" sz="2400" dirty="0" err="1">
                <a:latin typeface="Lato" panose="020F0502020204030203" pitchFamily="34" charset="0"/>
              </a:rPr>
              <a:t>naranja</a:t>
            </a:r>
            <a:endParaRPr lang="en-US" sz="2400" dirty="0">
              <a:latin typeface="Lato" panose="020F0502020204030203" pitchFamily="34" charset="0"/>
            </a:endParaRPr>
          </a:p>
        </p:txBody>
      </p:sp>
      <p:sp>
        <p:nvSpPr>
          <p:cNvPr id="18" name="TextBox 17">
            <a:extLst>
              <a:ext uri="{FF2B5EF4-FFF2-40B4-BE49-F238E27FC236}">
                <a16:creationId xmlns:a16="http://schemas.microsoft.com/office/drawing/2014/main" id="{E85EB961-EEE3-4D0F-A7CE-6590DBB1BA77}"/>
              </a:ext>
            </a:extLst>
          </p:cNvPr>
          <p:cNvSpPr txBox="1"/>
          <p:nvPr/>
        </p:nvSpPr>
        <p:spPr>
          <a:xfrm>
            <a:off x="7317803" y="3553182"/>
            <a:ext cx="1441477" cy="830997"/>
          </a:xfrm>
          <a:prstGeom prst="rect">
            <a:avLst/>
          </a:prstGeom>
          <a:noFill/>
        </p:spPr>
        <p:txBody>
          <a:bodyPr wrap="square" rtlCol="0">
            <a:spAutoFit/>
          </a:bodyPr>
          <a:lstStyle/>
          <a:p>
            <a:pPr algn="ctr"/>
            <a:r>
              <a:rPr lang="en-US" sz="2400" dirty="0">
                <a:latin typeface="Lato" panose="020F0502020204030203" pitchFamily="34" charset="0"/>
              </a:rPr>
              <a:t>1 </a:t>
            </a:r>
            <a:r>
              <a:rPr lang="en-US" sz="2400" dirty="0" err="1">
                <a:latin typeface="Lato" panose="020F0502020204030203" pitchFamily="34" charset="0"/>
              </a:rPr>
              <a:t>taza</a:t>
            </a:r>
            <a:r>
              <a:rPr lang="en-US" sz="2400" dirty="0">
                <a:latin typeface="Lato" panose="020F0502020204030203" pitchFamily="34" charset="0"/>
              </a:rPr>
              <a:t> de </a:t>
            </a:r>
            <a:r>
              <a:rPr lang="en-US" sz="2400" dirty="0" err="1">
                <a:latin typeface="Lato" panose="020F0502020204030203" pitchFamily="34" charset="0"/>
              </a:rPr>
              <a:t>leche</a:t>
            </a:r>
            <a:endParaRPr lang="en-US" sz="2400" dirty="0">
              <a:latin typeface="Lato" panose="020F0502020204030203" pitchFamily="34" charset="0"/>
            </a:endParaRPr>
          </a:p>
        </p:txBody>
      </p:sp>
    </p:spTree>
    <p:extLst>
      <p:ext uri="{BB962C8B-B14F-4D97-AF65-F5344CB8AC3E}">
        <p14:creationId xmlns:p14="http://schemas.microsoft.com/office/powerpoint/2010/main" val="3031700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2342" b="98061" l="3445" r="96986"/>
                    </a14:imgEffect>
                  </a14:imgLayer>
                </a14:imgProps>
              </a:ext>
              <a:ext uri="{28A0092B-C50C-407E-A947-70E740481C1C}">
                <a14:useLocalDpi xmlns:a14="http://schemas.microsoft.com/office/drawing/2010/main" val="0"/>
              </a:ext>
            </a:extLst>
          </a:blip>
          <a:stretch>
            <a:fillRect/>
          </a:stretch>
        </p:blipFill>
        <p:spPr>
          <a:xfrm>
            <a:off x="0" y="538842"/>
            <a:ext cx="6491714" cy="4327809"/>
          </a:xfrm>
          <a:prstGeom prst="rect">
            <a:avLst/>
          </a:prstGeom>
        </p:spPr>
      </p:pic>
      <p:sp>
        <p:nvSpPr>
          <p:cNvPr id="8" name="Title 7" hidden="1">
            <a:extLst>
              <a:ext uri="{FF2B5EF4-FFF2-40B4-BE49-F238E27FC236}">
                <a16:creationId xmlns:a16="http://schemas.microsoft.com/office/drawing/2014/main" id="{0C894880-B5D5-4D91-8ECC-BEBE517B1BC9}"/>
              </a:ext>
              <a:ext uri="{C183D7F6-B498-43B3-948B-1728B52AA6E4}">
                <adec:decorative xmlns:adec="http://schemas.microsoft.com/office/drawing/2017/decorative" val="0"/>
              </a:ext>
            </a:extLst>
          </p:cNvPr>
          <p:cNvSpPr>
            <a:spLocks noGrp="1"/>
          </p:cNvSpPr>
          <p:nvPr>
            <p:ph type="title" idx="4294967295"/>
          </p:nvPr>
        </p:nvSpPr>
        <p:spPr/>
        <p:txBody>
          <a:bodyPr/>
          <a:lstStyle/>
          <a:p>
            <a:r>
              <a:rPr lang="en-US" dirty="0" err="1"/>
              <a:t>Desayuno</a:t>
            </a:r>
            <a:r>
              <a:rPr lang="en-US" baseline="0" dirty="0"/>
              <a:t> </a:t>
            </a:r>
            <a:r>
              <a:rPr lang="en-US" dirty="0"/>
              <a:t>Menu 1 </a:t>
            </a:r>
            <a:r>
              <a:rPr lang="en-US" dirty="0" err="1"/>
              <a:t>ejemplo</a:t>
            </a:r>
            <a:r>
              <a:rPr lang="en-US" dirty="0"/>
              <a:t> 1</a:t>
            </a:r>
          </a:p>
        </p:txBody>
      </p:sp>
      <p:pic>
        <p:nvPicPr>
          <p:cNvPr id="3" name="Picture 2" descr="un sandwich"/>
          <p:cNvPicPr>
            <a:picLocks noChangeAspect="1"/>
          </p:cNvPicPr>
          <p:nvPr/>
        </p:nvPicPr>
        <p:blipFill>
          <a:blip r:embed="rId5" cstate="print">
            <a:extLst>
              <a:ext uri="{BEBA8EAE-BF5A-486C-A8C5-ECC9F3942E4B}">
                <a14:imgProps xmlns:a14="http://schemas.microsoft.com/office/drawing/2010/main">
                  <a14:imgLayer r:embed="rId6">
                    <a14:imgEffect>
                      <a14:backgroundRemoval t="9891" b="89988" l="9072" r="93966"/>
                    </a14:imgEffect>
                  </a14:imgLayer>
                </a14:imgProps>
              </a:ext>
              <a:ext uri="{28A0092B-C50C-407E-A947-70E740481C1C}">
                <a14:useLocalDpi xmlns:a14="http://schemas.microsoft.com/office/drawing/2010/main" val="0"/>
              </a:ext>
            </a:extLst>
          </a:blip>
          <a:stretch>
            <a:fillRect/>
          </a:stretch>
        </p:blipFill>
        <p:spPr>
          <a:xfrm>
            <a:off x="2584992" y="2607385"/>
            <a:ext cx="3068213" cy="2133510"/>
          </a:xfrm>
          <a:prstGeom prst="rect">
            <a:avLst/>
          </a:prstGeom>
        </p:spPr>
      </p:pic>
      <p:sp>
        <p:nvSpPr>
          <p:cNvPr id="5" name="TextBox 4"/>
          <p:cNvSpPr txBox="1"/>
          <p:nvPr/>
        </p:nvSpPr>
        <p:spPr>
          <a:xfrm>
            <a:off x="5785194" y="3240399"/>
            <a:ext cx="2913157" cy="917079"/>
          </a:xfrm>
          <a:prstGeom prst="leftArrow">
            <a:avLst/>
          </a:prstGeom>
          <a:solidFill>
            <a:srgbClr val="333399"/>
          </a:solidFill>
        </p:spPr>
        <p:txBody>
          <a:bodyPr wrap="square" rtlCol="0">
            <a:spAutoFit/>
          </a:bodyPr>
          <a:lstStyle/>
          <a:p>
            <a:r>
              <a:rPr lang="en-US" sz="2400" b="1" dirty="0">
                <a:solidFill>
                  <a:schemeClr val="bg1"/>
                </a:solidFill>
                <a:latin typeface="Lato" panose="020F0502020204030203" pitchFamily="34" charset="0"/>
              </a:rPr>
              <a:t>1 item </a:t>
            </a:r>
            <a:r>
              <a:rPr lang="en-US" sz="2400" b="1" dirty="0" err="1">
                <a:solidFill>
                  <a:schemeClr val="bg1"/>
                </a:solidFill>
                <a:latin typeface="Lato" panose="020F0502020204030203" pitchFamily="34" charset="0"/>
              </a:rPr>
              <a:t>alimenticio</a:t>
            </a:r>
            <a:endParaRPr lang="en-US" sz="2400" b="1" dirty="0">
              <a:solidFill>
                <a:schemeClr val="bg1"/>
              </a:solidFill>
              <a:latin typeface="Lato" panose="020F0502020204030203" pitchFamily="34" charset="0"/>
            </a:endParaRPr>
          </a:p>
        </p:txBody>
      </p:sp>
      <p:pic>
        <p:nvPicPr>
          <p:cNvPr id="6" name="Picture 5" descr="fresas"/>
          <p:cNvPicPr>
            <a:picLocks noChangeAspect="1"/>
          </p:cNvPicPr>
          <p:nvPr/>
        </p:nvPicPr>
        <p:blipFill>
          <a:blip r:embed="rId7" cstate="print">
            <a:extLst>
              <a:ext uri="{BEBA8EAE-BF5A-486C-A8C5-ECC9F3942E4B}">
                <a14:imgProps xmlns:a14="http://schemas.microsoft.com/office/drawing/2010/main">
                  <a14:imgLayer r:embed="rId8">
                    <a14:imgEffect>
                      <a14:backgroundRemoval t="3125" b="96023" l="3933" r="97753">
                        <a14:backgroundMark x1="45880" y1="82670" x2="45880" y2="82670"/>
                      </a14:backgroundRemoval>
                    </a14:imgEffect>
                  </a14:imgLayer>
                </a14:imgProps>
              </a:ext>
              <a:ext uri="{28A0092B-C50C-407E-A947-70E740481C1C}">
                <a14:useLocalDpi xmlns:a14="http://schemas.microsoft.com/office/drawing/2010/main" val="0"/>
              </a:ext>
            </a:extLst>
          </a:blip>
          <a:stretch>
            <a:fillRect/>
          </a:stretch>
        </p:blipFill>
        <p:spPr>
          <a:xfrm>
            <a:off x="403426" y="2975144"/>
            <a:ext cx="2049577" cy="1351369"/>
          </a:xfrm>
          <a:prstGeom prst="rect">
            <a:avLst/>
          </a:prstGeom>
        </p:spPr>
      </p:pic>
      <p:pic>
        <p:nvPicPr>
          <p:cNvPr id="10" name="Picture 9" descr="taza de leche"/>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3313520" y="-146035"/>
            <a:ext cx="2300600" cy="3119826"/>
          </a:xfrm>
          <a:prstGeom prst="rect">
            <a:avLst/>
          </a:prstGeom>
        </p:spPr>
      </p:pic>
      <p:sp>
        <p:nvSpPr>
          <p:cNvPr id="11" name="TextBox 10"/>
          <p:cNvSpPr txBox="1"/>
          <p:nvPr/>
        </p:nvSpPr>
        <p:spPr>
          <a:xfrm>
            <a:off x="5887632" y="986022"/>
            <a:ext cx="3514176" cy="1077218"/>
          </a:xfrm>
          <a:prstGeom prst="rect">
            <a:avLst/>
          </a:prstGeom>
          <a:noFill/>
        </p:spPr>
        <p:txBody>
          <a:bodyPr wrap="square" rtlCol="0">
            <a:spAutoFit/>
          </a:bodyPr>
          <a:lstStyle/>
          <a:p>
            <a:pPr algn="ctr"/>
            <a:r>
              <a:rPr lang="en-US" sz="3200" b="1" dirty="0">
                <a:latin typeface="Lato" panose="020F0502020204030203" pitchFamily="34" charset="0"/>
              </a:rPr>
              <a:t>¿</a:t>
            </a:r>
            <a:r>
              <a:rPr lang="en-US" sz="3200" b="1" dirty="0" err="1">
                <a:latin typeface="Lato" panose="020F0502020204030203" pitchFamily="34" charset="0"/>
              </a:rPr>
              <a:t>Es</a:t>
            </a:r>
            <a:r>
              <a:rPr lang="en-US" sz="3200" b="1" dirty="0">
                <a:latin typeface="Lato" panose="020F0502020204030203" pitchFamily="34" charset="0"/>
              </a:rPr>
              <a:t> </a:t>
            </a:r>
            <a:r>
              <a:rPr lang="en-US" sz="3200" b="1" dirty="0" err="1">
                <a:latin typeface="Lato" panose="020F0502020204030203" pitchFamily="34" charset="0"/>
              </a:rPr>
              <a:t>una</a:t>
            </a:r>
            <a:r>
              <a:rPr lang="en-US" sz="3200" b="1" dirty="0">
                <a:latin typeface="Lato" panose="020F0502020204030203" pitchFamily="34" charset="0"/>
              </a:rPr>
              <a:t> comida </a:t>
            </a:r>
            <a:r>
              <a:rPr lang="en-US" sz="3200" b="1" dirty="0" err="1">
                <a:latin typeface="Lato" panose="020F0502020204030203" pitchFamily="34" charset="0"/>
              </a:rPr>
              <a:t>reembolsable</a:t>
            </a:r>
            <a:r>
              <a:rPr lang="en-US" sz="3200" b="1" dirty="0">
                <a:latin typeface="Lato" panose="020F0502020204030203" pitchFamily="34" charset="0"/>
              </a:rPr>
              <a:t>?</a:t>
            </a:r>
          </a:p>
        </p:txBody>
      </p:sp>
    </p:spTree>
    <p:extLst>
      <p:ext uri="{BB962C8B-B14F-4D97-AF65-F5344CB8AC3E}">
        <p14:creationId xmlns:p14="http://schemas.microsoft.com/office/powerpoint/2010/main" val="238563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2342" b="98061" l="3445" r="96986"/>
                    </a14:imgEffect>
                  </a14:imgLayer>
                </a14:imgProps>
              </a:ext>
              <a:ext uri="{28A0092B-C50C-407E-A947-70E740481C1C}">
                <a14:useLocalDpi xmlns:a14="http://schemas.microsoft.com/office/drawing/2010/main" val="0"/>
              </a:ext>
            </a:extLst>
          </a:blip>
          <a:stretch>
            <a:fillRect/>
          </a:stretch>
        </p:blipFill>
        <p:spPr>
          <a:xfrm>
            <a:off x="1" y="457200"/>
            <a:ext cx="6614178" cy="4409452"/>
          </a:xfrm>
          <a:prstGeom prst="rect">
            <a:avLst/>
          </a:prstGeom>
        </p:spPr>
      </p:pic>
      <p:sp>
        <p:nvSpPr>
          <p:cNvPr id="4" name="Title 3" hidden="1">
            <a:extLst>
              <a:ext uri="{FF2B5EF4-FFF2-40B4-BE49-F238E27FC236}">
                <a16:creationId xmlns:a16="http://schemas.microsoft.com/office/drawing/2014/main" id="{2314EDDA-CC42-4F15-9333-3F4839971375}"/>
              </a:ext>
            </a:extLst>
          </p:cNvPr>
          <p:cNvSpPr>
            <a:spLocks noGrp="1"/>
          </p:cNvSpPr>
          <p:nvPr>
            <p:ph type="title" idx="4294967295"/>
          </p:nvPr>
        </p:nvSpPr>
        <p:spPr/>
        <p:txBody>
          <a:bodyPr/>
          <a:lstStyle/>
          <a:p>
            <a:r>
              <a:rPr lang="en-US" dirty="0" err="1"/>
              <a:t>Desayuno</a:t>
            </a:r>
            <a:r>
              <a:rPr lang="en-US" dirty="0"/>
              <a:t> Menu 1 </a:t>
            </a:r>
            <a:r>
              <a:rPr lang="en-US" dirty="0" err="1"/>
              <a:t>ejemplo</a:t>
            </a:r>
            <a:r>
              <a:rPr lang="en-US" dirty="0"/>
              <a:t> 2</a:t>
            </a:r>
          </a:p>
        </p:txBody>
      </p:sp>
      <p:pic>
        <p:nvPicPr>
          <p:cNvPr id="7" name="Picture 6" descr="un sandwich"/>
          <p:cNvPicPr>
            <a:picLocks noChangeAspect="1"/>
          </p:cNvPicPr>
          <p:nvPr/>
        </p:nvPicPr>
        <p:blipFill>
          <a:blip r:embed="rId5" cstate="print">
            <a:extLst>
              <a:ext uri="{BEBA8EAE-BF5A-486C-A8C5-ECC9F3942E4B}">
                <a14:imgProps xmlns:a14="http://schemas.microsoft.com/office/drawing/2010/main">
                  <a14:imgLayer r:embed="rId6">
                    <a14:imgEffect>
                      <a14:backgroundRemoval t="9891" b="89988" l="9072" r="93966"/>
                    </a14:imgEffect>
                  </a14:imgLayer>
                </a14:imgProps>
              </a:ext>
              <a:ext uri="{28A0092B-C50C-407E-A947-70E740481C1C}">
                <a14:useLocalDpi xmlns:a14="http://schemas.microsoft.com/office/drawing/2010/main" val="0"/>
              </a:ext>
            </a:extLst>
          </a:blip>
          <a:stretch>
            <a:fillRect/>
          </a:stretch>
        </p:blipFill>
        <p:spPr>
          <a:xfrm>
            <a:off x="2575541" y="2552110"/>
            <a:ext cx="3068213" cy="2133510"/>
          </a:xfrm>
          <a:prstGeom prst="rect">
            <a:avLst/>
          </a:prstGeom>
        </p:spPr>
      </p:pic>
      <p:sp>
        <p:nvSpPr>
          <p:cNvPr id="9" name="TextBox 8"/>
          <p:cNvSpPr txBox="1"/>
          <p:nvPr/>
        </p:nvSpPr>
        <p:spPr>
          <a:xfrm>
            <a:off x="5746291" y="3160325"/>
            <a:ext cx="3239169" cy="917079"/>
          </a:xfrm>
          <a:prstGeom prst="leftArrow">
            <a:avLst/>
          </a:prstGeom>
          <a:solidFill>
            <a:srgbClr val="333399"/>
          </a:solidFill>
        </p:spPr>
        <p:txBody>
          <a:bodyPr wrap="square" rtlCol="0">
            <a:spAutoFit/>
          </a:bodyPr>
          <a:lstStyle/>
          <a:p>
            <a:r>
              <a:rPr lang="en-US" sz="2400" b="1" dirty="0">
                <a:solidFill>
                  <a:schemeClr val="bg1"/>
                </a:solidFill>
                <a:latin typeface="Lato" panose="020F0502020204030203" pitchFamily="34" charset="0"/>
              </a:rPr>
              <a:t>2 items </a:t>
            </a:r>
            <a:r>
              <a:rPr lang="en-US" sz="2400" b="1" dirty="0" err="1">
                <a:solidFill>
                  <a:schemeClr val="bg1"/>
                </a:solidFill>
                <a:latin typeface="Lato" panose="020F0502020204030203" pitchFamily="34" charset="0"/>
              </a:rPr>
              <a:t>alimenticios</a:t>
            </a:r>
            <a:endParaRPr lang="en-US" sz="2400" b="1" dirty="0">
              <a:solidFill>
                <a:schemeClr val="bg1"/>
              </a:solidFill>
              <a:latin typeface="Lato" panose="020F0502020204030203" pitchFamily="34" charset="0"/>
            </a:endParaRPr>
          </a:p>
        </p:txBody>
      </p:sp>
      <p:pic>
        <p:nvPicPr>
          <p:cNvPr id="10" name="Picture 9" descr="fresas"/>
          <p:cNvPicPr>
            <a:picLocks noChangeAspect="1"/>
          </p:cNvPicPr>
          <p:nvPr/>
        </p:nvPicPr>
        <p:blipFill>
          <a:blip r:embed="rId7" cstate="print">
            <a:extLst>
              <a:ext uri="{BEBA8EAE-BF5A-486C-A8C5-ECC9F3942E4B}">
                <a14:imgProps xmlns:a14="http://schemas.microsoft.com/office/drawing/2010/main">
                  <a14:imgLayer r:embed="rId8">
                    <a14:imgEffect>
                      <a14:backgroundRemoval t="3125" b="96023" l="3933" r="97753">
                        <a14:backgroundMark x1="45880" y1="82670" x2="45880" y2="82670"/>
                      </a14:backgroundRemoval>
                    </a14:imgEffect>
                  </a14:imgLayer>
                </a14:imgProps>
              </a:ext>
              <a:ext uri="{28A0092B-C50C-407E-A947-70E740481C1C}">
                <a14:useLocalDpi xmlns:a14="http://schemas.microsoft.com/office/drawing/2010/main" val="0"/>
              </a:ext>
            </a:extLst>
          </a:blip>
          <a:stretch>
            <a:fillRect/>
          </a:stretch>
        </p:blipFill>
        <p:spPr>
          <a:xfrm>
            <a:off x="401053" y="2858592"/>
            <a:ext cx="2174488" cy="1433729"/>
          </a:xfrm>
          <a:prstGeom prst="rect">
            <a:avLst/>
          </a:prstGeom>
        </p:spPr>
      </p:pic>
      <p:sp>
        <p:nvSpPr>
          <p:cNvPr id="5" name="TextBox 4"/>
          <p:cNvSpPr txBox="1"/>
          <p:nvPr/>
        </p:nvSpPr>
        <p:spPr>
          <a:xfrm>
            <a:off x="6119954" y="881615"/>
            <a:ext cx="3239089" cy="1077218"/>
          </a:xfrm>
          <a:prstGeom prst="rect">
            <a:avLst/>
          </a:prstGeom>
          <a:noFill/>
        </p:spPr>
        <p:txBody>
          <a:bodyPr wrap="square" rtlCol="0">
            <a:spAutoFit/>
          </a:bodyPr>
          <a:lstStyle/>
          <a:p>
            <a:pPr algn="ctr"/>
            <a:r>
              <a:rPr lang="en-US" sz="3200" b="1" dirty="0">
                <a:latin typeface="Lato" panose="020F0502020204030203" pitchFamily="34" charset="0"/>
              </a:rPr>
              <a:t>¿</a:t>
            </a:r>
            <a:r>
              <a:rPr lang="en-US" sz="3200" b="1" dirty="0" err="1">
                <a:latin typeface="Lato" panose="020F0502020204030203" pitchFamily="34" charset="0"/>
              </a:rPr>
              <a:t>Es</a:t>
            </a:r>
            <a:r>
              <a:rPr lang="en-US" sz="3200" b="1" dirty="0">
                <a:latin typeface="Lato" panose="020F0502020204030203" pitchFamily="34" charset="0"/>
              </a:rPr>
              <a:t> </a:t>
            </a:r>
            <a:r>
              <a:rPr lang="en-US" sz="3200" b="1" dirty="0" err="1">
                <a:latin typeface="Lato" panose="020F0502020204030203" pitchFamily="34" charset="0"/>
              </a:rPr>
              <a:t>una</a:t>
            </a:r>
            <a:r>
              <a:rPr lang="en-US" sz="3200" b="1" dirty="0">
                <a:latin typeface="Lato" panose="020F0502020204030203" pitchFamily="34" charset="0"/>
              </a:rPr>
              <a:t> comida </a:t>
            </a:r>
            <a:r>
              <a:rPr lang="en-US" sz="3200" b="1" dirty="0" err="1">
                <a:latin typeface="Lato" panose="020F0502020204030203" pitchFamily="34" charset="0"/>
              </a:rPr>
              <a:t>reembolsable</a:t>
            </a:r>
            <a:r>
              <a:rPr lang="en-US" sz="3200" b="1" dirty="0">
                <a:latin typeface="Lato" panose="020F0502020204030203" pitchFamily="34" charset="0"/>
              </a:rPr>
              <a:t>?</a:t>
            </a:r>
          </a:p>
        </p:txBody>
      </p:sp>
    </p:spTree>
    <p:extLst>
      <p:ext uri="{BB962C8B-B14F-4D97-AF65-F5344CB8AC3E}">
        <p14:creationId xmlns:p14="http://schemas.microsoft.com/office/powerpoint/2010/main" val="69841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B2C00E48-5EC0-4396-8772-57329D594473}"/>
              </a:ext>
              <a:ext uri="{C183D7F6-B498-43B3-948B-1728B52AA6E4}">
                <adec:decorative xmlns:adec="http://schemas.microsoft.com/office/drawing/2017/decorative" val="0"/>
              </a:ext>
            </a:extLst>
          </p:cNvPr>
          <p:cNvSpPr>
            <a:spLocks noGrp="1"/>
          </p:cNvSpPr>
          <p:nvPr>
            <p:ph type="title" idx="4294967295"/>
          </p:nvPr>
        </p:nvSpPr>
        <p:spPr/>
        <p:txBody>
          <a:bodyPr/>
          <a:lstStyle/>
          <a:p>
            <a:r>
              <a:rPr lang="en-US" dirty="0" err="1"/>
              <a:t>Desayuno</a:t>
            </a:r>
            <a:r>
              <a:rPr lang="en-US" dirty="0"/>
              <a:t> Menu 1 </a:t>
            </a:r>
            <a:r>
              <a:rPr lang="en-US" dirty="0" err="1"/>
              <a:t>ejemplo</a:t>
            </a:r>
            <a:r>
              <a:rPr lang="en-US" dirty="0"/>
              <a:t> 3</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2342" b="98061" l="3445" r="96986"/>
                    </a14:imgEffect>
                  </a14:imgLayer>
                </a14:imgProps>
              </a:ext>
              <a:ext uri="{28A0092B-C50C-407E-A947-70E740481C1C}">
                <a14:useLocalDpi xmlns:a14="http://schemas.microsoft.com/office/drawing/2010/main" val="0"/>
              </a:ext>
            </a:extLst>
          </a:blip>
          <a:stretch>
            <a:fillRect/>
          </a:stretch>
        </p:blipFill>
        <p:spPr>
          <a:xfrm>
            <a:off x="0" y="473528"/>
            <a:ext cx="6589685" cy="4393123"/>
          </a:xfrm>
          <a:prstGeom prst="rect">
            <a:avLst/>
          </a:prstGeom>
        </p:spPr>
      </p:pic>
      <p:pic>
        <p:nvPicPr>
          <p:cNvPr id="7" name="Picture 6" descr="un sandwich"/>
          <p:cNvPicPr>
            <a:picLocks noChangeAspect="1"/>
          </p:cNvPicPr>
          <p:nvPr/>
        </p:nvPicPr>
        <p:blipFill>
          <a:blip r:embed="rId5" cstate="print">
            <a:extLst>
              <a:ext uri="{BEBA8EAE-BF5A-486C-A8C5-ECC9F3942E4B}">
                <a14:imgProps xmlns:a14="http://schemas.microsoft.com/office/drawing/2010/main">
                  <a14:imgLayer r:embed="rId6">
                    <a14:imgEffect>
                      <a14:backgroundRemoval t="9891" b="89988" l="9072" r="93966"/>
                    </a14:imgEffect>
                  </a14:imgLayer>
                </a14:imgProps>
              </a:ext>
              <a:ext uri="{28A0092B-C50C-407E-A947-70E740481C1C}">
                <a14:useLocalDpi xmlns:a14="http://schemas.microsoft.com/office/drawing/2010/main" val="0"/>
              </a:ext>
            </a:extLst>
          </a:blip>
          <a:stretch>
            <a:fillRect/>
          </a:stretch>
        </p:blipFill>
        <p:spPr>
          <a:xfrm>
            <a:off x="2490480" y="2552110"/>
            <a:ext cx="3068213" cy="2133510"/>
          </a:xfrm>
          <a:prstGeom prst="rect">
            <a:avLst/>
          </a:prstGeom>
        </p:spPr>
      </p:pic>
      <p:sp>
        <p:nvSpPr>
          <p:cNvPr id="16" name="TextBox 15"/>
          <p:cNvSpPr txBox="1"/>
          <p:nvPr/>
        </p:nvSpPr>
        <p:spPr>
          <a:xfrm>
            <a:off x="5595442" y="3134814"/>
            <a:ext cx="3239169" cy="917079"/>
          </a:xfrm>
          <a:prstGeom prst="leftArrow">
            <a:avLst/>
          </a:prstGeom>
          <a:solidFill>
            <a:srgbClr val="333399"/>
          </a:solidFill>
        </p:spPr>
        <p:txBody>
          <a:bodyPr wrap="square" rtlCol="0">
            <a:spAutoFit/>
          </a:bodyPr>
          <a:lstStyle/>
          <a:p>
            <a:r>
              <a:rPr lang="en-US" sz="2400" b="1" dirty="0">
                <a:solidFill>
                  <a:schemeClr val="bg1"/>
                </a:solidFill>
                <a:latin typeface="Lato" panose="020F0502020204030203" pitchFamily="34" charset="0"/>
              </a:rPr>
              <a:t>2 items </a:t>
            </a:r>
            <a:r>
              <a:rPr lang="en-US" sz="2400" b="1" dirty="0" err="1">
                <a:solidFill>
                  <a:schemeClr val="bg1"/>
                </a:solidFill>
                <a:latin typeface="Lato" panose="020F0502020204030203" pitchFamily="34" charset="0"/>
              </a:rPr>
              <a:t>alimenticios</a:t>
            </a:r>
            <a:endParaRPr lang="en-US" sz="2400" b="1" dirty="0">
              <a:solidFill>
                <a:schemeClr val="bg1"/>
              </a:solidFill>
              <a:latin typeface="Lato" panose="020F0502020204030203" pitchFamily="34" charset="0"/>
            </a:endParaRPr>
          </a:p>
        </p:txBody>
      </p:sp>
      <p:pic>
        <p:nvPicPr>
          <p:cNvPr id="10" name="Picture 9" descr="rodajas de naranj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092" y="2888993"/>
            <a:ext cx="1926803" cy="1530226"/>
          </a:xfrm>
          <a:prstGeom prst="rect">
            <a:avLst/>
          </a:prstGeom>
        </p:spPr>
      </p:pic>
      <p:pic>
        <p:nvPicPr>
          <p:cNvPr id="14" name="Picture 13" descr="una taza de leche"/>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3294842" y="-230833"/>
            <a:ext cx="2300600" cy="3119826"/>
          </a:xfrm>
          <a:prstGeom prst="rect">
            <a:avLst/>
          </a:prstGeom>
        </p:spPr>
      </p:pic>
      <p:sp>
        <p:nvSpPr>
          <p:cNvPr id="12" name="TextBox 11"/>
          <p:cNvSpPr txBox="1"/>
          <p:nvPr/>
        </p:nvSpPr>
        <p:spPr>
          <a:xfrm>
            <a:off x="6119954" y="881615"/>
            <a:ext cx="3239089" cy="1077218"/>
          </a:xfrm>
          <a:prstGeom prst="rect">
            <a:avLst/>
          </a:prstGeom>
          <a:noFill/>
        </p:spPr>
        <p:txBody>
          <a:bodyPr wrap="square" rtlCol="0">
            <a:spAutoFit/>
          </a:bodyPr>
          <a:lstStyle/>
          <a:p>
            <a:pPr algn="ctr"/>
            <a:r>
              <a:rPr lang="en-US" sz="3200" b="1" dirty="0">
                <a:latin typeface="Lato" panose="020F0502020204030203" pitchFamily="34" charset="0"/>
              </a:rPr>
              <a:t>¿</a:t>
            </a:r>
            <a:r>
              <a:rPr lang="en-US" sz="3200" b="1" dirty="0" err="1">
                <a:latin typeface="Lato" panose="020F0502020204030203" pitchFamily="34" charset="0"/>
              </a:rPr>
              <a:t>Es</a:t>
            </a:r>
            <a:r>
              <a:rPr lang="en-US" sz="3200" b="1" dirty="0">
                <a:latin typeface="Lato" panose="020F0502020204030203" pitchFamily="34" charset="0"/>
              </a:rPr>
              <a:t> </a:t>
            </a:r>
            <a:r>
              <a:rPr lang="en-US" sz="3200" b="1" dirty="0" err="1">
                <a:latin typeface="Lato" panose="020F0502020204030203" pitchFamily="34" charset="0"/>
              </a:rPr>
              <a:t>una</a:t>
            </a:r>
            <a:r>
              <a:rPr lang="en-US" sz="3200" b="1" dirty="0">
                <a:latin typeface="Lato" panose="020F0502020204030203" pitchFamily="34" charset="0"/>
              </a:rPr>
              <a:t> comida </a:t>
            </a:r>
            <a:r>
              <a:rPr lang="en-US" sz="3200" b="1" dirty="0" err="1">
                <a:latin typeface="Lato" panose="020F0502020204030203" pitchFamily="34" charset="0"/>
              </a:rPr>
              <a:t>reembolsable</a:t>
            </a:r>
            <a:r>
              <a:rPr lang="en-US" sz="3200" b="1" dirty="0">
                <a:latin typeface="Lato" panose="020F0502020204030203" pitchFamily="34" charset="0"/>
              </a:rPr>
              <a:t>?</a:t>
            </a:r>
          </a:p>
        </p:txBody>
      </p:sp>
    </p:spTree>
    <p:extLst>
      <p:ext uri="{BB962C8B-B14F-4D97-AF65-F5344CB8AC3E}">
        <p14:creationId xmlns:p14="http://schemas.microsoft.com/office/powerpoint/2010/main" val="377416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6C97F-0029-4F28-9321-FC6F3ED2C8E6}"/>
              </a:ext>
            </a:extLst>
          </p:cNvPr>
          <p:cNvSpPr>
            <a:spLocks noGrp="1"/>
          </p:cNvSpPr>
          <p:nvPr>
            <p:ph type="title" idx="4294967295"/>
          </p:nvPr>
        </p:nvSpPr>
        <p:spPr/>
        <p:txBody>
          <a:bodyPr>
            <a:normAutofit/>
          </a:bodyPr>
          <a:lstStyle/>
          <a:p>
            <a:r>
              <a:rPr lang="en-US" dirty="0" err="1"/>
              <a:t>Desayuno</a:t>
            </a:r>
            <a:r>
              <a:rPr lang="en-US" dirty="0"/>
              <a:t> - Menu #2</a:t>
            </a:r>
          </a:p>
        </p:txBody>
      </p:sp>
      <p:sp>
        <p:nvSpPr>
          <p:cNvPr id="17" name="TextBox 16">
            <a:extLst>
              <a:ext uri="{FF2B5EF4-FFF2-40B4-BE49-F238E27FC236}">
                <a16:creationId xmlns:a16="http://schemas.microsoft.com/office/drawing/2014/main" id="{4026DC0D-308A-4BC8-B17A-AB4074686C09}"/>
              </a:ext>
            </a:extLst>
          </p:cNvPr>
          <p:cNvSpPr txBox="1"/>
          <p:nvPr/>
        </p:nvSpPr>
        <p:spPr>
          <a:xfrm>
            <a:off x="2042176" y="1323740"/>
            <a:ext cx="1919641" cy="707886"/>
          </a:xfrm>
          <a:prstGeom prst="rect">
            <a:avLst/>
          </a:prstGeom>
          <a:noFill/>
        </p:spPr>
        <p:txBody>
          <a:bodyPr wrap="square" rtlCol="0">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Lato" panose="020F0502020204030203" pitchFamily="34" charset="0"/>
                <a:ea typeface="+mn-ea"/>
                <a:cs typeface="+mn-cs"/>
              </a:rPr>
              <a:t>½ </a:t>
            </a:r>
            <a:r>
              <a:rPr kumimoji="0" lang="en-US" sz="2000" b="0" i="0" u="none" strike="noStrike" kern="1200" cap="none" spc="0" normalizeH="0" baseline="0" noProof="0" dirty="0" err="1">
                <a:ln>
                  <a:noFill/>
                </a:ln>
                <a:effectLst/>
                <a:uLnTx/>
                <a:uFillTx/>
                <a:latin typeface="Lato" panose="020F0502020204030203" pitchFamily="34" charset="0"/>
                <a:ea typeface="+mn-ea"/>
                <a:cs typeface="+mn-cs"/>
              </a:rPr>
              <a:t>taza</a:t>
            </a:r>
            <a:r>
              <a:rPr kumimoji="0" lang="en-US" sz="2000" b="0" i="0" u="none" strike="noStrike" kern="1200" cap="none" spc="0" normalizeH="0" baseline="0" noProof="0" dirty="0">
                <a:ln>
                  <a:noFill/>
                </a:ln>
                <a:effectLst/>
                <a:uLnTx/>
                <a:uFillTx/>
                <a:latin typeface="Lato" panose="020F0502020204030203" pitchFamily="34" charset="0"/>
                <a:ea typeface="+mn-ea"/>
                <a:cs typeface="+mn-cs"/>
              </a:rPr>
              <a:t> de </a:t>
            </a:r>
            <a:r>
              <a:rPr kumimoji="0" lang="en-US" sz="2000" b="0" i="0" u="none" strike="noStrike" kern="1200" cap="none" spc="0" normalizeH="0" baseline="0" noProof="0" dirty="0" err="1">
                <a:ln>
                  <a:noFill/>
                </a:ln>
                <a:effectLst/>
                <a:uLnTx/>
                <a:uFillTx/>
                <a:latin typeface="Lato" panose="020F0502020204030203" pitchFamily="34" charset="0"/>
                <a:ea typeface="+mn-ea"/>
                <a:cs typeface="+mn-cs"/>
              </a:rPr>
              <a:t>arándanos</a:t>
            </a:r>
            <a:endParaRPr kumimoji="0" lang="en-US" sz="2000" b="0" i="0" u="none" strike="noStrike" kern="1200" cap="none" spc="0" normalizeH="0" baseline="0" noProof="0" dirty="0">
              <a:ln>
                <a:noFill/>
              </a:ln>
              <a:effectLst/>
              <a:uLnTx/>
              <a:uFillTx/>
              <a:latin typeface="Lato" panose="020F0502020204030203" pitchFamily="34" charset="0"/>
              <a:ea typeface="+mn-ea"/>
              <a:cs typeface="+mn-cs"/>
            </a:endParaRPr>
          </a:p>
        </p:txBody>
      </p:sp>
      <p:sp>
        <p:nvSpPr>
          <p:cNvPr id="25" name="TextBox 24">
            <a:extLst>
              <a:ext uri="{FF2B5EF4-FFF2-40B4-BE49-F238E27FC236}">
                <a16:creationId xmlns:a16="http://schemas.microsoft.com/office/drawing/2014/main" id="{B368BA66-7C59-48A5-BCA4-9619437D14B5}"/>
              </a:ext>
            </a:extLst>
          </p:cNvPr>
          <p:cNvSpPr txBox="1"/>
          <p:nvPr/>
        </p:nvSpPr>
        <p:spPr>
          <a:xfrm>
            <a:off x="1688100" y="2512545"/>
            <a:ext cx="2906945" cy="1015663"/>
          </a:xfrm>
          <a:prstGeom prst="rect">
            <a:avLst/>
          </a:prstGeom>
          <a:noFill/>
        </p:spPr>
        <p:txBody>
          <a:bodyPr wrap="square" rtlCol="0">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Lato" panose="020F0502020204030203" pitchFamily="34" charset="0"/>
                <a:ea typeface="+mn-ea"/>
                <a:cs typeface="+mn-cs"/>
              </a:rPr>
              <a:t>½ </a:t>
            </a:r>
            <a:r>
              <a:rPr kumimoji="0" lang="en-US" sz="2000" b="0" i="0" u="none" strike="noStrike" kern="1200" cap="none" spc="0" normalizeH="0" baseline="0" noProof="0" dirty="0" err="1">
                <a:ln>
                  <a:noFill/>
                </a:ln>
                <a:effectLst/>
                <a:uLnTx/>
                <a:uFillTx/>
                <a:latin typeface="Lato" panose="020F0502020204030203" pitchFamily="34" charset="0"/>
                <a:ea typeface="+mn-ea"/>
                <a:cs typeface="+mn-cs"/>
              </a:rPr>
              <a:t>huevo</a:t>
            </a:r>
            <a:r>
              <a:rPr kumimoji="0" lang="en-US" sz="2000" b="0" i="0" u="none" strike="noStrike" kern="1200" cap="none" spc="0" normalizeH="0" baseline="0" noProof="0" dirty="0">
                <a:ln>
                  <a:noFill/>
                </a:ln>
                <a:effectLst/>
                <a:uLnTx/>
                <a:uFillTx/>
                <a:latin typeface="Lato" panose="020F0502020204030203" pitchFamily="34" charset="0"/>
                <a:ea typeface="+mn-ea"/>
                <a:cs typeface="+mn-cs"/>
              </a:rPr>
              <a:t> </a:t>
            </a:r>
            <a:r>
              <a:rPr kumimoji="0" lang="en-US" sz="2000" b="0" i="0" u="none" strike="noStrike" kern="1200" cap="none" spc="0" normalizeH="0" baseline="0" noProof="0" dirty="0" err="1">
                <a:ln>
                  <a:noFill/>
                </a:ln>
                <a:effectLst/>
                <a:uLnTx/>
                <a:uFillTx/>
                <a:latin typeface="Lato" panose="020F0502020204030203" pitchFamily="34" charset="0"/>
                <a:ea typeface="+mn-ea"/>
                <a:cs typeface="+mn-cs"/>
              </a:rPr>
              <a:t>duro</a:t>
            </a:r>
            <a:endParaRPr kumimoji="0" lang="en-US" sz="2000" b="0" i="0" u="none" strike="noStrike" kern="1200" cap="none" spc="0" normalizeH="0" baseline="0" noProof="0" dirty="0">
              <a:ln>
                <a:noFill/>
              </a:ln>
              <a:effectLst/>
              <a:uLnTx/>
              <a:uFillTx/>
              <a:latin typeface="Lato" panose="020F0502020204030203" pitchFamily="34" charset="0"/>
              <a:ea typeface="+mn-ea"/>
              <a:cs typeface="+mn-cs"/>
            </a:endParaRPr>
          </a:p>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Lato" panose="020F0502020204030203" pitchFamily="34" charset="0"/>
                <a:ea typeface="+mn-ea"/>
                <a:cs typeface="+mn-cs"/>
              </a:rPr>
              <a:t>(1 oz eq carne/</a:t>
            </a:r>
            <a:r>
              <a:rPr kumimoji="0" lang="en-US" sz="2000" b="0" i="0" u="none" strike="noStrike" kern="1200" cap="none" spc="0" normalizeH="0" baseline="0" noProof="0" dirty="0" err="1">
                <a:ln>
                  <a:noFill/>
                </a:ln>
                <a:effectLst/>
                <a:uLnTx/>
                <a:uFillTx/>
                <a:latin typeface="Lato" panose="020F0502020204030203" pitchFamily="34" charset="0"/>
                <a:ea typeface="+mn-ea"/>
                <a:cs typeface="+mn-cs"/>
              </a:rPr>
              <a:t>sustituto</a:t>
            </a:r>
            <a:r>
              <a:rPr kumimoji="0" lang="en-US" sz="2000" b="0" i="0" u="none" strike="noStrike" kern="1200" cap="none" spc="0" normalizeH="0" baseline="0" noProof="0" dirty="0">
                <a:ln>
                  <a:noFill/>
                </a:ln>
                <a:effectLst/>
                <a:uLnTx/>
                <a:uFillTx/>
                <a:latin typeface="Lato" panose="020F0502020204030203" pitchFamily="34" charset="0"/>
                <a:ea typeface="+mn-ea"/>
                <a:cs typeface="+mn-cs"/>
              </a:rPr>
              <a:t> de carne )</a:t>
            </a:r>
          </a:p>
        </p:txBody>
      </p:sp>
      <p:sp>
        <p:nvSpPr>
          <p:cNvPr id="16" name="TextBox 15">
            <a:extLst>
              <a:ext uri="{FF2B5EF4-FFF2-40B4-BE49-F238E27FC236}">
                <a16:creationId xmlns:a16="http://schemas.microsoft.com/office/drawing/2014/main" id="{69FAC5B3-1294-49CD-BF9D-570E1CD20F8E}"/>
              </a:ext>
            </a:extLst>
          </p:cNvPr>
          <p:cNvSpPr txBox="1"/>
          <p:nvPr/>
        </p:nvSpPr>
        <p:spPr>
          <a:xfrm>
            <a:off x="1495442" y="4009128"/>
            <a:ext cx="2906945" cy="707886"/>
          </a:xfrm>
          <a:prstGeom prst="rect">
            <a:avLst/>
          </a:prstGeom>
          <a:noFill/>
        </p:spPr>
        <p:txBody>
          <a:bodyPr wrap="square" rtlCol="0">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lang="en-US" sz="2000" dirty="0">
                <a:latin typeface="Lato" panose="020F0502020204030203" pitchFamily="34" charset="0"/>
              </a:rPr>
              <a:t>Pan tostada</a:t>
            </a:r>
            <a:endParaRPr kumimoji="0" lang="en-US" sz="2000" b="0" i="0" u="none" strike="noStrike" kern="1200" cap="none" spc="0" normalizeH="0" baseline="0" noProof="0" dirty="0">
              <a:ln>
                <a:noFill/>
              </a:ln>
              <a:effectLst/>
              <a:uLnTx/>
              <a:uFillTx/>
              <a:latin typeface="Lato" panose="020F0502020204030203" pitchFamily="34" charset="0"/>
              <a:ea typeface="+mn-ea"/>
              <a:cs typeface="+mn-cs"/>
            </a:endParaRPr>
          </a:p>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Lato" panose="020F0502020204030203" pitchFamily="34" charset="0"/>
                <a:ea typeface="+mn-ea"/>
                <a:cs typeface="+mn-cs"/>
              </a:rPr>
              <a:t>(1 </a:t>
            </a:r>
            <a:r>
              <a:rPr kumimoji="0" lang="en-US" sz="2000" b="0" i="0" u="none" strike="noStrike" kern="1200" cap="none" spc="0" normalizeH="0" baseline="0" noProof="0" dirty="0" err="1">
                <a:ln>
                  <a:noFill/>
                </a:ln>
                <a:effectLst/>
                <a:uLnTx/>
                <a:uFillTx/>
                <a:latin typeface="Lato" panose="020F0502020204030203" pitchFamily="34" charset="0"/>
                <a:ea typeface="+mn-ea"/>
                <a:cs typeface="+mn-cs"/>
              </a:rPr>
              <a:t>oz</a:t>
            </a:r>
            <a:r>
              <a:rPr kumimoji="0" lang="en-US" sz="2000" b="0" i="0" u="none" strike="noStrike" kern="1200" cap="none" spc="0" normalizeH="0" baseline="0" noProof="0" dirty="0">
                <a:ln>
                  <a:noFill/>
                </a:ln>
                <a:effectLst/>
                <a:uLnTx/>
                <a:uFillTx/>
                <a:latin typeface="Lato" panose="020F0502020204030203" pitchFamily="34" charset="0"/>
                <a:ea typeface="+mn-ea"/>
                <a:cs typeface="+mn-cs"/>
              </a:rPr>
              <a:t> </a:t>
            </a:r>
            <a:r>
              <a:rPr kumimoji="0" lang="en-US" sz="2000" b="0" i="0" u="none" strike="noStrike" kern="1200" cap="none" spc="0" normalizeH="0" baseline="0" noProof="0" dirty="0" err="1">
                <a:ln>
                  <a:noFill/>
                </a:ln>
                <a:effectLst/>
                <a:uLnTx/>
                <a:uFillTx/>
                <a:latin typeface="Lato" panose="020F0502020204030203" pitchFamily="34" charset="0"/>
                <a:ea typeface="+mn-ea"/>
                <a:cs typeface="+mn-cs"/>
              </a:rPr>
              <a:t>eq</a:t>
            </a:r>
            <a:r>
              <a:rPr kumimoji="0" lang="en-US" sz="2000" b="0" i="0" u="none" strike="noStrike" kern="1200" cap="none" spc="0" normalizeH="0" baseline="0" noProof="0" dirty="0">
                <a:ln>
                  <a:noFill/>
                </a:ln>
                <a:effectLst/>
                <a:uLnTx/>
                <a:uFillTx/>
                <a:latin typeface="Lato" panose="020F0502020204030203" pitchFamily="34" charset="0"/>
                <a:ea typeface="+mn-ea"/>
                <a:cs typeface="+mn-cs"/>
              </a:rPr>
              <a:t> </a:t>
            </a:r>
            <a:r>
              <a:rPr kumimoji="0" lang="en-US" sz="2000" b="0" i="0" u="none" strike="noStrike" kern="1200" cap="none" spc="0" normalizeH="0" baseline="0" noProof="0" dirty="0" err="1">
                <a:ln>
                  <a:noFill/>
                </a:ln>
                <a:effectLst/>
                <a:uLnTx/>
                <a:uFillTx/>
                <a:latin typeface="Lato" panose="020F0502020204030203" pitchFamily="34" charset="0"/>
                <a:ea typeface="+mn-ea"/>
                <a:cs typeface="+mn-cs"/>
              </a:rPr>
              <a:t>grano</a:t>
            </a:r>
            <a:r>
              <a:rPr kumimoji="0" lang="en-US" sz="2000" b="0" i="0" u="none" strike="noStrike" kern="1200" cap="none" spc="0" normalizeH="0" baseline="0" noProof="0" dirty="0">
                <a:ln>
                  <a:noFill/>
                </a:ln>
                <a:effectLst/>
                <a:uLnTx/>
                <a:uFillTx/>
                <a:latin typeface="Lato" panose="020F0502020204030203" pitchFamily="34" charset="0"/>
                <a:ea typeface="+mn-ea"/>
                <a:cs typeface="+mn-cs"/>
              </a:rPr>
              <a:t>)</a:t>
            </a:r>
          </a:p>
        </p:txBody>
      </p:sp>
      <p:sp>
        <p:nvSpPr>
          <p:cNvPr id="18" name="TextBox 17">
            <a:extLst>
              <a:ext uri="{FF2B5EF4-FFF2-40B4-BE49-F238E27FC236}">
                <a16:creationId xmlns:a16="http://schemas.microsoft.com/office/drawing/2014/main" id="{ECCFC67A-D49B-457E-B8A4-74591E360DCB}"/>
              </a:ext>
            </a:extLst>
          </p:cNvPr>
          <p:cNvSpPr txBox="1"/>
          <p:nvPr/>
        </p:nvSpPr>
        <p:spPr>
          <a:xfrm>
            <a:off x="6323454" y="1416057"/>
            <a:ext cx="1885853" cy="707886"/>
          </a:xfrm>
          <a:prstGeom prst="rect">
            <a:avLst/>
          </a:prstGeom>
          <a:noFill/>
        </p:spPr>
        <p:txBody>
          <a:bodyPr wrap="square" rtlCol="0">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Lato" panose="020F0502020204030203" pitchFamily="34" charset="0"/>
                <a:ea typeface="+mn-ea"/>
                <a:cs typeface="+mn-cs"/>
              </a:rPr>
              <a:t>½ </a:t>
            </a:r>
            <a:r>
              <a:rPr kumimoji="0" lang="en-US" sz="2000" b="0" i="0" u="none" strike="noStrike" kern="1200" cap="none" spc="0" normalizeH="0" baseline="0" noProof="0" dirty="0" err="1">
                <a:ln>
                  <a:noFill/>
                </a:ln>
                <a:effectLst/>
                <a:uLnTx/>
                <a:uFillTx/>
                <a:latin typeface="Lato" panose="020F0502020204030203" pitchFamily="34" charset="0"/>
                <a:ea typeface="+mn-ea"/>
                <a:cs typeface="+mn-cs"/>
              </a:rPr>
              <a:t>taza</a:t>
            </a:r>
            <a:r>
              <a:rPr kumimoji="0" lang="en-US" sz="2000" b="0" i="0" u="none" strike="noStrike" kern="1200" cap="none" spc="0" normalizeH="0" baseline="0" noProof="0" dirty="0">
                <a:ln>
                  <a:noFill/>
                </a:ln>
                <a:effectLst/>
                <a:uLnTx/>
                <a:uFillTx/>
                <a:latin typeface="Lato" panose="020F0502020204030203" pitchFamily="34" charset="0"/>
                <a:ea typeface="+mn-ea"/>
                <a:cs typeface="+mn-cs"/>
              </a:rPr>
              <a:t> hash browns</a:t>
            </a:r>
          </a:p>
        </p:txBody>
      </p:sp>
      <p:sp>
        <p:nvSpPr>
          <p:cNvPr id="19" name="TextBox 18">
            <a:extLst>
              <a:ext uri="{FF2B5EF4-FFF2-40B4-BE49-F238E27FC236}">
                <a16:creationId xmlns:a16="http://schemas.microsoft.com/office/drawing/2014/main" id="{7D32E325-0B16-45FE-8B4B-33F8002F0C0A}"/>
              </a:ext>
            </a:extLst>
          </p:cNvPr>
          <p:cNvSpPr txBox="1"/>
          <p:nvPr/>
        </p:nvSpPr>
        <p:spPr>
          <a:xfrm>
            <a:off x="6453243" y="3548835"/>
            <a:ext cx="1441477" cy="707886"/>
          </a:xfrm>
          <a:prstGeom prst="rect">
            <a:avLst/>
          </a:prstGeom>
          <a:noFill/>
        </p:spPr>
        <p:txBody>
          <a:bodyPr wrap="square" rtlCol="0">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Lato" panose="020F0502020204030203" pitchFamily="34" charset="0"/>
                <a:ea typeface="+mn-ea"/>
                <a:cs typeface="+mn-cs"/>
              </a:rPr>
              <a:t>1 </a:t>
            </a:r>
            <a:r>
              <a:rPr lang="en-US" sz="2000" dirty="0" err="1">
                <a:latin typeface="Lato" panose="020F0502020204030203" pitchFamily="34" charset="0"/>
              </a:rPr>
              <a:t>taza</a:t>
            </a:r>
            <a:r>
              <a:rPr lang="en-US" sz="2000" dirty="0">
                <a:latin typeface="Lato" panose="020F0502020204030203" pitchFamily="34" charset="0"/>
              </a:rPr>
              <a:t> de </a:t>
            </a:r>
            <a:r>
              <a:rPr lang="en-US" sz="2000" dirty="0" err="1">
                <a:latin typeface="Lato" panose="020F0502020204030203" pitchFamily="34" charset="0"/>
              </a:rPr>
              <a:t>leche</a:t>
            </a:r>
            <a:endParaRPr kumimoji="0" lang="en-US" sz="2000" b="0" i="0" u="none" strike="noStrike" kern="1200" cap="none" spc="0" normalizeH="0" baseline="0" noProof="0" dirty="0">
              <a:ln>
                <a:noFill/>
              </a:ln>
              <a:effectLst/>
              <a:uLnTx/>
              <a:uFillTx/>
              <a:latin typeface="Lato" panose="020F0502020204030203" pitchFamily="34" charset="0"/>
              <a:ea typeface="+mn-ea"/>
              <a:cs typeface="+mn-cs"/>
            </a:endParaRPr>
          </a:p>
        </p:txBody>
      </p:sp>
      <p:pic>
        <p:nvPicPr>
          <p:cNvPr id="20" name="Picture 19">
            <a:extLst>
              <a:ext uri="{FF2B5EF4-FFF2-40B4-BE49-F238E27FC236}">
                <a16:creationId xmlns:a16="http://schemas.microsoft.com/office/drawing/2014/main" id="{BB77FD27-1962-4510-ABF3-78E328AA5225}"/>
              </a:ext>
              <a:ext uri="{C183D7F6-B498-43B3-948B-1728B52AA6E4}">
                <adec:decorative xmlns:adec="http://schemas.microsoft.com/office/drawing/2017/decorative" val="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4849074" y="2693235"/>
            <a:ext cx="1698562" cy="2303407"/>
          </a:xfrm>
          <a:prstGeom prst="rect">
            <a:avLst/>
          </a:prstGeom>
        </p:spPr>
      </p:pic>
      <p:pic>
        <p:nvPicPr>
          <p:cNvPr id="21" name="Picture 20">
            <a:extLst>
              <a:ext uri="{FF2B5EF4-FFF2-40B4-BE49-F238E27FC236}">
                <a16:creationId xmlns:a16="http://schemas.microsoft.com/office/drawing/2014/main" id="{765A494C-422F-47FC-910E-F6D33A4A70AD}"/>
              </a:ext>
              <a:ext uri="{C183D7F6-B498-43B3-948B-1728B52AA6E4}">
                <adec:decorative xmlns:adec="http://schemas.microsoft.com/office/drawing/2017/decorative" val="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455" b="96968" l="9910" r="89940"/>
                    </a14:imgEffect>
                  </a14:imgLayer>
                </a14:imgProps>
              </a:ext>
              <a:ext uri="{28A0092B-C50C-407E-A947-70E740481C1C}">
                <a14:useLocalDpi xmlns:a14="http://schemas.microsoft.com/office/drawing/2010/main" val="0"/>
              </a:ext>
            </a:extLst>
          </a:blip>
          <a:stretch>
            <a:fillRect/>
          </a:stretch>
        </p:blipFill>
        <p:spPr>
          <a:xfrm>
            <a:off x="658025" y="3827144"/>
            <a:ext cx="1384151" cy="1136860"/>
          </a:xfrm>
          <a:prstGeom prst="rect">
            <a:avLst/>
          </a:prstGeom>
        </p:spPr>
      </p:pic>
      <p:pic>
        <p:nvPicPr>
          <p:cNvPr id="22" name="Picture 21">
            <a:extLst>
              <a:ext uri="{FF2B5EF4-FFF2-40B4-BE49-F238E27FC236}">
                <a16:creationId xmlns:a16="http://schemas.microsoft.com/office/drawing/2014/main" id="{3F24B6E8-5F1C-4A8E-B75A-175054788D01}"/>
              </a:ext>
              <a:ext uri="{C183D7F6-B498-43B3-948B-1728B52AA6E4}">
                <adec:decorative xmlns:adec="http://schemas.microsoft.com/office/drawing/2017/decorative" val="1"/>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6857" b="89988" l="7326" r="93162"/>
                    </a14:imgEffect>
                  </a14:imgLayer>
                </a14:imgProps>
              </a:ext>
              <a:ext uri="{28A0092B-C50C-407E-A947-70E740481C1C}">
                <a14:useLocalDpi xmlns:a14="http://schemas.microsoft.com/office/drawing/2010/main" val="0"/>
              </a:ext>
            </a:extLst>
          </a:blip>
          <a:stretch>
            <a:fillRect/>
          </a:stretch>
        </p:blipFill>
        <p:spPr>
          <a:xfrm>
            <a:off x="598771" y="1126367"/>
            <a:ext cx="1644133" cy="1102632"/>
          </a:xfrm>
          <a:prstGeom prst="rect">
            <a:avLst/>
          </a:prstGeom>
        </p:spPr>
      </p:pic>
      <p:pic>
        <p:nvPicPr>
          <p:cNvPr id="23" name="Picture 22">
            <a:extLst>
              <a:ext uri="{FF2B5EF4-FFF2-40B4-BE49-F238E27FC236}">
                <a16:creationId xmlns:a16="http://schemas.microsoft.com/office/drawing/2014/main" id="{E190D84C-F4C6-46F9-99BE-3C72CFFA102B}"/>
              </a:ext>
              <a:ext uri="{C183D7F6-B498-43B3-948B-1728B52AA6E4}">
                <adec:decorative xmlns:adec="http://schemas.microsoft.com/office/drawing/2017/decorative" val="1"/>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9847" b="89992" l="3265" r="94438"/>
                    </a14:imgEffect>
                  </a14:imgLayer>
                </a14:imgProps>
              </a:ext>
              <a:ext uri="{28A0092B-C50C-407E-A947-70E740481C1C}">
                <a14:useLocalDpi xmlns:a14="http://schemas.microsoft.com/office/drawing/2010/main" val="0"/>
              </a:ext>
            </a:extLst>
          </a:blip>
          <a:stretch>
            <a:fillRect/>
          </a:stretch>
        </p:blipFill>
        <p:spPr>
          <a:xfrm>
            <a:off x="4928041" y="922175"/>
            <a:ext cx="1315125" cy="1970872"/>
          </a:xfrm>
          <a:prstGeom prst="rect">
            <a:avLst/>
          </a:prstGeom>
        </p:spPr>
      </p:pic>
      <p:pic>
        <p:nvPicPr>
          <p:cNvPr id="24" name="Picture 1">
            <a:extLst>
              <a:ext uri="{FF2B5EF4-FFF2-40B4-BE49-F238E27FC236}">
                <a16:creationId xmlns:a16="http://schemas.microsoft.com/office/drawing/2014/main" id="{FFE5F30D-4215-44E4-9793-742E46611395}"/>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7907" y="2137171"/>
            <a:ext cx="1315125" cy="1766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8413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2342" b="98061" l="3445" r="96986"/>
                    </a14:imgEffect>
                  </a14:imgLayer>
                </a14:imgProps>
              </a:ext>
              <a:ext uri="{28A0092B-C50C-407E-A947-70E740481C1C}">
                <a14:useLocalDpi xmlns:a14="http://schemas.microsoft.com/office/drawing/2010/main" val="0"/>
              </a:ext>
            </a:extLst>
          </a:blip>
          <a:stretch>
            <a:fillRect/>
          </a:stretch>
        </p:blipFill>
        <p:spPr>
          <a:xfrm>
            <a:off x="0" y="342900"/>
            <a:ext cx="6663837" cy="4442558"/>
          </a:xfrm>
          <a:prstGeom prst="rect">
            <a:avLst/>
          </a:prstGeom>
        </p:spPr>
      </p:pic>
      <p:sp>
        <p:nvSpPr>
          <p:cNvPr id="3" name="Title 2" hidden="1">
            <a:extLst>
              <a:ext uri="{FF2B5EF4-FFF2-40B4-BE49-F238E27FC236}">
                <a16:creationId xmlns:a16="http://schemas.microsoft.com/office/drawing/2014/main" id="{821A119C-6483-4C08-8A64-1B54F1E991CD}"/>
              </a:ext>
            </a:extLst>
          </p:cNvPr>
          <p:cNvSpPr>
            <a:spLocks noGrp="1"/>
          </p:cNvSpPr>
          <p:nvPr>
            <p:ph type="title" idx="4294967295"/>
          </p:nvPr>
        </p:nvSpPr>
        <p:spPr/>
        <p:txBody>
          <a:bodyPr/>
          <a:lstStyle/>
          <a:p>
            <a:r>
              <a:rPr lang="en-US" dirty="0" err="1"/>
              <a:t>Desayuno</a:t>
            </a:r>
            <a:r>
              <a:rPr lang="en-US" dirty="0"/>
              <a:t> Menu 2 </a:t>
            </a:r>
            <a:r>
              <a:rPr lang="en-US" dirty="0" err="1"/>
              <a:t>ejemplo</a:t>
            </a:r>
            <a:r>
              <a:rPr lang="en-US" dirty="0"/>
              <a:t> 1</a:t>
            </a:r>
          </a:p>
        </p:txBody>
      </p:sp>
      <p:pic>
        <p:nvPicPr>
          <p:cNvPr id="7" name="Picture 1" descr="mitad de un huevo duro"/>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2357" y="2552110"/>
            <a:ext cx="1401762"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hash browns"/>
          <p:cNvPicPr>
            <a:picLocks noChangeAspect="1"/>
          </p:cNvPicPr>
          <p:nvPr/>
        </p:nvPicPr>
        <p:blipFill>
          <a:blip r:embed="rId6" cstate="print">
            <a:extLst>
              <a:ext uri="{BEBA8EAE-BF5A-486C-A8C5-ECC9F3942E4B}">
                <a14:imgProps xmlns:a14="http://schemas.microsoft.com/office/drawing/2010/main">
                  <a14:imgLayer r:embed="rId7">
                    <a14:imgEffect>
                      <a14:backgroundRemoval t="9847" b="89992" l="3265" r="94438"/>
                    </a14:imgEffect>
                  </a14:imgLayer>
                </a14:imgProps>
              </a:ext>
              <a:ext uri="{28A0092B-C50C-407E-A947-70E740481C1C}">
                <a14:useLocalDpi xmlns:a14="http://schemas.microsoft.com/office/drawing/2010/main" val="0"/>
              </a:ext>
            </a:extLst>
          </a:blip>
          <a:stretch>
            <a:fillRect/>
          </a:stretch>
        </p:blipFill>
        <p:spPr>
          <a:xfrm>
            <a:off x="3266713" y="2277305"/>
            <a:ext cx="1623083" cy="2432384"/>
          </a:xfrm>
          <a:prstGeom prst="rect">
            <a:avLst/>
          </a:prstGeom>
        </p:spPr>
      </p:pic>
      <p:pic>
        <p:nvPicPr>
          <p:cNvPr id="11" name="Picture 10" descr="arándanos"/>
          <p:cNvPicPr>
            <a:picLocks noChangeAspect="1"/>
          </p:cNvPicPr>
          <p:nvPr/>
        </p:nvPicPr>
        <p:blipFill>
          <a:blip r:embed="rId8" cstate="print">
            <a:extLst>
              <a:ext uri="{BEBA8EAE-BF5A-486C-A8C5-ECC9F3942E4B}">
                <a14:imgProps xmlns:a14="http://schemas.microsoft.com/office/drawing/2010/main">
                  <a14:imgLayer r:embed="rId9">
                    <a14:imgEffect>
                      <a14:backgroundRemoval t="6857" b="89988" l="7326" r="93162"/>
                    </a14:imgEffect>
                  </a14:imgLayer>
                </a14:imgProps>
              </a:ext>
              <a:ext uri="{28A0092B-C50C-407E-A947-70E740481C1C}">
                <a14:useLocalDpi xmlns:a14="http://schemas.microsoft.com/office/drawing/2010/main" val="0"/>
              </a:ext>
            </a:extLst>
          </a:blip>
          <a:stretch>
            <a:fillRect/>
          </a:stretch>
        </p:blipFill>
        <p:spPr>
          <a:xfrm>
            <a:off x="2036418" y="880692"/>
            <a:ext cx="2219664" cy="1488610"/>
          </a:xfrm>
          <a:prstGeom prst="rect">
            <a:avLst/>
          </a:prstGeom>
        </p:spPr>
      </p:pic>
      <p:sp>
        <p:nvSpPr>
          <p:cNvPr id="10" name="TextBox 9"/>
          <p:cNvSpPr txBox="1"/>
          <p:nvPr/>
        </p:nvSpPr>
        <p:spPr>
          <a:xfrm>
            <a:off x="6119954" y="881615"/>
            <a:ext cx="3239089" cy="1077218"/>
          </a:xfrm>
          <a:prstGeom prst="rect">
            <a:avLst/>
          </a:prstGeom>
          <a:noFill/>
        </p:spPr>
        <p:txBody>
          <a:bodyPr wrap="square" rtlCol="0">
            <a:spAutoFit/>
          </a:bodyPr>
          <a:lstStyle/>
          <a:p>
            <a:pPr algn="ctr"/>
            <a:r>
              <a:rPr lang="en-US" sz="3200" b="1" dirty="0">
                <a:latin typeface="Lato" panose="020F0502020204030203" pitchFamily="34" charset="0"/>
              </a:rPr>
              <a:t>¿</a:t>
            </a:r>
            <a:r>
              <a:rPr lang="en-US" sz="3200" b="1" dirty="0" err="1">
                <a:latin typeface="Lato" panose="020F0502020204030203" pitchFamily="34" charset="0"/>
              </a:rPr>
              <a:t>Es</a:t>
            </a:r>
            <a:r>
              <a:rPr lang="en-US" sz="3200" b="1" dirty="0">
                <a:latin typeface="Lato" panose="020F0502020204030203" pitchFamily="34" charset="0"/>
              </a:rPr>
              <a:t> </a:t>
            </a:r>
            <a:r>
              <a:rPr lang="en-US" sz="3200" b="1" dirty="0" err="1">
                <a:latin typeface="Lato" panose="020F0502020204030203" pitchFamily="34" charset="0"/>
              </a:rPr>
              <a:t>una</a:t>
            </a:r>
            <a:r>
              <a:rPr lang="en-US" sz="3200" b="1" dirty="0">
                <a:latin typeface="Lato" panose="020F0502020204030203" pitchFamily="34" charset="0"/>
              </a:rPr>
              <a:t> comida </a:t>
            </a:r>
            <a:r>
              <a:rPr lang="en-US" sz="3200" b="1" dirty="0" err="1">
                <a:latin typeface="Lato" panose="020F0502020204030203" pitchFamily="34" charset="0"/>
              </a:rPr>
              <a:t>reembolsable</a:t>
            </a:r>
            <a:r>
              <a:rPr lang="en-US" sz="3200" b="1" dirty="0">
                <a:latin typeface="Lato" panose="020F0502020204030203" pitchFamily="34" charset="0"/>
              </a:rPr>
              <a:t>?</a:t>
            </a:r>
          </a:p>
        </p:txBody>
      </p:sp>
    </p:spTree>
    <p:extLst>
      <p:ext uri="{BB962C8B-B14F-4D97-AF65-F5344CB8AC3E}">
        <p14:creationId xmlns:p14="http://schemas.microsoft.com/office/powerpoint/2010/main" val="229629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79E8C-19FA-405B-B4D1-EB6FF258D8A2}"/>
              </a:ext>
            </a:extLst>
          </p:cNvPr>
          <p:cNvSpPr>
            <a:spLocks noGrp="1"/>
          </p:cNvSpPr>
          <p:nvPr>
            <p:ph type="title"/>
          </p:nvPr>
        </p:nvSpPr>
        <p:spPr/>
        <p:txBody>
          <a:bodyPr>
            <a:normAutofit/>
          </a:bodyPr>
          <a:lstStyle/>
          <a:p>
            <a:r>
              <a:rPr lang="en-US" sz="3600" b="1" dirty="0">
                <a:latin typeface="Lato" panose="020F0502020204030203" pitchFamily="34" charset="0"/>
              </a:rPr>
              <a:t>¿Que </a:t>
            </a:r>
            <a:r>
              <a:rPr lang="en-US" b="1" dirty="0">
                <a:latin typeface="Lato" panose="020F0502020204030203" pitchFamily="34" charset="0"/>
              </a:rPr>
              <a:t>es</a:t>
            </a:r>
            <a:r>
              <a:rPr lang="en-US" sz="3600" b="1" dirty="0">
                <a:latin typeface="Lato" panose="020F0502020204030203" pitchFamily="34" charset="0"/>
              </a:rPr>
              <a:t> </a:t>
            </a:r>
            <a:r>
              <a:rPr lang="en-US" sz="3600" b="1" dirty="0" err="1">
                <a:latin typeface="Lato" panose="020F0502020204030203" pitchFamily="34" charset="0"/>
              </a:rPr>
              <a:t>Ofrecer</a:t>
            </a:r>
            <a:r>
              <a:rPr lang="en-US" sz="3600" b="1" dirty="0">
                <a:latin typeface="Lato" panose="020F0502020204030203" pitchFamily="34" charset="0"/>
              </a:rPr>
              <a:t> versus </a:t>
            </a:r>
            <a:r>
              <a:rPr lang="en-US" sz="3600" b="1" dirty="0" err="1">
                <a:latin typeface="Lato" panose="020F0502020204030203" pitchFamily="34" charset="0"/>
              </a:rPr>
              <a:t>Servir</a:t>
            </a:r>
            <a:r>
              <a:rPr lang="en-US" sz="3600" b="1" dirty="0">
                <a:latin typeface="Lato" panose="020F0502020204030203" pitchFamily="34" charset="0"/>
              </a:rPr>
              <a:t> (OVS)?</a:t>
            </a:r>
            <a:endParaRPr lang="en-US" dirty="0"/>
          </a:p>
        </p:txBody>
      </p:sp>
      <p:sp>
        <p:nvSpPr>
          <p:cNvPr id="3" name="Content Placeholder 2">
            <a:extLst>
              <a:ext uri="{FF2B5EF4-FFF2-40B4-BE49-F238E27FC236}">
                <a16:creationId xmlns:a16="http://schemas.microsoft.com/office/drawing/2014/main" id="{492A32F9-34C9-49C1-A008-8AA3E66D6A2B}"/>
              </a:ext>
            </a:extLst>
          </p:cNvPr>
          <p:cNvSpPr>
            <a:spLocks noGrp="1"/>
          </p:cNvSpPr>
          <p:nvPr>
            <p:ph sz="half" idx="1"/>
          </p:nvPr>
        </p:nvSpPr>
        <p:spPr>
          <a:xfrm>
            <a:off x="989533" y="2145253"/>
            <a:ext cx="7164934" cy="1960923"/>
          </a:xfrm>
        </p:spPr>
        <p:txBody>
          <a:bodyPr>
            <a:normAutofit fontScale="92500" lnSpcReduction="10000"/>
          </a:bodyPr>
          <a:lstStyle/>
          <a:p>
            <a:pPr marL="0" indent="0" algn="ctr">
              <a:lnSpc>
                <a:spcPct val="110000"/>
              </a:lnSpc>
              <a:buNone/>
            </a:pPr>
            <a:r>
              <a:rPr lang="es-ES" sz="3500" b="0" dirty="0">
                <a:latin typeface="Lato" panose="020F0502020204030203" pitchFamily="34" charset="0"/>
              </a:rPr>
              <a:t>Permite que los estudiantes rechacen algunos alimentos ofrecidos y todavía tener una comida reembolsable.</a:t>
            </a:r>
            <a:endParaRPr lang="en-US" sz="3500" b="0" dirty="0">
              <a:latin typeface="Lato" panose="020F0502020204030203" pitchFamily="34" charset="0"/>
            </a:endParaRPr>
          </a:p>
          <a:p>
            <a:pPr marL="0" indent="0">
              <a:buNone/>
            </a:pPr>
            <a:endParaRPr lang="en-US" dirty="0"/>
          </a:p>
        </p:txBody>
      </p:sp>
    </p:spTree>
    <p:extLst>
      <p:ext uri="{BB962C8B-B14F-4D97-AF65-F5344CB8AC3E}">
        <p14:creationId xmlns:p14="http://schemas.microsoft.com/office/powerpoint/2010/main" val="1534247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2342" b="98061" l="3445" r="96986"/>
                    </a14:imgEffect>
                  </a14:imgLayer>
                </a14:imgProps>
              </a:ext>
              <a:ext uri="{28A0092B-C50C-407E-A947-70E740481C1C}">
                <a14:useLocalDpi xmlns:a14="http://schemas.microsoft.com/office/drawing/2010/main" val="0"/>
              </a:ext>
            </a:extLst>
          </a:blip>
          <a:stretch>
            <a:fillRect/>
          </a:stretch>
        </p:blipFill>
        <p:spPr>
          <a:xfrm>
            <a:off x="0" y="408214"/>
            <a:ext cx="6687657" cy="4458438"/>
          </a:xfrm>
          <a:prstGeom prst="rect">
            <a:avLst/>
          </a:prstGeom>
        </p:spPr>
      </p:pic>
      <p:sp>
        <p:nvSpPr>
          <p:cNvPr id="3" name="Title 2" hidden="1">
            <a:extLst>
              <a:ext uri="{FF2B5EF4-FFF2-40B4-BE49-F238E27FC236}">
                <a16:creationId xmlns:a16="http://schemas.microsoft.com/office/drawing/2014/main" id="{0AE922C1-ECFB-4965-8809-02452BB58228}"/>
              </a:ext>
            </a:extLst>
          </p:cNvPr>
          <p:cNvSpPr>
            <a:spLocks noGrp="1"/>
          </p:cNvSpPr>
          <p:nvPr>
            <p:ph type="title" idx="4294967295"/>
          </p:nvPr>
        </p:nvSpPr>
        <p:spPr/>
        <p:txBody>
          <a:bodyPr/>
          <a:lstStyle/>
          <a:p>
            <a:r>
              <a:rPr lang="en-US" sz="3600" kern="1200" dirty="0" err="1">
                <a:solidFill>
                  <a:srgbClr val="FFFFFF"/>
                </a:solidFill>
                <a:effectLst/>
                <a:latin typeface="Lato Black" panose="020F0502020204030203" pitchFamily="34" charset="0"/>
                <a:ea typeface="+mj-ea"/>
                <a:cs typeface="+mj-cs"/>
              </a:rPr>
              <a:t>Desayuno</a:t>
            </a:r>
            <a:r>
              <a:rPr lang="en-US" sz="3600" kern="1200" dirty="0">
                <a:solidFill>
                  <a:srgbClr val="FFFFFF"/>
                </a:solidFill>
                <a:effectLst/>
                <a:latin typeface="Lato Black" panose="020F0502020204030203" pitchFamily="34" charset="0"/>
                <a:ea typeface="+mj-ea"/>
                <a:cs typeface="+mj-cs"/>
              </a:rPr>
              <a:t> Menu 2 </a:t>
            </a:r>
            <a:r>
              <a:rPr lang="en-US" sz="3600" kern="1200" dirty="0" err="1">
                <a:solidFill>
                  <a:srgbClr val="FFFFFF"/>
                </a:solidFill>
                <a:effectLst/>
                <a:latin typeface="Lato Black" panose="020F0502020204030203" pitchFamily="34" charset="0"/>
                <a:ea typeface="+mj-ea"/>
                <a:cs typeface="+mj-cs"/>
              </a:rPr>
              <a:t>ejemplo</a:t>
            </a:r>
            <a:r>
              <a:rPr lang="en-US" sz="3600" kern="1200" dirty="0">
                <a:solidFill>
                  <a:srgbClr val="FFFFFF"/>
                </a:solidFill>
                <a:effectLst/>
                <a:latin typeface="Lato Black" panose="020F0502020204030203" pitchFamily="34" charset="0"/>
                <a:ea typeface="+mj-ea"/>
                <a:cs typeface="+mj-cs"/>
              </a:rPr>
              <a:t> 2</a:t>
            </a:r>
            <a:endParaRPr lang="en-US" dirty="0"/>
          </a:p>
        </p:txBody>
      </p:sp>
      <p:pic>
        <p:nvPicPr>
          <p:cNvPr id="7" name="Picture 6" descr="pan"/>
          <p:cNvPicPr>
            <a:picLocks noChangeAspect="1"/>
          </p:cNvPicPr>
          <p:nvPr/>
        </p:nvPicPr>
        <p:blipFill>
          <a:blip r:embed="rId5" cstate="print">
            <a:extLst>
              <a:ext uri="{BEBA8EAE-BF5A-486C-A8C5-ECC9F3942E4B}">
                <a14:imgProps xmlns:a14="http://schemas.microsoft.com/office/drawing/2010/main">
                  <a14:imgLayer r:embed="rId6">
                    <a14:imgEffect>
                      <a14:backgroundRemoval t="1455" b="96968" l="9910" r="89940"/>
                    </a14:imgEffect>
                  </a14:imgLayer>
                </a14:imgProps>
              </a:ext>
              <a:ext uri="{28A0092B-C50C-407E-A947-70E740481C1C}">
                <a14:useLocalDpi xmlns:a14="http://schemas.microsoft.com/office/drawing/2010/main" val="0"/>
              </a:ext>
            </a:extLst>
          </a:blip>
          <a:stretch>
            <a:fillRect/>
          </a:stretch>
        </p:blipFill>
        <p:spPr>
          <a:xfrm>
            <a:off x="2972896" y="2731968"/>
            <a:ext cx="2171902" cy="1783872"/>
          </a:xfrm>
          <a:prstGeom prst="rect">
            <a:avLst/>
          </a:prstGeom>
        </p:spPr>
      </p:pic>
      <p:pic>
        <p:nvPicPr>
          <p:cNvPr id="8" name="Picture 7" descr="taza de leche"/>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3478802" y="-78881"/>
            <a:ext cx="2210918" cy="2998209"/>
          </a:xfrm>
          <a:prstGeom prst="rect">
            <a:avLst/>
          </a:prstGeom>
        </p:spPr>
      </p:pic>
      <p:pic>
        <p:nvPicPr>
          <p:cNvPr id="9" name="Picture 1" descr="mitad de un huevo duro"/>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61610" y="2529657"/>
            <a:ext cx="1401762"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rándanos"/>
          <p:cNvPicPr>
            <a:picLocks noChangeAspect="1"/>
          </p:cNvPicPr>
          <p:nvPr/>
        </p:nvPicPr>
        <p:blipFill>
          <a:blip r:embed="rId10" cstate="print">
            <a:extLst>
              <a:ext uri="{BEBA8EAE-BF5A-486C-A8C5-ECC9F3942E4B}">
                <a14:imgProps xmlns:a14="http://schemas.microsoft.com/office/drawing/2010/main">
                  <a14:imgLayer r:embed="rId11">
                    <a14:imgEffect>
                      <a14:backgroundRemoval t="6857" b="89988" l="7326" r="93162"/>
                    </a14:imgEffect>
                  </a14:imgLayer>
                </a14:imgProps>
              </a:ext>
              <a:ext uri="{28A0092B-C50C-407E-A947-70E740481C1C}">
                <a14:useLocalDpi xmlns:a14="http://schemas.microsoft.com/office/drawing/2010/main" val="0"/>
              </a:ext>
            </a:extLst>
          </a:blip>
          <a:stretch>
            <a:fillRect/>
          </a:stretch>
        </p:blipFill>
        <p:spPr>
          <a:xfrm>
            <a:off x="359084" y="880692"/>
            <a:ext cx="2219664" cy="1488610"/>
          </a:xfrm>
          <a:prstGeom prst="rect">
            <a:avLst/>
          </a:prstGeom>
        </p:spPr>
      </p:pic>
      <p:sp>
        <p:nvSpPr>
          <p:cNvPr id="12" name="TextBox 11"/>
          <p:cNvSpPr txBox="1"/>
          <p:nvPr/>
        </p:nvSpPr>
        <p:spPr>
          <a:xfrm>
            <a:off x="6119954" y="881615"/>
            <a:ext cx="3239089" cy="1077218"/>
          </a:xfrm>
          <a:prstGeom prst="rect">
            <a:avLst/>
          </a:prstGeom>
          <a:noFill/>
        </p:spPr>
        <p:txBody>
          <a:bodyPr wrap="square" rtlCol="0">
            <a:spAutoFit/>
          </a:bodyPr>
          <a:lstStyle/>
          <a:p>
            <a:pPr algn="ctr"/>
            <a:r>
              <a:rPr lang="en-US" sz="3200" b="1" dirty="0">
                <a:latin typeface="Lato" panose="020F0502020204030203" pitchFamily="34" charset="0"/>
              </a:rPr>
              <a:t>¿</a:t>
            </a:r>
            <a:r>
              <a:rPr lang="en-US" sz="3200" b="1" dirty="0" err="1">
                <a:latin typeface="Lato" panose="020F0502020204030203" pitchFamily="34" charset="0"/>
              </a:rPr>
              <a:t>Es</a:t>
            </a:r>
            <a:r>
              <a:rPr lang="en-US" sz="3200" b="1" dirty="0">
                <a:latin typeface="Lato" panose="020F0502020204030203" pitchFamily="34" charset="0"/>
              </a:rPr>
              <a:t> </a:t>
            </a:r>
            <a:r>
              <a:rPr lang="en-US" sz="3200" b="1" dirty="0" err="1">
                <a:latin typeface="Lato" panose="020F0502020204030203" pitchFamily="34" charset="0"/>
              </a:rPr>
              <a:t>una</a:t>
            </a:r>
            <a:r>
              <a:rPr lang="en-US" sz="3200" b="1" dirty="0">
                <a:latin typeface="Lato" panose="020F0502020204030203" pitchFamily="34" charset="0"/>
              </a:rPr>
              <a:t> comida </a:t>
            </a:r>
            <a:r>
              <a:rPr lang="en-US" sz="3200" b="1" dirty="0" err="1">
                <a:latin typeface="Lato" panose="020F0502020204030203" pitchFamily="34" charset="0"/>
              </a:rPr>
              <a:t>reembolsable</a:t>
            </a:r>
            <a:r>
              <a:rPr lang="en-US" sz="3200" b="1" dirty="0">
                <a:latin typeface="Lato" panose="020F0502020204030203" pitchFamily="34" charset="0"/>
              </a:rPr>
              <a:t>?</a:t>
            </a:r>
          </a:p>
        </p:txBody>
      </p:sp>
    </p:spTree>
    <p:extLst>
      <p:ext uri="{BB962C8B-B14F-4D97-AF65-F5344CB8AC3E}">
        <p14:creationId xmlns:p14="http://schemas.microsoft.com/office/powerpoint/2010/main" val="396153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2342" b="98061" l="3445" r="96986"/>
                    </a14:imgEffect>
                  </a14:imgLayer>
                </a14:imgProps>
              </a:ext>
              <a:ext uri="{28A0092B-C50C-407E-A947-70E740481C1C}">
                <a14:useLocalDpi xmlns:a14="http://schemas.microsoft.com/office/drawing/2010/main" val="0"/>
              </a:ext>
            </a:extLst>
          </a:blip>
          <a:stretch>
            <a:fillRect/>
          </a:stretch>
        </p:blipFill>
        <p:spPr>
          <a:xfrm>
            <a:off x="0" y="473528"/>
            <a:ext cx="6589685" cy="4393123"/>
          </a:xfrm>
          <a:prstGeom prst="rect">
            <a:avLst/>
          </a:prstGeom>
        </p:spPr>
      </p:pic>
      <p:sp>
        <p:nvSpPr>
          <p:cNvPr id="3" name="Title 2" hidden="1">
            <a:extLst>
              <a:ext uri="{FF2B5EF4-FFF2-40B4-BE49-F238E27FC236}">
                <a16:creationId xmlns:a16="http://schemas.microsoft.com/office/drawing/2014/main" id="{6AC7A928-669B-40E3-95C5-14ABF6D56F56}"/>
              </a:ext>
            </a:extLst>
          </p:cNvPr>
          <p:cNvSpPr>
            <a:spLocks noGrp="1"/>
          </p:cNvSpPr>
          <p:nvPr>
            <p:ph type="title" idx="4294967295"/>
          </p:nvPr>
        </p:nvSpPr>
        <p:spPr/>
        <p:txBody>
          <a:bodyPr/>
          <a:lstStyle/>
          <a:p>
            <a:r>
              <a:rPr lang="en-US" sz="3600" kern="1200" dirty="0" err="1">
                <a:solidFill>
                  <a:srgbClr val="FFFFFF"/>
                </a:solidFill>
                <a:effectLst/>
                <a:latin typeface="Lato Black" panose="020F0502020204030203" pitchFamily="34" charset="0"/>
                <a:ea typeface="+mj-ea"/>
                <a:cs typeface="+mj-cs"/>
              </a:rPr>
              <a:t>Desayuno</a:t>
            </a:r>
            <a:r>
              <a:rPr lang="en-US" sz="3600" kern="1200" dirty="0">
                <a:solidFill>
                  <a:srgbClr val="FFFFFF"/>
                </a:solidFill>
                <a:effectLst/>
                <a:latin typeface="Lato Black" panose="020F0502020204030203" pitchFamily="34" charset="0"/>
                <a:ea typeface="+mj-ea"/>
                <a:cs typeface="+mj-cs"/>
              </a:rPr>
              <a:t> Menu 2 </a:t>
            </a:r>
            <a:r>
              <a:rPr lang="en-US" sz="3600" kern="1200" dirty="0" err="1">
                <a:solidFill>
                  <a:srgbClr val="FFFFFF"/>
                </a:solidFill>
                <a:effectLst/>
                <a:latin typeface="Lato Black" panose="020F0502020204030203" pitchFamily="34" charset="0"/>
                <a:ea typeface="+mj-ea"/>
                <a:cs typeface="+mj-cs"/>
              </a:rPr>
              <a:t>ejemplo</a:t>
            </a:r>
            <a:r>
              <a:rPr lang="en-US" sz="3600" kern="1200" dirty="0">
                <a:solidFill>
                  <a:srgbClr val="FFFFFF"/>
                </a:solidFill>
                <a:effectLst/>
                <a:latin typeface="Lato Black" panose="020F0502020204030203" pitchFamily="34" charset="0"/>
                <a:ea typeface="+mj-ea"/>
                <a:cs typeface="+mj-cs"/>
              </a:rPr>
              <a:t> 3</a:t>
            </a:r>
            <a:endParaRPr lang="en-US" dirty="0"/>
          </a:p>
        </p:txBody>
      </p:sp>
      <p:pic>
        <p:nvPicPr>
          <p:cNvPr id="7" name="Picture 6" descr="taza de leche"/>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3376398" y="-189240"/>
            <a:ext cx="2210918" cy="2998209"/>
          </a:xfrm>
          <a:prstGeom prst="rect">
            <a:avLst/>
          </a:prstGeom>
        </p:spPr>
      </p:pic>
      <p:pic>
        <p:nvPicPr>
          <p:cNvPr id="8" name="Picture 7" descr="arándanos"/>
          <p:cNvPicPr>
            <a:picLocks noChangeAspect="1"/>
          </p:cNvPicPr>
          <p:nvPr/>
        </p:nvPicPr>
        <p:blipFill>
          <a:blip r:embed="rId7" cstate="print">
            <a:extLst>
              <a:ext uri="{BEBA8EAE-BF5A-486C-A8C5-ECC9F3942E4B}">
                <a14:imgProps xmlns:a14="http://schemas.microsoft.com/office/drawing/2010/main">
                  <a14:imgLayer r:embed="rId8">
                    <a14:imgEffect>
                      <a14:backgroundRemoval t="6857" b="89988" l="7326" r="93162"/>
                    </a14:imgEffect>
                  </a14:imgLayer>
                </a14:imgProps>
              </a:ext>
              <a:ext uri="{28A0092B-C50C-407E-A947-70E740481C1C}">
                <a14:useLocalDpi xmlns:a14="http://schemas.microsoft.com/office/drawing/2010/main" val="0"/>
              </a:ext>
            </a:extLst>
          </a:blip>
          <a:stretch>
            <a:fillRect/>
          </a:stretch>
        </p:blipFill>
        <p:spPr>
          <a:xfrm>
            <a:off x="2865523" y="2939597"/>
            <a:ext cx="2219664" cy="1488610"/>
          </a:xfrm>
          <a:prstGeom prst="rect">
            <a:avLst/>
          </a:prstGeom>
        </p:spPr>
      </p:pic>
      <p:pic>
        <p:nvPicPr>
          <p:cNvPr id="9" name="Picture 8" descr="hash browns"/>
          <p:cNvPicPr>
            <a:picLocks noChangeAspect="1"/>
          </p:cNvPicPr>
          <p:nvPr/>
        </p:nvPicPr>
        <p:blipFill>
          <a:blip r:embed="rId9" cstate="print">
            <a:extLst>
              <a:ext uri="{BEBA8EAE-BF5A-486C-A8C5-ECC9F3942E4B}">
                <a14:imgProps xmlns:a14="http://schemas.microsoft.com/office/drawing/2010/main">
                  <a14:imgLayer r:embed="rId10">
                    <a14:imgEffect>
                      <a14:backgroundRemoval t="9847" b="89992" l="3265" r="94438"/>
                    </a14:imgEffect>
                  </a14:imgLayer>
                </a14:imgProps>
              </a:ext>
              <a:ext uri="{28A0092B-C50C-407E-A947-70E740481C1C}">
                <a14:useLocalDpi xmlns:a14="http://schemas.microsoft.com/office/drawing/2010/main" val="0"/>
              </a:ext>
            </a:extLst>
          </a:blip>
          <a:stretch>
            <a:fillRect/>
          </a:stretch>
        </p:blipFill>
        <p:spPr>
          <a:xfrm>
            <a:off x="750946" y="2296696"/>
            <a:ext cx="1623083" cy="2432384"/>
          </a:xfrm>
          <a:prstGeom prst="rect">
            <a:avLst/>
          </a:prstGeom>
        </p:spPr>
      </p:pic>
      <p:sp>
        <p:nvSpPr>
          <p:cNvPr id="11" name="TextBox 10"/>
          <p:cNvSpPr txBox="1"/>
          <p:nvPr/>
        </p:nvSpPr>
        <p:spPr>
          <a:xfrm>
            <a:off x="6119954" y="881615"/>
            <a:ext cx="3239089" cy="1077218"/>
          </a:xfrm>
          <a:prstGeom prst="rect">
            <a:avLst/>
          </a:prstGeom>
          <a:noFill/>
        </p:spPr>
        <p:txBody>
          <a:bodyPr wrap="square" rtlCol="0">
            <a:spAutoFit/>
          </a:bodyPr>
          <a:lstStyle/>
          <a:p>
            <a:pPr algn="ctr"/>
            <a:r>
              <a:rPr lang="en-US" sz="3200" b="1" dirty="0">
                <a:latin typeface="Lato" panose="020F0502020204030203" pitchFamily="34" charset="0"/>
              </a:rPr>
              <a:t>¿</a:t>
            </a:r>
            <a:r>
              <a:rPr lang="en-US" sz="3200" b="1" dirty="0" err="1">
                <a:latin typeface="Lato" panose="020F0502020204030203" pitchFamily="34" charset="0"/>
              </a:rPr>
              <a:t>Es</a:t>
            </a:r>
            <a:r>
              <a:rPr lang="en-US" sz="3200" b="1" dirty="0">
                <a:latin typeface="Lato" panose="020F0502020204030203" pitchFamily="34" charset="0"/>
              </a:rPr>
              <a:t> </a:t>
            </a:r>
            <a:r>
              <a:rPr lang="en-US" sz="3200" b="1" dirty="0" err="1">
                <a:latin typeface="Lato" panose="020F0502020204030203" pitchFamily="34" charset="0"/>
              </a:rPr>
              <a:t>una</a:t>
            </a:r>
            <a:r>
              <a:rPr lang="en-US" sz="3200" b="1" dirty="0">
                <a:latin typeface="Lato" panose="020F0502020204030203" pitchFamily="34" charset="0"/>
              </a:rPr>
              <a:t> comida </a:t>
            </a:r>
            <a:r>
              <a:rPr lang="en-US" sz="3200" b="1" dirty="0" err="1">
                <a:latin typeface="Lato" panose="020F0502020204030203" pitchFamily="34" charset="0"/>
              </a:rPr>
              <a:t>reembolsable</a:t>
            </a:r>
            <a:r>
              <a:rPr lang="en-US" sz="3200" b="1" dirty="0">
                <a:latin typeface="Lato" panose="020F0502020204030203" pitchFamily="34" charset="0"/>
              </a:rPr>
              <a:t>?</a:t>
            </a:r>
          </a:p>
        </p:txBody>
      </p:sp>
    </p:spTree>
    <p:extLst>
      <p:ext uri="{BB962C8B-B14F-4D97-AF65-F5344CB8AC3E}">
        <p14:creationId xmlns:p14="http://schemas.microsoft.com/office/powerpoint/2010/main" val="394668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E36849-7CB5-4F23-B7C1-ED871AB04A99}"/>
              </a:ext>
            </a:extLst>
          </p:cNvPr>
          <p:cNvSpPr>
            <a:spLocks noGrp="1"/>
          </p:cNvSpPr>
          <p:nvPr>
            <p:ph type="title" idx="4294967295"/>
          </p:nvPr>
        </p:nvSpPr>
        <p:spPr/>
        <p:txBody>
          <a:bodyPr/>
          <a:lstStyle/>
          <a:p>
            <a:r>
              <a:rPr lang="en-US" dirty="0" err="1"/>
              <a:t>Desayuno</a:t>
            </a:r>
            <a:r>
              <a:rPr lang="en-US" dirty="0"/>
              <a:t> - Menu #3</a:t>
            </a:r>
          </a:p>
        </p:txBody>
      </p:sp>
      <p:sp>
        <p:nvSpPr>
          <p:cNvPr id="23" name="TextBox 22">
            <a:extLst>
              <a:ext uri="{FF2B5EF4-FFF2-40B4-BE49-F238E27FC236}">
                <a16:creationId xmlns:a16="http://schemas.microsoft.com/office/drawing/2014/main" id="{37001CB1-27DA-46D4-B4BB-2678D0685C94}"/>
              </a:ext>
            </a:extLst>
          </p:cNvPr>
          <p:cNvSpPr txBox="1"/>
          <p:nvPr/>
        </p:nvSpPr>
        <p:spPr>
          <a:xfrm>
            <a:off x="2160740" y="1174763"/>
            <a:ext cx="1919641" cy="707886"/>
          </a:xfrm>
          <a:prstGeom prst="rect">
            <a:avLst/>
          </a:prstGeom>
          <a:noFill/>
        </p:spPr>
        <p:txBody>
          <a:bodyPr wrap="square" rtlCol="0">
            <a:spAutoFit/>
          </a:bodyPr>
          <a:lstStyle/>
          <a:p>
            <a:pPr algn="ctr"/>
            <a:r>
              <a:rPr lang="en-US" sz="2000" dirty="0">
                <a:latin typeface="Lato" panose="020F0502020204030203" pitchFamily="34" charset="0"/>
              </a:rPr>
              <a:t>½ </a:t>
            </a:r>
            <a:r>
              <a:rPr lang="en-US" sz="2000" dirty="0" err="1">
                <a:latin typeface="Lato" panose="020F0502020204030203" pitchFamily="34" charset="0"/>
              </a:rPr>
              <a:t>taza</a:t>
            </a:r>
            <a:r>
              <a:rPr lang="en-US" sz="2000" dirty="0">
                <a:latin typeface="Lato" panose="020F0502020204030203" pitchFamily="34" charset="0"/>
              </a:rPr>
              <a:t> de </a:t>
            </a:r>
            <a:r>
              <a:rPr lang="en-US" sz="2000" dirty="0" err="1">
                <a:latin typeface="Lato" panose="020F0502020204030203" pitchFamily="34" charset="0"/>
              </a:rPr>
              <a:t>durazno</a:t>
            </a:r>
            <a:endParaRPr lang="en-US" sz="2000" dirty="0">
              <a:latin typeface="Lato" panose="020F0502020204030203" pitchFamily="34" charset="0"/>
            </a:endParaRPr>
          </a:p>
        </p:txBody>
      </p:sp>
      <p:sp>
        <p:nvSpPr>
          <p:cNvPr id="21" name="TextBox 20">
            <a:extLst>
              <a:ext uri="{FF2B5EF4-FFF2-40B4-BE49-F238E27FC236}">
                <a16:creationId xmlns:a16="http://schemas.microsoft.com/office/drawing/2014/main" id="{D059209D-B713-41A0-B02D-9D1B759A3014}"/>
              </a:ext>
            </a:extLst>
          </p:cNvPr>
          <p:cNvSpPr txBox="1"/>
          <p:nvPr/>
        </p:nvSpPr>
        <p:spPr>
          <a:xfrm>
            <a:off x="2160739" y="2670518"/>
            <a:ext cx="1919641" cy="400110"/>
          </a:xfrm>
          <a:prstGeom prst="rect">
            <a:avLst/>
          </a:prstGeom>
          <a:noFill/>
        </p:spPr>
        <p:txBody>
          <a:bodyPr wrap="square" rtlCol="0">
            <a:spAutoFit/>
          </a:bodyPr>
          <a:lstStyle/>
          <a:p>
            <a:pPr algn="ctr"/>
            <a:r>
              <a:rPr lang="en-US" sz="2000" dirty="0">
                <a:latin typeface="Lato" panose="020F0502020204030203" pitchFamily="34" charset="0"/>
              </a:rPr>
              <a:t>½ </a:t>
            </a:r>
            <a:r>
              <a:rPr lang="en-US" sz="2000" dirty="0" err="1">
                <a:latin typeface="Lato" panose="020F0502020204030203" pitchFamily="34" charset="0"/>
              </a:rPr>
              <a:t>taza</a:t>
            </a:r>
            <a:r>
              <a:rPr lang="en-US" sz="2000" dirty="0">
                <a:latin typeface="Lato" panose="020F0502020204030203" pitchFamily="34" charset="0"/>
              </a:rPr>
              <a:t> de jugo</a:t>
            </a:r>
          </a:p>
        </p:txBody>
      </p:sp>
      <p:sp>
        <p:nvSpPr>
          <p:cNvPr id="17" name="TextBox 16">
            <a:extLst>
              <a:ext uri="{FF2B5EF4-FFF2-40B4-BE49-F238E27FC236}">
                <a16:creationId xmlns:a16="http://schemas.microsoft.com/office/drawing/2014/main" id="{2DEBC75B-6C57-439C-A97D-FEB04543F0FA}"/>
              </a:ext>
            </a:extLst>
          </p:cNvPr>
          <p:cNvSpPr txBox="1"/>
          <p:nvPr/>
        </p:nvSpPr>
        <p:spPr>
          <a:xfrm>
            <a:off x="2047186" y="3858497"/>
            <a:ext cx="2566813" cy="707886"/>
          </a:xfrm>
          <a:prstGeom prst="rect">
            <a:avLst/>
          </a:prstGeom>
          <a:noFill/>
        </p:spPr>
        <p:txBody>
          <a:bodyPr wrap="square" rtlCol="0">
            <a:spAutoFit/>
          </a:bodyPr>
          <a:lstStyle/>
          <a:p>
            <a:pPr algn="ctr"/>
            <a:r>
              <a:rPr lang="en-US" sz="2000" dirty="0">
                <a:latin typeface="Lato" panose="020F0502020204030203" pitchFamily="34" charset="0"/>
              </a:rPr>
              <a:t>Muffin</a:t>
            </a:r>
          </a:p>
          <a:p>
            <a:pPr algn="ctr"/>
            <a:r>
              <a:rPr lang="en-US" sz="2000" dirty="0">
                <a:latin typeface="Lato" panose="020F0502020204030203" pitchFamily="34" charset="0"/>
              </a:rPr>
              <a:t>(2 oz eq de </a:t>
            </a:r>
            <a:r>
              <a:rPr lang="en-US" sz="2000" dirty="0" err="1">
                <a:latin typeface="Lato" panose="020F0502020204030203" pitchFamily="34" charset="0"/>
              </a:rPr>
              <a:t>granos</a:t>
            </a:r>
            <a:r>
              <a:rPr lang="en-US" sz="2000" dirty="0">
                <a:latin typeface="Lato" panose="020F0502020204030203" pitchFamily="34" charset="0"/>
              </a:rPr>
              <a:t>)</a:t>
            </a:r>
          </a:p>
        </p:txBody>
      </p:sp>
      <p:sp>
        <p:nvSpPr>
          <p:cNvPr id="15" name="TextBox 14">
            <a:extLst>
              <a:ext uri="{FF2B5EF4-FFF2-40B4-BE49-F238E27FC236}">
                <a16:creationId xmlns:a16="http://schemas.microsoft.com/office/drawing/2014/main" id="{D8B6A6E2-3CA8-4707-8944-562B29040838}"/>
              </a:ext>
            </a:extLst>
          </p:cNvPr>
          <p:cNvSpPr txBox="1"/>
          <p:nvPr/>
        </p:nvSpPr>
        <p:spPr>
          <a:xfrm>
            <a:off x="5499559" y="1308807"/>
            <a:ext cx="3484630" cy="1015663"/>
          </a:xfrm>
          <a:prstGeom prst="rect">
            <a:avLst/>
          </a:prstGeom>
          <a:noFill/>
        </p:spPr>
        <p:txBody>
          <a:bodyPr wrap="square" rtlCol="0">
            <a:spAutoFit/>
          </a:bodyPr>
          <a:lstStyle/>
          <a:p>
            <a:pPr algn="ctr"/>
            <a:r>
              <a:rPr lang="en-US" sz="2000" dirty="0">
                <a:latin typeface="Lato" panose="020F0502020204030203" pitchFamily="34" charset="0"/>
              </a:rPr>
              <a:t>4 oz. de </a:t>
            </a:r>
            <a:r>
              <a:rPr lang="en-US" sz="2000" dirty="0" err="1">
                <a:latin typeface="Lato" panose="020F0502020204030203" pitchFamily="34" charset="0"/>
              </a:rPr>
              <a:t>yogur</a:t>
            </a:r>
            <a:endParaRPr lang="en-US" sz="2000" dirty="0">
              <a:latin typeface="Lato" panose="020F0502020204030203" pitchFamily="34" charset="0"/>
            </a:endParaRPr>
          </a:p>
          <a:p>
            <a:pPr algn="ctr"/>
            <a:r>
              <a:rPr lang="en-US" sz="2000" dirty="0">
                <a:latin typeface="Lato" panose="020F0502020204030203" pitchFamily="34" charset="0"/>
              </a:rPr>
              <a:t>(1 oz eq de </a:t>
            </a:r>
          </a:p>
          <a:p>
            <a:pPr algn="ctr"/>
            <a:r>
              <a:rPr lang="es-ES" sz="2000" b="0" i="0" kern="1200" dirty="0">
                <a:solidFill>
                  <a:schemeClr val="tx1"/>
                </a:solidFill>
                <a:effectLst/>
                <a:latin typeface="+mn-lt"/>
                <a:ea typeface="+mn-ea"/>
                <a:cs typeface="+mn-cs"/>
              </a:rPr>
              <a:t>carne/sustituto de</a:t>
            </a:r>
            <a:r>
              <a:rPr lang="es-ES" sz="2000" b="0" i="0" kern="1200" baseline="0" dirty="0">
                <a:solidFill>
                  <a:schemeClr val="tx1"/>
                </a:solidFill>
                <a:effectLst/>
                <a:latin typeface="+mn-lt"/>
                <a:ea typeface="+mn-ea"/>
                <a:cs typeface="+mn-cs"/>
              </a:rPr>
              <a:t> carne </a:t>
            </a:r>
            <a:r>
              <a:rPr lang="en-US" sz="2000" dirty="0">
                <a:latin typeface="Lato" panose="020F0502020204030203" pitchFamily="34" charset="0"/>
              </a:rPr>
              <a:t>)</a:t>
            </a:r>
          </a:p>
        </p:txBody>
      </p:sp>
      <p:sp>
        <p:nvSpPr>
          <p:cNvPr id="18" name="TextBox 17">
            <a:extLst>
              <a:ext uri="{FF2B5EF4-FFF2-40B4-BE49-F238E27FC236}">
                <a16:creationId xmlns:a16="http://schemas.microsoft.com/office/drawing/2014/main" id="{06CA061B-26D6-4FB8-B071-C0DAB245FA5A}"/>
              </a:ext>
            </a:extLst>
          </p:cNvPr>
          <p:cNvSpPr txBox="1"/>
          <p:nvPr/>
        </p:nvSpPr>
        <p:spPr>
          <a:xfrm>
            <a:off x="5805326" y="3448662"/>
            <a:ext cx="1441477" cy="707886"/>
          </a:xfrm>
          <a:prstGeom prst="rect">
            <a:avLst/>
          </a:prstGeom>
          <a:noFill/>
        </p:spPr>
        <p:txBody>
          <a:bodyPr wrap="square" rtlCol="0">
            <a:spAutoFit/>
          </a:bodyPr>
          <a:lstStyle/>
          <a:p>
            <a:pPr algn="ctr"/>
            <a:r>
              <a:rPr lang="en-US" sz="2000" dirty="0">
                <a:latin typeface="Lato" panose="020F0502020204030203" pitchFamily="34" charset="0"/>
              </a:rPr>
              <a:t>1 </a:t>
            </a:r>
            <a:r>
              <a:rPr lang="en-US" sz="2000" dirty="0" err="1">
                <a:latin typeface="Lato" panose="020F0502020204030203" pitchFamily="34" charset="0"/>
              </a:rPr>
              <a:t>taza</a:t>
            </a:r>
            <a:r>
              <a:rPr lang="en-US" sz="2000" dirty="0">
                <a:latin typeface="Lato" panose="020F0502020204030203" pitchFamily="34" charset="0"/>
              </a:rPr>
              <a:t> de </a:t>
            </a:r>
            <a:r>
              <a:rPr lang="en-US" sz="2000" dirty="0" err="1">
                <a:latin typeface="Lato" panose="020F0502020204030203" pitchFamily="34" charset="0"/>
              </a:rPr>
              <a:t>leche</a:t>
            </a:r>
            <a:endParaRPr lang="en-US" sz="2000" dirty="0">
              <a:latin typeface="Lato" panose="020F0502020204030203" pitchFamily="34" charset="0"/>
            </a:endParaRPr>
          </a:p>
        </p:txBody>
      </p:sp>
      <p:pic>
        <p:nvPicPr>
          <p:cNvPr id="14" name="Picture 13">
            <a:extLst>
              <a:ext uri="{FF2B5EF4-FFF2-40B4-BE49-F238E27FC236}">
                <a16:creationId xmlns:a16="http://schemas.microsoft.com/office/drawing/2014/main" id="{F25EA08D-F660-4B68-9DAE-1533F705175E}"/>
              </a:ext>
              <a:ext uri="{C183D7F6-B498-43B3-948B-1728B52AA6E4}">
                <adec:decorative xmlns:adec="http://schemas.microsoft.com/office/drawing/2017/decorative" val="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689" b="96120" l="9923" r="99118">
                        <a14:foregroundMark x1="54576" y1="36459" x2="54576" y2="36459"/>
                        <a14:foregroundMark x1="48512" y1="21584" x2="48512" y2="21584"/>
                        <a14:foregroundMark x1="36163" y1="23848" x2="36163" y2="23848"/>
                        <a14:foregroundMark x1="36163" y1="23848" x2="36163" y2="23848"/>
                        <a14:foregroundMark x1="34399" y1="28375" x2="34399" y2="28375"/>
                        <a14:foregroundMark x1="24476" y1="27648" x2="24476" y2="27648"/>
                        <a14:foregroundMark x1="35832" y1="20049" x2="35832" y2="20049"/>
                        <a14:foregroundMark x1="43550" y1="18027" x2="43550" y2="18027"/>
                        <a14:foregroundMark x1="44763" y1="14632" x2="44763" y2="14632"/>
                        <a14:foregroundMark x1="44212" y1="11722" x2="44212" y2="11722"/>
                        <a14:foregroundMark x1="50055" y1="15764" x2="50055" y2="15764"/>
                        <a14:foregroundMark x1="60419" y1="28618" x2="60419" y2="28618"/>
                        <a14:foregroundMark x1="49394" y1="10833" x2="49394" y2="10833"/>
                        <a14:foregroundMark x1="44763" y1="10105" x2="44763" y2="10105"/>
                        <a14:foregroundMark x1="38920" y1="12854" x2="38920" y2="12854"/>
                        <a14:foregroundMark x1="49063" y1="14147" x2="49063" y2="14147"/>
                        <a14:foregroundMark x1="37707" y1="15521" x2="37707" y2="15521"/>
                        <a14:foregroundMark x1="53032" y1="35570" x2="53032" y2="35570"/>
                        <a14:foregroundMark x1="70562" y1="40986" x2="70562" y2="40986"/>
                        <a14:foregroundMark x1="87762" y1="39127" x2="87762" y2="39127"/>
                        <a14:foregroundMark x1="80375" y1="40016" x2="80375" y2="40016"/>
                        <a14:foregroundMark x1="36825" y1="43654" x2="36825" y2="43654"/>
                        <a14:foregroundMark x1="33076" y1="42118" x2="33076" y2="42118"/>
                        <a14:foregroundMark x1="19625" y1="35327" x2="19625" y2="35327"/>
                        <a14:foregroundMark x1="17420" y1="35327" x2="17420" y2="35327"/>
                        <a14:foregroundMark x1="25799" y1="39854" x2="25799" y2="39854"/>
                        <a14:foregroundMark x1="29768" y1="40986" x2="29768" y2="40986"/>
                        <a14:foregroundMark x1="30650" y1="35974" x2="30650" y2="35974"/>
                        <a14:foregroundMark x1="40132" y1="37106" x2="40132" y2="37106"/>
                        <a14:foregroundMark x1="44212" y1="38965" x2="44212" y2="38965"/>
                        <a14:foregroundMark x1="51819" y1="37995" x2="51819" y2="37995"/>
                        <a14:foregroundMark x1="63506" y1="37995" x2="63506" y2="37995"/>
                        <a14:foregroundMark x1="62293" y1="41876" x2="62293" y2="41876"/>
                        <a14:foregroundMark x1="45424" y1="42765" x2="45424" y2="42765"/>
                        <a14:foregroundMark x1="24256" y1="38238" x2="24256" y2="38238"/>
                        <a14:foregroundMark x1="20507" y1="33791" x2="20507" y2="33791"/>
                        <a14:foregroundMark x1="15656" y1="34196" x2="15656" y2="34196"/>
                        <a14:foregroundMark x1="18743" y1="32821" x2="18743" y2="32821"/>
                        <a14:foregroundMark x1="24256" y1="33064" x2="24256" y2="33064"/>
                        <a14:foregroundMark x1="26020" y1="35085" x2="26020" y2="35085"/>
                        <a14:foregroundMark x1="36825" y1="35085" x2="36825" y2="35085"/>
                        <a14:foregroundMark x1="40463" y1="33953" x2="40463" y2="33953"/>
                        <a14:foregroundMark x1="49394" y1="33953" x2="49394" y2="33953"/>
                        <a14:foregroundMark x1="63837" y1="36217" x2="63837" y2="36217"/>
                        <a14:foregroundMark x1="66593" y1="32175" x2="66593" y2="32175"/>
                        <a14:foregroundMark x1="90849" y1="39612" x2="90849" y2="39612"/>
                        <a14:foregroundMark x1="85888" y1="38480" x2="85888" y2="38480"/>
                        <a14:foregroundMark x1="75524" y1="32821" x2="75524" y2="32821"/>
                        <a14:foregroundMark x1="23043" y1="35327" x2="23043" y2="35327"/>
                        <a14:foregroundMark x1="66924" y1="22474" x2="66924" y2="22474"/>
                        <a14:foregroundMark x1="28776" y1="33791" x2="28776" y2="33791"/>
                        <a14:foregroundMark x1="41676" y1="12854" x2="41676" y2="12854"/>
                        <a14:foregroundMark x1="37155" y1="13743" x2="37155" y2="13743"/>
                        <a14:foregroundMark x1="54576" y1="13258" x2="54576" y2="13258"/>
                        <a14:foregroundMark x1="62624" y1="19159" x2="62624" y2="19159"/>
                        <a14:foregroundMark x1="55788" y1="14632" x2="55788" y2="14632"/>
                      </a14:backgroundRemoval>
                    </a14:imgEffect>
                  </a14:imgLayer>
                </a14:imgProps>
              </a:ext>
              <a:ext uri="{28A0092B-C50C-407E-A947-70E740481C1C}">
                <a14:useLocalDpi xmlns:a14="http://schemas.microsoft.com/office/drawing/2010/main" val="0"/>
              </a:ext>
            </a:extLst>
          </a:blip>
          <a:stretch>
            <a:fillRect/>
          </a:stretch>
        </p:blipFill>
        <p:spPr>
          <a:xfrm>
            <a:off x="4534317" y="1005796"/>
            <a:ext cx="1289009" cy="1758065"/>
          </a:xfrm>
          <a:prstGeom prst="rect">
            <a:avLst/>
          </a:prstGeom>
        </p:spPr>
      </p:pic>
      <p:pic>
        <p:nvPicPr>
          <p:cNvPr id="16" name="Picture 15">
            <a:extLst>
              <a:ext uri="{FF2B5EF4-FFF2-40B4-BE49-F238E27FC236}">
                <a16:creationId xmlns:a16="http://schemas.microsoft.com/office/drawing/2014/main" id="{395E18C8-A0E7-44D7-A016-E8B8F6FB37B7}"/>
              </a:ext>
              <a:ext uri="{C183D7F6-B498-43B3-948B-1728B52AA6E4}">
                <adec:decorative xmlns:adec="http://schemas.microsoft.com/office/drawing/2017/decorative" val="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43" b="89976" l="9943" r="98141"/>
                    </a14:imgEffect>
                  </a14:imgLayer>
                </a14:imgProps>
              </a:ext>
              <a:ext uri="{28A0092B-C50C-407E-A947-70E740481C1C}">
                <a14:useLocalDpi xmlns:a14="http://schemas.microsoft.com/office/drawing/2010/main" val="0"/>
              </a:ext>
            </a:extLst>
          </a:blip>
          <a:stretch>
            <a:fillRect/>
          </a:stretch>
        </p:blipFill>
        <p:spPr>
          <a:xfrm>
            <a:off x="821991" y="3566943"/>
            <a:ext cx="1472463" cy="1472463"/>
          </a:xfrm>
          <a:prstGeom prst="rect">
            <a:avLst/>
          </a:prstGeom>
        </p:spPr>
      </p:pic>
      <p:pic>
        <p:nvPicPr>
          <p:cNvPr id="19" name="Picture 18">
            <a:extLst>
              <a:ext uri="{FF2B5EF4-FFF2-40B4-BE49-F238E27FC236}">
                <a16:creationId xmlns:a16="http://schemas.microsoft.com/office/drawing/2014/main" id="{EFED6484-3032-4641-B7AA-DB9D7F3FE93B}"/>
              </a:ext>
              <a:ext uri="{C183D7F6-B498-43B3-948B-1728B52AA6E4}">
                <adec:decorative xmlns:adec="http://schemas.microsoft.com/office/drawing/2017/decorative" val="1"/>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4399601" y="2452577"/>
            <a:ext cx="1761511" cy="2388772"/>
          </a:xfrm>
          <a:prstGeom prst="rect">
            <a:avLst/>
          </a:prstGeom>
        </p:spPr>
      </p:pic>
      <p:pic>
        <p:nvPicPr>
          <p:cNvPr id="20" name="Picture 19">
            <a:extLst>
              <a:ext uri="{FF2B5EF4-FFF2-40B4-BE49-F238E27FC236}">
                <a16:creationId xmlns:a16="http://schemas.microsoft.com/office/drawing/2014/main" id="{87A14115-4385-4012-B08A-5958DB610547}"/>
              </a:ext>
              <a:ext uri="{C183D7F6-B498-43B3-948B-1728B52AA6E4}">
                <adec:decorative xmlns:adec="http://schemas.microsoft.com/office/drawing/2017/decorative" val="1"/>
              </a:ext>
            </a:extLst>
          </p:cNvPr>
          <p:cNvPicPr>
            <a:picLocks noChangeAspect="1"/>
          </p:cNvPicPr>
          <p:nvPr/>
        </p:nvPicPr>
        <p:blipFill>
          <a:blip r:embed="rId9" cstate="print">
            <a:clrChange>
              <a:clrFrom>
                <a:srgbClr val="FBF9F8"/>
              </a:clrFrom>
              <a:clrTo>
                <a:srgbClr val="FBF9F8">
                  <a:alpha val="0"/>
                </a:srgbClr>
              </a:clrTo>
            </a:clrChange>
            <a:extLst>
              <a:ext uri="{BEBA8EAE-BF5A-486C-A8C5-ECC9F3942E4B}">
                <a14:imgProps xmlns:a14="http://schemas.microsoft.com/office/drawing/2010/main">
                  <a14:imgLayer r:embed="rId10">
                    <a14:imgEffect>
                      <a14:backgroundRemoval t="10000" b="96167" l="10000" r="90000"/>
                    </a14:imgEffect>
                  </a14:imgLayer>
                </a14:imgProps>
              </a:ext>
              <a:ext uri="{28A0092B-C50C-407E-A947-70E740481C1C}">
                <a14:useLocalDpi xmlns:a14="http://schemas.microsoft.com/office/drawing/2010/main" val="0"/>
              </a:ext>
            </a:extLst>
          </a:blip>
          <a:stretch>
            <a:fillRect/>
          </a:stretch>
        </p:blipFill>
        <p:spPr>
          <a:xfrm>
            <a:off x="1041426" y="2007642"/>
            <a:ext cx="1092880" cy="1639321"/>
          </a:xfrm>
          <a:prstGeom prst="rect">
            <a:avLst/>
          </a:prstGeom>
        </p:spPr>
      </p:pic>
      <p:pic>
        <p:nvPicPr>
          <p:cNvPr id="22" name="Picture 21">
            <a:extLst>
              <a:ext uri="{FF2B5EF4-FFF2-40B4-BE49-F238E27FC236}">
                <a16:creationId xmlns:a16="http://schemas.microsoft.com/office/drawing/2014/main" id="{3159A05E-2241-450D-B09F-154D65B74A20}"/>
              </a:ext>
              <a:ext uri="{C183D7F6-B498-43B3-948B-1728B52AA6E4}">
                <adec:decorative xmlns:adec="http://schemas.microsoft.com/office/drawing/2017/decorative" val="1"/>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9935" b="89984" l="4362" r="89954"/>
                    </a14:imgEffect>
                  </a14:imgLayer>
                </a14:imgProps>
              </a:ext>
              <a:ext uri="{28A0092B-C50C-407E-A947-70E740481C1C}">
                <a14:useLocalDpi xmlns:a14="http://schemas.microsoft.com/office/drawing/2010/main" val="0"/>
              </a:ext>
            </a:extLst>
          </a:blip>
          <a:stretch>
            <a:fillRect/>
          </a:stretch>
        </p:blipFill>
        <p:spPr>
          <a:xfrm>
            <a:off x="885003" y="1002340"/>
            <a:ext cx="1519936" cy="1243584"/>
          </a:xfrm>
          <a:prstGeom prst="rect">
            <a:avLst/>
          </a:prstGeom>
        </p:spPr>
      </p:pic>
    </p:spTree>
    <p:extLst>
      <p:ext uri="{BB962C8B-B14F-4D97-AF65-F5344CB8AC3E}">
        <p14:creationId xmlns:p14="http://schemas.microsoft.com/office/powerpoint/2010/main" val="112156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2342" b="98061" l="3445" r="96986"/>
                    </a14:imgEffect>
                  </a14:imgLayer>
                </a14:imgProps>
              </a:ext>
              <a:ext uri="{28A0092B-C50C-407E-A947-70E740481C1C}">
                <a14:useLocalDpi xmlns:a14="http://schemas.microsoft.com/office/drawing/2010/main" val="0"/>
              </a:ext>
            </a:extLst>
          </a:blip>
          <a:stretch>
            <a:fillRect/>
          </a:stretch>
        </p:blipFill>
        <p:spPr>
          <a:xfrm>
            <a:off x="0" y="254000"/>
            <a:ext cx="6918978" cy="4612652"/>
          </a:xfrm>
          <a:prstGeom prst="rect">
            <a:avLst/>
          </a:prstGeom>
        </p:spPr>
      </p:pic>
      <p:sp>
        <p:nvSpPr>
          <p:cNvPr id="4" name="Title 3" hidden="1">
            <a:extLst>
              <a:ext uri="{FF2B5EF4-FFF2-40B4-BE49-F238E27FC236}">
                <a16:creationId xmlns:a16="http://schemas.microsoft.com/office/drawing/2014/main" id="{22B212BA-D1FA-4FBE-AB92-FE60A54F896F}"/>
              </a:ext>
            </a:extLst>
          </p:cNvPr>
          <p:cNvSpPr>
            <a:spLocks noGrp="1"/>
          </p:cNvSpPr>
          <p:nvPr>
            <p:ph type="title" idx="4294967295"/>
          </p:nvPr>
        </p:nvSpPr>
        <p:spPr/>
        <p:txBody>
          <a:bodyPr/>
          <a:lstStyle/>
          <a:p>
            <a:r>
              <a:rPr lang="en-US" sz="3600" kern="1200" dirty="0" err="1">
                <a:solidFill>
                  <a:srgbClr val="FFFFFF"/>
                </a:solidFill>
                <a:effectLst/>
                <a:latin typeface="Lato Black" panose="020F0502020204030203" pitchFamily="34" charset="0"/>
                <a:ea typeface="+mj-ea"/>
                <a:cs typeface="+mj-cs"/>
              </a:rPr>
              <a:t>Desayuno</a:t>
            </a:r>
            <a:r>
              <a:rPr lang="en-US" sz="3600" kern="1200" dirty="0">
                <a:solidFill>
                  <a:srgbClr val="FFFFFF"/>
                </a:solidFill>
                <a:effectLst/>
                <a:latin typeface="Lato Black" panose="020F0502020204030203" pitchFamily="34" charset="0"/>
                <a:ea typeface="+mj-ea"/>
                <a:cs typeface="+mj-cs"/>
              </a:rPr>
              <a:t> Menu 3 </a:t>
            </a:r>
            <a:r>
              <a:rPr lang="en-US" sz="3600" kern="1200" dirty="0" err="1">
                <a:solidFill>
                  <a:srgbClr val="FFFFFF"/>
                </a:solidFill>
                <a:effectLst/>
                <a:latin typeface="Lato Black" panose="020F0502020204030203" pitchFamily="34" charset="0"/>
                <a:ea typeface="+mj-ea"/>
                <a:cs typeface="+mj-cs"/>
              </a:rPr>
              <a:t>ejemplo</a:t>
            </a:r>
            <a:r>
              <a:rPr lang="en-US" sz="3600" kern="1200" dirty="0">
                <a:solidFill>
                  <a:srgbClr val="FFFFFF"/>
                </a:solidFill>
                <a:effectLst/>
                <a:latin typeface="Lato Black" panose="020F0502020204030203" pitchFamily="34" charset="0"/>
                <a:ea typeface="+mj-ea"/>
                <a:cs typeface="+mj-cs"/>
              </a:rPr>
              <a:t> 1</a:t>
            </a:r>
            <a:endParaRPr lang="en-US" dirty="0"/>
          </a:p>
        </p:txBody>
      </p:sp>
      <p:pic>
        <p:nvPicPr>
          <p:cNvPr id="6" name="Picture 5" descr="muffin"/>
          <p:cNvPicPr>
            <a:picLocks noChangeAspect="1"/>
          </p:cNvPicPr>
          <p:nvPr/>
        </p:nvPicPr>
        <p:blipFill>
          <a:blip r:embed="rId5" cstate="print">
            <a:extLst>
              <a:ext uri="{BEBA8EAE-BF5A-486C-A8C5-ECC9F3942E4B}">
                <a14:imgProps xmlns:a14="http://schemas.microsoft.com/office/drawing/2010/main">
                  <a14:imgLayer r:embed="rId6">
                    <a14:imgEffect>
                      <a14:backgroundRemoval t="9943" b="89976" l="9943" r="98141"/>
                    </a14:imgEffect>
                  </a14:imgLayer>
                </a14:imgProps>
              </a:ext>
              <a:ext uri="{28A0092B-C50C-407E-A947-70E740481C1C}">
                <a14:useLocalDpi xmlns:a14="http://schemas.microsoft.com/office/drawing/2010/main" val="0"/>
              </a:ext>
            </a:extLst>
          </a:blip>
          <a:stretch>
            <a:fillRect/>
          </a:stretch>
        </p:blipFill>
        <p:spPr>
          <a:xfrm>
            <a:off x="3028817" y="2560326"/>
            <a:ext cx="2068635" cy="2068635"/>
          </a:xfrm>
          <a:prstGeom prst="rect">
            <a:avLst/>
          </a:prstGeom>
        </p:spPr>
      </p:pic>
      <p:sp>
        <p:nvSpPr>
          <p:cNvPr id="7" name="TextBox 6"/>
          <p:cNvSpPr txBox="1"/>
          <p:nvPr/>
        </p:nvSpPr>
        <p:spPr>
          <a:xfrm>
            <a:off x="5759007" y="3136103"/>
            <a:ext cx="2922504" cy="917079"/>
          </a:xfrm>
          <a:prstGeom prst="leftArrow">
            <a:avLst/>
          </a:prstGeom>
          <a:solidFill>
            <a:srgbClr val="333399"/>
          </a:solidFill>
        </p:spPr>
        <p:txBody>
          <a:bodyPr wrap="square" rtlCol="0">
            <a:spAutoFit/>
          </a:bodyPr>
          <a:lstStyle/>
          <a:p>
            <a:r>
              <a:rPr lang="en-US" sz="2400" b="1" dirty="0">
                <a:solidFill>
                  <a:schemeClr val="bg1"/>
                </a:solidFill>
                <a:latin typeface="Lato" panose="020F0502020204030203" pitchFamily="34" charset="0"/>
              </a:rPr>
              <a:t>1 item </a:t>
            </a:r>
            <a:r>
              <a:rPr lang="en-US" sz="2400" b="1" dirty="0" err="1">
                <a:solidFill>
                  <a:schemeClr val="bg1"/>
                </a:solidFill>
                <a:latin typeface="Lato" panose="020F0502020204030203" pitchFamily="34" charset="0"/>
              </a:rPr>
              <a:t>alimenticio</a:t>
            </a:r>
            <a:endParaRPr lang="en-US" sz="2400" b="1" dirty="0">
              <a:solidFill>
                <a:schemeClr val="bg1"/>
              </a:solidFill>
              <a:latin typeface="Lato" panose="020F0502020204030203" pitchFamily="34" charset="0"/>
            </a:endParaRPr>
          </a:p>
        </p:txBody>
      </p:sp>
      <p:pic>
        <p:nvPicPr>
          <p:cNvPr id="8" name="Picture 7" descr="caja de jugo"/>
          <p:cNvPicPr>
            <a:picLocks noChangeAspect="1"/>
          </p:cNvPicPr>
          <p:nvPr/>
        </p:nvPicPr>
        <p:blipFill>
          <a:blip r:embed="rId7" cstate="print">
            <a:clrChange>
              <a:clrFrom>
                <a:srgbClr val="FBF9F8"/>
              </a:clrFrom>
              <a:clrTo>
                <a:srgbClr val="FBF9F8">
                  <a:alpha val="0"/>
                </a:srgbClr>
              </a:clrTo>
            </a:clrChange>
            <a:extLst>
              <a:ext uri="{BEBA8EAE-BF5A-486C-A8C5-ECC9F3942E4B}">
                <a14:imgProps xmlns:a14="http://schemas.microsoft.com/office/drawing/2010/main">
                  <a14:imgLayer r:embed="rId8">
                    <a14:imgEffect>
                      <a14:backgroundRemoval t="10000" b="96167" l="10000" r="90000"/>
                    </a14:imgEffect>
                  </a14:imgLayer>
                </a14:imgProps>
              </a:ext>
              <a:ext uri="{28A0092B-C50C-407E-A947-70E740481C1C}">
                <a14:useLocalDpi xmlns:a14="http://schemas.microsoft.com/office/drawing/2010/main" val="0"/>
              </a:ext>
            </a:extLst>
          </a:blip>
          <a:stretch>
            <a:fillRect/>
          </a:stretch>
        </p:blipFill>
        <p:spPr>
          <a:xfrm>
            <a:off x="528160" y="-207615"/>
            <a:ext cx="1839816" cy="2759725"/>
          </a:xfrm>
          <a:prstGeom prst="rect">
            <a:avLst/>
          </a:prstGeom>
        </p:spPr>
      </p:pic>
      <p:pic>
        <p:nvPicPr>
          <p:cNvPr id="9" name="Picture 8" descr="yogur"/>
          <p:cNvPicPr>
            <a:picLocks noChangeAspect="1"/>
          </p:cNvPicPr>
          <p:nvPr/>
        </p:nvPicPr>
        <p:blipFill>
          <a:blip r:embed="rId9" cstate="print">
            <a:extLst>
              <a:ext uri="{BEBA8EAE-BF5A-486C-A8C5-ECC9F3942E4B}">
                <a14:imgProps xmlns:a14="http://schemas.microsoft.com/office/drawing/2010/main">
                  <a14:imgLayer r:embed="rId10">
                    <a14:imgEffect>
                      <a14:backgroundRemoval t="4689" b="96120" l="9923" r="99118">
                        <a14:foregroundMark x1="54576" y1="36459" x2="54576" y2="36459"/>
                        <a14:foregroundMark x1="48512" y1="21584" x2="48512" y2="21584"/>
                        <a14:foregroundMark x1="36163" y1="23848" x2="36163" y2="23848"/>
                        <a14:foregroundMark x1="36163" y1="23848" x2="36163" y2="23848"/>
                        <a14:foregroundMark x1="34399" y1="28375" x2="34399" y2="28375"/>
                        <a14:foregroundMark x1="24476" y1="27648" x2="24476" y2="27648"/>
                        <a14:foregroundMark x1="35832" y1="20049" x2="35832" y2="20049"/>
                        <a14:foregroundMark x1="43550" y1="18027" x2="43550" y2="18027"/>
                        <a14:foregroundMark x1="44763" y1="14632" x2="44763" y2="14632"/>
                        <a14:foregroundMark x1="44212" y1="11722" x2="44212" y2="11722"/>
                        <a14:foregroundMark x1="50055" y1="15764" x2="50055" y2="15764"/>
                        <a14:foregroundMark x1="60419" y1="28618" x2="60419" y2="28618"/>
                        <a14:foregroundMark x1="49394" y1="10833" x2="49394" y2="10833"/>
                        <a14:foregroundMark x1="44763" y1="10105" x2="44763" y2="10105"/>
                        <a14:foregroundMark x1="38920" y1="12854" x2="38920" y2="12854"/>
                        <a14:foregroundMark x1="49063" y1="14147" x2="49063" y2="14147"/>
                        <a14:foregroundMark x1="37707" y1="15521" x2="37707" y2="15521"/>
                        <a14:foregroundMark x1="53032" y1="35570" x2="53032" y2="35570"/>
                        <a14:foregroundMark x1="70562" y1="40986" x2="70562" y2="40986"/>
                        <a14:foregroundMark x1="87762" y1="39127" x2="87762" y2="39127"/>
                        <a14:foregroundMark x1="80375" y1="40016" x2="80375" y2="40016"/>
                        <a14:foregroundMark x1="36825" y1="43654" x2="36825" y2="43654"/>
                        <a14:foregroundMark x1="33076" y1="42118" x2="33076" y2="42118"/>
                        <a14:foregroundMark x1="19625" y1="35327" x2="19625" y2="35327"/>
                        <a14:foregroundMark x1="17420" y1="35327" x2="17420" y2="35327"/>
                        <a14:foregroundMark x1="25799" y1="39854" x2="25799" y2="39854"/>
                        <a14:foregroundMark x1="29768" y1="40986" x2="29768" y2="40986"/>
                        <a14:foregroundMark x1="30650" y1="35974" x2="30650" y2="35974"/>
                        <a14:foregroundMark x1="40132" y1="37106" x2="40132" y2="37106"/>
                        <a14:foregroundMark x1="44212" y1="38965" x2="44212" y2="38965"/>
                        <a14:foregroundMark x1="51819" y1="37995" x2="51819" y2="37995"/>
                        <a14:foregroundMark x1="63506" y1="37995" x2="63506" y2="37995"/>
                        <a14:foregroundMark x1="62293" y1="41876" x2="62293" y2="41876"/>
                        <a14:foregroundMark x1="45424" y1="42765" x2="45424" y2="42765"/>
                        <a14:foregroundMark x1="24256" y1="38238" x2="24256" y2="38238"/>
                        <a14:foregroundMark x1="20507" y1="33791" x2="20507" y2="33791"/>
                        <a14:foregroundMark x1="15656" y1="34196" x2="15656" y2="34196"/>
                        <a14:foregroundMark x1="18743" y1="32821" x2="18743" y2="32821"/>
                        <a14:foregroundMark x1="24256" y1="33064" x2="24256" y2="33064"/>
                        <a14:foregroundMark x1="26020" y1="35085" x2="26020" y2="35085"/>
                        <a14:foregroundMark x1="36825" y1="35085" x2="36825" y2="35085"/>
                        <a14:foregroundMark x1="40463" y1="33953" x2="40463" y2="33953"/>
                        <a14:foregroundMark x1="49394" y1="33953" x2="49394" y2="33953"/>
                        <a14:foregroundMark x1="63837" y1="36217" x2="63837" y2="36217"/>
                        <a14:foregroundMark x1="66593" y1="32175" x2="66593" y2="32175"/>
                        <a14:foregroundMark x1="90849" y1="39612" x2="90849" y2="39612"/>
                        <a14:foregroundMark x1="85888" y1="38480" x2="85888" y2="38480"/>
                        <a14:foregroundMark x1="75524" y1="32821" x2="75524" y2="32821"/>
                        <a14:foregroundMark x1="23043" y1="35327" x2="23043" y2="35327"/>
                        <a14:foregroundMark x1="66924" y1="22474" x2="66924" y2="22474"/>
                        <a14:foregroundMark x1="28776" y1="33791" x2="28776" y2="33791"/>
                        <a14:foregroundMark x1="41676" y1="12854" x2="41676" y2="12854"/>
                        <a14:foregroundMark x1="37155" y1="13743" x2="37155" y2="13743"/>
                        <a14:foregroundMark x1="54576" y1="13258" x2="54576" y2="13258"/>
                        <a14:foregroundMark x1="62624" y1="19159" x2="62624" y2="19159"/>
                        <a14:foregroundMark x1="55788" y1="14632" x2="55788" y2="14632"/>
                      </a14:backgroundRemoval>
                    </a14:imgEffect>
                  </a14:imgLayer>
                </a14:imgProps>
              </a:ext>
              <a:ext uri="{28A0092B-C50C-407E-A947-70E740481C1C}">
                <a14:useLocalDpi xmlns:a14="http://schemas.microsoft.com/office/drawing/2010/main" val="0"/>
              </a:ext>
            </a:extLst>
          </a:blip>
          <a:stretch>
            <a:fillRect/>
          </a:stretch>
        </p:blipFill>
        <p:spPr>
          <a:xfrm>
            <a:off x="3884805" y="254000"/>
            <a:ext cx="1649710" cy="2250022"/>
          </a:xfrm>
          <a:prstGeom prst="rect">
            <a:avLst/>
          </a:prstGeom>
        </p:spPr>
      </p:pic>
      <p:sp>
        <p:nvSpPr>
          <p:cNvPr id="12" name="TextBox 11"/>
          <p:cNvSpPr txBox="1"/>
          <p:nvPr/>
        </p:nvSpPr>
        <p:spPr>
          <a:xfrm>
            <a:off x="5955389" y="837406"/>
            <a:ext cx="3239089" cy="1077218"/>
          </a:xfrm>
          <a:prstGeom prst="rect">
            <a:avLst/>
          </a:prstGeom>
          <a:noFill/>
        </p:spPr>
        <p:txBody>
          <a:bodyPr wrap="square" rtlCol="0">
            <a:spAutoFit/>
          </a:bodyPr>
          <a:lstStyle/>
          <a:p>
            <a:pPr algn="ctr"/>
            <a:r>
              <a:rPr lang="en-US" sz="3200" b="1" dirty="0">
                <a:latin typeface="Lato" panose="020F0502020204030203" pitchFamily="34" charset="0"/>
              </a:rPr>
              <a:t>¿</a:t>
            </a:r>
            <a:r>
              <a:rPr lang="en-US" sz="3200" b="1" dirty="0" err="1">
                <a:latin typeface="Lato" panose="020F0502020204030203" pitchFamily="34" charset="0"/>
              </a:rPr>
              <a:t>Es</a:t>
            </a:r>
            <a:r>
              <a:rPr lang="en-US" sz="3200" b="1" dirty="0">
                <a:latin typeface="Lato" panose="020F0502020204030203" pitchFamily="34" charset="0"/>
              </a:rPr>
              <a:t> </a:t>
            </a:r>
            <a:r>
              <a:rPr lang="en-US" sz="3200" b="1" dirty="0" err="1">
                <a:latin typeface="Lato" panose="020F0502020204030203" pitchFamily="34" charset="0"/>
              </a:rPr>
              <a:t>una</a:t>
            </a:r>
            <a:r>
              <a:rPr lang="en-US" sz="3200" b="1" dirty="0">
                <a:latin typeface="Lato" panose="020F0502020204030203" pitchFamily="34" charset="0"/>
              </a:rPr>
              <a:t> comida </a:t>
            </a:r>
            <a:r>
              <a:rPr lang="en-US" sz="3200" b="1" dirty="0" err="1">
                <a:latin typeface="Lato" panose="020F0502020204030203" pitchFamily="34" charset="0"/>
              </a:rPr>
              <a:t>reembolsable</a:t>
            </a:r>
            <a:r>
              <a:rPr lang="en-US" sz="3200" b="1" dirty="0">
                <a:latin typeface="Lato" panose="020F0502020204030203" pitchFamily="34" charset="0"/>
              </a:rPr>
              <a:t>?</a:t>
            </a:r>
          </a:p>
        </p:txBody>
      </p:sp>
    </p:spTree>
    <p:extLst>
      <p:ext uri="{BB962C8B-B14F-4D97-AF65-F5344CB8AC3E}">
        <p14:creationId xmlns:p14="http://schemas.microsoft.com/office/powerpoint/2010/main" val="290195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2342" b="98061" l="3445" r="96986"/>
                    </a14:imgEffect>
                  </a14:imgLayer>
                </a14:imgProps>
              </a:ext>
              <a:ext uri="{28A0092B-C50C-407E-A947-70E740481C1C}">
                <a14:useLocalDpi xmlns:a14="http://schemas.microsoft.com/office/drawing/2010/main" val="0"/>
              </a:ext>
            </a:extLst>
          </a:blip>
          <a:stretch>
            <a:fillRect/>
          </a:stretch>
        </p:blipFill>
        <p:spPr>
          <a:xfrm>
            <a:off x="0" y="254000"/>
            <a:ext cx="6918978" cy="4612652"/>
          </a:xfrm>
          <a:prstGeom prst="rect">
            <a:avLst/>
          </a:prstGeom>
        </p:spPr>
      </p:pic>
      <p:sp>
        <p:nvSpPr>
          <p:cNvPr id="3" name="Title 2" hidden="1">
            <a:extLst>
              <a:ext uri="{FF2B5EF4-FFF2-40B4-BE49-F238E27FC236}">
                <a16:creationId xmlns:a16="http://schemas.microsoft.com/office/drawing/2014/main" id="{DA87ECCD-8914-4DFE-BA90-3D0CE67ACFFB}"/>
              </a:ext>
            </a:extLst>
          </p:cNvPr>
          <p:cNvSpPr>
            <a:spLocks noGrp="1"/>
          </p:cNvSpPr>
          <p:nvPr>
            <p:ph type="title" idx="4294967295"/>
          </p:nvPr>
        </p:nvSpPr>
        <p:spPr/>
        <p:txBody>
          <a:bodyPr/>
          <a:lstStyle/>
          <a:p>
            <a:r>
              <a:rPr lang="en-US" sz="3600" kern="1200" dirty="0" err="1">
                <a:solidFill>
                  <a:srgbClr val="FFFFFF"/>
                </a:solidFill>
                <a:effectLst/>
                <a:latin typeface="Lato Black" panose="020F0502020204030203" pitchFamily="34" charset="0"/>
                <a:ea typeface="+mj-ea"/>
                <a:cs typeface="+mj-cs"/>
              </a:rPr>
              <a:t>Desayuno</a:t>
            </a:r>
            <a:r>
              <a:rPr lang="en-US" sz="3600" kern="1200" dirty="0">
                <a:solidFill>
                  <a:srgbClr val="FFFFFF"/>
                </a:solidFill>
                <a:effectLst/>
                <a:latin typeface="Lato Black" panose="020F0502020204030203" pitchFamily="34" charset="0"/>
                <a:ea typeface="+mj-ea"/>
                <a:cs typeface="+mj-cs"/>
              </a:rPr>
              <a:t> Menu 3 </a:t>
            </a:r>
            <a:r>
              <a:rPr lang="en-US" sz="3600" kern="1200" dirty="0" err="1">
                <a:solidFill>
                  <a:srgbClr val="FFFFFF"/>
                </a:solidFill>
                <a:effectLst/>
                <a:latin typeface="Lato Black" panose="020F0502020204030203" pitchFamily="34" charset="0"/>
                <a:ea typeface="+mj-ea"/>
                <a:cs typeface="+mj-cs"/>
              </a:rPr>
              <a:t>ejemplo</a:t>
            </a:r>
            <a:r>
              <a:rPr lang="en-US" sz="3600" kern="1200" dirty="0">
                <a:solidFill>
                  <a:srgbClr val="FFFFFF"/>
                </a:solidFill>
                <a:effectLst/>
                <a:latin typeface="Lato Black" panose="020F0502020204030203" pitchFamily="34" charset="0"/>
                <a:ea typeface="+mj-ea"/>
                <a:cs typeface="+mj-cs"/>
              </a:rPr>
              <a:t> 2</a:t>
            </a:r>
            <a:endParaRPr lang="en-US" dirty="0"/>
          </a:p>
        </p:txBody>
      </p:sp>
      <p:pic>
        <p:nvPicPr>
          <p:cNvPr id="7" name="Picture 6" descr="muffin"/>
          <p:cNvPicPr>
            <a:picLocks noChangeAspect="1"/>
          </p:cNvPicPr>
          <p:nvPr/>
        </p:nvPicPr>
        <p:blipFill>
          <a:blip r:embed="rId5" cstate="print">
            <a:extLst>
              <a:ext uri="{BEBA8EAE-BF5A-486C-A8C5-ECC9F3942E4B}">
                <a14:imgProps xmlns:a14="http://schemas.microsoft.com/office/drawing/2010/main">
                  <a14:imgLayer r:embed="rId6">
                    <a14:imgEffect>
                      <a14:backgroundRemoval t="9943" b="89976" l="9943" r="98141"/>
                    </a14:imgEffect>
                  </a14:imgLayer>
                </a14:imgProps>
              </a:ext>
              <a:ext uri="{28A0092B-C50C-407E-A947-70E740481C1C}">
                <a14:useLocalDpi xmlns:a14="http://schemas.microsoft.com/office/drawing/2010/main" val="0"/>
              </a:ext>
            </a:extLst>
          </a:blip>
          <a:stretch>
            <a:fillRect/>
          </a:stretch>
        </p:blipFill>
        <p:spPr>
          <a:xfrm>
            <a:off x="3028817" y="2560326"/>
            <a:ext cx="2068635" cy="2068635"/>
          </a:xfrm>
          <a:prstGeom prst="rect">
            <a:avLst/>
          </a:prstGeom>
        </p:spPr>
      </p:pic>
      <p:sp>
        <p:nvSpPr>
          <p:cNvPr id="19" name="TextBox 18"/>
          <p:cNvSpPr txBox="1"/>
          <p:nvPr/>
        </p:nvSpPr>
        <p:spPr>
          <a:xfrm>
            <a:off x="5354858" y="3252209"/>
            <a:ext cx="3467691" cy="917079"/>
          </a:xfrm>
          <a:prstGeom prst="leftArrow">
            <a:avLst/>
          </a:prstGeom>
          <a:solidFill>
            <a:srgbClr val="333399"/>
          </a:solidFill>
        </p:spPr>
        <p:txBody>
          <a:bodyPr wrap="square" rtlCol="0">
            <a:spAutoFit/>
          </a:bodyPr>
          <a:lstStyle/>
          <a:p>
            <a:r>
              <a:rPr lang="en-US" sz="2400" b="1" dirty="0">
                <a:solidFill>
                  <a:schemeClr val="bg1"/>
                </a:solidFill>
                <a:latin typeface="Lato" panose="020F0502020204030203" pitchFamily="34" charset="0"/>
              </a:rPr>
              <a:t>2 items </a:t>
            </a:r>
            <a:r>
              <a:rPr lang="en-US" sz="2400" b="1" dirty="0" err="1">
                <a:solidFill>
                  <a:schemeClr val="bg1"/>
                </a:solidFill>
                <a:latin typeface="Lato" panose="020F0502020204030203" pitchFamily="34" charset="0"/>
              </a:rPr>
              <a:t>alimenticios</a:t>
            </a:r>
            <a:endParaRPr lang="en-US" sz="2400" b="1" dirty="0">
              <a:solidFill>
                <a:schemeClr val="bg1"/>
              </a:solidFill>
              <a:latin typeface="Lato" panose="020F0502020204030203" pitchFamily="34" charset="0"/>
            </a:endParaRPr>
          </a:p>
        </p:txBody>
      </p:sp>
      <p:pic>
        <p:nvPicPr>
          <p:cNvPr id="8" name="Picture 7" descr="yogurt"/>
          <p:cNvPicPr>
            <a:picLocks noChangeAspect="1"/>
          </p:cNvPicPr>
          <p:nvPr/>
        </p:nvPicPr>
        <p:blipFill>
          <a:blip r:embed="rId7" cstate="print">
            <a:extLst>
              <a:ext uri="{BEBA8EAE-BF5A-486C-A8C5-ECC9F3942E4B}">
                <a14:imgProps xmlns:a14="http://schemas.microsoft.com/office/drawing/2010/main">
                  <a14:imgLayer r:embed="rId8">
                    <a14:imgEffect>
                      <a14:backgroundRemoval t="4689" b="96120" l="9923" r="99118">
                        <a14:foregroundMark x1="54576" y1="36459" x2="54576" y2="36459"/>
                        <a14:foregroundMark x1="48512" y1="21584" x2="48512" y2="21584"/>
                        <a14:foregroundMark x1="36163" y1="23848" x2="36163" y2="23848"/>
                        <a14:foregroundMark x1="36163" y1="23848" x2="36163" y2="23848"/>
                        <a14:foregroundMark x1="34399" y1="28375" x2="34399" y2="28375"/>
                        <a14:foregroundMark x1="24476" y1="27648" x2="24476" y2="27648"/>
                        <a14:foregroundMark x1="35832" y1="20049" x2="35832" y2="20049"/>
                        <a14:foregroundMark x1="43550" y1="18027" x2="43550" y2="18027"/>
                        <a14:foregroundMark x1="44763" y1="14632" x2="44763" y2="14632"/>
                        <a14:foregroundMark x1="44212" y1="11722" x2="44212" y2="11722"/>
                        <a14:foregroundMark x1="50055" y1="15764" x2="50055" y2="15764"/>
                        <a14:foregroundMark x1="60419" y1="28618" x2="60419" y2="28618"/>
                        <a14:foregroundMark x1="49394" y1="10833" x2="49394" y2="10833"/>
                        <a14:foregroundMark x1="44763" y1="10105" x2="44763" y2="10105"/>
                        <a14:foregroundMark x1="38920" y1="12854" x2="38920" y2="12854"/>
                        <a14:foregroundMark x1="49063" y1="14147" x2="49063" y2="14147"/>
                        <a14:foregroundMark x1="37707" y1="15521" x2="37707" y2="15521"/>
                        <a14:foregroundMark x1="53032" y1="35570" x2="53032" y2="35570"/>
                        <a14:foregroundMark x1="70562" y1="40986" x2="70562" y2="40986"/>
                        <a14:foregroundMark x1="87762" y1="39127" x2="87762" y2="39127"/>
                        <a14:foregroundMark x1="80375" y1="40016" x2="80375" y2="40016"/>
                        <a14:foregroundMark x1="36825" y1="43654" x2="36825" y2="43654"/>
                        <a14:foregroundMark x1="33076" y1="42118" x2="33076" y2="42118"/>
                        <a14:foregroundMark x1="19625" y1="35327" x2="19625" y2="35327"/>
                        <a14:foregroundMark x1="17420" y1="35327" x2="17420" y2="35327"/>
                        <a14:foregroundMark x1="25799" y1="39854" x2="25799" y2="39854"/>
                        <a14:foregroundMark x1="29768" y1="40986" x2="29768" y2="40986"/>
                        <a14:foregroundMark x1="30650" y1="35974" x2="30650" y2="35974"/>
                        <a14:foregroundMark x1="40132" y1="37106" x2="40132" y2="37106"/>
                        <a14:foregroundMark x1="44212" y1="38965" x2="44212" y2="38965"/>
                        <a14:foregroundMark x1="51819" y1="37995" x2="51819" y2="37995"/>
                        <a14:foregroundMark x1="63506" y1="37995" x2="63506" y2="37995"/>
                        <a14:foregroundMark x1="62293" y1="41876" x2="62293" y2="41876"/>
                        <a14:foregroundMark x1="45424" y1="42765" x2="45424" y2="42765"/>
                        <a14:foregroundMark x1="24256" y1="38238" x2="24256" y2="38238"/>
                        <a14:foregroundMark x1="20507" y1="33791" x2="20507" y2="33791"/>
                        <a14:foregroundMark x1="15656" y1="34196" x2="15656" y2="34196"/>
                        <a14:foregroundMark x1="18743" y1="32821" x2="18743" y2="32821"/>
                        <a14:foregroundMark x1="24256" y1="33064" x2="24256" y2="33064"/>
                        <a14:foregroundMark x1="26020" y1="35085" x2="26020" y2="35085"/>
                        <a14:foregroundMark x1="36825" y1="35085" x2="36825" y2="35085"/>
                        <a14:foregroundMark x1="40463" y1="33953" x2="40463" y2="33953"/>
                        <a14:foregroundMark x1="49394" y1="33953" x2="49394" y2="33953"/>
                        <a14:foregroundMark x1="63837" y1="36217" x2="63837" y2="36217"/>
                        <a14:foregroundMark x1="66593" y1="32175" x2="66593" y2="32175"/>
                        <a14:foregroundMark x1="90849" y1="39612" x2="90849" y2="39612"/>
                        <a14:foregroundMark x1="85888" y1="38480" x2="85888" y2="38480"/>
                        <a14:foregroundMark x1="75524" y1="32821" x2="75524" y2="32821"/>
                        <a14:foregroundMark x1="23043" y1="35327" x2="23043" y2="35327"/>
                        <a14:foregroundMark x1="66924" y1="22474" x2="66924" y2="22474"/>
                        <a14:foregroundMark x1="28776" y1="33791" x2="28776" y2="33791"/>
                        <a14:foregroundMark x1="41676" y1="12854" x2="41676" y2="12854"/>
                        <a14:foregroundMark x1="37155" y1="13743" x2="37155" y2="13743"/>
                        <a14:foregroundMark x1="54576" y1="13258" x2="54576" y2="13258"/>
                        <a14:foregroundMark x1="62624" y1="19159" x2="62624" y2="19159"/>
                        <a14:foregroundMark x1="55788" y1="14632" x2="55788" y2="14632"/>
                      </a14:backgroundRemoval>
                    </a14:imgEffect>
                  </a14:imgLayer>
                </a14:imgProps>
              </a:ext>
              <a:ext uri="{28A0092B-C50C-407E-A947-70E740481C1C}">
                <a14:useLocalDpi xmlns:a14="http://schemas.microsoft.com/office/drawing/2010/main" val="0"/>
              </a:ext>
            </a:extLst>
          </a:blip>
          <a:stretch>
            <a:fillRect/>
          </a:stretch>
        </p:blipFill>
        <p:spPr>
          <a:xfrm>
            <a:off x="2224876" y="282152"/>
            <a:ext cx="1649710" cy="2250022"/>
          </a:xfrm>
          <a:prstGeom prst="rect">
            <a:avLst/>
          </a:prstGeom>
        </p:spPr>
      </p:pic>
      <p:pic>
        <p:nvPicPr>
          <p:cNvPr id="9" name="Picture 8" descr="taza de leche"/>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3698713" y="-203667"/>
            <a:ext cx="2210918" cy="2998209"/>
          </a:xfrm>
          <a:prstGeom prst="rect">
            <a:avLst/>
          </a:prstGeom>
        </p:spPr>
      </p:pic>
      <p:pic>
        <p:nvPicPr>
          <p:cNvPr id="10" name="Picture 9" descr="durazno"/>
          <p:cNvPicPr>
            <a:picLocks noChangeAspect="1"/>
          </p:cNvPicPr>
          <p:nvPr/>
        </p:nvPicPr>
        <p:blipFill>
          <a:blip r:embed="rId11" cstate="print">
            <a:extLst>
              <a:ext uri="{BEBA8EAE-BF5A-486C-A8C5-ECC9F3942E4B}">
                <a14:imgProps xmlns:a14="http://schemas.microsoft.com/office/drawing/2010/main">
                  <a14:imgLayer r:embed="rId12">
                    <a14:imgEffect>
                      <a14:backgroundRemoval t="9935" b="89984" l="4362" r="89954"/>
                    </a14:imgEffect>
                  </a14:imgLayer>
                </a14:imgProps>
              </a:ext>
              <a:ext uri="{28A0092B-C50C-407E-A947-70E740481C1C}">
                <a14:useLocalDpi xmlns:a14="http://schemas.microsoft.com/office/drawing/2010/main" val="0"/>
              </a:ext>
            </a:extLst>
          </a:blip>
          <a:stretch>
            <a:fillRect/>
          </a:stretch>
        </p:blipFill>
        <p:spPr>
          <a:xfrm>
            <a:off x="519510" y="2613368"/>
            <a:ext cx="2169856" cy="1775337"/>
          </a:xfrm>
          <a:prstGeom prst="rect">
            <a:avLst/>
          </a:prstGeom>
        </p:spPr>
      </p:pic>
      <p:sp>
        <p:nvSpPr>
          <p:cNvPr id="13" name="TextBox 12"/>
          <p:cNvSpPr txBox="1"/>
          <p:nvPr/>
        </p:nvSpPr>
        <p:spPr>
          <a:xfrm>
            <a:off x="5953754" y="868554"/>
            <a:ext cx="3239089" cy="1077218"/>
          </a:xfrm>
          <a:prstGeom prst="rect">
            <a:avLst/>
          </a:prstGeom>
          <a:noFill/>
        </p:spPr>
        <p:txBody>
          <a:bodyPr wrap="square" rtlCol="0">
            <a:spAutoFit/>
          </a:bodyPr>
          <a:lstStyle/>
          <a:p>
            <a:pPr algn="ctr"/>
            <a:r>
              <a:rPr lang="en-US" sz="3200" b="1" dirty="0">
                <a:latin typeface="Lato" panose="020F0502020204030203" pitchFamily="34" charset="0"/>
              </a:rPr>
              <a:t>¿</a:t>
            </a:r>
            <a:r>
              <a:rPr lang="en-US" sz="3200" b="1" dirty="0" err="1">
                <a:latin typeface="Lato" panose="020F0502020204030203" pitchFamily="34" charset="0"/>
              </a:rPr>
              <a:t>Es</a:t>
            </a:r>
            <a:r>
              <a:rPr lang="en-US" sz="3200" b="1" dirty="0">
                <a:latin typeface="Lato" panose="020F0502020204030203" pitchFamily="34" charset="0"/>
              </a:rPr>
              <a:t> </a:t>
            </a:r>
            <a:r>
              <a:rPr lang="en-US" sz="3200" b="1" dirty="0" err="1">
                <a:latin typeface="Lato" panose="020F0502020204030203" pitchFamily="34" charset="0"/>
              </a:rPr>
              <a:t>una</a:t>
            </a:r>
            <a:r>
              <a:rPr lang="en-US" sz="3200" b="1" dirty="0">
                <a:latin typeface="Lato" panose="020F0502020204030203" pitchFamily="34" charset="0"/>
              </a:rPr>
              <a:t> comida </a:t>
            </a:r>
            <a:r>
              <a:rPr lang="en-US" sz="3200" b="1" dirty="0" err="1">
                <a:latin typeface="Lato" panose="020F0502020204030203" pitchFamily="34" charset="0"/>
              </a:rPr>
              <a:t>reembolsable</a:t>
            </a:r>
            <a:r>
              <a:rPr lang="en-US" sz="3200" b="1" dirty="0">
                <a:latin typeface="Lato" panose="020F0502020204030203" pitchFamily="34" charset="0"/>
              </a:rPr>
              <a:t>?</a:t>
            </a:r>
          </a:p>
        </p:txBody>
      </p:sp>
    </p:spTree>
    <p:extLst>
      <p:ext uri="{BB962C8B-B14F-4D97-AF65-F5344CB8AC3E}">
        <p14:creationId xmlns:p14="http://schemas.microsoft.com/office/powerpoint/2010/main" val="149820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2342" b="98061" l="3445" r="96986"/>
                    </a14:imgEffect>
                  </a14:imgLayer>
                </a14:imgProps>
              </a:ext>
              <a:ext uri="{28A0092B-C50C-407E-A947-70E740481C1C}">
                <a14:useLocalDpi xmlns:a14="http://schemas.microsoft.com/office/drawing/2010/main" val="0"/>
              </a:ext>
            </a:extLst>
          </a:blip>
          <a:stretch>
            <a:fillRect/>
          </a:stretch>
        </p:blipFill>
        <p:spPr>
          <a:xfrm>
            <a:off x="0" y="254000"/>
            <a:ext cx="6918978" cy="4612652"/>
          </a:xfrm>
          <a:prstGeom prst="rect">
            <a:avLst/>
          </a:prstGeom>
        </p:spPr>
      </p:pic>
      <p:sp>
        <p:nvSpPr>
          <p:cNvPr id="3" name="Title 2" hidden="1">
            <a:extLst>
              <a:ext uri="{FF2B5EF4-FFF2-40B4-BE49-F238E27FC236}">
                <a16:creationId xmlns:a16="http://schemas.microsoft.com/office/drawing/2014/main" id="{579181EC-EEF9-499B-B3BE-3ECEF76CFAD8}"/>
              </a:ext>
            </a:extLst>
          </p:cNvPr>
          <p:cNvSpPr>
            <a:spLocks noGrp="1"/>
          </p:cNvSpPr>
          <p:nvPr>
            <p:ph type="title" idx="4294967295"/>
          </p:nvPr>
        </p:nvSpPr>
        <p:spPr/>
        <p:txBody>
          <a:bodyPr/>
          <a:lstStyle/>
          <a:p>
            <a:r>
              <a:rPr lang="en-US" sz="3600" kern="1200" dirty="0" err="1">
                <a:solidFill>
                  <a:srgbClr val="FFFFFF"/>
                </a:solidFill>
                <a:effectLst/>
                <a:latin typeface="Lato Black" panose="020F0502020204030203" pitchFamily="34" charset="0"/>
                <a:ea typeface="+mj-ea"/>
                <a:cs typeface="+mj-cs"/>
              </a:rPr>
              <a:t>Desayuno</a:t>
            </a:r>
            <a:r>
              <a:rPr lang="en-US" sz="3600" kern="1200" dirty="0">
                <a:solidFill>
                  <a:srgbClr val="FFFFFF"/>
                </a:solidFill>
                <a:effectLst/>
                <a:latin typeface="Lato Black" panose="020F0502020204030203" pitchFamily="34" charset="0"/>
                <a:ea typeface="+mj-ea"/>
                <a:cs typeface="+mj-cs"/>
              </a:rPr>
              <a:t> Menu 3 </a:t>
            </a:r>
            <a:r>
              <a:rPr lang="en-US" sz="3600" kern="1200" dirty="0" err="1">
                <a:solidFill>
                  <a:srgbClr val="FFFFFF"/>
                </a:solidFill>
                <a:effectLst/>
                <a:latin typeface="Lato Black" panose="020F0502020204030203" pitchFamily="34" charset="0"/>
                <a:ea typeface="+mj-ea"/>
                <a:cs typeface="+mj-cs"/>
              </a:rPr>
              <a:t>ejemplo</a:t>
            </a:r>
            <a:r>
              <a:rPr lang="en-US" sz="3600" kern="1200" dirty="0">
                <a:solidFill>
                  <a:srgbClr val="FFFFFF"/>
                </a:solidFill>
                <a:effectLst/>
                <a:latin typeface="Lato Black" panose="020F0502020204030203" pitchFamily="34" charset="0"/>
                <a:ea typeface="+mj-ea"/>
                <a:cs typeface="+mj-cs"/>
              </a:rPr>
              <a:t> 3</a:t>
            </a:r>
            <a:endParaRPr lang="en-US" dirty="0"/>
          </a:p>
        </p:txBody>
      </p:sp>
      <p:pic>
        <p:nvPicPr>
          <p:cNvPr id="6" name="Picture 5" descr="muffin"/>
          <p:cNvPicPr>
            <a:picLocks noChangeAspect="1"/>
          </p:cNvPicPr>
          <p:nvPr/>
        </p:nvPicPr>
        <p:blipFill>
          <a:blip r:embed="rId5" cstate="print">
            <a:extLst>
              <a:ext uri="{BEBA8EAE-BF5A-486C-A8C5-ECC9F3942E4B}">
                <a14:imgProps xmlns:a14="http://schemas.microsoft.com/office/drawing/2010/main">
                  <a14:imgLayer r:embed="rId6">
                    <a14:imgEffect>
                      <a14:backgroundRemoval t="9943" b="89976" l="9943" r="98141"/>
                    </a14:imgEffect>
                  </a14:imgLayer>
                </a14:imgProps>
              </a:ext>
              <a:ext uri="{28A0092B-C50C-407E-A947-70E740481C1C}">
                <a14:useLocalDpi xmlns:a14="http://schemas.microsoft.com/office/drawing/2010/main" val="0"/>
              </a:ext>
            </a:extLst>
          </a:blip>
          <a:stretch>
            <a:fillRect/>
          </a:stretch>
        </p:blipFill>
        <p:spPr>
          <a:xfrm>
            <a:off x="3023951" y="2654765"/>
            <a:ext cx="2068635" cy="2068635"/>
          </a:xfrm>
          <a:prstGeom prst="rect">
            <a:avLst/>
          </a:prstGeom>
        </p:spPr>
      </p:pic>
      <p:sp>
        <p:nvSpPr>
          <p:cNvPr id="17" name="TextBox 16"/>
          <p:cNvSpPr txBox="1"/>
          <p:nvPr/>
        </p:nvSpPr>
        <p:spPr>
          <a:xfrm>
            <a:off x="5490981" y="3230542"/>
            <a:ext cx="3262529" cy="917079"/>
          </a:xfrm>
          <a:prstGeom prst="leftArrow">
            <a:avLst/>
          </a:prstGeom>
          <a:solidFill>
            <a:srgbClr val="333399"/>
          </a:solidFill>
        </p:spPr>
        <p:txBody>
          <a:bodyPr wrap="square" rtlCol="0">
            <a:spAutoFit/>
          </a:bodyPr>
          <a:lstStyle/>
          <a:p>
            <a:r>
              <a:rPr lang="en-US" sz="2400" b="1" dirty="0">
                <a:solidFill>
                  <a:schemeClr val="bg1"/>
                </a:solidFill>
                <a:latin typeface="Lato" panose="020F0502020204030203" pitchFamily="34" charset="0"/>
              </a:rPr>
              <a:t>2 items </a:t>
            </a:r>
            <a:r>
              <a:rPr lang="en-US" sz="2400" b="1" dirty="0" err="1">
                <a:solidFill>
                  <a:schemeClr val="bg1"/>
                </a:solidFill>
                <a:latin typeface="Lato" panose="020F0502020204030203" pitchFamily="34" charset="0"/>
              </a:rPr>
              <a:t>alimenticios</a:t>
            </a:r>
            <a:endParaRPr lang="en-US" sz="2400" b="1" dirty="0">
              <a:solidFill>
                <a:schemeClr val="bg1"/>
              </a:solidFill>
              <a:latin typeface="Lato" panose="020F0502020204030203" pitchFamily="34" charset="0"/>
            </a:endParaRPr>
          </a:p>
        </p:txBody>
      </p:sp>
      <p:pic>
        <p:nvPicPr>
          <p:cNvPr id="5" name="Picture 4" descr="yogur"/>
          <p:cNvPicPr>
            <a:picLocks noChangeAspect="1"/>
          </p:cNvPicPr>
          <p:nvPr/>
        </p:nvPicPr>
        <p:blipFill>
          <a:blip r:embed="rId7" cstate="print">
            <a:extLst>
              <a:ext uri="{BEBA8EAE-BF5A-486C-A8C5-ECC9F3942E4B}">
                <a14:imgProps xmlns:a14="http://schemas.microsoft.com/office/drawing/2010/main">
                  <a14:imgLayer r:embed="rId8">
                    <a14:imgEffect>
                      <a14:backgroundRemoval t="4689" b="96120" l="9923" r="99118">
                        <a14:foregroundMark x1="54576" y1="36459" x2="54576" y2="36459"/>
                        <a14:foregroundMark x1="48512" y1="21584" x2="48512" y2="21584"/>
                        <a14:foregroundMark x1="36163" y1="23848" x2="36163" y2="23848"/>
                        <a14:foregroundMark x1="36163" y1="23848" x2="36163" y2="23848"/>
                        <a14:foregroundMark x1="34399" y1="28375" x2="34399" y2="28375"/>
                        <a14:foregroundMark x1="24476" y1="27648" x2="24476" y2="27648"/>
                        <a14:foregroundMark x1="35832" y1="20049" x2="35832" y2="20049"/>
                        <a14:foregroundMark x1="43550" y1="18027" x2="43550" y2="18027"/>
                        <a14:foregroundMark x1="44763" y1="14632" x2="44763" y2="14632"/>
                        <a14:foregroundMark x1="44212" y1="11722" x2="44212" y2="11722"/>
                        <a14:foregroundMark x1="50055" y1="15764" x2="50055" y2="15764"/>
                        <a14:foregroundMark x1="60419" y1="28618" x2="60419" y2="28618"/>
                        <a14:foregroundMark x1="49394" y1="10833" x2="49394" y2="10833"/>
                        <a14:foregroundMark x1="44763" y1="10105" x2="44763" y2="10105"/>
                        <a14:foregroundMark x1="38920" y1="12854" x2="38920" y2="12854"/>
                        <a14:foregroundMark x1="49063" y1="14147" x2="49063" y2="14147"/>
                        <a14:foregroundMark x1="37707" y1="15521" x2="37707" y2="15521"/>
                        <a14:foregroundMark x1="53032" y1="35570" x2="53032" y2="35570"/>
                        <a14:foregroundMark x1="70562" y1="40986" x2="70562" y2="40986"/>
                        <a14:foregroundMark x1="87762" y1="39127" x2="87762" y2="39127"/>
                        <a14:foregroundMark x1="80375" y1="40016" x2="80375" y2="40016"/>
                        <a14:foregroundMark x1="36825" y1="43654" x2="36825" y2="43654"/>
                        <a14:foregroundMark x1="33076" y1="42118" x2="33076" y2="42118"/>
                        <a14:foregroundMark x1="19625" y1="35327" x2="19625" y2="35327"/>
                        <a14:foregroundMark x1="17420" y1="35327" x2="17420" y2="35327"/>
                        <a14:foregroundMark x1="25799" y1="39854" x2="25799" y2="39854"/>
                        <a14:foregroundMark x1="29768" y1="40986" x2="29768" y2="40986"/>
                        <a14:foregroundMark x1="30650" y1="35974" x2="30650" y2="35974"/>
                        <a14:foregroundMark x1="40132" y1="37106" x2="40132" y2="37106"/>
                        <a14:foregroundMark x1="44212" y1="38965" x2="44212" y2="38965"/>
                        <a14:foregroundMark x1="51819" y1="37995" x2="51819" y2="37995"/>
                        <a14:foregroundMark x1="63506" y1="37995" x2="63506" y2="37995"/>
                        <a14:foregroundMark x1="62293" y1="41876" x2="62293" y2="41876"/>
                        <a14:foregroundMark x1="45424" y1="42765" x2="45424" y2="42765"/>
                        <a14:foregroundMark x1="24256" y1="38238" x2="24256" y2="38238"/>
                        <a14:foregroundMark x1="20507" y1="33791" x2="20507" y2="33791"/>
                        <a14:foregroundMark x1="15656" y1="34196" x2="15656" y2="34196"/>
                        <a14:foregroundMark x1="18743" y1="32821" x2="18743" y2="32821"/>
                        <a14:foregroundMark x1="24256" y1="33064" x2="24256" y2="33064"/>
                        <a14:foregroundMark x1="26020" y1="35085" x2="26020" y2="35085"/>
                        <a14:foregroundMark x1="36825" y1="35085" x2="36825" y2="35085"/>
                        <a14:foregroundMark x1="40463" y1="33953" x2="40463" y2="33953"/>
                        <a14:foregroundMark x1="49394" y1="33953" x2="49394" y2="33953"/>
                        <a14:foregroundMark x1="63837" y1="36217" x2="63837" y2="36217"/>
                        <a14:foregroundMark x1="66593" y1="32175" x2="66593" y2="32175"/>
                        <a14:foregroundMark x1="90849" y1="39612" x2="90849" y2="39612"/>
                        <a14:foregroundMark x1="85888" y1="38480" x2="85888" y2="38480"/>
                        <a14:foregroundMark x1="75524" y1="32821" x2="75524" y2="32821"/>
                        <a14:foregroundMark x1="23043" y1="35327" x2="23043" y2="35327"/>
                        <a14:foregroundMark x1="66924" y1="22474" x2="66924" y2="22474"/>
                        <a14:foregroundMark x1="28776" y1="33791" x2="28776" y2="33791"/>
                        <a14:foregroundMark x1="41676" y1="12854" x2="41676" y2="12854"/>
                        <a14:foregroundMark x1="37155" y1="13743" x2="37155" y2="13743"/>
                        <a14:foregroundMark x1="54576" y1="13258" x2="54576" y2="13258"/>
                        <a14:foregroundMark x1="62624" y1="19159" x2="62624" y2="19159"/>
                        <a14:foregroundMark x1="55788" y1="14632" x2="55788" y2="14632"/>
                      </a14:backgroundRemoval>
                    </a14:imgEffect>
                  </a14:imgLayer>
                </a14:imgProps>
              </a:ext>
              <a:ext uri="{28A0092B-C50C-407E-A947-70E740481C1C}">
                <a14:useLocalDpi xmlns:a14="http://schemas.microsoft.com/office/drawing/2010/main" val="0"/>
              </a:ext>
            </a:extLst>
          </a:blip>
          <a:stretch>
            <a:fillRect/>
          </a:stretch>
        </p:blipFill>
        <p:spPr>
          <a:xfrm>
            <a:off x="2337884" y="261491"/>
            <a:ext cx="1649710" cy="2250022"/>
          </a:xfrm>
          <a:prstGeom prst="rect">
            <a:avLst/>
          </a:prstGeom>
        </p:spPr>
      </p:pic>
      <p:pic>
        <p:nvPicPr>
          <p:cNvPr id="7" name="Picture 6" descr="taza de leche"/>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3662738" y="-151192"/>
            <a:ext cx="2210918" cy="2998209"/>
          </a:xfrm>
          <a:prstGeom prst="rect">
            <a:avLst/>
          </a:prstGeom>
        </p:spPr>
      </p:pic>
      <p:pic>
        <p:nvPicPr>
          <p:cNvPr id="8" name="Picture 7" descr="caja de jugo"/>
          <p:cNvPicPr>
            <a:picLocks noChangeAspect="1"/>
          </p:cNvPicPr>
          <p:nvPr/>
        </p:nvPicPr>
        <p:blipFill>
          <a:blip r:embed="rId11" cstate="print">
            <a:clrChange>
              <a:clrFrom>
                <a:srgbClr val="FBF9F8"/>
              </a:clrFrom>
              <a:clrTo>
                <a:srgbClr val="FBF9F8">
                  <a:alpha val="0"/>
                </a:srgbClr>
              </a:clrTo>
            </a:clrChange>
            <a:extLst>
              <a:ext uri="{BEBA8EAE-BF5A-486C-A8C5-ECC9F3942E4B}">
                <a14:imgProps xmlns:a14="http://schemas.microsoft.com/office/drawing/2010/main">
                  <a14:imgLayer r:embed="rId12">
                    <a14:imgEffect>
                      <a14:backgroundRemoval t="10000" b="96167" l="10000" r="90000"/>
                    </a14:imgEffect>
                  </a14:imgLayer>
                </a14:imgProps>
              </a:ext>
              <a:ext uri="{28A0092B-C50C-407E-A947-70E740481C1C}">
                <a14:useLocalDpi xmlns:a14="http://schemas.microsoft.com/office/drawing/2010/main" val="0"/>
              </a:ext>
            </a:extLst>
          </a:blip>
          <a:stretch>
            <a:fillRect/>
          </a:stretch>
        </p:blipFill>
        <p:spPr>
          <a:xfrm>
            <a:off x="377795" y="-151192"/>
            <a:ext cx="1839816" cy="2759725"/>
          </a:xfrm>
          <a:prstGeom prst="rect">
            <a:avLst/>
          </a:prstGeom>
        </p:spPr>
      </p:pic>
      <p:pic>
        <p:nvPicPr>
          <p:cNvPr id="9" name="Picture 8" descr="durazno"/>
          <p:cNvPicPr>
            <a:picLocks noChangeAspect="1"/>
          </p:cNvPicPr>
          <p:nvPr/>
        </p:nvPicPr>
        <p:blipFill>
          <a:blip r:embed="rId13" cstate="print">
            <a:extLst>
              <a:ext uri="{BEBA8EAE-BF5A-486C-A8C5-ECC9F3942E4B}">
                <a14:imgProps xmlns:a14="http://schemas.microsoft.com/office/drawing/2010/main">
                  <a14:imgLayer r:embed="rId14">
                    <a14:imgEffect>
                      <a14:backgroundRemoval t="9935" b="89984" l="4362" r="89954"/>
                    </a14:imgEffect>
                  </a14:imgLayer>
                </a14:imgProps>
              </a:ext>
              <a:ext uri="{28A0092B-C50C-407E-A947-70E740481C1C}">
                <a14:useLocalDpi xmlns:a14="http://schemas.microsoft.com/office/drawing/2010/main" val="0"/>
              </a:ext>
            </a:extLst>
          </a:blip>
          <a:stretch>
            <a:fillRect/>
          </a:stretch>
        </p:blipFill>
        <p:spPr>
          <a:xfrm>
            <a:off x="447560" y="2654765"/>
            <a:ext cx="2169856" cy="1775337"/>
          </a:xfrm>
          <a:prstGeom prst="rect">
            <a:avLst/>
          </a:prstGeom>
        </p:spPr>
      </p:pic>
      <p:sp>
        <p:nvSpPr>
          <p:cNvPr id="14" name="TextBox 13"/>
          <p:cNvSpPr txBox="1"/>
          <p:nvPr/>
        </p:nvSpPr>
        <p:spPr>
          <a:xfrm>
            <a:off x="6083858" y="881615"/>
            <a:ext cx="3239089" cy="1077218"/>
          </a:xfrm>
          <a:prstGeom prst="rect">
            <a:avLst/>
          </a:prstGeom>
          <a:noFill/>
        </p:spPr>
        <p:txBody>
          <a:bodyPr wrap="square" rtlCol="0">
            <a:spAutoFit/>
          </a:bodyPr>
          <a:lstStyle/>
          <a:p>
            <a:pPr algn="ctr"/>
            <a:r>
              <a:rPr lang="en-US" sz="3200" b="1" dirty="0">
                <a:latin typeface="Lato" panose="020F0502020204030203" pitchFamily="34" charset="0"/>
              </a:rPr>
              <a:t>¿</a:t>
            </a:r>
            <a:r>
              <a:rPr lang="en-US" sz="3200" b="1" dirty="0" err="1">
                <a:latin typeface="Lato" panose="020F0502020204030203" pitchFamily="34" charset="0"/>
              </a:rPr>
              <a:t>Es</a:t>
            </a:r>
            <a:r>
              <a:rPr lang="en-US" sz="3200" b="1" dirty="0">
                <a:latin typeface="Lato" panose="020F0502020204030203" pitchFamily="34" charset="0"/>
              </a:rPr>
              <a:t> </a:t>
            </a:r>
            <a:r>
              <a:rPr lang="en-US" sz="3200" b="1" dirty="0" err="1">
                <a:latin typeface="Lato" panose="020F0502020204030203" pitchFamily="34" charset="0"/>
              </a:rPr>
              <a:t>una</a:t>
            </a:r>
            <a:r>
              <a:rPr lang="en-US" sz="3200" b="1" dirty="0">
                <a:latin typeface="Lato" panose="020F0502020204030203" pitchFamily="34" charset="0"/>
              </a:rPr>
              <a:t> comida </a:t>
            </a:r>
            <a:r>
              <a:rPr lang="en-US" sz="3200" b="1" dirty="0" err="1">
                <a:latin typeface="Lato" panose="020F0502020204030203" pitchFamily="34" charset="0"/>
              </a:rPr>
              <a:t>reembolsable</a:t>
            </a:r>
            <a:r>
              <a:rPr lang="en-US" sz="3200" b="1" dirty="0">
                <a:latin typeface="Lato" panose="020F0502020204030203" pitchFamily="34" charset="0"/>
              </a:rPr>
              <a:t>?</a:t>
            </a:r>
          </a:p>
        </p:txBody>
      </p:sp>
    </p:spTree>
    <p:extLst>
      <p:ext uri="{BB962C8B-B14F-4D97-AF65-F5344CB8AC3E}">
        <p14:creationId xmlns:p14="http://schemas.microsoft.com/office/powerpoint/2010/main" val="41774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par>
                                <p:cTn id="17" presetID="9"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5B00A14-ECF6-4CF7-8364-21D49194C681}"/>
              </a:ext>
            </a:extLst>
          </p:cNvPr>
          <p:cNvSpPr>
            <a:spLocks noGrp="1"/>
          </p:cNvSpPr>
          <p:nvPr>
            <p:ph type="title" idx="4294967295"/>
          </p:nvPr>
        </p:nvSpPr>
        <p:spPr>
          <a:xfrm>
            <a:off x="1" y="0"/>
            <a:ext cx="9144000" cy="914400"/>
          </a:xfrm>
        </p:spPr>
        <p:txBody>
          <a:bodyPr>
            <a:normAutofit fontScale="90000"/>
          </a:bodyPr>
          <a:lstStyle/>
          <a:p>
            <a:r>
              <a:rPr lang="es-AR" dirty="0"/>
              <a:t>Almuerzo –</a:t>
            </a:r>
            <a:r>
              <a:rPr lang="es-AR" baseline="0" dirty="0"/>
              <a:t> Menú #1: estudiante de primer grado</a:t>
            </a:r>
            <a:endParaRPr lang="es-AR" dirty="0"/>
          </a:p>
        </p:txBody>
      </p:sp>
      <p:sp>
        <p:nvSpPr>
          <p:cNvPr id="15" name="TextBox 14">
            <a:extLst>
              <a:ext uri="{FF2B5EF4-FFF2-40B4-BE49-F238E27FC236}">
                <a16:creationId xmlns:a16="http://schemas.microsoft.com/office/drawing/2014/main" id="{225659B6-5479-45A3-A782-B966474CD2C4}"/>
              </a:ext>
            </a:extLst>
          </p:cNvPr>
          <p:cNvSpPr txBox="1"/>
          <p:nvPr/>
        </p:nvSpPr>
        <p:spPr>
          <a:xfrm>
            <a:off x="1588483" y="1393611"/>
            <a:ext cx="4108792" cy="1015663"/>
          </a:xfrm>
          <a:prstGeom prst="rect">
            <a:avLst/>
          </a:prstGeom>
          <a:noFill/>
        </p:spPr>
        <p:txBody>
          <a:bodyPr wrap="square" rtlCol="0">
            <a:spAutoFit/>
          </a:bodyPr>
          <a:lstStyle/>
          <a:p>
            <a:pPr algn="ctr"/>
            <a:r>
              <a:rPr lang="es-AR" sz="2000" dirty="0" err="1">
                <a:latin typeface="Lato" panose="020F0502020204030203" pitchFamily="34" charset="0"/>
              </a:rPr>
              <a:t>Lasagna</a:t>
            </a:r>
            <a:r>
              <a:rPr lang="es-AR" sz="2000" dirty="0">
                <a:latin typeface="Lato" panose="020F0502020204030203" pitchFamily="34" charset="0"/>
              </a:rPr>
              <a:t> </a:t>
            </a:r>
          </a:p>
          <a:p>
            <a:pPr algn="ctr"/>
            <a:r>
              <a:rPr lang="es-AR" sz="2000" dirty="0">
                <a:latin typeface="Lato" panose="020F0502020204030203" pitchFamily="34" charset="0"/>
              </a:rPr>
              <a:t>(1 oz </a:t>
            </a:r>
            <a:r>
              <a:rPr lang="es-AR" sz="2000" dirty="0" err="1">
                <a:latin typeface="Lato" panose="020F0502020204030203" pitchFamily="34" charset="0"/>
              </a:rPr>
              <a:t>eq</a:t>
            </a:r>
            <a:r>
              <a:rPr lang="es-AR" sz="2000" dirty="0">
                <a:latin typeface="Lato" panose="020F0502020204030203" pitchFamily="34" charset="0"/>
              </a:rPr>
              <a:t> grano, 1 oz </a:t>
            </a:r>
            <a:r>
              <a:rPr lang="es-AR" sz="2000" dirty="0" err="1">
                <a:latin typeface="Lato" panose="020F0502020204030203" pitchFamily="34" charset="0"/>
              </a:rPr>
              <a:t>eq</a:t>
            </a:r>
            <a:r>
              <a:rPr lang="es-AR" sz="2000" dirty="0">
                <a:latin typeface="Lato" panose="020F0502020204030203" pitchFamily="34" charset="0"/>
              </a:rPr>
              <a:t> carne/sustituto de carne )</a:t>
            </a:r>
          </a:p>
        </p:txBody>
      </p:sp>
      <p:sp>
        <p:nvSpPr>
          <p:cNvPr id="18" name="TextBox 17">
            <a:extLst>
              <a:ext uri="{FF2B5EF4-FFF2-40B4-BE49-F238E27FC236}">
                <a16:creationId xmlns:a16="http://schemas.microsoft.com/office/drawing/2014/main" id="{D2360AC2-FF59-49B2-9916-68D43A6E9DE2}"/>
              </a:ext>
            </a:extLst>
          </p:cNvPr>
          <p:cNvSpPr txBox="1"/>
          <p:nvPr/>
        </p:nvSpPr>
        <p:spPr>
          <a:xfrm>
            <a:off x="2154037" y="3713745"/>
            <a:ext cx="2210918" cy="400110"/>
          </a:xfrm>
          <a:prstGeom prst="rect">
            <a:avLst/>
          </a:prstGeom>
          <a:noFill/>
        </p:spPr>
        <p:txBody>
          <a:bodyPr wrap="square" rtlCol="0">
            <a:spAutoFit/>
          </a:bodyPr>
          <a:lstStyle/>
          <a:p>
            <a:pPr algn="ctr"/>
            <a:r>
              <a:rPr lang="es-AR" sz="2000" dirty="0">
                <a:latin typeface="Lato" panose="020F0502020204030203" pitchFamily="34" charset="0"/>
              </a:rPr>
              <a:t>¾ taza de </a:t>
            </a:r>
            <a:r>
              <a:rPr lang="es-AR" sz="2000" dirty="0" err="1">
                <a:latin typeface="Lato" panose="020F0502020204030203" pitchFamily="34" charset="0"/>
              </a:rPr>
              <a:t>brocoli</a:t>
            </a:r>
            <a:endParaRPr lang="es-AR" sz="2000" dirty="0">
              <a:latin typeface="Lato" panose="020F0502020204030203" pitchFamily="34" charset="0"/>
            </a:endParaRPr>
          </a:p>
        </p:txBody>
      </p:sp>
      <p:sp>
        <p:nvSpPr>
          <p:cNvPr id="19" name="TextBox 18">
            <a:extLst>
              <a:ext uri="{FF2B5EF4-FFF2-40B4-BE49-F238E27FC236}">
                <a16:creationId xmlns:a16="http://schemas.microsoft.com/office/drawing/2014/main" id="{60D7F1C2-AB3B-436E-9113-C7067F689B7B}"/>
              </a:ext>
            </a:extLst>
          </p:cNvPr>
          <p:cNvSpPr txBox="1"/>
          <p:nvPr/>
        </p:nvSpPr>
        <p:spPr>
          <a:xfrm>
            <a:off x="6794282" y="1691501"/>
            <a:ext cx="1742729" cy="707886"/>
          </a:xfrm>
          <a:prstGeom prst="rect">
            <a:avLst/>
          </a:prstGeom>
          <a:noFill/>
        </p:spPr>
        <p:txBody>
          <a:bodyPr wrap="square" rtlCol="0">
            <a:spAutoFit/>
          </a:bodyPr>
          <a:lstStyle/>
          <a:p>
            <a:pPr algn="ctr"/>
            <a:r>
              <a:rPr lang="es-AR" sz="2000" dirty="0">
                <a:latin typeface="Lato" panose="020F0502020204030203" pitchFamily="34" charset="0"/>
              </a:rPr>
              <a:t>½ taza de nectarinas</a:t>
            </a:r>
          </a:p>
        </p:txBody>
      </p:sp>
      <p:sp>
        <p:nvSpPr>
          <p:cNvPr id="17" name="TextBox 16">
            <a:extLst>
              <a:ext uri="{FF2B5EF4-FFF2-40B4-BE49-F238E27FC236}">
                <a16:creationId xmlns:a16="http://schemas.microsoft.com/office/drawing/2014/main" id="{9D9D6D21-8D1C-4AEB-8F5B-94F6EE7EC5A0}"/>
              </a:ext>
            </a:extLst>
          </p:cNvPr>
          <p:cNvSpPr txBox="1"/>
          <p:nvPr/>
        </p:nvSpPr>
        <p:spPr>
          <a:xfrm>
            <a:off x="6794282" y="3359802"/>
            <a:ext cx="1652881" cy="707886"/>
          </a:xfrm>
          <a:prstGeom prst="rect">
            <a:avLst/>
          </a:prstGeom>
          <a:noFill/>
        </p:spPr>
        <p:txBody>
          <a:bodyPr wrap="square" rtlCol="0">
            <a:spAutoFit/>
          </a:bodyPr>
          <a:lstStyle/>
          <a:p>
            <a:pPr algn="ctr"/>
            <a:r>
              <a:rPr lang="es-AR" sz="2000" dirty="0">
                <a:latin typeface="Lato" panose="020F0502020204030203" pitchFamily="34" charset="0"/>
              </a:rPr>
              <a:t>1 taza de leche</a:t>
            </a:r>
          </a:p>
        </p:txBody>
      </p:sp>
      <p:pic>
        <p:nvPicPr>
          <p:cNvPr id="13" name="Picture 12">
            <a:extLst>
              <a:ext uri="{FF2B5EF4-FFF2-40B4-BE49-F238E27FC236}">
                <a16:creationId xmlns:a16="http://schemas.microsoft.com/office/drawing/2014/main" id="{457E8E82-79B9-493A-9FBE-0E607C7458E7}"/>
              </a:ext>
              <a:ext uri="{C183D7F6-B498-43B3-948B-1728B52AA6E4}">
                <adec:decorative xmlns:adec="http://schemas.microsoft.com/office/drawing/2017/decorative" val="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5297125" y="2386764"/>
            <a:ext cx="1904524" cy="2582710"/>
          </a:xfrm>
          <a:prstGeom prst="rect">
            <a:avLst/>
          </a:prstGeom>
        </p:spPr>
      </p:pic>
      <p:pic>
        <p:nvPicPr>
          <p:cNvPr id="14" name="Picture 13">
            <a:extLst>
              <a:ext uri="{FF2B5EF4-FFF2-40B4-BE49-F238E27FC236}">
                <a16:creationId xmlns:a16="http://schemas.microsoft.com/office/drawing/2014/main" id="{90A029AF-7489-4ED3-BD2C-CAEC9065CA0D}"/>
              </a:ext>
              <a:ext uri="{C183D7F6-B498-43B3-948B-1728B52AA6E4}">
                <adec:decorative xmlns:adec="http://schemas.microsoft.com/office/drawing/2017/decorative" val="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863" b="95473" l="6843" r="93481">
                        <a14:backgroundMark x1="14009" y1="31851" x2="14009" y2="31851"/>
                        <a14:backgroundMark x1="19450" y1="33953" x2="19450" y2="33953"/>
                        <a14:backgroundMark x1="32866" y1="30881" x2="32866" y2="30881"/>
                        <a14:backgroundMark x1="11476" y1="27405" x2="11476" y2="27405"/>
                        <a14:backgroundMark x1="11961" y1="41633" x2="11961" y2="41633"/>
                        <a14:backgroundMark x1="16972" y1="39531" x2="16972" y2="39531"/>
                        <a14:backgroundMark x1="10237" y1="49555" x2="10237" y2="49555"/>
                        <a14:backgroundMark x1="9483" y1="41876" x2="9483" y2="41876"/>
                        <a14:backgroundMark x1="10560" y1="37672" x2="10560" y2="37672"/>
                        <a14:backgroundMark x1="22414" y1="27809" x2="22414" y2="27809"/>
                        <a14:backgroundMark x1="9321" y1="22231" x2="9321" y2="22231"/>
                        <a14:backgroundMark x1="22091" y1="36702" x2="22091" y2="36702"/>
                        <a14:backgroundMark x1="17888" y1="36702" x2="17888" y2="36702"/>
                        <a14:backgroundMark x1="15086" y1="32498" x2="15086" y2="32498"/>
                        <a14:backgroundMark x1="8082" y1="30881" x2="8082" y2="30881"/>
                        <a14:backgroundMark x1="22091" y1="32498" x2="22091" y2="32498"/>
                      </a14:backgroundRemoval>
                    </a14:imgEffect>
                  </a14:imgLayer>
                </a14:imgProps>
              </a:ext>
              <a:ext uri="{28A0092B-C50C-407E-A947-70E740481C1C}">
                <a14:useLocalDpi xmlns:a14="http://schemas.microsoft.com/office/drawing/2010/main" val="0"/>
              </a:ext>
            </a:extLst>
          </a:blip>
          <a:stretch>
            <a:fillRect/>
          </a:stretch>
        </p:blipFill>
        <p:spPr>
          <a:xfrm>
            <a:off x="-44470" y="973529"/>
            <a:ext cx="2464374" cy="1642311"/>
          </a:xfrm>
          <a:prstGeom prst="rect">
            <a:avLst/>
          </a:prstGeom>
        </p:spPr>
      </p:pic>
      <p:pic>
        <p:nvPicPr>
          <p:cNvPr id="16" name="Picture 15">
            <a:extLst>
              <a:ext uri="{FF2B5EF4-FFF2-40B4-BE49-F238E27FC236}">
                <a16:creationId xmlns:a16="http://schemas.microsoft.com/office/drawing/2014/main" id="{BAE46B55-C4F6-491E-AD87-0251F515A705}"/>
              </a:ext>
              <a:ext uri="{C183D7F6-B498-43B3-948B-1728B52AA6E4}">
                <adec:decorative xmlns:adec="http://schemas.microsoft.com/office/drawing/2017/decorative" val="1"/>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6433" y="3224170"/>
            <a:ext cx="1971437" cy="1379261"/>
          </a:xfrm>
          <a:prstGeom prst="rect">
            <a:avLst/>
          </a:prstGeom>
        </p:spPr>
      </p:pic>
      <p:pic>
        <p:nvPicPr>
          <p:cNvPr id="20" name="Picture 19">
            <a:extLst>
              <a:ext uri="{FF2B5EF4-FFF2-40B4-BE49-F238E27FC236}">
                <a16:creationId xmlns:a16="http://schemas.microsoft.com/office/drawing/2014/main" id="{18040176-96DC-4864-8628-5AD97EAD7EFF}"/>
              </a:ext>
              <a:ext uri="{C183D7F6-B498-43B3-948B-1728B52AA6E4}">
                <adec:decorative xmlns:adec="http://schemas.microsoft.com/office/drawing/2017/decorative" val="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Lst>
          </a:blip>
          <a:stretch>
            <a:fillRect/>
          </a:stretch>
        </p:blipFill>
        <p:spPr>
          <a:xfrm>
            <a:off x="5461962" y="1393611"/>
            <a:ext cx="1498809" cy="1302852"/>
          </a:xfrm>
          <a:prstGeom prst="rect">
            <a:avLst/>
          </a:prstGeom>
        </p:spPr>
      </p:pic>
    </p:spTree>
    <p:extLst>
      <p:ext uri="{BB962C8B-B14F-4D97-AF65-F5344CB8AC3E}">
        <p14:creationId xmlns:p14="http://schemas.microsoft.com/office/powerpoint/2010/main" val="1655587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2342" b="98061" l="3445" r="96986"/>
                    </a14:imgEffect>
                  </a14:imgLayer>
                </a14:imgProps>
              </a:ext>
              <a:ext uri="{28A0092B-C50C-407E-A947-70E740481C1C}">
                <a14:useLocalDpi xmlns:a14="http://schemas.microsoft.com/office/drawing/2010/main" val="0"/>
              </a:ext>
            </a:extLst>
          </a:blip>
          <a:stretch>
            <a:fillRect/>
          </a:stretch>
        </p:blipFill>
        <p:spPr>
          <a:xfrm>
            <a:off x="0" y="254000"/>
            <a:ext cx="6918978" cy="4612652"/>
          </a:xfrm>
          <a:prstGeom prst="rect">
            <a:avLst/>
          </a:prstGeom>
        </p:spPr>
      </p:pic>
      <p:sp>
        <p:nvSpPr>
          <p:cNvPr id="3" name="Title 2" hidden="1">
            <a:extLst>
              <a:ext uri="{FF2B5EF4-FFF2-40B4-BE49-F238E27FC236}">
                <a16:creationId xmlns:a16="http://schemas.microsoft.com/office/drawing/2014/main" id="{6F770290-295E-471C-A69D-C10D2E7AD25D}"/>
              </a:ext>
            </a:extLst>
          </p:cNvPr>
          <p:cNvSpPr>
            <a:spLocks noGrp="1"/>
          </p:cNvSpPr>
          <p:nvPr>
            <p:ph type="title" idx="4294967295"/>
          </p:nvPr>
        </p:nvSpPr>
        <p:spPr/>
        <p:txBody>
          <a:bodyPr/>
          <a:lstStyle/>
          <a:p>
            <a:r>
              <a:rPr lang="en-US" sz="3600" kern="1200" dirty="0">
                <a:solidFill>
                  <a:srgbClr val="FFFFFF"/>
                </a:solidFill>
                <a:effectLst/>
                <a:latin typeface="Lato Black" panose="020F0502020204030203" pitchFamily="34" charset="0"/>
                <a:ea typeface="+mj-ea"/>
                <a:cs typeface="+mj-cs"/>
              </a:rPr>
              <a:t>Almuerzo Menu 1 </a:t>
            </a:r>
            <a:r>
              <a:rPr lang="en-US" sz="3600" kern="1200" dirty="0" err="1">
                <a:solidFill>
                  <a:srgbClr val="FFFFFF"/>
                </a:solidFill>
                <a:effectLst/>
                <a:latin typeface="Lato Black" panose="020F0502020204030203" pitchFamily="34" charset="0"/>
                <a:ea typeface="+mj-ea"/>
                <a:cs typeface="+mj-cs"/>
              </a:rPr>
              <a:t>ejemplo</a:t>
            </a:r>
            <a:r>
              <a:rPr lang="en-US" sz="3600" kern="1200" dirty="0">
                <a:solidFill>
                  <a:srgbClr val="FFFFFF"/>
                </a:solidFill>
                <a:effectLst/>
                <a:latin typeface="Lato Black" panose="020F0502020204030203" pitchFamily="34" charset="0"/>
                <a:ea typeface="+mj-ea"/>
                <a:cs typeface="+mj-cs"/>
              </a:rPr>
              <a:t> 1</a:t>
            </a:r>
            <a:endParaRPr lang="en-US" dirty="0"/>
          </a:p>
        </p:txBody>
      </p:sp>
      <p:pic>
        <p:nvPicPr>
          <p:cNvPr id="5" name="Picture 4" descr="lasagna"/>
          <p:cNvPicPr>
            <a:picLocks noChangeAspect="1"/>
          </p:cNvPicPr>
          <p:nvPr/>
        </p:nvPicPr>
        <p:blipFill>
          <a:blip r:embed="rId5" cstate="print">
            <a:extLst>
              <a:ext uri="{BEBA8EAE-BF5A-486C-A8C5-ECC9F3942E4B}">
                <a14:imgProps xmlns:a14="http://schemas.microsoft.com/office/drawing/2010/main">
                  <a14:imgLayer r:embed="rId6">
                    <a14:imgEffect>
                      <a14:backgroundRemoval t="9863" b="95473" l="6843" r="93481">
                        <a14:backgroundMark x1="14009" y1="31851" x2="14009" y2="31851"/>
                        <a14:backgroundMark x1="19450" y1="33953" x2="19450" y2="33953"/>
                        <a14:backgroundMark x1="32866" y1="30881" x2="32866" y2="30881"/>
                        <a14:backgroundMark x1="11476" y1="27405" x2="11476" y2="27405"/>
                        <a14:backgroundMark x1="11961" y1="41633" x2="11961" y2="41633"/>
                        <a14:backgroundMark x1="16972" y1="39531" x2="16972" y2="39531"/>
                        <a14:backgroundMark x1="10237" y1="49555" x2="10237" y2="49555"/>
                        <a14:backgroundMark x1="9483" y1="41876" x2="9483" y2="41876"/>
                        <a14:backgroundMark x1="10560" y1="37672" x2="10560" y2="37672"/>
                        <a14:backgroundMark x1="22414" y1="27809" x2="22414" y2="27809"/>
                        <a14:backgroundMark x1="9321" y1="22231" x2="9321" y2="22231"/>
                        <a14:backgroundMark x1="22091" y1="36702" x2="22091" y2="36702"/>
                        <a14:backgroundMark x1="17888" y1="36702" x2="17888" y2="36702"/>
                        <a14:backgroundMark x1="15086" y1="32498" x2="15086" y2="32498"/>
                        <a14:backgroundMark x1="8082" y1="30881" x2="8082" y2="30881"/>
                        <a14:backgroundMark x1="22091" y1="32498" x2="22091" y2="32498"/>
                      </a14:backgroundRemoval>
                    </a14:imgEffect>
                  </a14:imgLayer>
                </a14:imgProps>
              </a:ext>
              <a:ext uri="{28A0092B-C50C-407E-A947-70E740481C1C}">
                <a14:useLocalDpi xmlns:a14="http://schemas.microsoft.com/office/drawing/2010/main" val="0"/>
              </a:ext>
            </a:extLst>
          </a:blip>
          <a:stretch>
            <a:fillRect/>
          </a:stretch>
        </p:blipFill>
        <p:spPr>
          <a:xfrm>
            <a:off x="2504770" y="2467835"/>
            <a:ext cx="2998256" cy="1998101"/>
          </a:xfrm>
          <a:prstGeom prst="rect">
            <a:avLst/>
          </a:prstGeom>
        </p:spPr>
      </p:pic>
      <p:pic>
        <p:nvPicPr>
          <p:cNvPr id="6" name="Picture 5" descr="taza de leche"/>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3710345" y="-270434"/>
            <a:ext cx="2210918" cy="2998209"/>
          </a:xfrm>
          <a:prstGeom prst="rect">
            <a:avLst/>
          </a:prstGeom>
        </p:spPr>
      </p:pic>
      <p:pic>
        <p:nvPicPr>
          <p:cNvPr id="8" name="Picture 7" descr="brócoli"/>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14465" y="2630991"/>
            <a:ext cx="2389563" cy="1671791"/>
          </a:xfrm>
          <a:prstGeom prst="rect">
            <a:avLst/>
          </a:prstGeom>
        </p:spPr>
      </p:pic>
      <p:sp>
        <p:nvSpPr>
          <p:cNvPr id="10" name="TextBox 9"/>
          <p:cNvSpPr txBox="1"/>
          <p:nvPr/>
        </p:nvSpPr>
        <p:spPr>
          <a:xfrm>
            <a:off x="6095890" y="881615"/>
            <a:ext cx="3239089" cy="1077218"/>
          </a:xfrm>
          <a:prstGeom prst="rect">
            <a:avLst/>
          </a:prstGeom>
          <a:noFill/>
        </p:spPr>
        <p:txBody>
          <a:bodyPr wrap="square" rtlCol="0">
            <a:spAutoFit/>
          </a:bodyPr>
          <a:lstStyle/>
          <a:p>
            <a:pPr algn="ctr"/>
            <a:r>
              <a:rPr lang="en-US" sz="3200" b="1" dirty="0">
                <a:latin typeface="Lato" panose="020F0502020204030203" pitchFamily="34" charset="0"/>
              </a:rPr>
              <a:t>¿</a:t>
            </a:r>
            <a:r>
              <a:rPr lang="en-US" sz="3200" b="1" dirty="0" err="1">
                <a:latin typeface="Lato" panose="020F0502020204030203" pitchFamily="34" charset="0"/>
              </a:rPr>
              <a:t>Es</a:t>
            </a:r>
            <a:r>
              <a:rPr lang="en-US" sz="3200" b="1" dirty="0">
                <a:latin typeface="Lato" panose="020F0502020204030203" pitchFamily="34" charset="0"/>
              </a:rPr>
              <a:t> </a:t>
            </a:r>
            <a:r>
              <a:rPr lang="en-US" sz="3200" b="1" dirty="0" err="1">
                <a:latin typeface="Lato" panose="020F0502020204030203" pitchFamily="34" charset="0"/>
              </a:rPr>
              <a:t>una</a:t>
            </a:r>
            <a:r>
              <a:rPr lang="en-US" sz="3200" b="1" dirty="0">
                <a:latin typeface="Lato" panose="020F0502020204030203" pitchFamily="34" charset="0"/>
              </a:rPr>
              <a:t> comida </a:t>
            </a:r>
            <a:r>
              <a:rPr lang="en-US" sz="3200" b="1" dirty="0" err="1">
                <a:latin typeface="Lato" panose="020F0502020204030203" pitchFamily="34" charset="0"/>
              </a:rPr>
              <a:t>reembolsable</a:t>
            </a:r>
            <a:r>
              <a:rPr lang="en-US" sz="3200" b="1" dirty="0">
                <a:latin typeface="Lato" panose="020F0502020204030203" pitchFamily="34" charset="0"/>
              </a:rPr>
              <a:t>?</a:t>
            </a:r>
          </a:p>
        </p:txBody>
      </p:sp>
    </p:spTree>
    <p:extLst>
      <p:ext uri="{BB962C8B-B14F-4D97-AF65-F5344CB8AC3E}">
        <p14:creationId xmlns:p14="http://schemas.microsoft.com/office/powerpoint/2010/main" val="398687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2342" b="98061" l="3445" r="96986"/>
                    </a14:imgEffect>
                  </a14:imgLayer>
                </a14:imgProps>
              </a:ext>
              <a:ext uri="{28A0092B-C50C-407E-A947-70E740481C1C}">
                <a14:useLocalDpi xmlns:a14="http://schemas.microsoft.com/office/drawing/2010/main" val="0"/>
              </a:ext>
            </a:extLst>
          </a:blip>
          <a:stretch>
            <a:fillRect/>
          </a:stretch>
        </p:blipFill>
        <p:spPr>
          <a:xfrm>
            <a:off x="0" y="254000"/>
            <a:ext cx="6918978" cy="4612652"/>
          </a:xfrm>
          <a:prstGeom prst="rect">
            <a:avLst/>
          </a:prstGeom>
        </p:spPr>
      </p:pic>
      <p:sp>
        <p:nvSpPr>
          <p:cNvPr id="3" name="Title 2" hidden="1">
            <a:extLst>
              <a:ext uri="{FF2B5EF4-FFF2-40B4-BE49-F238E27FC236}">
                <a16:creationId xmlns:a16="http://schemas.microsoft.com/office/drawing/2014/main" id="{1AE82551-4C65-457B-8D65-3A62FAC458B6}"/>
              </a:ext>
            </a:extLst>
          </p:cNvPr>
          <p:cNvSpPr>
            <a:spLocks noGrp="1"/>
          </p:cNvSpPr>
          <p:nvPr>
            <p:ph type="title" idx="4294967295"/>
          </p:nvPr>
        </p:nvSpPr>
        <p:spPr/>
        <p:txBody>
          <a:bodyPr/>
          <a:lstStyle/>
          <a:p>
            <a:r>
              <a:rPr lang="en-US" sz="3600" kern="1200" dirty="0">
                <a:solidFill>
                  <a:srgbClr val="FFFFFF"/>
                </a:solidFill>
                <a:effectLst/>
                <a:latin typeface="Lato Black" panose="020F0502020204030203" pitchFamily="34" charset="0"/>
                <a:ea typeface="+mj-ea"/>
                <a:cs typeface="+mj-cs"/>
              </a:rPr>
              <a:t>Almuerzo Menu 1 </a:t>
            </a:r>
            <a:r>
              <a:rPr lang="en-US" sz="3600" kern="1200" dirty="0" err="1">
                <a:solidFill>
                  <a:srgbClr val="FFFFFF"/>
                </a:solidFill>
                <a:effectLst/>
                <a:latin typeface="Lato Black" panose="020F0502020204030203" pitchFamily="34" charset="0"/>
                <a:ea typeface="+mj-ea"/>
                <a:cs typeface="+mj-cs"/>
              </a:rPr>
              <a:t>ejemplo</a:t>
            </a:r>
            <a:r>
              <a:rPr lang="en-US" sz="3600" kern="1200" dirty="0">
                <a:solidFill>
                  <a:srgbClr val="FFFFFF"/>
                </a:solidFill>
                <a:effectLst/>
                <a:latin typeface="Lato Black" panose="020F0502020204030203" pitchFamily="34" charset="0"/>
                <a:ea typeface="+mj-ea"/>
                <a:cs typeface="+mj-cs"/>
              </a:rPr>
              <a:t> 2</a:t>
            </a:r>
            <a:endParaRPr lang="en-US" dirty="0"/>
          </a:p>
        </p:txBody>
      </p:sp>
      <p:pic>
        <p:nvPicPr>
          <p:cNvPr id="6" name="Picture 5" descr="brócoil"/>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927892" y="2697086"/>
            <a:ext cx="2389563" cy="1671791"/>
          </a:xfrm>
          <a:prstGeom prst="rect">
            <a:avLst/>
          </a:prstGeom>
        </p:spPr>
      </p:pic>
      <p:pic>
        <p:nvPicPr>
          <p:cNvPr id="7" name="Picture 6" descr="taza de leche"/>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3587281" y="-174076"/>
            <a:ext cx="2210918" cy="2998209"/>
          </a:xfrm>
          <a:prstGeom prst="rect">
            <a:avLst/>
          </a:prstGeom>
        </p:spPr>
      </p:pic>
      <p:pic>
        <p:nvPicPr>
          <p:cNvPr id="13" name="Picture 12" descr="durazno"/>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Lst>
          </a:blip>
          <a:stretch>
            <a:fillRect/>
          </a:stretch>
        </p:blipFill>
        <p:spPr>
          <a:xfrm>
            <a:off x="689420" y="2824133"/>
            <a:ext cx="1777083" cy="1544744"/>
          </a:xfrm>
          <a:prstGeom prst="rect">
            <a:avLst/>
          </a:prstGeom>
        </p:spPr>
      </p:pic>
      <p:sp>
        <p:nvSpPr>
          <p:cNvPr id="10" name="TextBox 9"/>
          <p:cNvSpPr txBox="1"/>
          <p:nvPr/>
        </p:nvSpPr>
        <p:spPr>
          <a:xfrm>
            <a:off x="6095890" y="881615"/>
            <a:ext cx="3239089" cy="1077218"/>
          </a:xfrm>
          <a:prstGeom prst="rect">
            <a:avLst/>
          </a:prstGeom>
          <a:noFill/>
        </p:spPr>
        <p:txBody>
          <a:bodyPr wrap="square" rtlCol="0">
            <a:spAutoFit/>
          </a:bodyPr>
          <a:lstStyle/>
          <a:p>
            <a:pPr algn="ctr"/>
            <a:r>
              <a:rPr lang="en-US" sz="3200" b="1" dirty="0">
                <a:latin typeface="Lato" panose="020F0502020204030203" pitchFamily="34" charset="0"/>
              </a:rPr>
              <a:t>¿</a:t>
            </a:r>
            <a:r>
              <a:rPr lang="en-US" sz="3200" b="1" dirty="0" err="1">
                <a:latin typeface="Lato" panose="020F0502020204030203" pitchFamily="34" charset="0"/>
              </a:rPr>
              <a:t>Es</a:t>
            </a:r>
            <a:r>
              <a:rPr lang="en-US" sz="3200" b="1" dirty="0">
                <a:latin typeface="Lato" panose="020F0502020204030203" pitchFamily="34" charset="0"/>
              </a:rPr>
              <a:t> </a:t>
            </a:r>
            <a:r>
              <a:rPr lang="en-US" sz="3200" b="1" dirty="0" err="1">
                <a:latin typeface="Lato" panose="020F0502020204030203" pitchFamily="34" charset="0"/>
              </a:rPr>
              <a:t>una</a:t>
            </a:r>
            <a:r>
              <a:rPr lang="en-US" sz="3200" b="1" dirty="0">
                <a:latin typeface="Lato" panose="020F0502020204030203" pitchFamily="34" charset="0"/>
              </a:rPr>
              <a:t> comida </a:t>
            </a:r>
            <a:r>
              <a:rPr lang="en-US" sz="3200" b="1" dirty="0" err="1">
                <a:latin typeface="Lato" panose="020F0502020204030203" pitchFamily="34" charset="0"/>
              </a:rPr>
              <a:t>reembolsable</a:t>
            </a:r>
            <a:r>
              <a:rPr lang="en-US" sz="3200" b="1" dirty="0">
                <a:latin typeface="Lato" panose="020F0502020204030203" pitchFamily="34" charset="0"/>
              </a:rPr>
              <a:t>?</a:t>
            </a:r>
          </a:p>
        </p:txBody>
      </p:sp>
    </p:spTree>
    <p:extLst>
      <p:ext uri="{BB962C8B-B14F-4D97-AF65-F5344CB8AC3E}">
        <p14:creationId xmlns:p14="http://schemas.microsoft.com/office/powerpoint/2010/main" val="156120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2342" b="98061" l="3445" r="96986"/>
                    </a14:imgEffect>
                  </a14:imgLayer>
                </a14:imgProps>
              </a:ext>
              <a:ext uri="{28A0092B-C50C-407E-A947-70E740481C1C}">
                <a14:useLocalDpi xmlns:a14="http://schemas.microsoft.com/office/drawing/2010/main" val="0"/>
              </a:ext>
            </a:extLst>
          </a:blip>
          <a:stretch>
            <a:fillRect/>
          </a:stretch>
        </p:blipFill>
        <p:spPr>
          <a:xfrm>
            <a:off x="0" y="254000"/>
            <a:ext cx="6918978" cy="4612652"/>
          </a:xfrm>
          <a:prstGeom prst="rect">
            <a:avLst/>
          </a:prstGeom>
        </p:spPr>
      </p:pic>
      <p:sp>
        <p:nvSpPr>
          <p:cNvPr id="3" name="Title 2" hidden="1">
            <a:extLst>
              <a:ext uri="{FF2B5EF4-FFF2-40B4-BE49-F238E27FC236}">
                <a16:creationId xmlns:a16="http://schemas.microsoft.com/office/drawing/2014/main" id="{64AA7AD7-555E-40B6-A7DC-5BF63636D68B}"/>
              </a:ext>
            </a:extLst>
          </p:cNvPr>
          <p:cNvSpPr>
            <a:spLocks noGrp="1"/>
          </p:cNvSpPr>
          <p:nvPr>
            <p:ph type="title" idx="4294967295"/>
          </p:nvPr>
        </p:nvSpPr>
        <p:spPr/>
        <p:txBody>
          <a:bodyPr/>
          <a:lstStyle/>
          <a:p>
            <a:r>
              <a:rPr lang="en-US" sz="3600" kern="1200" dirty="0">
                <a:solidFill>
                  <a:srgbClr val="FFFFFF"/>
                </a:solidFill>
                <a:effectLst/>
                <a:latin typeface="Lato Black" panose="020F0502020204030203" pitchFamily="34" charset="0"/>
                <a:ea typeface="+mj-ea"/>
                <a:cs typeface="+mj-cs"/>
              </a:rPr>
              <a:t>Almuerzo Menu 1 </a:t>
            </a:r>
            <a:r>
              <a:rPr lang="en-US" sz="3600" kern="1200" dirty="0" err="1">
                <a:solidFill>
                  <a:srgbClr val="FFFFFF"/>
                </a:solidFill>
                <a:effectLst/>
                <a:latin typeface="Lato Black" panose="020F0502020204030203" pitchFamily="34" charset="0"/>
                <a:ea typeface="+mj-ea"/>
                <a:cs typeface="+mj-cs"/>
              </a:rPr>
              <a:t>ejemplo</a:t>
            </a:r>
            <a:r>
              <a:rPr lang="en-US" sz="3600" kern="1200" dirty="0">
                <a:solidFill>
                  <a:srgbClr val="FFFFFF"/>
                </a:solidFill>
                <a:effectLst/>
                <a:latin typeface="Lato Black" panose="020F0502020204030203" pitchFamily="34" charset="0"/>
                <a:ea typeface="+mj-ea"/>
                <a:cs typeface="+mj-cs"/>
              </a:rPr>
              <a:t> 3</a:t>
            </a:r>
            <a:endParaRPr lang="en-US" dirty="0"/>
          </a:p>
        </p:txBody>
      </p:sp>
      <p:pic>
        <p:nvPicPr>
          <p:cNvPr id="6" name="Picture 5" descr="lasagna"/>
          <p:cNvPicPr>
            <a:picLocks noChangeAspect="1"/>
          </p:cNvPicPr>
          <p:nvPr/>
        </p:nvPicPr>
        <p:blipFill>
          <a:blip r:embed="rId5" cstate="print">
            <a:extLst>
              <a:ext uri="{BEBA8EAE-BF5A-486C-A8C5-ECC9F3942E4B}">
                <a14:imgProps xmlns:a14="http://schemas.microsoft.com/office/drawing/2010/main">
                  <a14:imgLayer r:embed="rId6">
                    <a14:imgEffect>
                      <a14:backgroundRemoval t="9863" b="95473" l="6843" r="93481">
                        <a14:backgroundMark x1="14009" y1="31851" x2="14009" y2="31851"/>
                        <a14:backgroundMark x1="19450" y1="33953" x2="19450" y2="33953"/>
                        <a14:backgroundMark x1="32866" y1="30881" x2="32866" y2="30881"/>
                        <a14:backgroundMark x1="11476" y1="27405" x2="11476" y2="27405"/>
                        <a14:backgroundMark x1="11961" y1="41633" x2="11961" y2="41633"/>
                        <a14:backgroundMark x1="16972" y1="39531" x2="16972" y2="39531"/>
                        <a14:backgroundMark x1="10237" y1="49555" x2="10237" y2="49555"/>
                        <a14:backgroundMark x1="9483" y1="41876" x2="9483" y2="41876"/>
                        <a14:backgroundMark x1="10560" y1="37672" x2="10560" y2="37672"/>
                        <a14:backgroundMark x1="22414" y1="27809" x2="22414" y2="27809"/>
                        <a14:backgroundMark x1="9321" y1="22231" x2="9321" y2="22231"/>
                        <a14:backgroundMark x1="22091" y1="36702" x2="22091" y2="36702"/>
                        <a14:backgroundMark x1="17888" y1="36702" x2="17888" y2="36702"/>
                        <a14:backgroundMark x1="15086" y1="32498" x2="15086" y2="32498"/>
                        <a14:backgroundMark x1="8082" y1="30881" x2="8082" y2="30881"/>
                        <a14:backgroundMark x1="22091" y1="32498" x2="22091" y2="32498"/>
                      </a14:backgroundRemoval>
                    </a14:imgEffect>
                  </a14:imgLayer>
                </a14:imgProps>
              </a:ext>
              <a:ext uri="{28A0092B-C50C-407E-A947-70E740481C1C}">
                <a14:useLocalDpi xmlns:a14="http://schemas.microsoft.com/office/drawing/2010/main" val="0"/>
              </a:ext>
            </a:extLst>
          </a:blip>
          <a:stretch>
            <a:fillRect/>
          </a:stretch>
        </p:blipFill>
        <p:spPr>
          <a:xfrm>
            <a:off x="2502994" y="2481434"/>
            <a:ext cx="2983406" cy="1988205"/>
          </a:xfrm>
          <a:prstGeom prst="rect">
            <a:avLst/>
          </a:prstGeom>
        </p:spPr>
      </p:pic>
      <p:pic>
        <p:nvPicPr>
          <p:cNvPr id="11" name="Picture 10" descr="durazno"/>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Lst>
          </a:blip>
          <a:stretch>
            <a:fillRect/>
          </a:stretch>
        </p:blipFill>
        <p:spPr>
          <a:xfrm>
            <a:off x="725911" y="2681541"/>
            <a:ext cx="1777083" cy="1544744"/>
          </a:xfrm>
          <a:prstGeom prst="rect">
            <a:avLst/>
          </a:prstGeom>
        </p:spPr>
      </p:pic>
      <p:sp>
        <p:nvSpPr>
          <p:cNvPr id="9" name="TextBox 8"/>
          <p:cNvSpPr txBox="1"/>
          <p:nvPr/>
        </p:nvSpPr>
        <p:spPr>
          <a:xfrm>
            <a:off x="6119954" y="881615"/>
            <a:ext cx="3239089" cy="1077218"/>
          </a:xfrm>
          <a:prstGeom prst="rect">
            <a:avLst/>
          </a:prstGeom>
          <a:noFill/>
        </p:spPr>
        <p:txBody>
          <a:bodyPr wrap="square" rtlCol="0">
            <a:spAutoFit/>
          </a:bodyPr>
          <a:lstStyle/>
          <a:p>
            <a:pPr algn="ctr"/>
            <a:r>
              <a:rPr lang="en-US" sz="3200" b="1" dirty="0">
                <a:latin typeface="Lato" panose="020F0502020204030203" pitchFamily="34" charset="0"/>
              </a:rPr>
              <a:t>¿</a:t>
            </a:r>
            <a:r>
              <a:rPr lang="en-US" sz="3200" b="1" dirty="0" err="1">
                <a:latin typeface="Lato" panose="020F0502020204030203" pitchFamily="34" charset="0"/>
              </a:rPr>
              <a:t>Es</a:t>
            </a:r>
            <a:r>
              <a:rPr lang="en-US" sz="3200" b="1" dirty="0">
                <a:latin typeface="Lato" panose="020F0502020204030203" pitchFamily="34" charset="0"/>
              </a:rPr>
              <a:t> </a:t>
            </a:r>
            <a:r>
              <a:rPr lang="en-US" sz="3200" b="1" dirty="0" err="1">
                <a:latin typeface="Lato" panose="020F0502020204030203" pitchFamily="34" charset="0"/>
              </a:rPr>
              <a:t>una</a:t>
            </a:r>
            <a:r>
              <a:rPr lang="en-US" sz="3200" b="1" dirty="0">
                <a:latin typeface="Lato" panose="020F0502020204030203" pitchFamily="34" charset="0"/>
              </a:rPr>
              <a:t> comida </a:t>
            </a:r>
            <a:r>
              <a:rPr lang="en-US" sz="3200" b="1" dirty="0" err="1">
                <a:latin typeface="Lato" panose="020F0502020204030203" pitchFamily="34" charset="0"/>
              </a:rPr>
              <a:t>reembolsable</a:t>
            </a:r>
            <a:r>
              <a:rPr lang="en-US" sz="3200" b="1" dirty="0">
                <a:latin typeface="Lato" panose="020F0502020204030203" pitchFamily="34" charset="0"/>
              </a:rPr>
              <a:t>?</a:t>
            </a:r>
          </a:p>
        </p:txBody>
      </p:sp>
    </p:spTree>
    <p:extLst>
      <p:ext uri="{BB962C8B-B14F-4D97-AF65-F5344CB8AC3E}">
        <p14:creationId xmlns:p14="http://schemas.microsoft.com/office/powerpoint/2010/main" val="64802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marL="0" marR="0" lvl="0" indent="0" defTabSz="685800" rtl="0" eaLnBrk="1" fontAlgn="auto" latinLnBrk="0" hangingPunct="1">
              <a:lnSpc>
                <a:spcPct val="100000"/>
              </a:lnSpc>
              <a:spcBef>
                <a:spcPts val="0"/>
              </a:spcBef>
              <a:spcAft>
                <a:spcPts val="0"/>
              </a:spcAft>
              <a:tabLst/>
              <a:defRPr/>
            </a:pPr>
            <a:r>
              <a:rPr kumimoji="0" lang="en-US" sz="4000" b="1" i="0" u="none" strike="noStrike" kern="1200" cap="none" spc="0" normalizeH="0" baseline="0" noProof="0" dirty="0">
                <a:ln>
                  <a:noFill/>
                </a:ln>
                <a:solidFill>
                  <a:prstClr val="white"/>
                </a:solidFill>
                <a:effectLst/>
                <a:uLnTx/>
                <a:uFillTx/>
                <a:latin typeface="Lato" panose="020F0502020204030203" pitchFamily="34" charset="0"/>
                <a:ea typeface="+mn-ea"/>
                <a:cs typeface="Arial" panose="020B0604020202020204" pitchFamily="34" charset="0"/>
              </a:rPr>
              <a:t>OVS</a:t>
            </a:r>
            <a:endParaRPr lang="en-US" dirty="0"/>
          </a:p>
        </p:txBody>
      </p:sp>
      <p:graphicFrame>
        <p:nvGraphicFramePr>
          <p:cNvPr id="2" name="Table 2">
            <a:extLst>
              <a:ext uri="{FF2B5EF4-FFF2-40B4-BE49-F238E27FC236}">
                <a16:creationId xmlns:a16="http://schemas.microsoft.com/office/drawing/2014/main" id="{B454ADBB-FF42-4DB1-B143-3F2DB55872F5}"/>
              </a:ext>
            </a:extLst>
          </p:cNvPr>
          <p:cNvGraphicFramePr>
            <a:graphicFrameLocks noGrp="1"/>
          </p:cNvGraphicFramePr>
          <p:nvPr>
            <p:ph sz="half" idx="1"/>
            <p:extLst>
              <p:ext uri="{D42A27DB-BD31-4B8C-83A1-F6EECF244321}">
                <p14:modId xmlns:p14="http://schemas.microsoft.com/office/powerpoint/2010/main" val="1529695873"/>
              </p:ext>
            </p:extLst>
          </p:nvPr>
        </p:nvGraphicFramePr>
        <p:xfrm>
          <a:off x="314612" y="1692740"/>
          <a:ext cx="8506659" cy="2721263"/>
        </p:xfrm>
        <a:graphic>
          <a:graphicData uri="http://schemas.openxmlformats.org/drawingml/2006/table">
            <a:tbl>
              <a:tblPr firstRow="1" bandRow="1">
                <a:tableStyleId>{5C22544A-7EE6-4342-B048-85BDC9FD1C3A}</a:tableStyleId>
              </a:tblPr>
              <a:tblGrid>
                <a:gridCol w="4364748">
                  <a:extLst>
                    <a:ext uri="{9D8B030D-6E8A-4147-A177-3AD203B41FA5}">
                      <a16:colId xmlns:a16="http://schemas.microsoft.com/office/drawing/2014/main" val="2045091182"/>
                    </a:ext>
                  </a:extLst>
                </a:gridCol>
                <a:gridCol w="4141911">
                  <a:extLst>
                    <a:ext uri="{9D8B030D-6E8A-4147-A177-3AD203B41FA5}">
                      <a16:colId xmlns:a16="http://schemas.microsoft.com/office/drawing/2014/main" val="786132822"/>
                    </a:ext>
                  </a:extLst>
                </a:gridCol>
              </a:tblGrid>
              <a:tr h="595283">
                <a:tc>
                  <a:txBody>
                    <a:bodyPr/>
                    <a:lstStyle/>
                    <a:p>
                      <a:pPr algn="ctr"/>
                      <a:r>
                        <a:rPr lang="en-US" sz="2400" dirty="0" err="1"/>
                        <a:t>Ventajas</a:t>
                      </a:r>
                      <a:endParaRPr lang="en-US" sz="2400" dirty="0"/>
                    </a:p>
                  </a:txBody>
                  <a:tcPr anchor="ctr"/>
                </a:tc>
                <a:tc>
                  <a:txBody>
                    <a:bodyPr/>
                    <a:lstStyle/>
                    <a:p>
                      <a:pPr algn="ctr"/>
                      <a:r>
                        <a:rPr lang="en-US" sz="2400" dirty="0" err="1"/>
                        <a:t>Desventajas</a:t>
                      </a:r>
                      <a:endParaRPr lang="en-US" sz="2400" dirty="0"/>
                    </a:p>
                  </a:txBody>
                  <a:tcPr anchor="ctr"/>
                </a:tc>
                <a:extLst>
                  <a:ext uri="{0D108BD9-81ED-4DB2-BD59-A6C34878D82A}">
                    <a16:rowId xmlns:a16="http://schemas.microsoft.com/office/drawing/2014/main" val="1223672528"/>
                  </a:ext>
                </a:extLst>
              </a:tr>
              <a:tr h="1807567">
                <a:tc>
                  <a:txBody>
                    <a:bodyPr/>
                    <a:lstStyle/>
                    <a:p>
                      <a:pPr marL="457200" marR="0" lvl="0" indent="-457200" algn="l" defTabSz="685800" rtl="0" eaLnBrk="1" fontAlgn="auto" latinLnBrk="0" hangingPunct="1">
                        <a:lnSpc>
                          <a:spcPct val="100000"/>
                        </a:lnSpc>
                        <a:spcBef>
                          <a:spcPts val="0"/>
                        </a:spcBef>
                        <a:spcAft>
                          <a:spcPts val="0"/>
                        </a:spcAft>
                        <a:buClrTx/>
                        <a:buSzTx/>
                        <a:buFont typeface="Arial" pitchFamily="34" charset="0"/>
                        <a:buChar char="•"/>
                        <a:tabLst/>
                        <a:defRPr/>
                      </a:pPr>
                      <a:r>
                        <a:rPr kumimoji="0" lang="es-ES" sz="20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Estudiantes eligen qué les gusta</a:t>
                      </a:r>
                    </a:p>
                    <a:p>
                      <a:pPr marL="457200" marR="0" lvl="0" indent="-457200" algn="l" defTabSz="685800" rtl="0" eaLnBrk="1" fontAlgn="auto" latinLnBrk="0" hangingPunct="1">
                        <a:lnSpc>
                          <a:spcPct val="100000"/>
                        </a:lnSpc>
                        <a:spcBef>
                          <a:spcPts val="0"/>
                        </a:spcBef>
                        <a:spcAft>
                          <a:spcPts val="0"/>
                        </a:spcAft>
                        <a:buClrTx/>
                        <a:buSzTx/>
                        <a:buFont typeface="Arial" pitchFamily="34" charset="0"/>
                        <a:buChar char="•"/>
                        <a:tabLst/>
                        <a:defRPr/>
                      </a:pPr>
                      <a:r>
                        <a:rPr kumimoji="0" lang="es-ES" sz="20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Recuentos de comida potencialmente más altos</a:t>
                      </a:r>
                    </a:p>
                    <a:p>
                      <a:pPr marL="457200" marR="0" lvl="0" indent="-457200" algn="l" defTabSz="685800" rtl="0" eaLnBrk="1" fontAlgn="auto" latinLnBrk="0" hangingPunct="1">
                        <a:lnSpc>
                          <a:spcPct val="100000"/>
                        </a:lnSpc>
                        <a:spcBef>
                          <a:spcPts val="0"/>
                        </a:spcBef>
                        <a:spcAft>
                          <a:spcPts val="0"/>
                        </a:spcAft>
                        <a:buClrTx/>
                        <a:buSzTx/>
                        <a:buFont typeface="Arial" pitchFamily="34" charset="0"/>
                        <a:buChar char="•"/>
                        <a:tabLst/>
                        <a:defRPr/>
                      </a:pPr>
                      <a:r>
                        <a:rPr kumimoji="0" lang="es-ES" sz="20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Menos desperdicio</a:t>
                      </a:r>
                    </a:p>
                    <a:p>
                      <a:pPr marL="457200" marR="0" lvl="0" indent="-457200" algn="l" defTabSz="685800" rtl="0" eaLnBrk="1" fontAlgn="auto" latinLnBrk="0" hangingPunct="1">
                        <a:lnSpc>
                          <a:spcPct val="100000"/>
                        </a:lnSpc>
                        <a:spcBef>
                          <a:spcPts val="0"/>
                        </a:spcBef>
                        <a:spcAft>
                          <a:spcPts val="0"/>
                        </a:spcAft>
                        <a:buClrTx/>
                        <a:buSzTx/>
                        <a:buFont typeface="Arial" pitchFamily="34" charset="0"/>
                        <a:buChar char="•"/>
                        <a:tabLst/>
                        <a:defRPr/>
                      </a:pPr>
                      <a:r>
                        <a:rPr kumimoji="0" lang="es-ES" sz="20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Menor costo de la comida</a:t>
                      </a:r>
                    </a:p>
                    <a:p>
                      <a:pPr marL="457200" marR="0" lvl="0" indent="-457200" algn="l" defTabSz="685800" rtl="0" eaLnBrk="1" fontAlgn="auto" latinLnBrk="0" hangingPunct="1">
                        <a:lnSpc>
                          <a:spcPct val="100000"/>
                        </a:lnSpc>
                        <a:spcBef>
                          <a:spcPts val="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p>
                      <a:pPr algn="ctr"/>
                      <a:endParaRPr lang="en-US" dirty="0"/>
                    </a:p>
                  </a:txBody>
                  <a:tcPr/>
                </a:tc>
                <a:tc>
                  <a:txBody>
                    <a:bodyPr/>
                    <a:lstStyle/>
                    <a:p>
                      <a:pPr marL="457200" marR="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lang="es-ES" sz="2000" dirty="0">
                          <a:latin typeface="Lato" panose="020F0502020204030203" pitchFamily="34" charset="0"/>
                        </a:rPr>
                        <a:t>Más capacitación necesaria para que los alumnos y el personal del punto de servicio identifiquen una comida reembolsable</a:t>
                      </a:r>
                    </a:p>
                    <a:p>
                      <a:pPr marL="457200" marR="0" indent="-45720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2000" dirty="0">
                        <a:latin typeface="Lato" panose="020F0502020204030203" pitchFamily="34" charset="0"/>
                      </a:endParaRPr>
                    </a:p>
                    <a:p>
                      <a:pPr algn="ctr"/>
                      <a:endParaRPr lang="en-US" dirty="0"/>
                    </a:p>
                  </a:txBody>
                  <a:tcPr/>
                </a:tc>
                <a:extLst>
                  <a:ext uri="{0D108BD9-81ED-4DB2-BD59-A6C34878D82A}">
                    <a16:rowId xmlns:a16="http://schemas.microsoft.com/office/drawing/2014/main" val="1346551899"/>
                  </a:ext>
                </a:extLst>
              </a:tr>
            </a:tbl>
          </a:graphicData>
        </a:graphic>
      </p:graphicFrame>
    </p:spTree>
    <p:custDataLst>
      <p:tags r:id="rId1"/>
    </p:custDataLst>
    <p:extLst>
      <p:ext uri="{BB962C8B-B14F-4D97-AF65-F5344CB8AC3E}">
        <p14:creationId xmlns:p14="http://schemas.microsoft.com/office/powerpoint/2010/main" val="618322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E08E74D6-DFB3-4441-8AAA-76569FD8F16B}"/>
              </a:ext>
            </a:extLst>
          </p:cNvPr>
          <p:cNvSpPr>
            <a:spLocks noGrp="1"/>
          </p:cNvSpPr>
          <p:nvPr>
            <p:ph type="title" idx="4294967295"/>
          </p:nvPr>
        </p:nvSpPr>
        <p:spPr>
          <a:xfrm>
            <a:off x="0" y="0"/>
            <a:ext cx="9144000" cy="914400"/>
          </a:xfrm>
        </p:spPr>
        <p:txBody>
          <a:bodyPr>
            <a:normAutofit/>
          </a:bodyPr>
          <a:lstStyle/>
          <a:p>
            <a:r>
              <a:rPr lang="es-ES" sz="3100" dirty="0"/>
              <a:t>Almuerzo – Menú #2: estudiante del décimo grado</a:t>
            </a:r>
            <a:endParaRPr lang="en-US" sz="3100" dirty="0"/>
          </a:p>
        </p:txBody>
      </p:sp>
      <p:sp>
        <p:nvSpPr>
          <p:cNvPr id="18" name="TextBox 17">
            <a:extLst>
              <a:ext uri="{FF2B5EF4-FFF2-40B4-BE49-F238E27FC236}">
                <a16:creationId xmlns:a16="http://schemas.microsoft.com/office/drawing/2014/main" id="{82F55A7A-50B9-4915-BCDD-1A6CF8CAB487}"/>
              </a:ext>
            </a:extLst>
          </p:cNvPr>
          <p:cNvSpPr txBox="1"/>
          <p:nvPr/>
        </p:nvSpPr>
        <p:spPr>
          <a:xfrm>
            <a:off x="2332296" y="1286674"/>
            <a:ext cx="1940547" cy="707886"/>
          </a:xfrm>
          <a:prstGeom prst="rect">
            <a:avLst/>
          </a:prstGeom>
          <a:noFill/>
        </p:spPr>
        <p:txBody>
          <a:bodyPr wrap="square" rtlCol="0">
            <a:spAutoFit/>
          </a:bodyPr>
          <a:lstStyle/>
          <a:p>
            <a:pPr algn="ctr"/>
            <a:r>
              <a:rPr lang="en-US" sz="2000" dirty="0">
                <a:latin typeface="Lato" panose="020F0502020204030203" pitchFamily="34" charset="0"/>
              </a:rPr>
              <a:t>½ </a:t>
            </a:r>
            <a:r>
              <a:rPr lang="en-US" sz="2000" dirty="0" err="1">
                <a:latin typeface="Lato" panose="020F0502020204030203" pitchFamily="34" charset="0"/>
              </a:rPr>
              <a:t>taza</a:t>
            </a:r>
            <a:r>
              <a:rPr lang="en-US" sz="2000" dirty="0">
                <a:latin typeface="Lato" panose="020F0502020204030203" pitchFamily="34" charset="0"/>
              </a:rPr>
              <a:t> de </a:t>
            </a:r>
            <a:r>
              <a:rPr lang="en-US" sz="2000" dirty="0" err="1">
                <a:latin typeface="Lato" panose="020F0502020204030203" pitchFamily="34" charset="0"/>
              </a:rPr>
              <a:t>coles</a:t>
            </a:r>
            <a:r>
              <a:rPr lang="en-US" sz="2000" dirty="0">
                <a:latin typeface="Lato" panose="020F0502020204030203" pitchFamily="34" charset="0"/>
              </a:rPr>
              <a:t> de </a:t>
            </a:r>
            <a:r>
              <a:rPr lang="en-US" sz="2000" dirty="0" err="1">
                <a:latin typeface="Lato" panose="020F0502020204030203" pitchFamily="34" charset="0"/>
              </a:rPr>
              <a:t>Bruselas</a:t>
            </a:r>
            <a:endParaRPr lang="en-US" sz="2000" dirty="0">
              <a:latin typeface="Lato" panose="020F0502020204030203" pitchFamily="34" charset="0"/>
            </a:endParaRPr>
          </a:p>
        </p:txBody>
      </p:sp>
      <p:sp>
        <p:nvSpPr>
          <p:cNvPr id="22" name="TextBox 21">
            <a:extLst>
              <a:ext uri="{FF2B5EF4-FFF2-40B4-BE49-F238E27FC236}">
                <a16:creationId xmlns:a16="http://schemas.microsoft.com/office/drawing/2014/main" id="{9FA91FF4-A87D-44B4-9D5F-86AF75AFA78D}"/>
              </a:ext>
            </a:extLst>
          </p:cNvPr>
          <p:cNvSpPr txBox="1"/>
          <p:nvPr/>
        </p:nvSpPr>
        <p:spPr>
          <a:xfrm>
            <a:off x="2047689" y="2637027"/>
            <a:ext cx="2091930" cy="707886"/>
          </a:xfrm>
          <a:prstGeom prst="rect">
            <a:avLst/>
          </a:prstGeom>
          <a:noFill/>
        </p:spPr>
        <p:txBody>
          <a:bodyPr wrap="square" rtlCol="0">
            <a:spAutoFit/>
          </a:bodyPr>
          <a:lstStyle/>
          <a:p>
            <a:pPr algn="ctr"/>
            <a:r>
              <a:rPr lang="en-US" sz="2000" dirty="0">
                <a:latin typeface="Lato" panose="020F0502020204030203" pitchFamily="34" charset="0"/>
              </a:rPr>
              <a:t>1 </a:t>
            </a:r>
            <a:r>
              <a:rPr lang="en-US" sz="2000" dirty="0" err="1">
                <a:latin typeface="Lato" panose="020F0502020204030203" pitchFamily="34" charset="0"/>
              </a:rPr>
              <a:t>taza</a:t>
            </a:r>
            <a:r>
              <a:rPr lang="en-US" sz="2000" dirty="0">
                <a:latin typeface="Lato" panose="020F0502020204030203" pitchFamily="34" charset="0"/>
              </a:rPr>
              <a:t> de </a:t>
            </a:r>
            <a:r>
              <a:rPr lang="en-US" sz="2000" dirty="0" err="1">
                <a:latin typeface="Lato" panose="020F0502020204030203" pitchFamily="34" charset="0"/>
              </a:rPr>
              <a:t>ciruelas</a:t>
            </a:r>
            <a:endParaRPr lang="en-US" sz="2000" dirty="0">
              <a:latin typeface="Lato" panose="020F0502020204030203" pitchFamily="34" charset="0"/>
            </a:endParaRPr>
          </a:p>
        </p:txBody>
      </p:sp>
      <p:sp>
        <p:nvSpPr>
          <p:cNvPr id="26" name="TextBox 25">
            <a:extLst>
              <a:ext uri="{FF2B5EF4-FFF2-40B4-BE49-F238E27FC236}">
                <a16:creationId xmlns:a16="http://schemas.microsoft.com/office/drawing/2014/main" id="{4FF92741-9DC3-4388-A1E5-870948C585FE}"/>
              </a:ext>
            </a:extLst>
          </p:cNvPr>
          <p:cNvSpPr txBox="1"/>
          <p:nvPr/>
        </p:nvSpPr>
        <p:spPr>
          <a:xfrm>
            <a:off x="2101186" y="3850868"/>
            <a:ext cx="2517677" cy="707886"/>
          </a:xfrm>
          <a:prstGeom prst="rect">
            <a:avLst/>
          </a:prstGeom>
          <a:noFill/>
        </p:spPr>
        <p:txBody>
          <a:bodyPr wrap="square" rtlCol="0">
            <a:spAutoFit/>
          </a:bodyPr>
          <a:lstStyle/>
          <a:p>
            <a:pPr algn="ctr"/>
            <a:r>
              <a:rPr lang="en-US" sz="2000" dirty="0">
                <a:latin typeface="Lato" panose="020F0502020204030203" pitchFamily="34" charset="0"/>
              </a:rPr>
              <a:t>1 </a:t>
            </a:r>
            <a:r>
              <a:rPr lang="en-US" sz="2000" dirty="0" err="1">
                <a:latin typeface="Lato" panose="020F0502020204030203" pitchFamily="34" charset="0"/>
              </a:rPr>
              <a:t>taza</a:t>
            </a:r>
            <a:r>
              <a:rPr lang="en-US" sz="2000" dirty="0">
                <a:latin typeface="Lato" panose="020F0502020204030203" pitchFamily="34" charset="0"/>
              </a:rPr>
              <a:t> de </a:t>
            </a:r>
            <a:r>
              <a:rPr lang="en-US" sz="2000" dirty="0" err="1">
                <a:latin typeface="Lato" panose="020F0502020204030203" pitchFamily="34" charset="0"/>
              </a:rPr>
              <a:t>arroz</a:t>
            </a:r>
            <a:r>
              <a:rPr lang="en-US" sz="2000" dirty="0">
                <a:latin typeface="Lato" panose="020F0502020204030203" pitchFamily="34" charset="0"/>
              </a:rPr>
              <a:t>  </a:t>
            </a:r>
          </a:p>
          <a:p>
            <a:pPr algn="ctr"/>
            <a:r>
              <a:rPr lang="en-US" sz="2000" dirty="0">
                <a:latin typeface="Lato" panose="020F0502020204030203" pitchFamily="34" charset="0"/>
              </a:rPr>
              <a:t>(2 </a:t>
            </a:r>
            <a:r>
              <a:rPr lang="en-US" sz="2000" dirty="0" err="1">
                <a:latin typeface="Lato" panose="020F0502020204030203" pitchFamily="34" charset="0"/>
              </a:rPr>
              <a:t>oz</a:t>
            </a:r>
            <a:r>
              <a:rPr lang="en-US" sz="2000" dirty="0">
                <a:latin typeface="Lato" panose="020F0502020204030203" pitchFamily="34" charset="0"/>
              </a:rPr>
              <a:t> </a:t>
            </a:r>
            <a:r>
              <a:rPr lang="en-US" sz="2000" dirty="0" err="1">
                <a:latin typeface="Lato" panose="020F0502020204030203" pitchFamily="34" charset="0"/>
              </a:rPr>
              <a:t>eq</a:t>
            </a:r>
            <a:r>
              <a:rPr lang="en-US" sz="2000" dirty="0">
                <a:latin typeface="Lato" panose="020F0502020204030203" pitchFamily="34" charset="0"/>
              </a:rPr>
              <a:t> </a:t>
            </a:r>
            <a:r>
              <a:rPr lang="en-US" sz="2000" dirty="0" err="1">
                <a:latin typeface="Lato" panose="020F0502020204030203" pitchFamily="34" charset="0"/>
              </a:rPr>
              <a:t>grano</a:t>
            </a:r>
            <a:r>
              <a:rPr lang="en-US" sz="2000" dirty="0">
                <a:latin typeface="Lato" panose="020F0502020204030203" pitchFamily="34" charset="0"/>
              </a:rPr>
              <a:t>)</a:t>
            </a:r>
          </a:p>
        </p:txBody>
      </p:sp>
      <p:sp>
        <p:nvSpPr>
          <p:cNvPr id="20" name="TextBox 19">
            <a:extLst>
              <a:ext uri="{FF2B5EF4-FFF2-40B4-BE49-F238E27FC236}">
                <a16:creationId xmlns:a16="http://schemas.microsoft.com/office/drawing/2014/main" id="{02ABA11E-915C-49B0-8CBE-DB9F5A3B251F}"/>
              </a:ext>
            </a:extLst>
          </p:cNvPr>
          <p:cNvSpPr txBox="1"/>
          <p:nvPr/>
        </p:nvSpPr>
        <p:spPr>
          <a:xfrm>
            <a:off x="6232906" y="1232702"/>
            <a:ext cx="2058689" cy="707886"/>
          </a:xfrm>
          <a:prstGeom prst="rect">
            <a:avLst/>
          </a:prstGeom>
          <a:noFill/>
        </p:spPr>
        <p:txBody>
          <a:bodyPr wrap="square" rtlCol="0">
            <a:spAutoFit/>
          </a:bodyPr>
          <a:lstStyle/>
          <a:p>
            <a:pPr algn="ctr"/>
            <a:r>
              <a:rPr lang="en-US" sz="2000" dirty="0">
                <a:latin typeface="Lato" panose="020F0502020204030203" pitchFamily="34" charset="0"/>
              </a:rPr>
              <a:t>½ </a:t>
            </a:r>
            <a:r>
              <a:rPr lang="en-US" sz="2000" dirty="0" err="1">
                <a:latin typeface="Lato" panose="020F0502020204030203" pitchFamily="34" charset="0"/>
              </a:rPr>
              <a:t>taza</a:t>
            </a:r>
            <a:r>
              <a:rPr lang="en-US" sz="2000" dirty="0">
                <a:latin typeface="Lato" panose="020F0502020204030203" pitchFamily="34" charset="0"/>
              </a:rPr>
              <a:t> de </a:t>
            </a:r>
            <a:r>
              <a:rPr lang="en-US" sz="2000" dirty="0" err="1">
                <a:latin typeface="Lato" panose="020F0502020204030203" pitchFamily="34" charset="0"/>
              </a:rPr>
              <a:t>espárragos</a:t>
            </a:r>
            <a:endParaRPr lang="en-US" sz="2000" dirty="0">
              <a:latin typeface="Lato" panose="020F0502020204030203" pitchFamily="34" charset="0"/>
            </a:endParaRPr>
          </a:p>
        </p:txBody>
      </p:sp>
      <p:sp>
        <p:nvSpPr>
          <p:cNvPr id="24" name="TextBox 23">
            <a:extLst>
              <a:ext uri="{FF2B5EF4-FFF2-40B4-BE49-F238E27FC236}">
                <a16:creationId xmlns:a16="http://schemas.microsoft.com/office/drawing/2014/main" id="{E0CE7D58-806C-41FE-8B1D-273C2824EB67}"/>
              </a:ext>
            </a:extLst>
          </p:cNvPr>
          <p:cNvSpPr txBox="1"/>
          <p:nvPr/>
        </p:nvSpPr>
        <p:spPr>
          <a:xfrm>
            <a:off x="6016091" y="2318025"/>
            <a:ext cx="3074075" cy="707886"/>
          </a:xfrm>
          <a:prstGeom prst="rect">
            <a:avLst/>
          </a:prstGeom>
          <a:noFill/>
        </p:spPr>
        <p:txBody>
          <a:bodyPr wrap="square" rtlCol="0">
            <a:spAutoFit/>
          </a:bodyPr>
          <a:lstStyle/>
          <a:p>
            <a:pPr algn="ctr"/>
            <a:r>
              <a:rPr lang="en-US" sz="2000" dirty="0">
                <a:latin typeface="Lato" panose="020F0502020204030203" pitchFamily="34" charset="0"/>
              </a:rPr>
              <a:t>2 oz de </a:t>
            </a:r>
            <a:r>
              <a:rPr lang="en-US" sz="2000" dirty="0" err="1">
                <a:latin typeface="Lato" panose="020F0502020204030203" pitchFamily="34" charset="0"/>
              </a:rPr>
              <a:t>pescado</a:t>
            </a:r>
            <a:r>
              <a:rPr lang="en-US" sz="2000" dirty="0">
                <a:latin typeface="Lato" panose="020F0502020204030203" pitchFamily="34" charset="0"/>
              </a:rPr>
              <a:t> (2 oz eq carne/</a:t>
            </a:r>
            <a:r>
              <a:rPr lang="en-US" sz="2000" dirty="0" err="1">
                <a:latin typeface="Lato" panose="020F0502020204030203" pitchFamily="34" charset="0"/>
              </a:rPr>
              <a:t>sustituto</a:t>
            </a:r>
            <a:r>
              <a:rPr lang="en-US" sz="2000" dirty="0">
                <a:latin typeface="Lato" panose="020F0502020204030203" pitchFamily="34" charset="0"/>
              </a:rPr>
              <a:t> de carne )</a:t>
            </a:r>
          </a:p>
        </p:txBody>
      </p:sp>
      <p:sp>
        <p:nvSpPr>
          <p:cNvPr id="28" name="TextBox 27">
            <a:extLst>
              <a:ext uri="{FF2B5EF4-FFF2-40B4-BE49-F238E27FC236}">
                <a16:creationId xmlns:a16="http://schemas.microsoft.com/office/drawing/2014/main" id="{377BF377-6DF6-43D7-9918-6C9F819CBEF9}"/>
              </a:ext>
            </a:extLst>
          </p:cNvPr>
          <p:cNvSpPr txBox="1"/>
          <p:nvPr/>
        </p:nvSpPr>
        <p:spPr>
          <a:xfrm>
            <a:off x="6638714" y="3800750"/>
            <a:ext cx="1652881" cy="707886"/>
          </a:xfrm>
          <a:prstGeom prst="rect">
            <a:avLst/>
          </a:prstGeom>
          <a:noFill/>
        </p:spPr>
        <p:txBody>
          <a:bodyPr wrap="square" rtlCol="0">
            <a:spAutoFit/>
          </a:bodyPr>
          <a:lstStyle/>
          <a:p>
            <a:pPr algn="ctr"/>
            <a:r>
              <a:rPr lang="en-US" sz="2000" dirty="0">
                <a:latin typeface="Lato" panose="020F0502020204030203" pitchFamily="34" charset="0"/>
              </a:rPr>
              <a:t>1 </a:t>
            </a:r>
            <a:r>
              <a:rPr lang="en-US" sz="2000" dirty="0" err="1">
                <a:latin typeface="Lato" panose="020F0502020204030203" pitchFamily="34" charset="0"/>
              </a:rPr>
              <a:t>taza</a:t>
            </a:r>
            <a:r>
              <a:rPr lang="en-US" sz="2000" dirty="0">
                <a:latin typeface="Lato" panose="020F0502020204030203" pitchFamily="34" charset="0"/>
              </a:rPr>
              <a:t> de </a:t>
            </a:r>
            <a:r>
              <a:rPr lang="en-US" sz="2000" dirty="0" err="1">
                <a:latin typeface="Lato" panose="020F0502020204030203" pitchFamily="34" charset="0"/>
              </a:rPr>
              <a:t>leche</a:t>
            </a:r>
            <a:endParaRPr lang="en-US" sz="2000" dirty="0">
              <a:latin typeface="Lato" panose="020F0502020204030203" pitchFamily="34" charset="0"/>
            </a:endParaRPr>
          </a:p>
        </p:txBody>
      </p:sp>
      <p:pic>
        <p:nvPicPr>
          <p:cNvPr id="17" name="Picture 16">
            <a:extLst>
              <a:ext uri="{FF2B5EF4-FFF2-40B4-BE49-F238E27FC236}">
                <a16:creationId xmlns:a16="http://schemas.microsoft.com/office/drawing/2014/main" id="{FECA24C1-F7DC-466A-9D53-832C50CA6242}"/>
              </a:ext>
              <a:ext uri="{C183D7F6-B498-43B3-948B-1728B52AA6E4}">
                <adec:decorative xmlns:adec="http://schemas.microsoft.com/office/drawing/2017/decorative" val="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65747" y="990565"/>
            <a:ext cx="2056710" cy="1366024"/>
          </a:xfrm>
          <a:prstGeom prst="rect">
            <a:avLst/>
          </a:prstGeom>
        </p:spPr>
      </p:pic>
      <p:pic>
        <p:nvPicPr>
          <p:cNvPr id="19" name="Picture 18">
            <a:extLst>
              <a:ext uri="{FF2B5EF4-FFF2-40B4-BE49-F238E27FC236}">
                <a16:creationId xmlns:a16="http://schemas.microsoft.com/office/drawing/2014/main" id="{039913A5-E3B7-4550-B948-013B63E25F20}"/>
              </a:ext>
              <a:ext uri="{C183D7F6-B498-43B3-948B-1728B52AA6E4}">
                <adec:decorative xmlns:adec="http://schemas.microsoft.com/office/drawing/2017/decorative" val="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990" b="89992" l="5522" r="93964">
                        <a14:backgroundMark x1="46888" y1="56336" x2="46888" y2="56336"/>
                        <a14:backgroundMark x1="58680" y1="61501" x2="58680" y2="61501"/>
                        <a14:backgroundMark x1="62752" y1="66182" x2="62752" y2="66182"/>
                        <a14:backgroundMark x1="32897" y1="53592" x2="32897" y2="53592"/>
                        <a14:backgroundMark x1="55826" y1="56820" x2="55826" y2="56820"/>
                        <a14:backgroundMark x1="73327" y1="63196" x2="73327" y2="63196"/>
                        <a14:backgroundMark x1="82686" y1="58273" x2="82686" y2="58273"/>
                      </a14:backgroundRemoval>
                    </a14:imgEffect>
                  </a14:imgLayer>
                </a14:imgProps>
              </a:ext>
              <a:ext uri="{28A0092B-C50C-407E-A947-70E740481C1C}">
                <a14:useLocalDpi xmlns:a14="http://schemas.microsoft.com/office/drawing/2010/main" val="0"/>
              </a:ext>
            </a:extLst>
          </a:blip>
          <a:stretch>
            <a:fillRect/>
          </a:stretch>
        </p:blipFill>
        <p:spPr>
          <a:xfrm rot="21194677">
            <a:off x="4321799" y="1013880"/>
            <a:ext cx="2448061" cy="1418811"/>
          </a:xfrm>
          <a:prstGeom prst="rect">
            <a:avLst/>
          </a:prstGeom>
        </p:spPr>
      </p:pic>
      <p:pic>
        <p:nvPicPr>
          <p:cNvPr id="21" name="Picture 20">
            <a:extLst>
              <a:ext uri="{FF2B5EF4-FFF2-40B4-BE49-F238E27FC236}">
                <a16:creationId xmlns:a16="http://schemas.microsoft.com/office/drawing/2014/main" id="{F23AEC17-5E4B-428F-A7BE-22225BD73372}"/>
              </a:ext>
              <a:ext uri="{C183D7F6-B498-43B3-948B-1728B52AA6E4}">
                <adec:decorative xmlns:adec="http://schemas.microsoft.com/office/drawing/2017/decorative" val="1"/>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863" b="95635" l="7572" r="95241">
                        <a14:backgroundMark x1="62520" y1="75586" x2="62520" y2="75586"/>
                      </a14:backgroundRemoval>
                    </a14:imgEffect>
                  </a14:imgLayer>
                </a14:imgProps>
              </a:ext>
              <a:ext uri="{28A0092B-C50C-407E-A947-70E740481C1C}">
                <a14:useLocalDpi xmlns:a14="http://schemas.microsoft.com/office/drawing/2010/main" val="0"/>
              </a:ext>
            </a:extLst>
          </a:blip>
          <a:stretch>
            <a:fillRect/>
          </a:stretch>
        </p:blipFill>
        <p:spPr>
          <a:xfrm>
            <a:off x="583481" y="2476608"/>
            <a:ext cx="1685718" cy="1127711"/>
          </a:xfrm>
          <a:prstGeom prst="rect">
            <a:avLst/>
          </a:prstGeom>
        </p:spPr>
      </p:pic>
      <p:pic>
        <p:nvPicPr>
          <p:cNvPr id="25" name="Picture 24">
            <a:extLst>
              <a:ext uri="{FF2B5EF4-FFF2-40B4-BE49-F238E27FC236}">
                <a16:creationId xmlns:a16="http://schemas.microsoft.com/office/drawing/2014/main" id="{A001912A-2D4E-48BA-AFB4-9517D35901C3}"/>
              </a:ext>
              <a:ext uri="{C183D7F6-B498-43B3-948B-1728B52AA6E4}">
                <adec:decorative xmlns:adec="http://schemas.microsoft.com/office/drawing/2017/decorative" val="1"/>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3474" b="92804" l="3802" r="95537"/>
                    </a14:imgEffect>
                  </a14:imgLayer>
                </a14:imgProps>
              </a:ext>
              <a:ext uri="{28A0092B-C50C-407E-A947-70E740481C1C}">
                <a14:useLocalDpi xmlns:a14="http://schemas.microsoft.com/office/drawing/2010/main" val="0"/>
              </a:ext>
            </a:extLst>
          </a:blip>
          <a:stretch>
            <a:fillRect/>
          </a:stretch>
        </p:blipFill>
        <p:spPr>
          <a:xfrm>
            <a:off x="553158" y="3718246"/>
            <a:ext cx="1746363" cy="1164242"/>
          </a:xfrm>
          <a:prstGeom prst="rect">
            <a:avLst/>
          </a:prstGeom>
        </p:spPr>
      </p:pic>
      <p:pic>
        <p:nvPicPr>
          <p:cNvPr id="27" name="Picture 26">
            <a:extLst>
              <a:ext uri="{FF2B5EF4-FFF2-40B4-BE49-F238E27FC236}">
                <a16:creationId xmlns:a16="http://schemas.microsoft.com/office/drawing/2014/main" id="{86DD2D59-BF8C-4AC3-A2F0-A0FA9F0F7349}"/>
              </a:ext>
              <a:ext uri="{C183D7F6-B498-43B3-948B-1728B52AA6E4}">
                <adec:decorative xmlns:adec="http://schemas.microsoft.com/office/drawing/2017/decorative" val="1"/>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4678519" y="3014464"/>
            <a:ext cx="1621566" cy="2198993"/>
          </a:xfrm>
          <a:prstGeom prst="rect">
            <a:avLst/>
          </a:prstGeom>
        </p:spPr>
      </p:pic>
      <p:pic>
        <p:nvPicPr>
          <p:cNvPr id="29" name="Picture 28">
            <a:extLst>
              <a:ext uri="{FF2B5EF4-FFF2-40B4-BE49-F238E27FC236}">
                <a16:creationId xmlns:a16="http://schemas.microsoft.com/office/drawing/2014/main" id="{89B3C962-AADE-42A9-B283-9843B5B324CC}"/>
              </a:ext>
              <a:ext uri="{C183D7F6-B498-43B3-948B-1728B52AA6E4}">
                <adec:decorative xmlns:adec="http://schemas.microsoft.com/office/drawing/2017/decorative" val="1"/>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5111" b="89971" l="5145" r="89968">
                        <a14:backgroundMark x1="77363" y1="16876" x2="77363" y2="16876"/>
                        <a14:backgroundMark x1="83473" y1="27194" x2="83473" y2="27194"/>
                        <a14:backgroundMark x1="87588" y1="40019" x2="87588" y2="40019"/>
                        <a14:backgroundMark x1="85723" y1="57088" x2="85723" y2="57088"/>
                        <a14:backgroundMark x1="43087" y1="7329" x2="43087" y2="7329"/>
                        <a14:backgroundMark x1="99293" y1="77435" x2="99293" y2="77435"/>
                      </a14:backgroundRemoval>
                    </a14:imgEffect>
                  </a14:imgLayer>
                </a14:imgProps>
              </a:ext>
              <a:ext uri="{28A0092B-C50C-407E-A947-70E740481C1C}">
                <a14:useLocalDpi xmlns:a14="http://schemas.microsoft.com/office/drawing/2010/main" val="0"/>
              </a:ext>
            </a:extLst>
          </a:blip>
          <a:stretch>
            <a:fillRect/>
          </a:stretch>
        </p:blipFill>
        <p:spPr>
          <a:xfrm rot="20215498">
            <a:off x="4370691" y="2228582"/>
            <a:ext cx="1984408" cy="1322939"/>
          </a:xfrm>
          <a:prstGeom prst="rect">
            <a:avLst/>
          </a:prstGeom>
        </p:spPr>
      </p:pic>
    </p:spTree>
    <p:extLst>
      <p:ext uri="{BB962C8B-B14F-4D97-AF65-F5344CB8AC3E}">
        <p14:creationId xmlns:p14="http://schemas.microsoft.com/office/powerpoint/2010/main" val="299328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ssolve">
                                      <p:cBhvr>
                                        <p:cTn id="10" dur="500"/>
                                        <p:tgtEl>
                                          <p:spTgt spid="28"/>
                                        </p:tgtEl>
                                      </p:cBhvr>
                                    </p:animEffect>
                                  </p:childTnLst>
                                </p:cTn>
                              </p:par>
                              <p:par>
                                <p:cTn id="11" presetID="9"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dissolve">
                                      <p:cBhvr>
                                        <p:cTn id="1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2342" b="98061" l="3445" r="96986"/>
                    </a14:imgEffect>
                  </a14:imgLayer>
                </a14:imgProps>
              </a:ext>
              <a:ext uri="{28A0092B-C50C-407E-A947-70E740481C1C}">
                <a14:useLocalDpi xmlns:a14="http://schemas.microsoft.com/office/drawing/2010/main" val="0"/>
              </a:ext>
            </a:extLst>
          </a:blip>
          <a:stretch>
            <a:fillRect/>
          </a:stretch>
        </p:blipFill>
        <p:spPr>
          <a:xfrm>
            <a:off x="0" y="254000"/>
            <a:ext cx="6918978" cy="4612652"/>
          </a:xfrm>
          <a:prstGeom prst="rect">
            <a:avLst/>
          </a:prstGeom>
        </p:spPr>
      </p:pic>
      <p:sp>
        <p:nvSpPr>
          <p:cNvPr id="3" name="Title 2" hidden="1">
            <a:extLst>
              <a:ext uri="{FF2B5EF4-FFF2-40B4-BE49-F238E27FC236}">
                <a16:creationId xmlns:a16="http://schemas.microsoft.com/office/drawing/2014/main" id="{48F39FFD-7CDA-49A5-BD58-8DA1007AC0C5}"/>
              </a:ext>
            </a:extLst>
          </p:cNvPr>
          <p:cNvSpPr>
            <a:spLocks noGrp="1"/>
          </p:cNvSpPr>
          <p:nvPr>
            <p:ph type="title" idx="4294967295"/>
          </p:nvPr>
        </p:nvSpPr>
        <p:spPr/>
        <p:txBody>
          <a:bodyPr/>
          <a:lstStyle/>
          <a:p>
            <a:r>
              <a:rPr lang="en-US" sz="3600" kern="1200" dirty="0">
                <a:solidFill>
                  <a:srgbClr val="FFFFFF"/>
                </a:solidFill>
                <a:effectLst/>
                <a:latin typeface="Lato Black" panose="020F0502020204030203" pitchFamily="34" charset="0"/>
                <a:ea typeface="+mj-ea"/>
                <a:cs typeface="+mj-cs"/>
              </a:rPr>
              <a:t>Almuerzo Menu 2 </a:t>
            </a:r>
            <a:r>
              <a:rPr lang="en-US" sz="3600" kern="1200" dirty="0" err="1">
                <a:solidFill>
                  <a:srgbClr val="FFFFFF"/>
                </a:solidFill>
                <a:effectLst/>
                <a:latin typeface="Lato Black" panose="020F0502020204030203" pitchFamily="34" charset="0"/>
                <a:ea typeface="+mj-ea"/>
                <a:cs typeface="+mj-cs"/>
              </a:rPr>
              <a:t>ejemplo</a:t>
            </a:r>
            <a:r>
              <a:rPr lang="en-US" sz="3600" kern="1200" dirty="0">
                <a:solidFill>
                  <a:srgbClr val="FFFFFF"/>
                </a:solidFill>
                <a:effectLst/>
                <a:latin typeface="Lato Black" panose="020F0502020204030203" pitchFamily="34" charset="0"/>
                <a:ea typeface="+mj-ea"/>
                <a:cs typeface="+mj-cs"/>
              </a:rPr>
              <a:t> 1</a:t>
            </a:r>
            <a:endParaRPr lang="en-US" dirty="0"/>
          </a:p>
        </p:txBody>
      </p:sp>
      <p:pic>
        <p:nvPicPr>
          <p:cNvPr id="5" name="Picture 4" descr="ciruelas"/>
          <p:cNvPicPr>
            <a:picLocks noChangeAspect="1"/>
          </p:cNvPicPr>
          <p:nvPr/>
        </p:nvPicPr>
        <p:blipFill>
          <a:blip r:embed="rId5" cstate="print">
            <a:extLst>
              <a:ext uri="{BEBA8EAE-BF5A-486C-A8C5-ECC9F3942E4B}">
                <a14:imgProps xmlns:a14="http://schemas.microsoft.com/office/drawing/2010/main">
                  <a14:imgLayer r:embed="rId6">
                    <a14:imgEffect>
                      <a14:backgroundRemoval t="9863" b="95635" l="7572" r="95241">
                        <a14:backgroundMark x1="62520" y1="75586" x2="62520" y2="75586"/>
                      </a14:backgroundRemoval>
                    </a14:imgEffect>
                  </a14:imgLayer>
                </a14:imgProps>
              </a:ext>
              <a:ext uri="{28A0092B-C50C-407E-A947-70E740481C1C}">
                <a14:useLocalDpi xmlns:a14="http://schemas.microsoft.com/office/drawing/2010/main" val="0"/>
              </a:ext>
            </a:extLst>
          </a:blip>
          <a:stretch>
            <a:fillRect/>
          </a:stretch>
        </p:blipFill>
        <p:spPr>
          <a:xfrm>
            <a:off x="596388" y="2975956"/>
            <a:ext cx="1926087" cy="1288513"/>
          </a:xfrm>
          <a:prstGeom prst="rect">
            <a:avLst/>
          </a:prstGeom>
        </p:spPr>
      </p:pic>
      <p:pic>
        <p:nvPicPr>
          <p:cNvPr id="6" name="Picture 5" descr="arroz"/>
          <p:cNvPicPr>
            <a:picLocks noChangeAspect="1"/>
          </p:cNvPicPr>
          <p:nvPr/>
        </p:nvPicPr>
        <p:blipFill>
          <a:blip r:embed="rId7" cstate="print">
            <a:extLst>
              <a:ext uri="{BEBA8EAE-BF5A-486C-A8C5-ECC9F3942E4B}">
                <a14:imgProps xmlns:a14="http://schemas.microsoft.com/office/drawing/2010/main">
                  <a14:imgLayer r:embed="rId8">
                    <a14:imgEffect>
                      <a14:backgroundRemoval t="3474" b="92804" l="3802" r="95537"/>
                    </a14:imgEffect>
                  </a14:imgLayer>
                </a14:imgProps>
              </a:ext>
              <a:ext uri="{28A0092B-C50C-407E-A947-70E740481C1C}">
                <a14:useLocalDpi xmlns:a14="http://schemas.microsoft.com/office/drawing/2010/main" val="0"/>
              </a:ext>
            </a:extLst>
          </a:blip>
          <a:stretch>
            <a:fillRect/>
          </a:stretch>
        </p:blipFill>
        <p:spPr>
          <a:xfrm>
            <a:off x="2769567" y="2638105"/>
            <a:ext cx="2739258" cy="1826172"/>
          </a:xfrm>
          <a:prstGeom prst="rect">
            <a:avLst/>
          </a:prstGeom>
        </p:spPr>
      </p:pic>
      <p:pic>
        <p:nvPicPr>
          <p:cNvPr id="7" name="Picture 6" descr="taza de leche"/>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3584453" y="-243423"/>
            <a:ext cx="2210918" cy="2998209"/>
          </a:xfrm>
          <a:prstGeom prst="rect">
            <a:avLst/>
          </a:prstGeom>
        </p:spPr>
      </p:pic>
      <p:sp>
        <p:nvSpPr>
          <p:cNvPr id="10" name="TextBox 9"/>
          <p:cNvSpPr txBox="1"/>
          <p:nvPr/>
        </p:nvSpPr>
        <p:spPr>
          <a:xfrm>
            <a:off x="6095890" y="881615"/>
            <a:ext cx="3239089" cy="1077218"/>
          </a:xfrm>
          <a:prstGeom prst="rect">
            <a:avLst/>
          </a:prstGeom>
          <a:noFill/>
        </p:spPr>
        <p:txBody>
          <a:bodyPr wrap="square" rtlCol="0">
            <a:spAutoFit/>
          </a:bodyPr>
          <a:lstStyle/>
          <a:p>
            <a:pPr algn="ctr"/>
            <a:r>
              <a:rPr lang="en-US" sz="3200" b="1" dirty="0">
                <a:latin typeface="Lato" panose="020F0502020204030203" pitchFamily="34" charset="0"/>
              </a:rPr>
              <a:t>¿</a:t>
            </a:r>
            <a:r>
              <a:rPr lang="en-US" sz="3200" b="1" dirty="0" err="1">
                <a:latin typeface="Lato" panose="020F0502020204030203" pitchFamily="34" charset="0"/>
              </a:rPr>
              <a:t>Es</a:t>
            </a:r>
            <a:r>
              <a:rPr lang="en-US" sz="3200" b="1" dirty="0">
                <a:latin typeface="Lato" panose="020F0502020204030203" pitchFamily="34" charset="0"/>
              </a:rPr>
              <a:t> </a:t>
            </a:r>
            <a:r>
              <a:rPr lang="en-US" sz="3200" b="1" dirty="0" err="1">
                <a:latin typeface="Lato" panose="020F0502020204030203" pitchFamily="34" charset="0"/>
              </a:rPr>
              <a:t>una</a:t>
            </a:r>
            <a:r>
              <a:rPr lang="en-US" sz="3200" b="1" dirty="0">
                <a:latin typeface="Lato" panose="020F0502020204030203" pitchFamily="34" charset="0"/>
              </a:rPr>
              <a:t> comida </a:t>
            </a:r>
            <a:r>
              <a:rPr lang="en-US" sz="3200" b="1" dirty="0" err="1">
                <a:latin typeface="Lato" panose="020F0502020204030203" pitchFamily="34" charset="0"/>
              </a:rPr>
              <a:t>reembolsable</a:t>
            </a:r>
            <a:r>
              <a:rPr lang="en-US" sz="3200" b="1" dirty="0">
                <a:latin typeface="Lato" panose="020F0502020204030203" pitchFamily="34" charset="0"/>
              </a:rPr>
              <a:t>?</a:t>
            </a:r>
          </a:p>
        </p:txBody>
      </p:sp>
    </p:spTree>
    <p:extLst>
      <p:ext uri="{BB962C8B-B14F-4D97-AF65-F5344CB8AC3E}">
        <p14:creationId xmlns:p14="http://schemas.microsoft.com/office/powerpoint/2010/main" val="161097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2342" b="98061" l="3445" r="96986"/>
                    </a14:imgEffect>
                  </a14:imgLayer>
                </a14:imgProps>
              </a:ext>
              <a:ext uri="{28A0092B-C50C-407E-A947-70E740481C1C}">
                <a14:useLocalDpi xmlns:a14="http://schemas.microsoft.com/office/drawing/2010/main" val="0"/>
              </a:ext>
            </a:extLst>
          </a:blip>
          <a:stretch>
            <a:fillRect/>
          </a:stretch>
        </p:blipFill>
        <p:spPr>
          <a:xfrm>
            <a:off x="0" y="254000"/>
            <a:ext cx="6918978" cy="4612652"/>
          </a:xfrm>
          <a:prstGeom prst="rect">
            <a:avLst/>
          </a:prstGeom>
        </p:spPr>
      </p:pic>
      <p:sp>
        <p:nvSpPr>
          <p:cNvPr id="3" name="Title 2" hidden="1">
            <a:extLst>
              <a:ext uri="{FF2B5EF4-FFF2-40B4-BE49-F238E27FC236}">
                <a16:creationId xmlns:a16="http://schemas.microsoft.com/office/drawing/2014/main" id="{E3738AAD-5072-4A58-9360-8E781A9FD201}"/>
              </a:ext>
            </a:extLst>
          </p:cNvPr>
          <p:cNvSpPr>
            <a:spLocks noGrp="1"/>
          </p:cNvSpPr>
          <p:nvPr>
            <p:ph type="title" idx="4294967295"/>
          </p:nvPr>
        </p:nvSpPr>
        <p:spPr/>
        <p:txBody>
          <a:bodyPr/>
          <a:lstStyle/>
          <a:p>
            <a:r>
              <a:rPr lang="en-US" sz="3600" kern="1200" dirty="0">
                <a:solidFill>
                  <a:srgbClr val="FFFFFF"/>
                </a:solidFill>
                <a:effectLst/>
                <a:latin typeface="Lato Black" panose="020F0502020204030203" pitchFamily="34" charset="0"/>
                <a:ea typeface="+mj-ea"/>
                <a:cs typeface="+mj-cs"/>
              </a:rPr>
              <a:t>Almuerzo Menu 2 </a:t>
            </a:r>
            <a:r>
              <a:rPr lang="en-US" sz="3600" kern="1200" dirty="0" err="1">
                <a:solidFill>
                  <a:srgbClr val="FFFFFF"/>
                </a:solidFill>
                <a:effectLst/>
                <a:latin typeface="Lato Black" panose="020F0502020204030203" pitchFamily="34" charset="0"/>
                <a:ea typeface="+mj-ea"/>
                <a:cs typeface="+mj-cs"/>
              </a:rPr>
              <a:t>ejemplo</a:t>
            </a:r>
            <a:r>
              <a:rPr lang="en-US" sz="3600" kern="1200" dirty="0">
                <a:solidFill>
                  <a:srgbClr val="FFFFFF"/>
                </a:solidFill>
                <a:effectLst/>
                <a:latin typeface="Lato Black" panose="020F0502020204030203" pitchFamily="34" charset="0"/>
                <a:ea typeface="+mj-ea"/>
                <a:cs typeface="+mj-cs"/>
              </a:rPr>
              <a:t> 2</a:t>
            </a:r>
            <a:endParaRPr lang="en-US" dirty="0"/>
          </a:p>
        </p:txBody>
      </p:sp>
      <p:pic>
        <p:nvPicPr>
          <p:cNvPr id="6" name="Picture 5" descr="coles de bruselas"/>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8925" y="2552110"/>
            <a:ext cx="2726302" cy="1810753"/>
          </a:xfrm>
          <a:prstGeom prst="rect">
            <a:avLst/>
          </a:prstGeom>
        </p:spPr>
      </p:pic>
      <p:pic>
        <p:nvPicPr>
          <p:cNvPr id="7" name="Picture 6" descr="espárrago"/>
          <p:cNvPicPr>
            <a:picLocks noChangeAspect="1"/>
          </p:cNvPicPr>
          <p:nvPr/>
        </p:nvPicPr>
        <p:blipFill>
          <a:blip r:embed="rId7" cstate="print">
            <a:extLst>
              <a:ext uri="{BEBA8EAE-BF5A-486C-A8C5-ECC9F3942E4B}">
                <a14:imgProps xmlns:a14="http://schemas.microsoft.com/office/drawing/2010/main">
                  <a14:imgLayer r:embed="rId8">
                    <a14:imgEffect>
                      <a14:backgroundRemoval t="7990" b="89992" l="5522" r="93964">
                        <a14:backgroundMark x1="46888" y1="56336" x2="46888" y2="56336"/>
                        <a14:backgroundMark x1="58680" y1="61501" x2="58680" y2="61501"/>
                        <a14:backgroundMark x1="62752" y1="66182" x2="62752" y2="66182"/>
                        <a14:backgroundMark x1="32897" y1="53592" x2="32897" y2="53592"/>
                        <a14:backgroundMark x1="55826" y1="56820" x2="55826" y2="56820"/>
                        <a14:backgroundMark x1="73327" y1="63196" x2="73327" y2="63196"/>
                        <a14:backgroundMark x1="82686" y1="58273" x2="82686" y2="58273"/>
                      </a14:backgroundRemoval>
                    </a14:imgEffect>
                  </a14:imgLayer>
                </a14:imgProps>
              </a:ext>
              <a:ext uri="{28A0092B-C50C-407E-A947-70E740481C1C}">
                <a14:useLocalDpi xmlns:a14="http://schemas.microsoft.com/office/drawing/2010/main" val="0"/>
              </a:ext>
            </a:extLst>
          </a:blip>
          <a:stretch>
            <a:fillRect/>
          </a:stretch>
        </p:blipFill>
        <p:spPr>
          <a:xfrm rot="21194677">
            <a:off x="2579092" y="2760244"/>
            <a:ext cx="3290331" cy="1906961"/>
          </a:xfrm>
          <a:prstGeom prst="rect">
            <a:avLst/>
          </a:prstGeom>
        </p:spPr>
      </p:pic>
      <p:pic>
        <p:nvPicPr>
          <p:cNvPr id="8" name="Picture 7" descr="taza de leche"/>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3584453" y="-243423"/>
            <a:ext cx="2210918" cy="2998209"/>
          </a:xfrm>
          <a:prstGeom prst="rect">
            <a:avLst/>
          </a:prstGeom>
        </p:spPr>
      </p:pic>
      <p:pic>
        <p:nvPicPr>
          <p:cNvPr id="9" name="Picture 8" descr="ciruelas"/>
          <p:cNvPicPr>
            <a:picLocks noChangeAspect="1"/>
          </p:cNvPicPr>
          <p:nvPr/>
        </p:nvPicPr>
        <p:blipFill>
          <a:blip r:embed="rId11" cstate="print">
            <a:extLst>
              <a:ext uri="{BEBA8EAE-BF5A-486C-A8C5-ECC9F3942E4B}">
                <a14:imgProps xmlns:a14="http://schemas.microsoft.com/office/drawing/2010/main">
                  <a14:imgLayer r:embed="rId12">
                    <a14:imgEffect>
                      <a14:backgroundRemoval t="9863" b="95635" l="7572" r="95241">
                        <a14:backgroundMark x1="62520" y1="75586" x2="62520" y2="75586"/>
                      </a14:backgroundRemoval>
                    </a14:imgEffect>
                  </a14:imgLayer>
                </a14:imgProps>
              </a:ext>
              <a:ext uri="{28A0092B-C50C-407E-A947-70E740481C1C}">
                <a14:useLocalDpi xmlns:a14="http://schemas.microsoft.com/office/drawing/2010/main" val="0"/>
              </a:ext>
            </a:extLst>
          </a:blip>
          <a:stretch>
            <a:fillRect/>
          </a:stretch>
        </p:blipFill>
        <p:spPr>
          <a:xfrm>
            <a:off x="558174" y="1047404"/>
            <a:ext cx="1742532" cy="1165718"/>
          </a:xfrm>
          <a:prstGeom prst="rect">
            <a:avLst/>
          </a:prstGeom>
        </p:spPr>
      </p:pic>
      <p:sp>
        <p:nvSpPr>
          <p:cNvPr id="11" name="TextBox 10"/>
          <p:cNvSpPr txBox="1"/>
          <p:nvPr/>
        </p:nvSpPr>
        <p:spPr>
          <a:xfrm>
            <a:off x="6083858" y="881615"/>
            <a:ext cx="3239089" cy="1077218"/>
          </a:xfrm>
          <a:prstGeom prst="rect">
            <a:avLst/>
          </a:prstGeom>
          <a:noFill/>
        </p:spPr>
        <p:txBody>
          <a:bodyPr wrap="square" rtlCol="0">
            <a:spAutoFit/>
          </a:bodyPr>
          <a:lstStyle/>
          <a:p>
            <a:pPr algn="ctr"/>
            <a:r>
              <a:rPr lang="en-US" sz="3200" b="1" dirty="0">
                <a:latin typeface="Lato" panose="020F0502020204030203" pitchFamily="34" charset="0"/>
              </a:rPr>
              <a:t>¿</a:t>
            </a:r>
            <a:r>
              <a:rPr lang="en-US" sz="3200" b="1" dirty="0" err="1">
                <a:latin typeface="Lato" panose="020F0502020204030203" pitchFamily="34" charset="0"/>
              </a:rPr>
              <a:t>Es</a:t>
            </a:r>
            <a:r>
              <a:rPr lang="en-US" sz="3200" b="1" dirty="0">
                <a:latin typeface="Lato" panose="020F0502020204030203" pitchFamily="34" charset="0"/>
              </a:rPr>
              <a:t> </a:t>
            </a:r>
            <a:r>
              <a:rPr lang="en-US" sz="3200" b="1" dirty="0" err="1">
                <a:latin typeface="Lato" panose="020F0502020204030203" pitchFamily="34" charset="0"/>
              </a:rPr>
              <a:t>una</a:t>
            </a:r>
            <a:r>
              <a:rPr lang="en-US" sz="3200" b="1" dirty="0">
                <a:latin typeface="Lato" panose="020F0502020204030203" pitchFamily="34" charset="0"/>
              </a:rPr>
              <a:t> comida </a:t>
            </a:r>
            <a:r>
              <a:rPr lang="en-US" sz="3200" b="1" dirty="0" err="1">
                <a:latin typeface="Lato" panose="020F0502020204030203" pitchFamily="34" charset="0"/>
              </a:rPr>
              <a:t>reembolsable</a:t>
            </a:r>
            <a:r>
              <a:rPr lang="en-US" sz="3200" b="1" dirty="0">
                <a:latin typeface="Lato" panose="020F0502020204030203" pitchFamily="34" charset="0"/>
              </a:rPr>
              <a:t>?</a:t>
            </a:r>
          </a:p>
        </p:txBody>
      </p:sp>
    </p:spTree>
    <p:extLst>
      <p:ext uri="{BB962C8B-B14F-4D97-AF65-F5344CB8AC3E}">
        <p14:creationId xmlns:p14="http://schemas.microsoft.com/office/powerpoint/2010/main" val="200702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2342" b="98061" l="3445" r="96986"/>
                    </a14:imgEffect>
                  </a14:imgLayer>
                </a14:imgProps>
              </a:ext>
              <a:ext uri="{28A0092B-C50C-407E-A947-70E740481C1C}">
                <a14:useLocalDpi xmlns:a14="http://schemas.microsoft.com/office/drawing/2010/main" val="0"/>
              </a:ext>
            </a:extLst>
          </a:blip>
          <a:stretch>
            <a:fillRect/>
          </a:stretch>
        </p:blipFill>
        <p:spPr>
          <a:xfrm>
            <a:off x="0" y="254000"/>
            <a:ext cx="6918978" cy="4612652"/>
          </a:xfrm>
          <a:prstGeom prst="rect">
            <a:avLst/>
          </a:prstGeom>
        </p:spPr>
      </p:pic>
      <p:sp>
        <p:nvSpPr>
          <p:cNvPr id="3" name="Title 2" hidden="1">
            <a:extLst>
              <a:ext uri="{FF2B5EF4-FFF2-40B4-BE49-F238E27FC236}">
                <a16:creationId xmlns:a16="http://schemas.microsoft.com/office/drawing/2014/main" id="{98310A7E-DE37-461C-AE10-B31BEC50AB8E}"/>
              </a:ext>
            </a:extLst>
          </p:cNvPr>
          <p:cNvSpPr>
            <a:spLocks noGrp="1"/>
          </p:cNvSpPr>
          <p:nvPr>
            <p:ph type="title" idx="4294967295"/>
          </p:nvPr>
        </p:nvSpPr>
        <p:spPr/>
        <p:txBody>
          <a:bodyPr/>
          <a:lstStyle/>
          <a:p>
            <a:r>
              <a:rPr lang="en-US" sz="3600" kern="1200" dirty="0">
                <a:solidFill>
                  <a:srgbClr val="FFFFFF"/>
                </a:solidFill>
                <a:effectLst/>
                <a:latin typeface="Lato Black" panose="020F0502020204030203" pitchFamily="34" charset="0"/>
                <a:ea typeface="+mj-ea"/>
                <a:cs typeface="+mj-cs"/>
              </a:rPr>
              <a:t>Almuerzo Menu 2 </a:t>
            </a:r>
            <a:r>
              <a:rPr lang="en-US" sz="3600" kern="1200" dirty="0" err="1">
                <a:solidFill>
                  <a:srgbClr val="FFFFFF"/>
                </a:solidFill>
                <a:effectLst/>
                <a:latin typeface="Lato Black" panose="020F0502020204030203" pitchFamily="34" charset="0"/>
                <a:ea typeface="+mj-ea"/>
                <a:cs typeface="+mj-cs"/>
              </a:rPr>
              <a:t>ejemplo</a:t>
            </a:r>
            <a:r>
              <a:rPr lang="en-US" sz="3600" kern="1200" dirty="0">
                <a:solidFill>
                  <a:srgbClr val="FFFFFF"/>
                </a:solidFill>
                <a:effectLst/>
                <a:latin typeface="Lato Black" panose="020F0502020204030203" pitchFamily="34" charset="0"/>
                <a:ea typeface="+mj-ea"/>
                <a:cs typeface="+mj-cs"/>
              </a:rPr>
              <a:t> 3</a:t>
            </a:r>
            <a:endParaRPr lang="en-US" dirty="0"/>
          </a:p>
        </p:txBody>
      </p:sp>
      <p:pic>
        <p:nvPicPr>
          <p:cNvPr id="6" name="Picture 5" descr="pescado"/>
          <p:cNvPicPr>
            <a:picLocks noChangeAspect="1"/>
          </p:cNvPicPr>
          <p:nvPr/>
        </p:nvPicPr>
        <p:blipFill>
          <a:blip r:embed="rId5" cstate="print">
            <a:extLst>
              <a:ext uri="{BEBA8EAE-BF5A-486C-A8C5-ECC9F3942E4B}">
                <a14:imgProps xmlns:a14="http://schemas.microsoft.com/office/drawing/2010/main">
                  <a14:imgLayer r:embed="rId6">
                    <a14:imgEffect>
                      <a14:backgroundRemoval t="5111" b="89971" l="5145" r="89968">
                        <a14:backgroundMark x1="77363" y1="16876" x2="77363" y2="16876"/>
                        <a14:backgroundMark x1="83473" y1="27194" x2="83473" y2="27194"/>
                        <a14:backgroundMark x1="87588" y1="40019" x2="87588" y2="40019"/>
                        <a14:backgroundMark x1="85723" y1="57088" x2="85723" y2="57088"/>
                        <a14:backgroundMark x1="43087" y1="7329" x2="43087" y2="7329"/>
                        <a14:backgroundMark x1="99293" y1="77435" x2="99293" y2="77435"/>
                      </a14:backgroundRemoval>
                    </a14:imgEffect>
                  </a14:imgLayer>
                </a14:imgProps>
              </a:ext>
              <a:ext uri="{28A0092B-C50C-407E-A947-70E740481C1C}">
                <a14:useLocalDpi xmlns:a14="http://schemas.microsoft.com/office/drawing/2010/main" val="0"/>
              </a:ext>
            </a:extLst>
          </a:blip>
          <a:stretch>
            <a:fillRect/>
          </a:stretch>
        </p:blipFill>
        <p:spPr>
          <a:xfrm rot="20215498">
            <a:off x="2469761" y="2554724"/>
            <a:ext cx="3383999" cy="2255999"/>
          </a:xfrm>
          <a:prstGeom prst="rect">
            <a:avLst/>
          </a:prstGeom>
        </p:spPr>
      </p:pic>
      <p:pic>
        <p:nvPicPr>
          <p:cNvPr id="7" name="Picture 6" descr="arroz"/>
          <p:cNvPicPr>
            <a:picLocks noChangeAspect="1"/>
          </p:cNvPicPr>
          <p:nvPr/>
        </p:nvPicPr>
        <p:blipFill>
          <a:blip r:embed="rId7" cstate="print">
            <a:extLst>
              <a:ext uri="{BEBA8EAE-BF5A-486C-A8C5-ECC9F3942E4B}">
                <a14:imgProps xmlns:a14="http://schemas.microsoft.com/office/drawing/2010/main">
                  <a14:imgLayer r:embed="rId8">
                    <a14:imgEffect>
                      <a14:backgroundRemoval t="3474" b="92804" l="3802" r="95537"/>
                    </a14:imgEffect>
                  </a14:imgLayer>
                </a14:imgProps>
              </a:ext>
              <a:ext uri="{28A0092B-C50C-407E-A947-70E740481C1C}">
                <a14:useLocalDpi xmlns:a14="http://schemas.microsoft.com/office/drawing/2010/main" val="0"/>
              </a:ext>
            </a:extLst>
          </a:blip>
          <a:stretch>
            <a:fillRect/>
          </a:stretch>
        </p:blipFill>
        <p:spPr>
          <a:xfrm>
            <a:off x="314067" y="736728"/>
            <a:ext cx="2384066" cy="1589377"/>
          </a:xfrm>
          <a:prstGeom prst="rect">
            <a:avLst/>
          </a:prstGeom>
        </p:spPr>
      </p:pic>
      <p:pic>
        <p:nvPicPr>
          <p:cNvPr id="9" name="Picture 8" descr="taza de leche"/>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3584453" y="-243423"/>
            <a:ext cx="2210918" cy="2998209"/>
          </a:xfrm>
          <a:prstGeom prst="rect">
            <a:avLst/>
          </a:prstGeom>
        </p:spPr>
      </p:pic>
      <p:pic>
        <p:nvPicPr>
          <p:cNvPr id="10" name="Picture 9" descr="espárragos"/>
          <p:cNvPicPr>
            <a:picLocks noChangeAspect="1"/>
          </p:cNvPicPr>
          <p:nvPr/>
        </p:nvPicPr>
        <p:blipFill>
          <a:blip r:embed="rId11" cstate="print">
            <a:extLst>
              <a:ext uri="{BEBA8EAE-BF5A-486C-A8C5-ECC9F3942E4B}">
                <a14:imgProps xmlns:a14="http://schemas.microsoft.com/office/drawing/2010/main">
                  <a14:imgLayer r:embed="rId12">
                    <a14:imgEffect>
                      <a14:backgroundRemoval t="7990" b="89992" l="5522" r="93964">
                        <a14:backgroundMark x1="46888" y1="56336" x2="46888" y2="56336"/>
                        <a14:backgroundMark x1="58680" y1="61501" x2="58680" y2="61501"/>
                        <a14:backgroundMark x1="62752" y1="66182" x2="62752" y2="66182"/>
                        <a14:backgroundMark x1="32897" y1="53592" x2="32897" y2="53592"/>
                        <a14:backgroundMark x1="55826" y1="56820" x2="55826" y2="56820"/>
                        <a14:backgroundMark x1="73327" y1="63196" x2="73327" y2="63196"/>
                        <a14:backgroundMark x1="82686" y1="58273" x2="82686" y2="58273"/>
                      </a14:backgroundRemoval>
                    </a14:imgEffect>
                  </a14:imgLayer>
                </a14:imgProps>
              </a:ext>
              <a:ext uri="{28A0092B-C50C-407E-A947-70E740481C1C}">
                <a14:useLocalDpi xmlns:a14="http://schemas.microsoft.com/office/drawing/2010/main" val="0"/>
              </a:ext>
            </a:extLst>
          </a:blip>
          <a:stretch>
            <a:fillRect/>
          </a:stretch>
        </p:blipFill>
        <p:spPr>
          <a:xfrm rot="18925169">
            <a:off x="230800" y="2576704"/>
            <a:ext cx="3290331" cy="1906961"/>
          </a:xfrm>
          <a:prstGeom prst="rect">
            <a:avLst/>
          </a:prstGeom>
        </p:spPr>
      </p:pic>
      <p:sp>
        <p:nvSpPr>
          <p:cNvPr id="12" name="TextBox 11"/>
          <p:cNvSpPr txBox="1"/>
          <p:nvPr/>
        </p:nvSpPr>
        <p:spPr>
          <a:xfrm>
            <a:off x="6071826" y="881615"/>
            <a:ext cx="3239089" cy="1077218"/>
          </a:xfrm>
          <a:prstGeom prst="rect">
            <a:avLst/>
          </a:prstGeom>
          <a:noFill/>
        </p:spPr>
        <p:txBody>
          <a:bodyPr wrap="square" rtlCol="0">
            <a:spAutoFit/>
          </a:bodyPr>
          <a:lstStyle/>
          <a:p>
            <a:pPr algn="ctr"/>
            <a:r>
              <a:rPr lang="en-US" sz="3200" b="1" dirty="0">
                <a:latin typeface="Lato" panose="020F0502020204030203" pitchFamily="34" charset="0"/>
              </a:rPr>
              <a:t>¿</a:t>
            </a:r>
            <a:r>
              <a:rPr lang="en-US" sz="3200" b="1" dirty="0" err="1">
                <a:latin typeface="Lato" panose="020F0502020204030203" pitchFamily="34" charset="0"/>
              </a:rPr>
              <a:t>Es</a:t>
            </a:r>
            <a:r>
              <a:rPr lang="en-US" sz="3200" b="1" dirty="0">
                <a:latin typeface="Lato" panose="020F0502020204030203" pitchFamily="34" charset="0"/>
              </a:rPr>
              <a:t> </a:t>
            </a:r>
            <a:r>
              <a:rPr lang="en-US" sz="3200" b="1" dirty="0" err="1">
                <a:latin typeface="Lato" panose="020F0502020204030203" pitchFamily="34" charset="0"/>
              </a:rPr>
              <a:t>una</a:t>
            </a:r>
            <a:r>
              <a:rPr lang="en-US" sz="3200" b="1" dirty="0">
                <a:latin typeface="Lato" panose="020F0502020204030203" pitchFamily="34" charset="0"/>
              </a:rPr>
              <a:t> comida </a:t>
            </a:r>
            <a:r>
              <a:rPr lang="en-US" sz="3200" b="1" dirty="0" err="1">
                <a:latin typeface="Lato" panose="020F0502020204030203" pitchFamily="34" charset="0"/>
              </a:rPr>
              <a:t>reembolsable</a:t>
            </a:r>
            <a:r>
              <a:rPr lang="en-US" sz="3200" b="1" dirty="0">
                <a:latin typeface="Lato" panose="020F0502020204030203" pitchFamily="34" charset="0"/>
              </a:rPr>
              <a:t>?</a:t>
            </a:r>
          </a:p>
        </p:txBody>
      </p:sp>
    </p:spTree>
    <p:extLst>
      <p:ext uri="{BB962C8B-B14F-4D97-AF65-F5344CB8AC3E}">
        <p14:creationId xmlns:p14="http://schemas.microsoft.com/office/powerpoint/2010/main" val="89009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86AABA-4C26-4777-AD7F-EBBC29E88A42}"/>
              </a:ext>
            </a:extLst>
          </p:cNvPr>
          <p:cNvSpPr>
            <a:spLocks noGrp="1"/>
          </p:cNvSpPr>
          <p:nvPr>
            <p:ph type="title" idx="4294967295"/>
          </p:nvPr>
        </p:nvSpPr>
        <p:spPr>
          <a:xfrm>
            <a:off x="0" y="0"/>
            <a:ext cx="9143999" cy="914400"/>
          </a:xfrm>
        </p:spPr>
        <p:txBody>
          <a:bodyPr>
            <a:noAutofit/>
          </a:bodyPr>
          <a:lstStyle/>
          <a:p>
            <a:r>
              <a:rPr lang="es-ES" sz="3100" dirty="0"/>
              <a:t>Almuerzo – Menú #3: estudiante del décimo grado</a:t>
            </a:r>
            <a:endParaRPr lang="en-US" sz="3100" dirty="0"/>
          </a:p>
        </p:txBody>
      </p:sp>
      <p:sp>
        <p:nvSpPr>
          <p:cNvPr id="12" name="TextBox 11">
            <a:extLst>
              <a:ext uri="{FF2B5EF4-FFF2-40B4-BE49-F238E27FC236}">
                <a16:creationId xmlns:a16="http://schemas.microsoft.com/office/drawing/2014/main" id="{C3AC234F-22CA-438C-91AE-C345761AB600}"/>
              </a:ext>
            </a:extLst>
          </p:cNvPr>
          <p:cNvSpPr txBox="1"/>
          <p:nvPr/>
        </p:nvSpPr>
        <p:spPr>
          <a:xfrm>
            <a:off x="-44995" y="3917193"/>
            <a:ext cx="4616994" cy="1015663"/>
          </a:xfrm>
          <a:prstGeom prst="rect">
            <a:avLst/>
          </a:prstGeom>
          <a:noFill/>
        </p:spPr>
        <p:txBody>
          <a:bodyPr wrap="square" rtlCol="0">
            <a:spAutoFit/>
          </a:bodyPr>
          <a:lstStyle/>
          <a:p>
            <a:pPr algn="ctr"/>
            <a:r>
              <a:rPr lang="en-US" sz="2000" dirty="0" err="1">
                <a:latin typeface="Lato" panose="020F0502020204030203" pitchFamily="34" charset="0"/>
              </a:rPr>
              <a:t>Ensalada</a:t>
            </a:r>
            <a:r>
              <a:rPr lang="en-US" sz="2000" dirty="0">
                <a:latin typeface="Lato" panose="020F0502020204030203" pitchFamily="34" charset="0"/>
              </a:rPr>
              <a:t> </a:t>
            </a:r>
          </a:p>
          <a:p>
            <a:pPr algn="ctr"/>
            <a:r>
              <a:rPr lang="en-US" sz="2000" dirty="0">
                <a:latin typeface="Lato" panose="020F0502020204030203" pitchFamily="34" charset="0"/>
              </a:rPr>
              <a:t>(2 oz eq </a:t>
            </a:r>
            <a:r>
              <a:rPr lang="en-US" sz="2000" dirty="0" err="1">
                <a:latin typeface="Lato" panose="020F0502020204030203" pitchFamily="34" charset="0"/>
              </a:rPr>
              <a:t>grano</a:t>
            </a:r>
            <a:r>
              <a:rPr lang="en-US" sz="2000" dirty="0">
                <a:latin typeface="Lato" panose="020F0502020204030203" pitchFamily="34" charset="0"/>
              </a:rPr>
              <a:t>, 1 </a:t>
            </a:r>
            <a:r>
              <a:rPr lang="en-US" sz="2000" dirty="0" err="1">
                <a:latin typeface="Lato" panose="020F0502020204030203" pitchFamily="34" charset="0"/>
              </a:rPr>
              <a:t>taza</a:t>
            </a:r>
            <a:r>
              <a:rPr lang="en-US" sz="2000" dirty="0">
                <a:latin typeface="Lato" panose="020F0502020204030203" pitchFamily="34" charset="0"/>
              </a:rPr>
              <a:t> </a:t>
            </a:r>
            <a:r>
              <a:rPr lang="en-US" sz="2000" dirty="0" err="1">
                <a:latin typeface="Lato" panose="020F0502020204030203" pitchFamily="34" charset="0"/>
              </a:rPr>
              <a:t>verdura</a:t>
            </a:r>
            <a:r>
              <a:rPr lang="en-US" sz="2000" dirty="0">
                <a:latin typeface="Lato" panose="020F0502020204030203" pitchFamily="34" charset="0"/>
              </a:rPr>
              <a:t> y </a:t>
            </a:r>
          </a:p>
          <a:p>
            <a:pPr algn="ctr"/>
            <a:r>
              <a:rPr lang="en-US" sz="2000" dirty="0">
                <a:latin typeface="Lato" panose="020F0502020204030203" pitchFamily="34" charset="0"/>
              </a:rPr>
              <a:t>2 oz eq carne/</a:t>
            </a:r>
            <a:r>
              <a:rPr lang="en-US" sz="2000" dirty="0" err="1">
                <a:latin typeface="Lato" panose="020F0502020204030203" pitchFamily="34" charset="0"/>
              </a:rPr>
              <a:t>sustituto</a:t>
            </a:r>
            <a:r>
              <a:rPr lang="en-US" sz="2000" dirty="0">
                <a:latin typeface="Lato" panose="020F0502020204030203" pitchFamily="34" charset="0"/>
              </a:rPr>
              <a:t> de carne )</a:t>
            </a:r>
          </a:p>
        </p:txBody>
      </p:sp>
      <p:sp>
        <p:nvSpPr>
          <p:cNvPr id="14" name="TextBox 13">
            <a:extLst>
              <a:ext uri="{FF2B5EF4-FFF2-40B4-BE49-F238E27FC236}">
                <a16:creationId xmlns:a16="http://schemas.microsoft.com/office/drawing/2014/main" id="{6069D092-B2B0-4D94-AD34-3C4E99D6296F}"/>
              </a:ext>
            </a:extLst>
          </p:cNvPr>
          <p:cNvSpPr txBox="1"/>
          <p:nvPr/>
        </p:nvSpPr>
        <p:spPr>
          <a:xfrm>
            <a:off x="4379567" y="3926707"/>
            <a:ext cx="2205722" cy="400110"/>
          </a:xfrm>
          <a:prstGeom prst="rect">
            <a:avLst/>
          </a:prstGeom>
          <a:noFill/>
        </p:spPr>
        <p:txBody>
          <a:bodyPr wrap="square" rtlCol="0">
            <a:spAutoFit/>
          </a:bodyPr>
          <a:lstStyle/>
          <a:p>
            <a:pPr algn="ctr"/>
            <a:r>
              <a:rPr lang="en-US" sz="2000" dirty="0">
                <a:latin typeface="Lato" panose="020F0502020204030203" pitchFamily="34" charset="0"/>
              </a:rPr>
              <a:t>1 </a:t>
            </a:r>
            <a:r>
              <a:rPr lang="en-US" sz="2000" dirty="0" err="1">
                <a:latin typeface="Lato" panose="020F0502020204030203" pitchFamily="34" charset="0"/>
              </a:rPr>
              <a:t>taza</a:t>
            </a:r>
            <a:r>
              <a:rPr lang="en-US" sz="2000" dirty="0">
                <a:latin typeface="Lato" panose="020F0502020204030203" pitchFamily="34" charset="0"/>
              </a:rPr>
              <a:t> de </a:t>
            </a:r>
            <a:r>
              <a:rPr lang="en-US" sz="2000" dirty="0" err="1">
                <a:latin typeface="Lato" panose="020F0502020204030203" pitchFamily="34" charset="0"/>
              </a:rPr>
              <a:t>pera</a:t>
            </a:r>
            <a:endParaRPr lang="en-US" sz="2000" dirty="0">
              <a:latin typeface="Lato" panose="020F0502020204030203" pitchFamily="34" charset="0"/>
            </a:endParaRPr>
          </a:p>
        </p:txBody>
      </p:sp>
      <p:sp>
        <p:nvSpPr>
          <p:cNvPr id="17" name="TextBox 16">
            <a:extLst>
              <a:ext uri="{FF2B5EF4-FFF2-40B4-BE49-F238E27FC236}">
                <a16:creationId xmlns:a16="http://schemas.microsoft.com/office/drawing/2014/main" id="{BD9F6CA2-6980-4A16-9480-DF4FAC56B126}"/>
              </a:ext>
            </a:extLst>
          </p:cNvPr>
          <p:cNvSpPr txBox="1"/>
          <p:nvPr/>
        </p:nvSpPr>
        <p:spPr>
          <a:xfrm>
            <a:off x="6923225" y="3866579"/>
            <a:ext cx="1652881" cy="707886"/>
          </a:xfrm>
          <a:prstGeom prst="rect">
            <a:avLst/>
          </a:prstGeom>
          <a:noFill/>
        </p:spPr>
        <p:txBody>
          <a:bodyPr wrap="square" rtlCol="0">
            <a:spAutoFit/>
          </a:bodyPr>
          <a:lstStyle/>
          <a:p>
            <a:pPr algn="ctr"/>
            <a:r>
              <a:rPr lang="en-US" sz="2000" dirty="0">
                <a:latin typeface="Lato" panose="020F0502020204030203" pitchFamily="34" charset="0"/>
              </a:rPr>
              <a:t>1 </a:t>
            </a:r>
            <a:r>
              <a:rPr lang="en-US" sz="2000" dirty="0" err="1">
                <a:latin typeface="Lato" panose="020F0502020204030203" pitchFamily="34" charset="0"/>
              </a:rPr>
              <a:t>taza</a:t>
            </a:r>
            <a:r>
              <a:rPr lang="en-US" sz="2000" dirty="0">
                <a:latin typeface="Lato" panose="020F0502020204030203" pitchFamily="34" charset="0"/>
              </a:rPr>
              <a:t> de </a:t>
            </a:r>
            <a:r>
              <a:rPr lang="en-US" sz="2000" dirty="0" err="1">
                <a:latin typeface="Lato" panose="020F0502020204030203" pitchFamily="34" charset="0"/>
              </a:rPr>
              <a:t>leche</a:t>
            </a:r>
            <a:endParaRPr lang="en-US" sz="2000" dirty="0">
              <a:latin typeface="Lato" panose="020F0502020204030203" pitchFamily="34" charset="0"/>
            </a:endParaRPr>
          </a:p>
        </p:txBody>
      </p:sp>
      <p:pic>
        <p:nvPicPr>
          <p:cNvPr id="16" name="Picture 15">
            <a:extLst>
              <a:ext uri="{FF2B5EF4-FFF2-40B4-BE49-F238E27FC236}">
                <a16:creationId xmlns:a16="http://schemas.microsoft.com/office/drawing/2014/main" id="{28A9D49B-53F6-4F95-A1D1-716ED8BA7D76}"/>
              </a:ext>
              <a:ext uri="{C183D7F6-B498-43B3-948B-1728B52AA6E4}">
                <adec:decorative xmlns:adec="http://schemas.microsoft.com/office/drawing/2017/decorative" val="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6644207" y="1276921"/>
            <a:ext cx="2210918" cy="2998209"/>
          </a:xfrm>
          <a:prstGeom prst="rect">
            <a:avLst/>
          </a:prstGeom>
        </p:spPr>
      </p:pic>
      <p:pic>
        <p:nvPicPr>
          <p:cNvPr id="15" name="Picture 14">
            <a:extLst>
              <a:ext uri="{FF2B5EF4-FFF2-40B4-BE49-F238E27FC236}">
                <a16:creationId xmlns:a16="http://schemas.microsoft.com/office/drawing/2014/main" id="{18A3F50D-572D-4B61-B770-1C5684FADEA5}"/>
              </a:ext>
              <a:ext uri="{C183D7F6-B498-43B3-948B-1728B52AA6E4}">
                <adec:decorative xmlns:adec="http://schemas.microsoft.com/office/drawing/2017/decorative" val="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33846" y="1794023"/>
            <a:ext cx="1844684" cy="2210980"/>
          </a:xfrm>
          <a:prstGeom prst="rect">
            <a:avLst/>
          </a:prstGeom>
        </p:spPr>
      </p:pic>
      <p:grpSp>
        <p:nvGrpSpPr>
          <p:cNvPr id="18" name="Group 17">
            <a:extLst>
              <a:ext uri="{FF2B5EF4-FFF2-40B4-BE49-F238E27FC236}">
                <a16:creationId xmlns:a16="http://schemas.microsoft.com/office/drawing/2014/main" id="{90D5CDAC-1D5D-4500-807C-F9C886658962}"/>
              </a:ext>
              <a:ext uri="{C183D7F6-B498-43B3-948B-1728B52AA6E4}">
                <adec:decorative xmlns:adec="http://schemas.microsoft.com/office/drawing/2017/decorative" val="1"/>
              </a:ext>
            </a:extLst>
          </p:cNvPr>
          <p:cNvGrpSpPr/>
          <p:nvPr/>
        </p:nvGrpSpPr>
        <p:grpSpPr>
          <a:xfrm>
            <a:off x="726685" y="1523923"/>
            <a:ext cx="3313887" cy="2607239"/>
            <a:chOff x="-180056" y="1003271"/>
            <a:chExt cx="4793794" cy="3556939"/>
          </a:xfrm>
        </p:grpSpPr>
        <p:pic>
          <p:nvPicPr>
            <p:cNvPr id="19" name="Picture 18">
              <a:extLst>
                <a:ext uri="{FF2B5EF4-FFF2-40B4-BE49-F238E27FC236}">
                  <a16:creationId xmlns:a16="http://schemas.microsoft.com/office/drawing/2014/main" id="{50E1A11A-69E3-46BC-AA72-0761D541393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6220" b="93296" l="6333" r="89983"/>
                      </a14:imgEffect>
                    </a14:imgLayer>
                  </a14:imgProps>
                </a:ext>
                <a:ext uri="{28A0092B-C50C-407E-A947-70E740481C1C}">
                  <a14:useLocalDpi xmlns:a14="http://schemas.microsoft.com/office/drawing/2010/main" val="0"/>
                </a:ext>
              </a:extLst>
            </a:blip>
            <a:stretch>
              <a:fillRect/>
            </a:stretch>
          </p:blipFill>
          <p:spPr>
            <a:xfrm>
              <a:off x="-180056" y="1003271"/>
              <a:ext cx="4793794" cy="3416377"/>
            </a:xfrm>
            <a:prstGeom prst="rect">
              <a:avLst/>
            </a:prstGeom>
          </p:spPr>
        </p:pic>
        <p:pic>
          <p:nvPicPr>
            <p:cNvPr id="20" name="Picture 6" descr="Fluffy Whole Wheat Dinner Rolls">
              <a:extLst>
                <a:ext uri="{FF2B5EF4-FFF2-40B4-BE49-F238E27FC236}">
                  <a16:creationId xmlns:a16="http://schemas.microsoft.com/office/drawing/2014/main" id="{9BA5FE8C-C487-481B-91FB-820CF8E79A6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27761" b="90000" l="10000" r="90000"/>
                      </a14:imgEffect>
                    </a14:imgLayer>
                  </a14:imgProps>
                </a:ext>
                <a:ext uri="{28A0092B-C50C-407E-A947-70E740481C1C}">
                  <a14:useLocalDpi xmlns:a14="http://schemas.microsoft.com/office/drawing/2010/main" val="0"/>
                </a:ext>
              </a:extLst>
            </a:blip>
            <a:srcRect/>
            <a:stretch>
              <a:fillRect/>
            </a:stretch>
          </p:blipFill>
          <p:spPr bwMode="auto">
            <a:xfrm rot="20849815">
              <a:off x="1003076" y="2048605"/>
              <a:ext cx="1874332" cy="251160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968872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2342" b="98061" l="3445" r="96986"/>
                    </a14:imgEffect>
                  </a14:imgLayer>
                </a14:imgProps>
              </a:ext>
              <a:ext uri="{28A0092B-C50C-407E-A947-70E740481C1C}">
                <a14:useLocalDpi xmlns:a14="http://schemas.microsoft.com/office/drawing/2010/main" val="0"/>
              </a:ext>
            </a:extLst>
          </a:blip>
          <a:stretch>
            <a:fillRect/>
          </a:stretch>
        </p:blipFill>
        <p:spPr>
          <a:xfrm>
            <a:off x="0" y="254000"/>
            <a:ext cx="6918978" cy="4612652"/>
          </a:xfrm>
          <a:prstGeom prst="rect">
            <a:avLst/>
          </a:prstGeom>
        </p:spPr>
      </p:pic>
      <p:sp>
        <p:nvSpPr>
          <p:cNvPr id="3" name="Title 2" hidden="1">
            <a:extLst>
              <a:ext uri="{FF2B5EF4-FFF2-40B4-BE49-F238E27FC236}">
                <a16:creationId xmlns:a16="http://schemas.microsoft.com/office/drawing/2014/main" id="{7CEF1258-1A2E-405F-A6D1-EB459F540FAB}"/>
              </a:ext>
            </a:extLst>
          </p:cNvPr>
          <p:cNvSpPr>
            <a:spLocks noGrp="1"/>
          </p:cNvSpPr>
          <p:nvPr>
            <p:ph type="title" idx="4294967295"/>
          </p:nvPr>
        </p:nvSpPr>
        <p:spPr/>
        <p:txBody>
          <a:bodyPr/>
          <a:lstStyle/>
          <a:p>
            <a:r>
              <a:rPr lang="en-US" sz="3600" kern="1200" dirty="0">
                <a:solidFill>
                  <a:srgbClr val="FFFFFF"/>
                </a:solidFill>
                <a:effectLst/>
                <a:latin typeface="Lato Black" panose="020F0502020204030203" pitchFamily="34" charset="0"/>
                <a:ea typeface="+mj-ea"/>
                <a:cs typeface="+mj-cs"/>
              </a:rPr>
              <a:t>Almuerzo Menu 3 </a:t>
            </a:r>
            <a:r>
              <a:rPr lang="en-US" sz="3600" kern="1200" dirty="0" err="1">
                <a:solidFill>
                  <a:srgbClr val="FFFFFF"/>
                </a:solidFill>
                <a:effectLst/>
                <a:latin typeface="Lato Black" panose="020F0502020204030203" pitchFamily="34" charset="0"/>
                <a:ea typeface="+mj-ea"/>
                <a:cs typeface="+mj-cs"/>
              </a:rPr>
              <a:t>ejemplo</a:t>
            </a:r>
            <a:r>
              <a:rPr lang="en-US" sz="3600" kern="1200" dirty="0">
                <a:solidFill>
                  <a:srgbClr val="FFFFFF"/>
                </a:solidFill>
                <a:effectLst/>
                <a:latin typeface="Lato Black" panose="020F0502020204030203" pitchFamily="34" charset="0"/>
                <a:ea typeface="+mj-ea"/>
                <a:cs typeface="+mj-cs"/>
              </a:rPr>
              <a:t> 1</a:t>
            </a:r>
            <a:endParaRPr lang="en-US" dirty="0"/>
          </a:p>
        </p:txBody>
      </p:sp>
      <p:grpSp>
        <p:nvGrpSpPr>
          <p:cNvPr id="6" name="Group 5" descr="ensalada"/>
          <p:cNvGrpSpPr/>
          <p:nvPr/>
        </p:nvGrpSpPr>
        <p:grpSpPr>
          <a:xfrm>
            <a:off x="2400630" y="1958833"/>
            <a:ext cx="3825587" cy="2795792"/>
            <a:chOff x="-180056" y="1003271"/>
            <a:chExt cx="4793794" cy="3556939"/>
          </a:xfrm>
        </p:grpSpPr>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6220" b="93296" l="6333" r="89983"/>
                      </a14:imgEffect>
                    </a14:imgLayer>
                  </a14:imgProps>
                </a:ext>
                <a:ext uri="{28A0092B-C50C-407E-A947-70E740481C1C}">
                  <a14:useLocalDpi xmlns:a14="http://schemas.microsoft.com/office/drawing/2010/main" val="0"/>
                </a:ext>
              </a:extLst>
            </a:blip>
            <a:stretch>
              <a:fillRect/>
            </a:stretch>
          </p:blipFill>
          <p:spPr>
            <a:xfrm>
              <a:off x="-180056" y="1003271"/>
              <a:ext cx="4793794" cy="3416377"/>
            </a:xfrm>
            <a:prstGeom prst="rect">
              <a:avLst/>
            </a:prstGeom>
          </p:spPr>
        </p:pic>
        <p:pic>
          <p:nvPicPr>
            <p:cNvPr id="8" name="Picture 6" descr="Fluffy Whole Wheat Dinner Rolls"/>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7761" b="90000" l="10000" r="90000"/>
                      </a14:imgEffect>
                    </a14:imgLayer>
                  </a14:imgProps>
                </a:ext>
                <a:ext uri="{28A0092B-C50C-407E-A947-70E740481C1C}">
                  <a14:useLocalDpi xmlns:a14="http://schemas.microsoft.com/office/drawing/2010/main" val="0"/>
                </a:ext>
              </a:extLst>
            </a:blip>
            <a:srcRect/>
            <a:stretch>
              <a:fillRect/>
            </a:stretch>
          </p:blipFill>
          <p:spPr bwMode="auto">
            <a:xfrm rot="20849815">
              <a:off x="1003076" y="2048605"/>
              <a:ext cx="1874332" cy="2511605"/>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p:cNvSpPr txBox="1"/>
          <p:nvPr/>
        </p:nvSpPr>
        <p:spPr>
          <a:xfrm>
            <a:off x="6083858" y="881615"/>
            <a:ext cx="3239089" cy="1077218"/>
          </a:xfrm>
          <a:prstGeom prst="rect">
            <a:avLst/>
          </a:prstGeom>
          <a:noFill/>
        </p:spPr>
        <p:txBody>
          <a:bodyPr wrap="square" rtlCol="0">
            <a:spAutoFit/>
          </a:bodyPr>
          <a:lstStyle/>
          <a:p>
            <a:pPr algn="ctr"/>
            <a:r>
              <a:rPr lang="en-US" sz="3200" b="1" dirty="0">
                <a:latin typeface="Lato" panose="020F0502020204030203" pitchFamily="34" charset="0"/>
              </a:rPr>
              <a:t>¿</a:t>
            </a:r>
            <a:r>
              <a:rPr lang="en-US" sz="3200" b="1" dirty="0" err="1">
                <a:latin typeface="Lato" panose="020F0502020204030203" pitchFamily="34" charset="0"/>
              </a:rPr>
              <a:t>Es</a:t>
            </a:r>
            <a:r>
              <a:rPr lang="en-US" sz="3200" b="1" dirty="0">
                <a:latin typeface="Lato" panose="020F0502020204030203" pitchFamily="34" charset="0"/>
              </a:rPr>
              <a:t> </a:t>
            </a:r>
            <a:r>
              <a:rPr lang="en-US" sz="3200" b="1" dirty="0" err="1">
                <a:latin typeface="Lato" panose="020F0502020204030203" pitchFamily="34" charset="0"/>
              </a:rPr>
              <a:t>una</a:t>
            </a:r>
            <a:r>
              <a:rPr lang="en-US" sz="3200" b="1" dirty="0">
                <a:latin typeface="Lato" panose="020F0502020204030203" pitchFamily="34" charset="0"/>
              </a:rPr>
              <a:t> comida </a:t>
            </a:r>
            <a:r>
              <a:rPr lang="en-US" sz="3200" b="1" dirty="0" err="1">
                <a:latin typeface="Lato" panose="020F0502020204030203" pitchFamily="34" charset="0"/>
              </a:rPr>
              <a:t>reembolsable</a:t>
            </a:r>
            <a:r>
              <a:rPr lang="en-US" sz="3200" b="1" dirty="0">
                <a:latin typeface="Lato" panose="020F0502020204030203" pitchFamily="34" charset="0"/>
              </a:rPr>
              <a:t>?</a:t>
            </a:r>
          </a:p>
        </p:txBody>
      </p:sp>
    </p:spTree>
    <p:extLst>
      <p:ext uri="{BB962C8B-B14F-4D97-AF65-F5344CB8AC3E}">
        <p14:creationId xmlns:p14="http://schemas.microsoft.com/office/powerpoint/2010/main" val="234633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2342" b="98061" l="3445" r="96986"/>
                    </a14:imgEffect>
                  </a14:imgLayer>
                </a14:imgProps>
              </a:ext>
              <a:ext uri="{28A0092B-C50C-407E-A947-70E740481C1C}">
                <a14:useLocalDpi xmlns:a14="http://schemas.microsoft.com/office/drawing/2010/main" val="0"/>
              </a:ext>
            </a:extLst>
          </a:blip>
          <a:stretch>
            <a:fillRect/>
          </a:stretch>
        </p:blipFill>
        <p:spPr>
          <a:xfrm>
            <a:off x="0" y="254000"/>
            <a:ext cx="6918978" cy="4612652"/>
          </a:xfrm>
          <a:prstGeom prst="rect">
            <a:avLst/>
          </a:prstGeom>
        </p:spPr>
      </p:pic>
      <p:sp>
        <p:nvSpPr>
          <p:cNvPr id="3" name="Title 2" hidden="1">
            <a:extLst>
              <a:ext uri="{FF2B5EF4-FFF2-40B4-BE49-F238E27FC236}">
                <a16:creationId xmlns:a16="http://schemas.microsoft.com/office/drawing/2014/main" id="{E4D11B1A-54BE-40C0-BE14-EA1BCC09B1E8}"/>
              </a:ext>
            </a:extLst>
          </p:cNvPr>
          <p:cNvSpPr>
            <a:spLocks noGrp="1"/>
          </p:cNvSpPr>
          <p:nvPr>
            <p:ph type="title" idx="4294967295"/>
          </p:nvPr>
        </p:nvSpPr>
        <p:spPr/>
        <p:txBody>
          <a:bodyPr/>
          <a:lstStyle/>
          <a:p>
            <a:r>
              <a:rPr lang="en-US" sz="3600" kern="1200" dirty="0">
                <a:solidFill>
                  <a:srgbClr val="FFFFFF"/>
                </a:solidFill>
                <a:effectLst/>
                <a:latin typeface="Lato Black" panose="020F0502020204030203" pitchFamily="34" charset="0"/>
                <a:ea typeface="+mj-ea"/>
                <a:cs typeface="+mj-cs"/>
              </a:rPr>
              <a:t>Almuerzo Menu 3 </a:t>
            </a:r>
            <a:r>
              <a:rPr lang="en-US" sz="3600" kern="1200" dirty="0" err="1">
                <a:solidFill>
                  <a:srgbClr val="FFFFFF"/>
                </a:solidFill>
                <a:effectLst/>
                <a:latin typeface="Lato Black" panose="020F0502020204030203" pitchFamily="34" charset="0"/>
                <a:ea typeface="+mj-ea"/>
                <a:cs typeface="+mj-cs"/>
              </a:rPr>
              <a:t>ejemplo</a:t>
            </a:r>
            <a:r>
              <a:rPr lang="en-US" sz="3600" kern="1200" dirty="0">
                <a:solidFill>
                  <a:srgbClr val="FFFFFF"/>
                </a:solidFill>
                <a:effectLst/>
                <a:latin typeface="Lato Black" panose="020F0502020204030203" pitchFamily="34" charset="0"/>
                <a:ea typeface="+mj-ea"/>
                <a:cs typeface="+mj-cs"/>
              </a:rPr>
              <a:t> 2</a:t>
            </a:r>
            <a:endParaRPr lang="en-US" dirty="0"/>
          </a:p>
        </p:txBody>
      </p:sp>
      <p:pic>
        <p:nvPicPr>
          <p:cNvPr id="6" name="Picture 5" descr="una pera"/>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56149" y="2264001"/>
            <a:ext cx="2135221" cy="2559209"/>
          </a:xfrm>
          <a:prstGeom prst="rect">
            <a:avLst/>
          </a:prstGeom>
        </p:spPr>
      </p:pic>
      <p:pic>
        <p:nvPicPr>
          <p:cNvPr id="7" name="Picture 6" descr="taza de leche"/>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3699715" y="-173940"/>
            <a:ext cx="2210918" cy="2998209"/>
          </a:xfrm>
          <a:prstGeom prst="rect">
            <a:avLst/>
          </a:prstGeom>
        </p:spPr>
      </p:pic>
      <p:grpSp>
        <p:nvGrpSpPr>
          <p:cNvPr id="10" name="Group 9" descr="ensalada"/>
          <p:cNvGrpSpPr/>
          <p:nvPr/>
        </p:nvGrpSpPr>
        <p:grpSpPr>
          <a:xfrm>
            <a:off x="2335332" y="2153652"/>
            <a:ext cx="3728584" cy="2894283"/>
            <a:chOff x="-180056" y="1003271"/>
            <a:chExt cx="4793794" cy="3556939"/>
          </a:xfrm>
        </p:grpSpPr>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6220" b="93296" l="6333" r="89983"/>
                      </a14:imgEffect>
                    </a14:imgLayer>
                  </a14:imgProps>
                </a:ext>
                <a:ext uri="{28A0092B-C50C-407E-A947-70E740481C1C}">
                  <a14:useLocalDpi xmlns:a14="http://schemas.microsoft.com/office/drawing/2010/main" val="0"/>
                </a:ext>
              </a:extLst>
            </a:blip>
            <a:stretch>
              <a:fillRect/>
            </a:stretch>
          </p:blipFill>
          <p:spPr>
            <a:xfrm>
              <a:off x="-180056" y="1003271"/>
              <a:ext cx="4793794" cy="3416377"/>
            </a:xfrm>
            <a:prstGeom prst="rect">
              <a:avLst/>
            </a:prstGeom>
          </p:spPr>
        </p:pic>
        <p:pic>
          <p:nvPicPr>
            <p:cNvPr id="12" name="Picture 6" descr="Fluffy Whole Wheat Dinner Rolls"/>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7761" b="90000" l="10000" r="90000"/>
                      </a14:imgEffect>
                    </a14:imgLayer>
                  </a14:imgProps>
                </a:ext>
                <a:ext uri="{28A0092B-C50C-407E-A947-70E740481C1C}">
                  <a14:useLocalDpi xmlns:a14="http://schemas.microsoft.com/office/drawing/2010/main" val="0"/>
                </a:ext>
              </a:extLst>
            </a:blip>
            <a:srcRect/>
            <a:stretch>
              <a:fillRect/>
            </a:stretch>
          </p:blipFill>
          <p:spPr bwMode="auto">
            <a:xfrm rot="20849815">
              <a:off x="1003076" y="2048605"/>
              <a:ext cx="1874332" cy="2511605"/>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6B4D10B5-6FE2-411B-A853-504C77668352}"/>
              </a:ext>
            </a:extLst>
          </p:cNvPr>
          <p:cNvSpPr txBox="1"/>
          <p:nvPr/>
        </p:nvSpPr>
        <p:spPr>
          <a:xfrm>
            <a:off x="6083858" y="881615"/>
            <a:ext cx="3239089" cy="1077218"/>
          </a:xfrm>
          <a:prstGeom prst="rect">
            <a:avLst/>
          </a:prstGeom>
          <a:noFill/>
        </p:spPr>
        <p:txBody>
          <a:bodyPr wrap="square" rtlCol="0">
            <a:spAutoFit/>
          </a:bodyPr>
          <a:lstStyle/>
          <a:p>
            <a:pPr algn="ctr"/>
            <a:r>
              <a:rPr lang="en-US" sz="3200" b="1" dirty="0">
                <a:latin typeface="Lato" panose="020F0502020204030203" pitchFamily="34" charset="0"/>
              </a:rPr>
              <a:t>¿</a:t>
            </a:r>
            <a:r>
              <a:rPr lang="en-US" sz="3200" b="1" dirty="0" err="1">
                <a:latin typeface="Lato" panose="020F0502020204030203" pitchFamily="34" charset="0"/>
              </a:rPr>
              <a:t>Es</a:t>
            </a:r>
            <a:r>
              <a:rPr lang="en-US" sz="3200" b="1" dirty="0">
                <a:latin typeface="Lato" panose="020F0502020204030203" pitchFamily="34" charset="0"/>
              </a:rPr>
              <a:t> </a:t>
            </a:r>
            <a:r>
              <a:rPr lang="en-US" sz="3200" b="1" dirty="0" err="1">
                <a:latin typeface="Lato" panose="020F0502020204030203" pitchFamily="34" charset="0"/>
              </a:rPr>
              <a:t>una</a:t>
            </a:r>
            <a:r>
              <a:rPr lang="en-US" sz="3200" b="1" dirty="0">
                <a:latin typeface="Lato" panose="020F0502020204030203" pitchFamily="34" charset="0"/>
              </a:rPr>
              <a:t> comida </a:t>
            </a:r>
            <a:r>
              <a:rPr lang="en-US" sz="3200" b="1" dirty="0" err="1">
                <a:latin typeface="Lato" panose="020F0502020204030203" pitchFamily="34" charset="0"/>
              </a:rPr>
              <a:t>reembolsable</a:t>
            </a:r>
            <a:r>
              <a:rPr lang="en-US" sz="3200" b="1" dirty="0">
                <a:latin typeface="Lato" panose="020F0502020204030203" pitchFamily="34" charset="0"/>
              </a:rPr>
              <a:t>?</a:t>
            </a:r>
          </a:p>
        </p:txBody>
      </p:sp>
    </p:spTree>
    <p:extLst>
      <p:ext uri="{BB962C8B-B14F-4D97-AF65-F5344CB8AC3E}">
        <p14:creationId xmlns:p14="http://schemas.microsoft.com/office/powerpoint/2010/main" val="81684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p:txBody>
          <a:bodyPr/>
          <a:lstStyle/>
          <a:p>
            <a:r>
              <a:rPr lang="en-US"/>
              <a:t>USDA non-discrimination statement</a:t>
            </a:r>
          </a:p>
        </p:txBody>
      </p:sp>
      <p:sp useBgFill="1">
        <p:nvSpPr>
          <p:cNvPr id="5" name="Rectangle 4">
            <a:extLst>
              <a:ext uri="{FF2B5EF4-FFF2-40B4-BE49-F238E27FC236}">
                <a16:creationId xmlns:a16="http://schemas.microsoft.com/office/drawing/2014/main" id="{999492FF-C52D-4FFA-8929-30A6CE25D03A}"/>
              </a:ext>
            </a:extLst>
          </p:cNvPr>
          <p:cNvSpPr/>
          <p:nvPr/>
        </p:nvSpPr>
        <p:spPr>
          <a:xfrm>
            <a:off x="-5" y="-3"/>
            <a:ext cx="9144000" cy="5197128"/>
          </a:xfrm>
          <a:prstGeom prst="rect">
            <a:avLst/>
          </a:prstGeom>
        </p:spPr>
        <p:txBody>
          <a:bodyPr wrap="square">
            <a:spAutoFit/>
          </a:bodyPr>
          <a:lstStyle/>
          <a:p>
            <a:pPr marL="0" marR="0">
              <a:lnSpc>
                <a:spcPct val="107000"/>
              </a:lnSpc>
              <a:spcBef>
                <a:spcPts val="0"/>
              </a:spcBef>
              <a:spcAft>
                <a:spcPts val="800"/>
              </a:spcAft>
            </a:pPr>
            <a:r>
              <a:rPr lang="es-419" sz="1100" dirty="0">
                <a:solidFill>
                  <a:srgbClr val="1B1B1B"/>
                </a:solidFill>
                <a:effectLst/>
                <a:latin typeface="Lato" panose="020F0502020204030203" pitchFamily="34" charset="0"/>
                <a:ea typeface="Calibri" panose="020F0502020204030204" pitchFamily="34" charset="0"/>
                <a:cs typeface="Arial" panose="020B0604020202020204" pitchFamily="34" charset="0"/>
              </a:rPr>
              <a:t>De conformidad con la Ley Federal de Derechos Civiles y las regulaciones y políticas de derechos civiles del U.S. </a:t>
            </a:r>
            <a:r>
              <a:rPr lang="es-419" sz="1100" dirty="0" err="1">
                <a:solidFill>
                  <a:srgbClr val="1B1B1B"/>
                </a:solidFill>
                <a:effectLst/>
                <a:latin typeface="Lato" panose="020F0502020204030203" pitchFamily="34" charset="0"/>
                <a:ea typeface="Calibri" panose="020F0502020204030204" pitchFamily="34" charset="0"/>
                <a:cs typeface="Arial" panose="020B0604020202020204" pitchFamily="34" charset="0"/>
              </a:rPr>
              <a:t>Department</a:t>
            </a:r>
            <a:r>
              <a:rPr lang="es-419" sz="1100" dirty="0">
                <a:solidFill>
                  <a:srgbClr val="1B1B1B"/>
                </a:solidFill>
                <a:effectLst/>
                <a:latin typeface="Lato" panose="020F0502020204030203" pitchFamily="34" charset="0"/>
                <a:ea typeface="Calibri" panose="020F0502020204030204" pitchFamily="34" charset="0"/>
                <a:cs typeface="Arial" panose="020B0604020202020204" pitchFamily="34" charset="0"/>
              </a:rPr>
              <a:t> </a:t>
            </a:r>
            <a:r>
              <a:rPr lang="es-419" sz="1100" dirty="0" err="1">
                <a:solidFill>
                  <a:srgbClr val="1B1B1B"/>
                </a:solidFill>
                <a:effectLst/>
                <a:latin typeface="Lato" panose="020F0502020204030203" pitchFamily="34" charset="0"/>
                <a:ea typeface="Calibri" panose="020F0502020204030204" pitchFamily="34" charset="0"/>
                <a:cs typeface="Arial" panose="020B0604020202020204" pitchFamily="34" charset="0"/>
              </a:rPr>
              <a:t>of</a:t>
            </a:r>
            <a:r>
              <a:rPr lang="es-419" sz="1100" dirty="0">
                <a:solidFill>
                  <a:srgbClr val="1B1B1B"/>
                </a:solidFill>
                <a:effectLst/>
                <a:latin typeface="Lato" panose="020F0502020204030203" pitchFamily="34" charset="0"/>
                <a:ea typeface="Calibri" panose="020F0502020204030204" pitchFamily="34" charset="0"/>
                <a:cs typeface="Arial" panose="020B0604020202020204" pitchFamily="34" charset="0"/>
              </a:rPr>
              <a:t> </a:t>
            </a:r>
            <a:r>
              <a:rPr lang="es-419" sz="1100" dirty="0" err="1">
                <a:solidFill>
                  <a:srgbClr val="1B1B1B"/>
                </a:solidFill>
                <a:effectLst/>
                <a:latin typeface="Lato" panose="020F0502020204030203" pitchFamily="34" charset="0"/>
                <a:ea typeface="Calibri" panose="020F0502020204030204" pitchFamily="34" charset="0"/>
                <a:cs typeface="Arial" panose="020B0604020202020204" pitchFamily="34" charset="0"/>
              </a:rPr>
              <a:t>Agriculture</a:t>
            </a:r>
            <a:r>
              <a:rPr lang="es-419" sz="1100" dirty="0">
                <a:solidFill>
                  <a:srgbClr val="1B1B1B"/>
                </a:solidFill>
                <a:effectLst/>
                <a:latin typeface="Lato" panose="020F0502020204030203" pitchFamily="34" charset="0"/>
                <a:ea typeface="Calibri" panose="020F0502020204030204" pitchFamily="34" charset="0"/>
                <a:cs typeface="Arial" panose="020B0604020202020204" pitchFamily="34" charset="0"/>
              </a:rPr>
              <a:t> (Departamento de Agricultura de los Estados Unidos) (USDA), esta institución tiene prohibido discriminar por cuestiones de raza, color, país de origen, sexo (incluida la identidad de género y la orientación sexual), discapacidad, edad, o como una forma de venganza o represalia por actividad previa a favor de los derechos civiles.</a:t>
            </a:r>
            <a:endParaRPr lang="en-US" sz="1100" dirty="0">
              <a:effectLst/>
              <a:latin typeface="Lato" panose="020F0502020204030203"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s-419" sz="1100" dirty="0">
                <a:solidFill>
                  <a:srgbClr val="1B1B1B"/>
                </a:solidFill>
                <a:effectLst/>
                <a:latin typeface="Lato" panose="020F0502020204030203" pitchFamily="34" charset="0"/>
                <a:ea typeface="Calibri" panose="020F0502020204030204" pitchFamily="34" charset="0"/>
                <a:cs typeface="Arial" panose="020B0604020202020204" pitchFamily="34" charset="0"/>
              </a:rPr>
              <a:t>La información sobre el programa puede estar disponible en otros idiomas además del inglés. Las personas con discapacidades que requieran medios alternativos de comunicación para obtener información del programa (p. ej., Braille, letra grande, cinta de audio, lenguaje de señas estadounidense), deben comunicarse con la agencia local o estatal que administra el programa o con el TARGET Center (Centro TARGET (Tecnología y recursos accesibles dan empleo hoy)) del USDA al (202) 720-2600 (voz y TTY) o comuníquese con el USDA a través del Federal </a:t>
            </a:r>
            <a:r>
              <a:rPr lang="es-419" sz="1100" dirty="0" err="1">
                <a:solidFill>
                  <a:srgbClr val="1B1B1B"/>
                </a:solidFill>
                <a:effectLst/>
                <a:latin typeface="Lato" panose="020F0502020204030203" pitchFamily="34" charset="0"/>
                <a:ea typeface="Calibri" panose="020F0502020204030204" pitchFamily="34" charset="0"/>
                <a:cs typeface="Arial" panose="020B0604020202020204" pitchFamily="34" charset="0"/>
              </a:rPr>
              <a:t>Relay</a:t>
            </a:r>
            <a:r>
              <a:rPr lang="es-419" sz="1100" dirty="0">
                <a:solidFill>
                  <a:srgbClr val="1B1B1B"/>
                </a:solidFill>
                <a:effectLst/>
                <a:latin typeface="Lato" panose="020F0502020204030203" pitchFamily="34" charset="0"/>
                <a:ea typeface="Calibri" panose="020F0502020204030204" pitchFamily="34" charset="0"/>
                <a:cs typeface="Arial" panose="020B0604020202020204" pitchFamily="34" charset="0"/>
              </a:rPr>
              <a:t> </a:t>
            </a:r>
            <a:r>
              <a:rPr lang="es-419" sz="1100" dirty="0" err="1">
                <a:solidFill>
                  <a:srgbClr val="1B1B1B"/>
                </a:solidFill>
                <a:effectLst/>
                <a:latin typeface="Lato" panose="020F0502020204030203" pitchFamily="34" charset="0"/>
                <a:ea typeface="Calibri" panose="020F0502020204030204" pitchFamily="34" charset="0"/>
                <a:cs typeface="Arial" panose="020B0604020202020204" pitchFamily="34" charset="0"/>
              </a:rPr>
              <a:t>Service</a:t>
            </a:r>
            <a:r>
              <a:rPr lang="es-419" sz="1100" dirty="0">
                <a:solidFill>
                  <a:srgbClr val="1B1B1B"/>
                </a:solidFill>
                <a:effectLst/>
                <a:latin typeface="Lato" panose="020F0502020204030203" pitchFamily="34" charset="0"/>
                <a:ea typeface="Calibri" panose="020F0502020204030204" pitchFamily="34" charset="0"/>
                <a:cs typeface="Arial" panose="020B0604020202020204" pitchFamily="34" charset="0"/>
              </a:rPr>
              <a:t> (Servicio Federal de Retransmisión) al (800) 877-8339.</a:t>
            </a:r>
            <a:endParaRPr lang="en-US" sz="1100" dirty="0">
              <a:effectLst/>
              <a:latin typeface="Lato" panose="020F0502020204030203"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s-419" sz="1100" dirty="0">
                <a:solidFill>
                  <a:srgbClr val="1B1B1B"/>
                </a:solidFill>
                <a:effectLst/>
                <a:latin typeface="Lato" panose="020F0502020204030203" pitchFamily="34" charset="0"/>
                <a:ea typeface="Calibri" panose="020F0502020204030204" pitchFamily="34" charset="0"/>
                <a:cs typeface="Arial" panose="020B0604020202020204" pitchFamily="34" charset="0"/>
              </a:rPr>
              <a:t>Para presentar una queja por discriminación en el programa, el Denunciante debe completar el Formulario AD-3027, Formulario de Queja por Discriminación del Programa del USDA, que puede obtenerse en línea en: </a:t>
            </a:r>
            <a:r>
              <a:rPr lang="es-419" sz="1100" u="sng" dirty="0">
                <a:solidFill>
                  <a:srgbClr val="2E8540"/>
                </a:solidFill>
                <a:effectLst/>
                <a:latin typeface="Lato" panose="020F0502020204030203" pitchFamily="34" charset="0"/>
                <a:ea typeface="Calibri" panose="020F0502020204030204" pitchFamily="34" charset="0"/>
                <a:cs typeface="Arial" panose="020B0604020202020204" pitchFamily="34" charset="0"/>
                <a:hlinkClick r:id="rId4"/>
              </a:rPr>
              <a:t>https://www.usda.gov/sites/default/files/documents/USDA-OASCR%20P-Complaint-Form-0508-0002-508-11-28-17Fax2Mail.pdf</a:t>
            </a:r>
            <a:r>
              <a:rPr lang="es-419" sz="1100" dirty="0">
                <a:solidFill>
                  <a:srgbClr val="1B1B1B"/>
                </a:solidFill>
                <a:effectLst/>
                <a:latin typeface="Lato" panose="020F0502020204030203" pitchFamily="34" charset="0"/>
                <a:ea typeface="Calibri" panose="020F0502020204030204" pitchFamily="34" charset="0"/>
                <a:cs typeface="Arial" panose="020B0604020202020204" pitchFamily="34" charset="0"/>
              </a:rPr>
              <a:t>, en cualquier oficina del USDA, llamando al (866) 632-9992 o escribiendo una carta dirigida al USDA. La carta debe contener el nombre, la dirección, el número de teléfono y una descripción escrita de la supuesta acción discriminatoria del Denunciante con suficiente detalle para informar al </a:t>
            </a:r>
            <a:r>
              <a:rPr lang="es-419" sz="1100" dirty="0" err="1">
                <a:solidFill>
                  <a:srgbClr val="1B1B1B"/>
                </a:solidFill>
                <a:effectLst/>
                <a:latin typeface="Lato" panose="020F0502020204030203" pitchFamily="34" charset="0"/>
                <a:ea typeface="Calibri" panose="020F0502020204030204" pitchFamily="34" charset="0"/>
                <a:cs typeface="Arial" panose="020B0604020202020204" pitchFamily="34" charset="0"/>
              </a:rPr>
              <a:t>Assistant</a:t>
            </a:r>
            <a:r>
              <a:rPr lang="es-419" sz="1100" dirty="0">
                <a:solidFill>
                  <a:srgbClr val="1B1B1B"/>
                </a:solidFill>
                <a:effectLst/>
                <a:latin typeface="Lato" panose="020F0502020204030203" pitchFamily="34" charset="0"/>
                <a:ea typeface="Calibri" panose="020F0502020204030204" pitchFamily="34" charset="0"/>
                <a:cs typeface="Arial" panose="020B0604020202020204" pitchFamily="34" charset="0"/>
              </a:rPr>
              <a:t> Secretary </a:t>
            </a:r>
            <a:r>
              <a:rPr lang="es-419" sz="1100" dirty="0" err="1">
                <a:solidFill>
                  <a:srgbClr val="1B1B1B"/>
                </a:solidFill>
                <a:effectLst/>
                <a:latin typeface="Lato" panose="020F0502020204030203" pitchFamily="34" charset="0"/>
                <a:ea typeface="Calibri" panose="020F0502020204030204" pitchFamily="34" charset="0"/>
                <a:cs typeface="Arial" panose="020B0604020202020204" pitchFamily="34" charset="0"/>
              </a:rPr>
              <a:t>for</a:t>
            </a:r>
            <a:r>
              <a:rPr lang="es-419" sz="1100" dirty="0">
                <a:solidFill>
                  <a:srgbClr val="1B1B1B"/>
                </a:solidFill>
                <a:effectLst/>
                <a:latin typeface="Lato" panose="020F0502020204030203" pitchFamily="34" charset="0"/>
                <a:ea typeface="Calibri" panose="020F0502020204030204" pitchFamily="34" charset="0"/>
                <a:cs typeface="Arial" panose="020B0604020202020204" pitchFamily="34" charset="0"/>
              </a:rPr>
              <a:t> Civil </a:t>
            </a:r>
            <a:r>
              <a:rPr lang="es-419" sz="1100" dirty="0" err="1">
                <a:solidFill>
                  <a:srgbClr val="1B1B1B"/>
                </a:solidFill>
                <a:effectLst/>
                <a:latin typeface="Lato" panose="020F0502020204030203" pitchFamily="34" charset="0"/>
                <a:ea typeface="Calibri" panose="020F0502020204030204" pitchFamily="34" charset="0"/>
                <a:cs typeface="Arial" panose="020B0604020202020204" pitchFamily="34" charset="0"/>
              </a:rPr>
              <a:t>Rights</a:t>
            </a:r>
            <a:r>
              <a:rPr lang="es-419" sz="1100" dirty="0">
                <a:solidFill>
                  <a:srgbClr val="1B1B1B"/>
                </a:solidFill>
                <a:effectLst/>
                <a:latin typeface="Lato" panose="020F0502020204030203" pitchFamily="34" charset="0"/>
                <a:ea typeface="Calibri" panose="020F0502020204030204" pitchFamily="34" charset="0"/>
                <a:cs typeface="Arial" panose="020B0604020202020204" pitchFamily="34" charset="0"/>
              </a:rPr>
              <a:t> (Subsecretario de Derechos Civiles) (ASCR) sobre la naturaleza y la fecha de la supuesta violación de los derechos civiles. El formulario AD-3027 completado, o la carta, debe enviarse al USDA de la siguiente manera:</a:t>
            </a:r>
            <a:endParaRPr lang="en-US" sz="1100" dirty="0">
              <a:effectLst/>
              <a:latin typeface="Lato" panose="020F0502020204030203"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tabLst>
                <a:tab pos="457200" algn="l"/>
              </a:tabLst>
            </a:pPr>
            <a:r>
              <a:rPr lang="es-419" sz="1100" b="1" dirty="0">
                <a:solidFill>
                  <a:srgbClr val="1B1B1B"/>
                </a:solidFill>
                <a:effectLst/>
                <a:latin typeface="Lato" panose="020F0502020204030203" pitchFamily="34" charset="0"/>
                <a:ea typeface="Calibri" panose="020F0502020204030204" pitchFamily="34" charset="0"/>
                <a:cs typeface="Arial" panose="020B0604020202020204" pitchFamily="34" charset="0"/>
              </a:rPr>
              <a:t>Por correo postal:</a:t>
            </a:r>
            <a:endParaRPr lang="en-US" sz="1100" dirty="0">
              <a:solidFill>
                <a:srgbClr val="1B1B1B"/>
              </a:solidFill>
              <a:effectLst/>
              <a:latin typeface="Lato" panose="020F0502020204030203" pitchFamily="34" charset="0"/>
              <a:ea typeface="Calibri" panose="020F0502020204030204" pitchFamily="34" charset="0"/>
              <a:cs typeface="Arial" panose="020B0604020202020204" pitchFamily="34" charset="0"/>
            </a:endParaRPr>
          </a:p>
          <a:p>
            <a:pPr marL="336550" marR="0">
              <a:lnSpc>
                <a:spcPct val="107000"/>
              </a:lnSpc>
              <a:spcBef>
                <a:spcPts val="0"/>
              </a:spcBef>
              <a:spcAft>
                <a:spcPts val="0"/>
              </a:spcAft>
            </a:pPr>
            <a:r>
              <a:rPr lang="es-419" sz="1100" dirty="0">
                <a:solidFill>
                  <a:srgbClr val="1B1B1B"/>
                </a:solidFill>
                <a:effectLst/>
                <a:latin typeface="Lato" panose="020F0502020204030203" pitchFamily="34" charset="0"/>
                <a:ea typeface="Calibri" panose="020F0502020204030204" pitchFamily="34" charset="0"/>
                <a:cs typeface="Arial" panose="020B0604020202020204" pitchFamily="34" charset="0"/>
              </a:rPr>
              <a:t>U.S. </a:t>
            </a:r>
            <a:r>
              <a:rPr lang="es-419" sz="1100" dirty="0" err="1">
                <a:solidFill>
                  <a:srgbClr val="1B1B1B"/>
                </a:solidFill>
                <a:effectLst/>
                <a:latin typeface="Lato" panose="020F0502020204030203" pitchFamily="34" charset="0"/>
                <a:ea typeface="Calibri" panose="020F0502020204030204" pitchFamily="34" charset="0"/>
                <a:cs typeface="Arial" panose="020B0604020202020204" pitchFamily="34" charset="0"/>
              </a:rPr>
              <a:t>Department</a:t>
            </a:r>
            <a:r>
              <a:rPr lang="es-419" sz="1100" dirty="0">
                <a:solidFill>
                  <a:srgbClr val="1B1B1B"/>
                </a:solidFill>
                <a:effectLst/>
                <a:latin typeface="Lato" panose="020F0502020204030203" pitchFamily="34" charset="0"/>
                <a:ea typeface="Calibri" panose="020F0502020204030204" pitchFamily="34" charset="0"/>
                <a:cs typeface="Arial" panose="020B0604020202020204" pitchFamily="34" charset="0"/>
              </a:rPr>
              <a:t> </a:t>
            </a:r>
            <a:r>
              <a:rPr lang="es-419" sz="1100" dirty="0" err="1">
                <a:solidFill>
                  <a:srgbClr val="1B1B1B"/>
                </a:solidFill>
                <a:effectLst/>
                <a:latin typeface="Lato" panose="020F0502020204030203" pitchFamily="34" charset="0"/>
                <a:ea typeface="Calibri" panose="020F0502020204030204" pitchFamily="34" charset="0"/>
                <a:cs typeface="Arial" panose="020B0604020202020204" pitchFamily="34" charset="0"/>
              </a:rPr>
              <a:t>of</a:t>
            </a:r>
            <a:r>
              <a:rPr lang="es-419" sz="1100" dirty="0">
                <a:solidFill>
                  <a:srgbClr val="1B1B1B"/>
                </a:solidFill>
                <a:effectLst/>
                <a:latin typeface="Lato" panose="020F0502020204030203" pitchFamily="34" charset="0"/>
                <a:ea typeface="Calibri" panose="020F0502020204030204" pitchFamily="34" charset="0"/>
                <a:cs typeface="Arial" panose="020B0604020202020204" pitchFamily="34" charset="0"/>
              </a:rPr>
              <a:t> </a:t>
            </a:r>
            <a:r>
              <a:rPr lang="es-419" sz="1100" dirty="0" err="1">
                <a:solidFill>
                  <a:srgbClr val="1B1B1B"/>
                </a:solidFill>
                <a:effectLst/>
                <a:latin typeface="Lato" panose="020F0502020204030203" pitchFamily="34" charset="0"/>
                <a:ea typeface="Calibri" panose="020F0502020204030204" pitchFamily="34" charset="0"/>
                <a:cs typeface="Arial" panose="020B0604020202020204" pitchFamily="34" charset="0"/>
              </a:rPr>
              <a:t>Agriculture</a:t>
            </a:r>
            <a:endParaRPr lang="en-US" sz="1100" dirty="0">
              <a:effectLst/>
              <a:latin typeface="Lato" panose="020F0502020204030203" pitchFamily="34" charset="0"/>
              <a:ea typeface="Calibri" panose="020F0502020204030204" pitchFamily="34" charset="0"/>
              <a:cs typeface="Arial" panose="020B0604020202020204" pitchFamily="34" charset="0"/>
            </a:endParaRPr>
          </a:p>
          <a:p>
            <a:pPr marL="336550" marR="0">
              <a:lnSpc>
                <a:spcPct val="107000"/>
              </a:lnSpc>
              <a:spcBef>
                <a:spcPts val="0"/>
              </a:spcBef>
              <a:spcAft>
                <a:spcPts val="0"/>
              </a:spcAft>
            </a:pPr>
            <a:r>
              <a:rPr lang="en-US" sz="1100" dirty="0">
                <a:solidFill>
                  <a:srgbClr val="1B1B1B"/>
                </a:solidFill>
                <a:effectLst/>
                <a:latin typeface="Lato" panose="020F0502020204030203" pitchFamily="34" charset="0"/>
                <a:ea typeface="Calibri" panose="020F0502020204030204" pitchFamily="34" charset="0"/>
                <a:cs typeface="Arial" panose="020B0604020202020204" pitchFamily="34" charset="0"/>
              </a:rPr>
              <a:t>Office of the Assistant Secretary for Civil Rights</a:t>
            </a:r>
            <a:endParaRPr lang="en-US" sz="1100" dirty="0">
              <a:effectLst/>
              <a:latin typeface="Lato" panose="020F0502020204030203" pitchFamily="34" charset="0"/>
              <a:ea typeface="Calibri" panose="020F0502020204030204" pitchFamily="34" charset="0"/>
              <a:cs typeface="Arial" panose="020B0604020202020204" pitchFamily="34" charset="0"/>
            </a:endParaRPr>
          </a:p>
          <a:p>
            <a:pPr marL="336550" marR="0">
              <a:lnSpc>
                <a:spcPct val="107000"/>
              </a:lnSpc>
              <a:spcBef>
                <a:spcPts val="0"/>
              </a:spcBef>
              <a:spcAft>
                <a:spcPts val="0"/>
              </a:spcAft>
            </a:pPr>
            <a:r>
              <a:rPr lang="en-US" sz="1100" dirty="0">
                <a:solidFill>
                  <a:srgbClr val="1B1B1B"/>
                </a:solidFill>
                <a:effectLst/>
                <a:latin typeface="Lato" panose="020F0502020204030203" pitchFamily="34" charset="0"/>
                <a:ea typeface="Calibri" panose="020F0502020204030204" pitchFamily="34" charset="0"/>
                <a:cs typeface="Arial" panose="020B0604020202020204" pitchFamily="34" charset="0"/>
              </a:rPr>
              <a:t>1400 Independence Avenue, SW</a:t>
            </a:r>
            <a:endParaRPr lang="en-US" sz="1100" dirty="0">
              <a:effectLst/>
              <a:latin typeface="Lato" panose="020F0502020204030203" pitchFamily="34" charset="0"/>
              <a:ea typeface="Calibri" panose="020F0502020204030204" pitchFamily="34" charset="0"/>
              <a:cs typeface="Arial" panose="020B0604020202020204" pitchFamily="34" charset="0"/>
            </a:endParaRPr>
          </a:p>
          <a:p>
            <a:pPr marL="336550" marR="0">
              <a:lnSpc>
                <a:spcPct val="107000"/>
              </a:lnSpc>
              <a:spcBef>
                <a:spcPts val="0"/>
              </a:spcBef>
              <a:spcAft>
                <a:spcPts val="0"/>
              </a:spcAft>
            </a:pPr>
            <a:r>
              <a:rPr lang="en-US" sz="1100" dirty="0">
                <a:solidFill>
                  <a:srgbClr val="1B1B1B"/>
                </a:solidFill>
                <a:effectLst/>
                <a:latin typeface="Lato" panose="020F0502020204030203" pitchFamily="34" charset="0"/>
                <a:ea typeface="Calibri" panose="020F0502020204030204" pitchFamily="34" charset="0"/>
                <a:cs typeface="Arial" panose="020B0604020202020204" pitchFamily="34" charset="0"/>
              </a:rPr>
              <a:t>Washington, D.C. 20250-9410; o</a:t>
            </a:r>
            <a:endParaRPr lang="en-US" sz="1100" dirty="0">
              <a:effectLst/>
              <a:latin typeface="Lato" panose="020F0502020204030203"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2"/>
              <a:tabLst>
                <a:tab pos="457200" algn="l"/>
              </a:tabLst>
            </a:pPr>
            <a:r>
              <a:rPr lang="es-419" sz="1100" b="1" dirty="0">
                <a:solidFill>
                  <a:srgbClr val="1B1B1B"/>
                </a:solidFill>
                <a:effectLst/>
                <a:latin typeface="Lato" panose="020F0502020204030203" pitchFamily="34" charset="0"/>
                <a:ea typeface="Calibri" panose="020F0502020204030204" pitchFamily="34" charset="0"/>
                <a:cs typeface="Arial" panose="020B0604020202020204" pitchFamily="34" charset="0"/>
              </a:rPr>
              <a:t>Por fax:</a:t>
            </a:r>
            <a:endParaRPr lang="en-US" sz="1100" dirty="0">
              <a:solidFill>
                <a:srgbClr val="1B1B1B"/>
              </a:solidFill>
              <a:effectLst/>
              <a:latin typeface="Lato" panose="020F0502020204030203" pitchFamily="34" charset="0"/>
              <a:ea typeface="Calibri" panose="020F0502020204030204" pitchFamily="34" charset="0"/>
              <a:cs typeface="Arial" panose="020B0604020202020204" pitchFamily="34" charset="0"/>
            </a:endParaRPr>
          </a:p>
          <a:p>
            <a:pPr marL="336550" marR="0">
              <a:lnSpc>
                <a:spcPct val="107000"/>
              </a:lnSpc>
              <a:spcBef>
                <a:spcPts val="0"/>
              </a:spcBef>
              <a:spcAft>
                <a:spcPts val="0"/>
              </a:spcAft>
            </a:pPr>
            <a:r>
              <a:rPr lang="es-419" sz="1100" dirty="0">
                <a:solidFill>
                  <a:srgbClr val="1B1B1B"/>
                </a:solidFill>
                <a:effectLst/>
                <a:latin typeface="Lato" panose="020F0502020204030203" pitchFamily="34" charset="0"/>
                <a:ea typeface="Calibri" panose="020F0502020204030204" pitchFamily="34" charset="0"/>
                <a:cs typeface="Arial" panose="020B0604020202020204" pitchFamily="34" charset="0"/>
              </a:rPr>
              <a:t>(833) 256-1665 o (202) 690-7442; o</a:t>
            </a:r>
            <a:endParaRPr lang="en-US" sz="1100" dirty="0">
              <a:effectLst/>
              <a:latin typeface="Lato" panose="020F0502020204030203"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3"/>
              <a:tabLst>
                <a:tab pos="457200" algn="l"/>
              </a:tabLst>
            </a:pPr>
            <a:r>
              <a:rPr lang="es-419" sz="1100" b="1" dirty="0">
                <a:solidFill>
                  <a:srgbClr val="1B1B1B"/>
                </a:solidFill>
                <a:effectLst/>
                <a:latin typeface="Lato" panose="020F0502020204030203" pitchFamily="34" charset="0"/>
                <a:ea typeface="Calibri" panose="020F0502020204030204" pitchFamily="34" charset="0"/>
                <a:cs typeface="Arial" panose="020B0604020202020204" pitchFamily="34" charset="0"/>
              </a:rPr>
              <a:t>Por correo electrónico:</a:t>
            </a:r>
            <a:endParaRPr lang="en-US" sz="1100" dirty="0">
              <a:solidFill>
                <a:srgbClr val="1B1B1B"/>
              </a:solidFill>
              <a:effectLst/>
              <a:latin typeface="Lato" panose="020F0502020204030203" pitchFamily="34" charset="0"/>
              <a:ea typeface="Calibri" panose="020F0502020204030204" pitchFamily="34" charset="0"/>
              <a:cs typeface="Arial" panose="020B0604020202020204" pitchFamily="34" charset="0"/>
            </a:endParaRPr>
          </a:p>
          <a:p>
            <a:pPr marL="336550" marR="0">
              <a:lnSpc>
                <a:spcPct val="107000"/>
              </a:lnSpc>
              <a:spcBef>
                <a:spcPts val="0"/>
              </a:spcBef>
              <a:spcAft>
                <a:spcPts val="800"/>
              </a:spcAft>
            </a:pPr>
            <a:r>
              <a:rPr lang="es-419" sz="1100" u="sng" dirty="0">
                <a:solidFill>
                  <a:srgbClr val="2E8540"/>
                </a:solidFill>
                <a:effectLst/>
                <a:latin typeface="Lato" panose="020F0502020204030203" pitchFamily="34" charset="0"/>
                <a:ea typeface="Calibri" panose="020F0502020204030204" pitchFamily="34" charset="0"/>
                <a:cs typeface="Arial" panose="020B0604020202020204" pitchFamily="34" charset="0"/>
                <a:hlinkClick r:id="rId5"/>
              </a:rPr>
              <a:t>program.intake@usda.gov</a:t>
            </a:r>
            <a:endParaRPr lang="en-US" sz="1100" dirty="0">
              <a:effectLst/>
              <a:latin typeface="Lato" panose="020F0502020204030203"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s-419" sz="1100" dirty="0">
                <a:solidFill>
                  <a:srgbClr val="1B1B1B"/>
                </a:solidFill>
                <a:effectLst/>
                <a:latin typeface="Lato" panose="020F0502020204030203" pitchFamily="34" charset="0"/>
                <a:ea typeface="Calibri" panose="020F0502020204030204" pitchFamily="34" charset="0"/>
                <a:cs typeface="Arial" panose="020B0604020202020204" pitchFamily="34" charset="0"/>
              </a:rPr>
              <a:t>Esta institución provee igualdad de oportunidades.</a:t>
            </a:r>
            <a:endParaRPr lang="en-US" sz="1100" dirty="0">
              <a:effectLst/>
              <a:latin typeface="Lato" panose="020F0502020204030203"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31042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a:r>
            <a:r>
              <a:rPr lang="en-US" dirty="0" err="1"/>
              <a:t>Cuándo</a:t>
            </a:r>
            <a:r>
              <a:rPr lang="en-US" dirty="0"/>
              <a:t> es OVS </a:t>
            </a:r>
            <a:r>
              <a:rPr lang="en-US" dirty="0" err="1"/>
              <a:t>necesario</a:t>
            </a:r>
            <a:r>
              <a:rPr lang="en-US" dirty="0"/>
              <a:t>?</a:t>
            </a:r>
          </a:p>
        </p:txBody>
      </p:sp>
      <p:graphicFrame>
        <p:nvGraphicFramePr>
          <p:cNvPr id="5" name="Table 5">
            <a:extLst>
              <a:ext uri="{FF2B5EF4-FFF2-40B4-BE49-F238E27FC236}">
                <a16:creationId xmlns:a16="http://schemas.microsoft.com/office/drawing/2014/main" id="{66FE6D62-DDD9-40A1-91D0-907C7FDE46CA}"/>
              </a:ext>
            </a:extLst>
          </p:cNvPr>
          <p:cNvGraphicFramePr>
            <a:graphicFrameLocks noGrp="1"/>
          </p:cNvGraphicFramePr>
          <p:nvPr>
            <p:ph sz="half" idx="2"/>
            <p:extLst>
              <p:ext uri="{D42A27DB-BD31-4B8C-83A1-F6EECF244321}">
                <p14:modId xmlns:p14="http://schemas.microsoft.com/office/powerpoint/2010/main" val="1138189522"/>
              </p:ext>
            </p:extLst>
          </p:nvPr>
        </p:nvGraphicFramePr>
        <p:xfrm>
          <a:off x="312821" y="1239253"/>
          <a:ext cx="8494296" cy="3601104"/>
        </p:xfrm>
        <a:graphic>
          <a:graphicData uri="http://schemas.openxmlformats.org/drawingml/2006/table">
            <a:tbl>
              <a:tblPr firstRow="1" bandRow="1">
                <a:tableStyleId>{5C22544A-7EE6-4342-B048-85BDC9FD1C3A}</a:tableStyleId>
              </a:tblPr>
              <a:tblGrid>
                <a:gridCol w="2442411">
                  <a:extLst>
                    <a:ext uri="{9D8B030D-6E8A-4147-A177-3AD203B41FA5}">
                      <a16:colId xmlns:a16="http://schemas.microsoft.com/office/drawing/2014/main" val="2203406389"/>
                    </a:ext>
                  </a:extLst>
                </a:gridCol>
                <a:gridCol w="2911642">
                  <a:extLst>
                    <a:ext uri="{9D8B030D-6E8A-4147-A177-3AD203B41FA5}">
                      <a16:colId xmlns:a16="http://schemas.microsoft.com/office/drawing/2014/main" val="1430286497"/>
                    </a:ext>
                  </a:extLst>
                </a:gridCol>
                <a:gridCol w="3140243">
                  <a:extLst>
                    <a:ext uri="{9D8B030D-6E8A-4147-A177-3AD203B41FA5}">
                      <a16:colId xmlns:a16="http://schemas.microsoft.com/office/drawing/2014/main" val="2249924567"/>
                    </a:ext>
                  </a:extLst>
                </a:gridCol>
              </a:tblGrid>
              <a:tr h="1315104">
                <a:tc>
                  <a:txBody>
                    <a:bodyPr/>
                    <a:lstStyle/>
                    <a:p>
                      <a:pPr algn="ctr"/>
                      <a:r>
                        <a:rPr lang="en-US" sz="2400" dirty="0" err="1">
                          <a:latin typeface="Lato" panose="020F0502020204030203" pitchFamily="34" charset="0"/>
                        </a:rPr>
                        <a:t>Obligatorio</a:t>
                      </a:r>
                      <a:endParaRPr lang="en-US" sz="2400" dirty="0">
                        <a:latin typeface="Lato" panose="020F0502020204030203" pitchFamily="34" charset="0"/>
                      </a:endParaRPr>
                    </a:p>
                  </a:txBody>
                  <a:tcPr anchor="ctr"/>
                </a:tc>
                <a:tc>
                  <a:txBody>
                    <a:bodyPr/>
                    <a:lstStyle/>
                    <a:p>
                      <a:pPr algn="ctr"/>
                      <a:r>
                        <a:rPr lang="en-US" sz="2400" dirty="0" err="1">
                          <a:latin typeface="Lato" panose="020F0502020204030203" pitchFamily="34" charset="0"/>
                        </a:rPr>
                        <a:t>Opcional</a:t>
                      </a:r>
                      <a:r>
                        <a:rPr lang="en-US" sz="2400" dirty="0">
                          <a:latin typeface="Lato" panose="020F0502020204030203" pitchFamily="34" charset="0"/>
                        </a:rPr>
                        <a:t> </a:t>
                      </a:r>
                      <a:r>
                        <a:rPr lang="en-US" sz="2400" dirty="0" err="1">
                          <a:latin typeface="Lato" panose="020F0502020204030203" pitchFamily="34" charset="0"/>
                        </a:rPr>
                        <a:t>pero</a:t>
                      </a:r>
                      <a:r>
                        <a:rPr lang="en-US" sz="2400" dirty="0">
                          <a:latin typeface="Lato" panose="020F0502020204030203" pitchFamily="34" charset="0"/>
                        </a:rPr>
                        <a:t> </a:t>
                      </a:r>
                      <a:r>
                        <a:rPr lang="en-US" sz="2400" dirty="0" err="1">
                          <a:latin typeface="Lato" panose="020F0502020204030203" pitchFamily="34" charset="0"/>
                        </a:rPr>
                        <a:t>recomendado</a:t>
                      </a:r>
                      <a:endParaRPr lang="en-US" sz="2400" dirty="0">
                        <a:latin typeface="Lato" panose="020F0502020204030203" pitchFamily="34" charset="0"/>
                      </a:endParaRPr>
                    </a:p>
                  </a:txBody>
                  <a:tcPr anchor="ctr"/>
                </a:tc>
                <a:tc>
                  <a:txBody>
                    <a:bodyPr/>
                    <a:lstStyle/>
                    <a:p>
                      <a:pPr algn="ctr"/>
                      <a:r>
                        <a:rPr lang="en-US" sz="2400" dirty="0">
                          <a:latin typeface="Lato" panose="020F0502020204030203" pitchFamily="34" charset="0"/>
                        </a:rPr>
                        <a:t>Si </a:t>
                      </a:r>
                      <a:r>
                        <a:rPr lang="en-US" sz="2400" dirty="0" err="1">
                          <a:latin typeface="Lato" panose="020F0502020204030203" pitchFamily="34" charset="0"/>
                        </a:rPr>
                        <a:t>ofrezca</a:t>
                      </a:r>
                      <a:r>
                        <a:rPr lang="en-US" sz="2400" dirty="0">
                          <a:latin typeface="Lato" panose="020F0502020204030203" pitchFamily="34" charset="0"/>
                        </a:rPr>
                        <a:t> OVS, </a:t>
                      </a:r>
                      <a:r>
                        <a:rPr lang="en-US" sz="2400" dirty="0" err="1">
                          <a:latin typeface="Lato" panose="020F0502020204030203" pitchFamily="34" charset="0"/>
                        </a:rPr>
                        <a:t>aplica</a:t>
                      </a:r>
                      <a:r>
                        <a:rPr lang="en-US" sz="2400" dirty="0">
                          <a:latin typeface="Lato" panose="020F0502020204030203" pitchFamily="34" charset="0"/>
                        </a:rPr>
                        <a:t> para lo </a:t>
                      </a:r>
                      <a:r>
                        <a:rPr lang="en-US" sz="2400" dirty="0" err="1">
                          <a:latin typeface="Lato" panose="020F0502020204030203" pitchFamily="34" charset="0"/>
                        </a:rPr>
                        <a:t>siguiente</a:t>
                      </a:r>
                      <a:endParaRPr lang="en-US" sz="2400" dirty="0">
                        <a:latin typeface="Lato" panose="020F0502020204030203" pitchFamily="34" charset="0"/>
                      </a:endParaRPr>
                    </a:p>
                  </a:txBody>
                  <a:tcPr anchor="ctr"/>
                </a:tc>
                <a:extLst>
                  <a:ext uri="{0D108BD9-81ED-4DB2-BD59-A6C34878D82A}">
                    <a16:rowId xmlns:a16="http://schemas.microsoft.com/office/drawing/2014/main" val="373293877"/>
                  </a:ext>
                </a:extLst>
              </a:tr>
              <a:tr h="2124399">
                <a:tc>
                  <a:txBody>
                    <a:bodyPr/>
                    <a:lstStyle/>
                    <a:p>
                      <a:pPr marL="285750" indent="-285750">
                        <a:buFont typeface="Arial" panose="020B0604020202020204" pitchFamily="34" charset="0"/>
                        <a:buChar char="•"/>
                      </a:pPr>
                      <a:r>
                        <a:rPr lang="en-US" sz="2400" dirty="0">
                          <a:latin typeface="Lato" panose="020F0502020204030203" pitchFamily="34" charset="0"/>
                        </a:rPr>
                        <a:t>Almuerzo, </a:t>
                      </a:r>
                      <a:r>
                        <a:rPr lang="en-US" sz="2400" dirty="0" err="1">
                          <a:latin typeface="Lato" panose="020F0502020204030203" pitchFamily="34" charset="0"/>
                        </a:rPr>
                        <a:t>grados</a:t>
                      </a:r>
                      <a:r>
                        <a:rPr lang="en-US" sz="2400" dirty="0">
                          <a:latin typeface="Lato" panose="020F0502020204030203" pitchFamily="34" charset="0"/>
                        </a:rPr>
                        <a:t> 9-12</a:t>
                      </a:r>
                    </a:p>
                  </a:txBody>
                  <a:tcPr/>
                </a:tc>
                <a:tc>
                  <a:txBody>
                    <a:bodyPr/>
                    <a:lstStyle/>
                    <a:p>
                      <a:pPr marL="285750" indent="-285750">
                        <a:buFont typeface="Arial" panose="020B0604020202020204" pitchFamily="34" charset="0"/>
                        <a:buChar char="•"/>
                      </a:pPr>
                      <a:r>
                        <a:rPr lang="en-US" sz="2400" dirty="0" err="1">
                          <a:latin typeface="Lato" panose="020F0502020204030203" pitchFamily="34" charset="0"/>
                        </a:rPr>
                        <a:t>Desayuno</a:t>
                      </a:r>
                      <a:r>
                        <a:rPr lang="en-US" sz="2400" dirty="0">
                          <a:latin typeface="Lato" panose="020F0502020204030203" pitchFamily="34" charset="0"/>
                        </a:rPr>
                        <a:t>, </a:t>
                      </a:r>
                      <a:r>
                        <a:rPr lang="en-US" sz="2400" dirty="0" err="1">
                          <a:latin typeface="Lato" panose="020F0502020204030203" pitchFamily="34" charset="0"/>
                        </a:rPr>
                        <a:t>grados</a:t>
                      </a:r>
                      <a:r>
                        <a:rPr lang="en-US" sz="2400" dirty="0">
                          <a:latin typeface="Lato" panose="020F0502020204030203" pitchFamily="34" charset="0"/>
                        </a:rPr>
                        <a:t> K-12</a:t>
                      </a:r>
                    </a:p>
                    <a:p>
                      <a:pPr marL="0" indent="0">
                        <a:buFont typeface="Arial" panose="020B0604020202020204" pitchFamily="34" charset="0"/>
                        <a:buNone/>
                      </a:pPr>
                      <a:endParaRPr lang="en-US" sz="2400" dirty="0">
                        <a:latin typeface="Lato" panose="020F0502020204030203" pitchFamily="34" charset="0"/>
                      </a:endParaRPr>
                    </a:p>
                    <a:p>
                      <a:pPr marL="285750" indent="-285750">
                        <a:buFont typeface="Arial" panose="020B0604020202020204" pitchFamily="34" charset="0"/>
                        <a:buChar char="•"/>
                      </a:pPr>
                      <a:r>
                        <a:rPr lang="en-US" sz="2400" dirty="0">
                          <a:latin typeface="Lato" panose="020F0502020204030203" pitchFamily="34" charset="0"/>
                        </a:rPr>
                        <a:t>Almuerzo, </a:t>
                      </a:r>
                      <a:r>
                        <a:rPr lang="en-US" sz="2400" dirty="0" err="1">
                          <a:latin typeface="Lato" panose="020F0502020204030203" pitchFamily="34" charset="0"/>
                        </a:rPr>
                        <a:t>grados</a:t>
                      </a:r>
                      <a:r>
                        <a:rPr lang="en-US" sz="2400" dirty="0">
                          <a:latin typeface="Lato" panose="020F0502020204030203" pitchFamily="34" charset="0"/>
                        </a:rPr>
                        <a:t> K-8</a:t>
                      </a:r>
                    </a:p>
                  </a:txBody>
                  <a:tcPr/>
                </a:tc>
                <a:tc>
                  <a:txBody>
                    <a:bodyPr/>
                    <a:lstStyle/>
                    <a:p>
                      <a:pPr marL="285750" indent="-285750">
                        <a:buFont typeface="Arial" panose="020B0604020202020204" pitchFamily="34" charset="0"/>
                        <a:buChar char="•"/>
                      </a:pPr>
                      <a:r>
                        <a:rPr lang="en-US" sz="2400" dirty="0" err="1">
                          <a:latin typeface="Lato" panose="020F0502020204030203" pitchFamily="34" charset="0"/>
                        </a:rPr>
                        <a:t>Estudiantes</a:t>
                      </a:r>
                      <a:r>
                        <a:rPr lang="en-US" sz="2400" dirty="0">
                          <a:latin typeface="Lato" panose="020F0502020204030203" pitchFamily="34" charset="0"/>
                        </a:rPr>
                        <a:t> con </a:t>
                      </a:r>
                      <a:r>
                        <a:rPr lang="en-US" sz="2400" dirty="0" err="1">
                          <a:latin typeface="Lato" panose="020F0502020204030203" pitchFamily="34" charset="0"/>
                        </a:rPr>
                        <a:t>necesidades</a:t>
                      </a:r>
                      <a:r>
                        <a:rPr lang="en-US" sz="2400" dirty="0">
                          <a:latin typeface="Lato" panose="020F0502020204030203" pitchFamily="34" charset="0"/>
                        </a:rPr>
                        <a:t> </a:t>
                      </a:r>
                      <a:r>
                        <a:rPr lang="en-US" sz="2400" dirty="0" err="1">
                          <a:latin typeface="Lato" panose="020F0502020204030203" pitchFamily="34" charset="0"/>
                        </a:rPr>
                        <a:t>especiales</a:t>
                      </a:r>
                      <a:endParaRPr lang="en-US" sz="2400" dirty="0">
                        <a:latin typeface="Lato" panose="020F0502020204030203" pitchFamily="34" charset="0"/>
                      </a:endParaRPr>
                    </a:p>
                    <a:p>
                      <a:pPr marL="0" indent="0">
                        <a:buFont typeface="Arial" panose="020B0604020202020204" pitchFamily="34" charset="0"/>
                        <a:buNone/>
                      </a:pPr>
                      <a:endParaRPr lang="en-US" sz="2400" dirty="0">
                        <a:latin typeface="Lato" panose="020F0502020204030203" pitchFamily="34" charset="0"/>
                      </a:endParaRPr>
                    </a:p>
                    <a:p>
                      <a:pPr marL="285750" indent="-285750">
                        <a:buFont typeface="Arial" panose="020B0604020202020204" pitchFamily="34" charset="0"/>
                        <a:buChar char="•"/>
                      </a:pPr>
                      <a:r>
                        <a:rPr lang="en-US" sz="2400" dirty="0" err="1">
                          <a:latin typeface="Lato" panose="020F0502020204030203" pitchFamily="34" charset="0"/>
                        </a:rPr>
                        <a:t>Estudiantes</a:t>
                      </a:r>
                      <a:r>
                        <a:rPr lang="en-US" sz="2400" dirty="0">
                          <a:latin typeface="Lato" panose="020F0502020204030203" pitchFamily="34" charset="0"/>
                        </a:rPr>
                        <a:t> </a:t>
                      </a:r>
                      <a:r>
                        <a:rPr lang="en-US" sz="2400" dirty="0" err="1">
                          <a:latin typeface="Lato" panose="020F0502020204030203" pitchFamily="34" charset="0"/>
                        </a:rPr>
                        <a:t>en</a:t>
                      </a:r>
                      <a:r>
                        <a:rPr lang="en-US" sz="2400" dirty="0">
                          <a:latin typeface="Lato" panose="020F0502020204030203" pitchFamily="34" charset="0"/>
                        </a:rPr>
                        <a:t> </a:t>
                      </a:r>
                      <a:r>
                        <a:rPr lang="en-US" sz="2400" dirty="0" err="1">
                          <a:latin typeface="Lato" panose="020F0502020204030203" pitchFamily="34" charset="0"/>
                        </a:rPr>
                        <a:t>excursiones</a:t>
                      </a:r>
                      <a:endParaRPr lang="en-US" sz="2400" dirty="0">
                        <a:latin typeface="Lato" panose="020F0502020204030203" pitchFamily="34" charset="0"/>
                      </a:endParaRPr>
                    </a:p>
                  </a:txBody>
                  <a:tcPr/>
                </a:tc>
                <a:extLst>
                  <a:ext uri="{0D108BD9-81ED-4DB2-BD59-A6C34878D82A}">
                    <a16:rowId xmlns:a16="http://schemas.microsoft.com/office/drawing/2014/main" val="2380147784"/>
                  </a:ext>
                </a:extLst>
              </a:tr>
            </a:tbl>
          </a:graphicData>
        </a:graphic>
      </p:graphicFrame>
    </p:spTree>
    <p:custDataLst>
      <p:tags r:id="rId1"/>
    </p:custDataLst>
    <p:extLst>
      <p:ext uri="{BB962C8B-B14F-4D97-AF65-F5344CB8AC3E}">
        <p14:creationId xmlns:p14="http://schemas.microsoft.com/office/powerpoint/2010/main" val="4106917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DAFA9-CC82-4CF7-A910-42176CA1836D}"/>
              </a:ext>
            </a:extLst>
          </p:cNvPr>
          <p:cNvSpPr>
            <a:spLocks noGrp="1"/>
          </p:cNvSpPr>
          <p:nvPr>
            <p:ph type="title"/>
          </p:nvPr>
        </p:nvSpPr>
        <p:spPr>
          <a:xfrm>
            <a:off x="0" y="4025"/>
            <a:ext cx="9144000" cy="994172"/>
          </a:xfrm>
        </p:spPr>
        <p:txBody>
          <a:bodyPr>
            <a:normAutofit/>
          </a:bodyPr>
          <a:lstStyle/>
          <a:p>
            <a:r>
              <a:rPr lang="es-AR" dirty="0"/>
              <a:t>Los Componentes Alimenticios</a:t>
            </a:r>
          </a:p>
        </p:txBody>
      </p:sp>
      <p:graphicFrame>
        <p:nvGraphicFramePr>
          <p:cNvPr id="2" name="Table 2">
            <a:extLst>
              <a:ext uri="{FF2B5EF4-FFF2-40B4-BE49-F238E27FC236}">
                <a16:creationId xmlns:a16="http://schemas.microsoft.com/office/drawing/2014/main" id="{4B36B20D-C0C2-40A1-ACBF-4CCBFD2606ED}"/>
              </a:ext>
            </a:extLst>
          </p:cNvPr>
          <p:cNvGraphicFramePr>
            <a:graphicFrameLocks noGrp="1"/>
          </p:cNvGraphicFramePr>
          <p:nvPr>
            <p:extLst>
              <p:ext uri="{D42A27DB-BD31-4B8C-83A1-F6EECF244321}">
                <p14:modId xmlns:p14="http://schemas.microsoft.com/office/powerpoint/2010/main" val="4239248951"/>
              </p:ext>
            </p:extLst>
          </p:nvPr>
        </p:nvGraphicFramePr>
        <p:xfrm>
          <a:off x="553453" y="1249612"/>
          <a:ext cx="8109284" cy="3461705"/>
        </p:xfrm>
        <a:graphic>
          <a:graphicData uri="http://schemas.openxmlformats.org/drawingml/2006/table">
            <a:tbl>
              <a:tblPr firstRow="1" bandRow="1">
                <a:tableStyleId>{5C22544A-7EE6-4342-B048-85BDC9FD1C3A}</a:tableStyleId>
              </a:tblPr>
              <a:tblGrid>
                <a:gridCol w="4054642">
                  <a:extLst>
                    <a:ext uri="{9D8B030D-6E8A-4147-A177-3AD203B41FA5}">
                      <a16:colId xmlns:a16="http://schemas.microsoft.com/office/drawing/2014/main" val="2209139384"/>
                    </a:ext>
                  </a:extLst>
                </a:gridCol>
                <a:gridCol w="4054642">
                  <a:extLst>
                    <a:ext uri="{9D8B030D-6E8A-4147-A177-3AD203B41FA5}">
                      <a16:colId xmlns:a16="http://schemas.microsoft.com/office/drawing/2014/main" val="675050191"/>
                    </a:ext>
                  </a:extLst>
                </a:gridCol>
              </a:tblGrid>
              <a:tr h="69932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AR" altLang="en-US" sz="2800" b="1" i="0" u="none" strike="noStrike" kern="1200" cap="none" spc="0" normalizeH="0" baseline="0" noProof="0" dirty="0">
                          <a:ln>
                            <a:noFill/>
                          </a:ln>
                          <a:solidFill>
                            <a:schemeClr val="bg1"/>
                          </a:solidFill>
                          <a:effectLst/>
                          <a:uLnTx/>
                          <a:uFillTx/>
                          <a:latin typeface="Lato" panose="020F0502020204030203" pitchFamily="34" charset="0"/>
                          <a:ea typeface="Lato"/>
                          <a:cs typeface="Lato"/>
                          <a:sym typeface="Lato"/>
                        </a:rPr>
                        <a:t>Desayuno</a:t>
                      </a:r>
                      <a:endParaRPr lang="es-AR" sz="2800" noProof="0" dirty="0">
                        <a:latin typeface="Lato" panose="020F0502020204030203" pitchFamily="34" charset="0"/>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AR" altLang="en-US" sz="2800" b="1" i="0" u="none" strike="noStrike" kern="1200" cap="none" spc="0" normalizeH="0" baseline="0" noProof="0" dirty="0">
                          <a:ln>
                            <a:noFill/>
                          </a:ln>
                          <a:solidFill>
                            <a:schemeClr val="bg1"/>
                          </a:solidFill>
                          <a:effectLst/>
                          <a:uLnTx/>
                          <a:uFillTx/>
                          <a:latin typeface="Lato" panose="020F0502020204030203" pitchFamily="34" charset="0"/>
                          <a:ea typeface="Lato"/>
                          <a:cs typeface="Lato"/>
                          <a:sym typeface="Lato"/>
                        </a:rPr>
                        <a:t>Almuerzo</a:t>
                      </a:r>
                    </a:p>
                  </a:txBody>
                  <a:tcPr/>
                </a:tc>
                <a:extLst>
                  <a:ext uri="{0D108BD9-81ED-4DB2-BD59-A6C34878D82A}">
                    <a16:rowId xmlns:a16="http://schemas.microsoft.com/office/drawing/2014/main" val="2435352021"/>
                  </a:ext>
                </a:extLst>
              </a:tr>
              <a:tr h="2598995">
                <a:tc>
                  <a:txBody>
                    <a:bodyPr/>
                    <a:lstStyle/>
                    <a:p>
                      <a:pPr marL="457200" indent="-457200" algn="l">
                        <a:lnSpc>
                          <a:spcPct val="150000"/>
                        </a:lnSpc>
                        <a:buFont typeface="Arial" panose="020B0604020202020204" pitchFamily="34" charset="0"/>
                        <a:buChar char="•"/>
                      </a:pPr>
                      <a:r>
                        <a:rPr lang="es-AR" sz="2400" noProof="0" dirty="0">
                          <a:latin typeface="Lato" panose="020F0502020204030203" pitchFamily="34" charset="0"/>
                        </a:rPr>
                        <a:t>Leche liquida</a:t>
                      </a:r>
                    </a:p>
                    <a:p>
                      <a:pPr marL="457200" indent="-457200" algn="l">
                        <a:lnSpc>
                          <a:spcPct val="150000"/>
                        </a:lnSpc>
                        <a:buFont typeface="Arial" panose="020B0604020202020204" pitchFamily="34" charset="0"/>
                        <a:buChar char="•"/>
                      </a:pPr>
                      <a:r>
                        <a:rPr lang="es-AR" sz="2400" noProof="0" dirty="0">
                          <a:latin typeface="Lato" panose="020F0502020204030203" pitchFamily="34" charset="0"/>
                        </a:rPr>
                        <a:t>Granos</a:t>
                      </a:r>
                    </a:p>
                    <a:p>
                      <a:pPr marL="457200" indent="-457200" algn="l">
                        <a:lnSpc>
                          <a:spcPct val="150000"/>
                        </a:lnSpc>
                        <a:buFont typeface="Arial" panose="020B0604020202020204" pitchFamily="34" charset="0"/>
                        <a:buChar char="•"/>
                      </a:pPr>
                      <a:r>
                        <a:rPr lang="es-AR" sz="2400" noProof="0" dirty="0">
                          <a:latin typeface="Lato" panose="020F0502020204030203" pitchFamily="34" charset="0"/>
                        </a:rPr>
                        <a:t>Fruta</a:t>
                      </a:r>
                    </a:p>
                    <a:p>
                      <a:pPr marL="457200" indent="-457200" algn="l">
                        <a:lnSpc>
                          <a:spcPct val="150000"/>
                        </a:lnSpc>
                        <a:buFont typeface="+mj-lt"/>
                        <a:buAutoNum type="arabicPeriod"/>
                      </a:pPr>
                      <a:endParaRPr lang="es-AR" sz="2400" noProof="0" dirty="0">
                        <a:latin typeface="Lato" panose="020F0502020204030203" pitchFamily="34" charset="0"/>
                      </a:endParaRPr>
                    </a:p>
                  </a:txBody>
                  <a:tcPr/>
                </a:tc>
                <a:tc>
                  <a:txBody>
                    <a:bodyPr/>
                    <a:lstStyle/>
                    <a:p>
                      <a:pPr marL="457200" indent="-457200" algn="l">
                        <a:lnSpc>
                          <a:spcPct val="150000"/>
                        </a:lnSpc>
                        <a:buFont typeface="Arial" panose="020B0604020202020204" pitchFamily="34" charset="0"/>
                        <a:buChar char="•"/>
                      </a:pPr>
                      <a:r>
                        <a:rPr lang="es-AR" sz="2400" noProof="0" dirty="0">
                          <a:latin typeface="Lato" panose="020F0502020204030203" pitchFamily="34" charset="0"/>
                        </a:rPr>
                        <a:t>Leche liquida</a:t>
                      </a:r>
                    </a:p>
                    <a:p>
                      <a:pPr marL="457200" indent="-457200" algn="l">
                        <a:lnSpc>
                          <a:spcPct val="150000"/>
                        </a:lnSpc>
                        <a:buFont typeface="Arial" panose="020B0604020202020204" pitchFamily="34" charset="0"/>
                        <a:buChar char="•"/>
                      </a:pPr>
                      <a:r>
                        <a:rPr lang="es-AR" sz="2400" noProof="0" dirty="0">
                          <a:latin typeface="Lato" panose="020F0502020204030203" pitchFamily="34" charset="0"/>
                        </a:rPr>
                        <a:t>Granos</a:t>
                      </a:r>
                    </a:p>
                    <a:p>
                      <a:pPr marL="457200" indent="-457200" algn="l">
                        <a:lnSpc>
                          <a:spcPct val="150000"/>
                        </a:lnSpc>
                        <a:buFont typeface="Arial" panose="020B0604020202020204" pitchFamily="34" charset="0"/>
                        <a:buChar char="•"/>
                      </a:pPr>
                      <a:r>
                        <a:rPr lang="es-AR" sz="2400" noProof="0" dirty="0">
                          <a:latin typeface="Lato" panose="020F0502020204030203" pitchFamily="34" charset="0"/>
                        </a:rPr>
                        <a:t>Fruta</a:t>
                      </a:r>
                    </a:p>
                    <a:p>
                      <a:pPr marL="457200" indent="-457200" algn="l">
                        <a:lnSpc>
                          <a:spcPct val="150000"/>
                        </a:lnSpc>
                        <a:buFont typeface="Arial" panose="020B0604020202020204" pitchFamily="34" charset="0"/>
                        <a:buChar char="•"/>
                      </a:pPr>
                      <a:r>
                        <a:rPr lang="es-AR" sz="2400" noProof="0" dirty="0">
                          <a:latin typeface="Lato" panose="020F0502020204030203" pitchFamily="34" charset="0"/>
                        </a:rPr>
                        <a:t>Verdura</a:t>
                      </a:r>
                    </a:p>
                    <a:p>
                      <a:pPr marL="457200" indent="-457200" algn="l">
                        <a:lnSpc>
                          <a:spcPct val="150000"/>
                        </a:lnSpc>
                        <a:buFont typeface="Arial" panose="020B0604020202020204" pitchFamily="34" charset="0"/>
                        <a:buChar char="•"/>
                      </a:pPr>
                      <a:r>
                        <a:rPr lang="es-AR" sz="2400" noProof="0" dirty="0">
                          <a:latin typeface="Lato" panose="020F0502020204030203" pitchFamily="34" charset="0"/>
                        </a:rPr>
                        <a:t>Carne/ sustituto de carne</a:t>
                      </a:r>
                    </a:p>
                  </a:txBody>
                  <a:tcPr/>
                </a:tc>
                <a:extLst>
                  <a:ext uri="{0D108BD9-81ED-4DB2-BD59-A6C34878D82A}">
                    <a16:rowId xmlns:a16="http://schemas.microsoft.com/office/drawing/2014/main" val="2894337215"/>
                  </a:ext>
                </a:extLst>
              </a:tr>
            </a:tbl>
          </a:graphicData>
        </a:graphic>
      </p:graphicFrame>
    </p:spTree>
    <p:custDataLst>
      <p:tags r:id="rId1"/>
    </p:custDataLst>
    <p:extLst>
      <p:ext uri="{BB962C8B-B14F-4D97-AF65-F5344CB8AC3E}">
        <p14:creationId xmlns:p14="http://schemas.microsoft.com/office/powerpoint/2010/main" val="876915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7CFF17-B2EE-4DBF-9F18-1111C941FD05}"/>
              </a:ext>
            </a:extLst>
          </p:cNvPr>
          <p:cNvSpPr>
            <a:spLocks noGrp="1"/>
          </p:cNvSpPr>
          <p:nvPr>
            <p:ph type="title" idx="4294967295"/>
          </p:nvPr>
        </p:nvSpPr>
        <p:spPr/>
        <p:txBody>
          <a:bodyPr/>
          <a:lstStyle/>
          <a:p>
            <a:r>
              <a:rPr lang="es-AR" dirty="0"/>
              <a:t>Un </a:t>
            </a:r>
            <a:r>
              <a:rPr lang="es-AR" dirty="0" err="1"/>
              <a:t>item</a:t>
            </a:r>
            <a:r>
              <a:rPr lang="es-AR" dirty="0"/>
              <a:t> del menú</a:t>
            </a:r>
          </a:p>
        </p:txBody>
      </p:sp>
      <p:sp>
        <p:nvSpPr>
          <p:cNvPr id="3" name="Text Placeholder 2">
            <a:extLst>
              <a:ext uri="{FF2B5EF4-FFF2-40B4-BE49-F238E27FC236}">
                <a16:creationId xmlns:a16="http://schemas.microsoft.com/office/drawing/2014/main" id="{A0696C88-7A3A-42EB-99DA-DBB1F0993B65}"/>
              </a:ext>
            </a:extLst>
          </p:cNvPr>
          <p:cNvSpPr>
            <a:spLocks noGrp="1"/>
          </p:cNvSpPr>
          <p:nvPr>
            <p:ph type="body" sz="quarter" idx="14"/>
          </p:nvPr>
        </p:nvSpPr>
        <p:spPr>
          <a:xfrm>
            <a:off x="1588603" y="1441629"/>
            <a:ext cx="5966793" cy="1125579"/>
          </a:xfrm>
        </p:spPr>
        <p:txBody>
          <a:bodyPr>
            <a:noAutofit/>
          </a:bodyPr>
          <a:lstStyle/>
          <a:p>
            <a:pPr marL="0" indent="0" algn="ctr">
              <a:buNone/>
            </a:pPr>
            <a:r>
              <a:rPr lang="es-ES" b="0" dirty="0"/>
              <a:t>Un alimento específico ofrecido. </a:t>
            </a:r>
          </a:p>
          <a:p>
            <a:pPr marL="0" indent="0" algn="ctr">
              <a:buNone/>
            </a:pPr>
            <a:r>
              <a:rPr lang="es-ES" b="0" dirty="0"/>
              <a:t>Puede contener uno o más componentes. </a:t>
            </a:r>
          </a:p>
        </p:txBody>
      </p:sp>
      <p:pic>
        <p:nvPicPr>
          <p:cNvPr id="1028" name="Picture 4">
            <a:extLst>
              <a:ext uri="{FF2B5EF4-FFF2-40B4-BE49-F238E27FC236}">
                <a16:creationId xmlns:a16="http://schemas.microsoft.com/office/drawing/2014/main" id="{AE63390F-F1F4-417B-9816-42FFB4A93F00}"/>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771306" y="2796455"/>
            <a:ext cx="2416433" cy="20458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8EB87A1-FEE1-4A47-969C-DB8A62B409E9}"/>
              </a:ext>
              <a:ext uri="{C183D7F6-B498-43B3-948B-1728B52AA6E4}">
                <adec:decorative xmlns:adec="http://schemas.microsoft.com/office/drawing/2017/decorative" val="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943" b="94503" l="9973" r="100000">
                        <a14:backgroundMark x1="48841" y1="32579" x2="48841" y2="32579"/>
                        <a14:backgroundMark x1="52776" y1="25788" x2="52776" y2="25788"/>
                        <a14:backgroundMark x1="65606" y1="15441" x2="65606" y2="15441"/>
                        <a14:backgroundMark x1="98221" y1="32902" x2="98221" y2="32902"/>
                        <a14:backgroundMark x1="50782" y1="71382" x2="50782" y2="71382"/>
                        <a14:backgroundMark x1="48841" y1="73808" x2="48841" y2="73808"/>
                        <a14:backgroundMark x1="75094" y1="89491" x2="75094" y2="89491"/>
                        <a14:backgroundMark x1="84151" y1="88601" x2="84151" y2="88601"/>
                        <a14:backgroundMark x1="63827" y1="17219" x2="63827" y2="17219"/>
                        <a14:backgroundMark x1="61240" y1="31447" x2="61240" y2="31447"/>
                        <a14:backgroundMark x1="81995" y1="13662" x2="81995" y2="13662"/>
                        <a14:backgroundMark x1="94447" y1="23444" x2="94447" y2="23444"/>
                        <a14:backgroundMark x1="93639" y1="16896" x2="93639" y2="16896"/>
                        <a14:backgroundMark x1="89326" y1="12773" x2="89326" y2="12773"/>
                        <a14:backgroundMark x1="97197" y1="21665" x2="97197" y2="21665"/>
                        <a14:backgroundMark x1="72345" y1="89167" x2="72345" y2="89167"/>
                        <a14:backgroundMark x1="54340" y1="83832" x2="54340" y2="83832"/>
                        <a14:backgroundMark x1="59677" y1="87712" x2="59677" y2="87712"/>
                        <a14:backgroundMark x1="61671" y1="90057" x2="61671" y2="90057"/>
                        <a14:backgroundMark x1="61078" y1="87146" x2="61078" y2="87146"/>
                        <a14:backgroundMark x1="68194" y1="91835" x2="68194" y2="91835"/>
                        <a14:backgroundMark x1="55148" y1="80598" x2="55148" y2="80598"/>
                        <a14:backgroundMark x1="98383" y1="81164" x2="98383" y2="81164"/>
                        <a14:backgroundMark x1="99191" y1="45028" x2="99191" y2="45028"/>
                        <a14:backgroundMark x1="98976" y1="42926" x2="98976" y2="42926"/>
                        <a14:backgroundMark x1="98976" y1="72595" x2="98976" y2="72595"/>
                        <a14:backgroundMark x1="95849" y1="84479" x2="95849" y2="84479"/>
                        <a14:backgroundMark x1="99191" y1="66370" x2="99191" y2="66370"/>
                        <a14:backgroundMark x1="99191" y1="69361" x2="99191" y2="69361"/>
                        <a14:backgroundMark x1="99191" y1="74939" x2="99191" y2="74939"/>
                        <a14:backgroundMark x1="46377" y1="20850" x2="46377" y2="20850"/>
                        <a14:backgroundMark x1="46640" y1="45059" x2="46640" y2="45059"/>
                        <a14:backgroundMark x1="47365" y1="62846" x2="47365" y2="62846"/>
                        <a14:backgroundMark x1="55599" y1="86759" x2="55599" y2="86759"/>
                        <a14:backgroundMark x1="52174" y1="31324" x2="52174" y2="31324"/>
                      </a14:backgroundRemoval>
                    </a14:imgEffect>
                  </a14:imgLayer>
                </a14:imgProps>
              </a:ext>
              <a:ext uri="{28A0092B-C50C-407E-A947-70E740481C1C}">
                <a14:useLocalDpi xmlns:a14="http://schemas.microsoft.com/office/drawing/2010/main" val="0"/>
              </a:ext>
            </a:extLst>
          </a:blip>
          <a:srcRect l="42052" t="8419" b="6536"/>
          <a:stretch/>
        </p:blipFill>
        <p:spPr>
          <a:xfrm>
            <a:off x="2234547" y="2895897"/>
            <a:ext cx="1887739" cy="1846978"/>
          </a:xfrm>
          <a:prstGeom prst="rect">
            <a:avLst/>
          </a:prstGeom>
        </p:spPr>
      </p:pic>
    </p:spTree>
    <p:extLst>
      <p:ext uri="{BB962C8B-B14F-4D97-AF65-F5344CB8AC3E}">
        <p14:creationId xmlns:p14="http://schemas.microsoft.com/office/powerpoint/2010/main" val="465615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03D71DA-01F2-4911-B983-667402CAA751}"/>
              </a:ext>
            </a:extLst>
          </p:cNvPr>
          <p:cNvSpPr>
            <a:spLocks noGrp="1"/>
          </p:cNvSpPr>
          <p:nvPr>
            <p:ph type="title" idx="4294967295"/>
          </p:nvPr>
        </p:nvSpPr>
        <p:spPr/>
        <p:txBody>
          <a:bodyPr/>
          <a:lstStyle/>
          <a:p>
            <a:pPr rtl="0" eaLnBrk="1" latinLnBrk="0" hangingPunct="1"/>
            <a:r>
              <a:rPr lang="en-US" sz="3600" b="1" kern="1200" dirty="0">
                <a:solidFill>
                  <a:srgbClr val="FFFFFF"/>
                </a:solidFill>
                <a:effectLst/>
                <a:latin typeface="Lato Black" panose="020F0A02020204030203" pitchFamily="34" charset="0"/>
                <a:ea typeface="+mn-ea"/>
                <a:cs typeface="+mn-cs"/>
              </a:rPr>
              <a:t>Un item </a:t>
            </a:r>
            <a:r>
              <a:rPr lang="en-US" sz="3600" b="1" kern="1200" dirty="0" err="1">
                <a:solidFill>
                  <a:srgbClr val="FFFFFF"/>
                </a:solidFill>
                <a:effectLst/>
                <a:latin typeface="Lato Black" panose="020F0A02020204030203" pitchFamily="34" charset="0"/>
                <a:ea typeface="+mn-ea"/>
                <a:cs typeface="+mn-cs"/>
              </a:rPr>
              <a:t>en</a:t>
            </a:r>
            <a:r>
              <a:rPr lang="en-US" sz="3600" b="1" kern="1200" dirty="0">
                <a:solidFill>
                  <a:srgbClr val="FFFFFF"/>
                </a:solidFill>
                <a:effectLst/>
                <a:latin typeface="Lato Black" panose="020F0A02020204030203" pitchFamily="34" charset="0"/>
                <a:ea typeface="+mn-ea"/>
                <a:cs typeface="+mn-cs"/>
              </a:rPr>
              <a:t> </a:t>
            </a:r>
            <a:r>
              <a:rPr lang="en-US" sz="3600" b="1" kern="1200" dirty="0" err="1">
                <a:solidFill>
                  <a:srgbClr val="FFFFFF"/>
                </a:solidFill>
                <a:effectLst/>
                <a:latin typeface="Lato Black" panose="020F0A02020204030203" pitchFamily="34" charset="0"/>
                <a:ea typeface="+mn-ea"/>
                <a:cs typeface="+mn-cs"/>
              </a:rPr>
              <a:t>el</a:t>
            </a:r>
            <a:r>
              <a:rPr lang="en-US" sz="3600" b="1" kern="1200" dirty="0">
                <a:solidFill>
                  <a:srgbClr val="FFFFFF"/>
                </a:solidFill>
                <a:effectLst/>
                <a:latin typeface="Lato Black" panose="020F0A02020204030203" pitchFamily="34" charset="0"/>
                <a:ea typeface="+mn-ea"/>
                <a:cs typeface="+mn-cs"/>
              </a:rPr>
              <a:t> </a:t>
            </a:r>
            <a:r>
              <a:rPr lang="en-US" sz="3600" b="1" kern="1200" dirty="0" err="1">
                <a:solidFill>
                  <a:srgbClr val="FFFFFF"/>
                </a:solidFill>
                <a:effectLst/>
                <a:latin typeface="Lato Black" panose="020F0A02020204030203" pitchFamily="34" charset="0"/>
                <a:ea typeface="+mn-ea"/>
                <a:cs typeface="+mn-cs"/>
              </a:rPr>
              <a:t>desayuno</a:t>
            </a:r>
            <a:endParaRPr lang="en-US" dirty="0">
              <a:effectLst/>
            </a:endParaRPr>
          </a:p>
        </p:txBody>
      </p:sp>
      <p:sp>
        <p:nvSpPr>
          <p:cNvPr id="3" name="Text Placeholder 2">
            <a:extLst>
              <a:ext uri="{FF2B5EF4-FFF2-40B4-BE49-F238E27FC236}">
                <a16:creationId xmlns:a16="http://schemas.microsoft.com/office/drawing/2014/main" id="{7975B519-76DD-4446-A9E3-2AD5F4D47FE4}"/>
              </a:ext>
            </a:extLst>
          </p:cNvPr>
          <p:cNvSpPr>
            <a:spLocks noGrp="1"/>
          </p:cNvSpPr>
          <p:nvPr>
            <p:ph type="body" sz="quarter" idx="14"/>
          </p:nvPr>
        </p:nvSpPr>
        <p:spPr>
          <a:xfrm>
            <a:off x="432572" y="1262025"/>
            <a:ext cx="2605975" cy="1027954"/>
          </a:xfrm>
          <a:ln>
            <a:noFill/>
          </a:ln>
        </p:spPr>
        <p:txBody>
          <a:bodyPr anchor="ctr">
            <a:norm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Lato" panose="020F0502020204030203" pitchFamily="34" charset="0"/>
                <a:ea typeface="+mn-ea"/>
                <a:cs typeface="+mn-cs"/>
              </a:rPr>
              <a:t>½ </a:t>
            </a:r>
            <a:r>
              <a:rPr lang="en-US" dirty="0" err="1"/>
              <a:t>taza</a:t>
            </a:r>
            <a:r>
              <a:rPr lang="en-US" dirty="0"/>
              <a:t> de </a:t>
            </a:r>
            <a:r>
              <a:rPr lang="en-US" dirty="0" err="1"/>
              <a:t>fruta</a:t>
            </a:r>
            <a:endParaRPr kumimoji="0" lang="en-US" b="1" i="0" u="none" strike="noStrike" kern="1200" cap="none" spc="0" normalizeH="0" baseline="0" noProof="0" dirty="0">
              <a:ln>
                <a:noFill/>
              </a:ln>
              <a:effectLst/>
              <a:uLnTx/>
              <a:uFillTx/>
              <a:latin typeface="Lato" panose="020F0502020204030203" pitchFamily="34" charset="0"/>
              <a:ea typeface="+mn-ea"/>
              <a:cs typeface="+mn-cs"/>
            </a:endParaRPr>
          </a:p>
        </p:txBody>
      </p:sp>
      <p:sp>
        <p:nvSpPr>
          <p:cNvPr id="10" name="TextBox 9">
            <a:extLst>
              <a:ext uri="{FF2B5EF4-FFF2-40B4-BE49-F238E27FC236}">
                <a16:creationId xmlns:a16="http://schemas.microsoft.com/office/drawing/2014/main" id="{B6F6C54C-5774-44CE-9B5C-BCF578D9A1F8}"/>
              </a:ext>
            </a:extLst>
          </p:cNvPr>
          <p:cNvSpPr txBox="1"/>
          <p:nvPr/>
        </p:nvSpPr>
        <p:spPr>
          <a:xfrm>
            <a:off x="-503169" y="3658271"/>
            <a:ext cx="4577316" cy="369332"/>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Lato" panose="020F0502020204030203" pitchFamily="34" charset="0"/>
                <a:ea typeface="+mn-ea"/>
                <a:cs typeface="+mn-cs"/>
              </a:rPr>
              <a:t>(</a:t>
            </a:r>
            <a:r>
              <a:rPr lang="en-US" sz="1800" dirty="0">
                <a:latin typeface="Lato" panose="020F0502020204030203" pitchFamily="34" charset="0"/>
              </a:rPr>
              <a:t>o </a:t>
            </a:r>
            <a:r>
              <a:rPr kumimoji="0" lang="en-US" sz="1800" b="0" i="0" u="none" strike="noStrike" kern="1200" cap="none" spc="0" normalizeH="0" baseline="0" noProof="0" dirty="0" err="1">
                <a:ln>
                  <a:noFill/>
                </a:ln>
                <a:effectLst/>
                <a:uLnTx/>
                <a:uFillTx/>
                <a:latin typeface="Lato" panose="020F0502020204030203" pitchFamily="34" charset="0"/>
                <a:ea typeface="+mn-ea"/>
                <a:cs typeface="+mn-cs"/>
              </a:rPr>
              <a:t>verdura</a:t>
            </a:r>
            <a:r>
              <a:rPr kumimoji="0" lang="en-US" sz="1800" b="0" i="0" u="none" strike="noStrike" kern="1200" cap="none" spc="0" normalizeH="0" baseline="0" noProof="0" dirty="0">
                <a:ln>
                  <a:noFill/>
                </a:ln>
                <a:effectLst/>
                <a:uLnTx/>
                <a:uFillTx/>
                <a:latin typeface="Lato" panose="020F0502020204030203" pitchFamily="34" charset="0"/>
                <a:ea typeface="+mn-ea"/>
                <a:cs typeface="+mn-cs"/>
              </a:rPr>
              <a:t>)</a:t>
            </a:r>
          </a:p>
        </p:txBody>
      </p:sp>
      <p:pic>
        <p:nvPicPr>
          <p:cNvPr id="6" name="Picture 5">
            <a:extLst>
              <a:ext uri="{FF2B5EF4-FFF2-40B4-BE49-F238E27FC236}">
                <a16:creationId xmlns:a16="http://schemas.microsoft.com/office/drawing/2014/main" id="{CE1777EC-6283-4FDE-AE6E-4E4383DFF165}"/>
              </a:ext>
              <a:ext uri="{C183D7F6-B498-43B3-948B-1728B52AA6E4}">
                <adec:decorative xmlns:adec="http://schemas.microsoft.com/office/drawing/2017/decorative" val="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125" b="96023" l="3933" r="97753">
                        <a14:backgroundMark x1="45880" y1="82670" x2="45880" y2="82670"/>
                      </a14:backgroundRemoval>
                    </a14:imgEffect>
                  </a14:imgLayer>
                </a14:imgProps>
              </a:ext>
              <a:ext uri="{28A0092B-C50C-407E-A947-70E740481C1C}">
                <a14:useLocalDpi xmlns:a14="http://schemas.microsoft.com/office/drawing/2010/main" val="0"/>
              </a:ext>
            </a:extLst>
          </a:blip>
          <a:stretch>
            <a:fillRect/>
          </a:stretch>
        </p:blipFill>
        <p:spPr>
          <a:xfrm>
            <a:off x="589235" y="2196846"/>
            <a:ext cx="2392509" cy="1577479"/>
          </a:xfrm>
          <a:prstGeom prst="rect">
            <a:avLst/>
          </a:prstGeom>
        </p:spPr>
      </p:pic>
      <p:sp>
        <p:nvSpPr>
          <p:cNvPr id="5" name="Text Placeholder 2">
            <a:extLst>
              <a:ext uri="{FF2B5EF4-FFF2-40B4-BE49-F238E27FC236}">
                <a16:creationId xmlns:a16="http://schemas.microsoft.com/office/drawing/2014/main" id="{B50A2798-52CC-4903-97E7-A4B398AB879A}"/>
              </a:ext>
            </a:extLst>
          </p:cNvPr>
          <p:cNvSpPr txBox="1">
            <a:spLocks/>
          </p:cNvSpPr>
          <p:nvPr/>
        </p:nvSpPr>
        <p:spPr>
          <a:xfrm>
            <a:off x="3135991" y="1402825"/>
            <a:ext cx="3199978" cy="1255052"/>
          </a:xfrm>
          <a:prstGeom prst="rect">
            <a:avLst/>
          </a:prstGeom>
          <a:ln>
            <a:noFill/>
          </a:ln>
        </p:spPr>
        <p:txBody>
          <a:bodyPr vert="horz" lIns="91440" tIns="45720" rIns="91440" bIns="45720" rtlCol="0" anchor="ctr">
            <a:noAutofit/>
          </a:bodyPr>
          <a:lstStyle>
            <a:lvl1pPr marL="342900" indent="-342900" algn="l" defTabSz="685800" rtl="0" eaLnBrk="1" latinLnBrk="0" hangingPunct="1">
              <a:lnSpc>
                <a:spcPct val="150000"/>
              </a:lnSpc>
              <a:spcBef>
                <a:spcPts val="0"/>
              </a:spcBef>
              <a:spcAft>
                <a:spcPts val="439"/>
              </a:spcAft>
              <a:buFont typeface="Arial"/>
              <a:buChar char="•"/>
              <a:defRPr sz="2400" b="1" kern="1200">
                <a:solidFill>
                  <a:schemeClr val="tx1"/>
                </a:solidFill>
                <a:latin typeface="Lato" panose="020F0502020204030203" pitchFamily="34" charset="0"/>
                <a:ea typeface="+mn-ea"/>
                <a:cs typeface="+mn-cs"/>
              </a:defRPr>
            </a:lvl1pPr>
            <a:lvl2pPr marL="342789" indent="0" algn="l" defTabSz="685800" rtl="0" eaLnBrk="1" latinLnBrk="0" hangingPunct="1">
              <a:lnSpc>
                <a:spcPct val="150000"/>
              </a:lnSpc>
              <a:spcBef>
                <a:spcPts val="375"/>
              </a:spcBef>
              <a:buFont typeface="Lato" panose="020F0502020204030203" pitchFamily="34" charset="0"/>
              <a:buNone/>
              <a:defRPr sz="1758" kern="1200">
                <a:solidFill>
                  <a:schemeClr val="tx1"/>
                </a:solidFill>
                <a:latin typeface="Lato" panose="020F0502020204030203" pitchFamily="34" charset="0"/>
                <a:ea typeface="+mn-ea"/>
                <a:cs typeface="+mn-cs"/>
              </a:defRPr>
            </a:lvl2pPr>
            <a:lvl3pPr marL="685578" indent="0" algn="l" defTabSz="685800" rtl="0" eaLnBrk="1" latinLnBrk="0" hangingPunct="1">
              <a:lnSpc>
                <a:spcPct val="90000"/>
              </a:lnSpc>
              <a:spcBef>
                <a:spcPts val="375"/>
              </a:spcBef>
              <a:buFont typeface="Arial" panose="020B0604020202020204" pitchFamily="34" charset="0"/>
              <a:buNone/>
              <a:defRPr sz="1758" kern="1200">
                <a:solidFill>
                  <a:schemeClr val="tx1"/>
                </a:solidFill>
                <a:latin typeface="+mn-lt"/>
                <a:ea typeface="+mn-ea"/>
                <a:cs typeface="+mn-cs"/>
              </a:defRPr>
            </a:lvl3pPr>
            <a:lvl4pPr marL="1028368" indent="0" algn="l" defTabSz="685800" rtl="0" eaLnBrk="1" latinLnBrk="0" hangingPunct="1">
              <a:lnSpc>
                <a:spcPct val="90000"/>
              </a:lnSpc>
              <a:spcBef>
                <a:spcPts val="375"/>
              </a:spcBef>
              <a:buFont typeface="Arial" panose="020B0604020202020204" pitchFamily="34" charset="0"/>
              <a:buNone/>
              <a:defRPr sz="1758" kern="1200">
                <a:solidFill>
                  <a:schemeClr val="tx1"/>
                </a:solidFill>
                <a:latin typeface="+mn-lt"/>
                <a:ea typeface="+mn-ea"/>
                <a:cs typeface="+mn-cs"/>
              </a:defRPr>
            </a:lvl4pPr>
            <a:lvl5pPr marL="1371157" indent="0" algn="l" defTabSz="685800" rtl="0" eaLnBrk="1" latinLnBrk="0" hangingPunct="1">
              <a:lnSpc>
                <a:spcPct val="90000"/>
              </a:lnSpc>
              <a:spcBef>
                <a:spcPts val="375"/>
              </a:spcBef>
              <a:buFont typeface="Arial" panose="020B0604020202020204" pitchFamily="34" charset="0"/>
              <a:buNone/>
              <a:defRPr sz="1758"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b="1" i="0" strike="noStrike" kern="1200" cap="none" spc="0" normalizeH="0" baseline="0" noProof="0" dirty="0">
                <a:ln>
                  <a:noFill/>
                </a:ln>
                <a:effectLst/>
                <a:uLnTx/>
                <a:uFillTx/>
                <a:latin typeface="Lato" panose="020F0502020204030203" pitchFamily="34" charset="0"/>
                <a:ea typeface="+mn-ea"/>
                <a:cs typeface="+mn-cs"/>
              </a:rPr>
              <a:t>1 </a:t>
            </a:r>
            <a:r>
              <a:rPr kumimoji="0" lang="en-US" b="1" i="0" strike="noStrike" kern="1200" cap="none" spc="0" normalizeH="0" baseline="0" noProof="0" dirty="0" err="1">
                <a:ln>
                  <a:noFill/>
                </a:ln>
                <a:effectLst/>
                <a:uLnTx/>
                <a:uFillTx/>
                <a:latin typeface="Lato" panose="020F0502020204030203" pitchFamily="34" charset="0"/>
                <a:ea typeface="+mn-ea"/>
                <a:cs typeface="+mn-cs"/>
              </a:rPr>
              <a:t>onza</a:t>
            </a:r>
            <a:r>
              <a:rPr kumimoji="0" lang="en-US" b="1" i="0" strike="noStrike" kern="1200" cap="none" spc="0" normalizeH="0" baseline="0" noProof="0" dirty="0">
                <a:ln>
                  <a:noFill/>
                </a:ln>
                <a:effectLst/>
                <a:uLnTx/>
                <a:uFillTx/>
                <a:latin typeface="Lato" panose="020F0502020204030203" pitchFamily="34" charset="0"/>
                <a:ea typeface="+mn-ea"/>
                <a:cs typeface="+mn-cs"/>
              </a:rPr>
              <a:t> </a:t>
            </a:r>
            <a:r>
              <a:rPr kumimoji="0" lang="en-US" b="1" i="0" strike="noStrike" kern="1200" cap="none" spc="0" normalizeH="0" baseline="0" noProof="0" dirty="0" err="1">
                <a:ln>
                  <a:noFill/>
                </a:ln>
                <a:effectLst/>
                <a:uLnTx/>
                <a:uFillTx/>
                <a:latin typeface="Lato" panose="020F0502020204030203" pitchFamily="34" charset="0"/>
                <a:ea typeface="+mn-ea"/>
                <a:cs typeface="+mn-cs"/>
              </a:rPr>
              <a:t>equivalente</a:t>
            </a:r>
            <a:r>
              <a:rPr kumimoji="0" lang="en-US" b="1" i="0" strike="noStrike" kern="1200" cap="none" spc="0" normalizeH="0" baseline="0" noProof="0" dirty="0">
                <a:ln>
                  <a:noFill/>
                </a:ln>
                <a:effectLst/>
                <a:uLnTx/>
                <a:uFillTx/>
                <a:latin typeface="Lato" panose="020F0502020204030203" pitchFamily="34" charset="0"/>
                <a:ea typeface="+mn-ea"/>
                <a:cs typeface="+mn-cs"/>
              </a:rPr>
              <a:t> (oz eq)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b="1" i="0" strike="noStrike" kern="1200" cap="none" spc="0" normalizeH="0" baseline="0" noProof="0" dirty="0">
                <a:ln>
                  <a:noFill/>
                </a:ln>
                <a:effectLst/>
                <a:uLnTx/>
                <a:uFillTx/>
                <a:latin typeface="Lato" panose="020F0502020204030203" pitchFamily="34" charset="0"/>
                <a:ea typeface="+mn-ea"/>
                <a:cs typeface="+mn-cs"/>
              </a:rPr>
              <a:t>de </a:t>
            </a:r>
            <a:r>
              <a:rPr kumimoji="0" lang="en-US" b="1" i="0" strike="noStrike" kern="1200" cap="none" spc="0" normalizeH="0" baseline="0" noProof="0" dirty="0" err="1">
                <a:ln>
                  <a:noFill/>
                </a:ln>
                <a:effectLst/>
                <a:uLnTx/>
                <a:uFillTx/>
                <a:latin typeface="Lato" panose="020F0502020204030203" pitchFamily="34" charset="0"/>
                <a:ea typeface="+mn-ea"/>
                <a:cs typeface="+mn-cs"/>
              </a:rPr>
              <a:t>grano</a:t>
            </a:r>
            <a:endParaRPr kumimoji="0" lang="en-US" b="1" i="0" strike="noStrike" kern="1200" cap="none" spc="0" normalizeH="0" baseline="0" noProof="0" dirty="0">
              <a:ln>
                <a:noFill/>
              </a:ln>
              <a:effectLst/>
              <a:uLnTx/>
              <a:uFillTx/>
              <a:latin typeface="Lato" panose="020F0502020204030203" pitchFamily="34" charset="0"/>
              <a:ea typeface="+mn-ea"/>
              <a:cs typeface="+mn-cs"/>
            </a:endParaRPr>
          </a:p>
        </p:txBody>
      </p:sp>
      <p:sp>
        <p:nvSpPr>
          <p:cNvPr id="12" name="TextBox 11">
            <a:extLst>
              <a:ext uri="{FF2B5EF4-FFF2-40B4-BE49-F238E27FC236}">
                <a16:creationId xmlns:a16="http://schemas.microsoft.com/office/drawing/2014/main" id="{9442125E-5D1E-447F-94FB-70C8797DF5D1}"/>
              </a:ext>
            </a:extLst>
          </p:cNvPr>
          <p:cNvSpPr txBox="1"/>
          <p:nvPr/>
        </p:nvSpPr>
        <p:spPr>
          <a:xfrm>
            <a:off x="2398738" y="4220895"/>
            <a:ext cx="4848446" cy="369332"/>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i="0" strike="noStrike" kern="1200" cap="none" spc="0" normalizeH="0" baseline="0" noProof="0" dirty="0">
                <a:ln>
                  <a:noFill/>
                </a:ln>
                <a:effectLst/>
                <a:uLnTx/>
                <a:uFillTx/>
                <a:latin typeface="Lato" panose="020F0502020204030203" pitchFamily="34" charset="0"/>
                <a:ea typeface="+mn-ea"/>
                <a:cs typeface="+mn-cs"/>
              </a:rPr>
              <a:t>(o</a:t>
            </a:r>
            <a:r>
              <a:rPr lang="en-US" sz="1800" dirty="0">
                <a:latin typeface="Lato" panose="020F0502020204030203" pitchFamily="34" charset="0"/>
              </a:rPr>
              <a:t> </a:t>
            </a:r>
            <a:r>
              <a:rPr kumimoji="0" lang="en-US" sz="1800" i="0" strike="noStrike" kern="1200" cap="none" spc="0" normalizeH="0" baseline="0" noProof="0" dirty="0">
                <a:ln>
                  <a:noFill/>
                </a:ln>
                <a:effectLst/>
                <a:uLnTx/>
                <a:uFillTx/>
                <a:latin typeface="Lato" panose="020F0502020204030203" pitchFamily="34" charset="0"/>
                <a:ea typeface="+mn-ea"/>
                <a:cs typeface="+mn-cs"/>
              </a:rPr>
              <a:t>carne/</a:t>
            </a:r>
            <a:r>
              <a:rPr kumimoji="0" lang="en-US" sz="1800" i="0" strike="noStrike" kern="1200" cap="none" spc="0" normalizeH="0" baseline="0" noProof="0" dirty="0" err="1">
                <a:ln>
                  <a:noFill/>
                </a:ln>
                <a:effectLst/>
                <a:uLnTx/>
                <a:uFillTx/>
                <a:latin typeface="Lato" panose="020F0502020204030203" pitchFamily="34" charset="0"/>
                <a:ea typeface="+mn-ea"/>
                <a:cs typeface="+mn-cs"/>
              </a:rPr>
              <a:t>sustituto</a:t>
            </a:r>
            <a:r>
              <a:rPr kumimoji="0" lang="en-US" sz="1800" i="0" strike="noStrike" kern="1200" cap="none" spc="0" normalizeH="0" baseline="0" noProof="0" dirty="0">
                <a:ln>
                  <a:noFill/>
                </a:ln>
                <a:effectLst/>
                <a:uLnTx/>
                <a:uFillTx/>
                <a:latin typeface="Lato" panose="020F0502020204030203" pitchFamily="34" charset="0"/>
                <a:ea typeface="+mn-ea"/>
                <a:cs typeface="+mn-cs"/>
              </a:rPr>
              <a:t> de carne)</a:t>
            </a:r>
            <a:endParaRPr kumimoji="0" lang="en-US" sz="1800" i="0" u="none" strike="noStrike" kern="1200" cap="none" spc="0" normalizeH="0" baseline="0" noProof="0" dirty="0">
              <a:ln>
                <a:noFill/>
              </a:ln>
              <a:effectLst/>
              <a:uLnTx/>
              <a:uFillTx/>
              <a:latin typeface="Lato" panose="020F0502020204030203" pitchFamily="34" charset="0"/>
              <a:ea typeface="+mn-ea"/>
              <a:cs typeface="+mn-cs"/>
            </a:endParaRPr>
          </a:p>
        </p:txBody>
      </p:sp>
      <p:pic>
        <p:nvPicPr>
          <p:cNvPr id="7" name="Picture 2">
            <a:extLst>
              <a:ext uri="{FF2B5EF4-FFF2-40B4-BE49-F238E27FC236}">
                <a16:creationId xmlns:a16="http://schemas.microsoft.com/office/drawing/2014/main" id="{94FD9CE6-4C7F-436A-8589-77F774777A5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99648" y="2713667"/>
            <a:ext cx="1846627" cy="151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2">
            <a:extLst>
              <a:ext uri="{FF2B5EF4-FFF2-40B4-BE49-F238E27FC236}">
                <a16:creationId xmlns:a16="http://schemas.microsoft.com/office/drawing/2014/main" id="{5818CDD8-74F5-437A-9EEE-8455A075D9F1}"/>
              </a:ext>
            </a:extLst>
          </p:cNvPr>
          <p:cNvSpPr txBox="1">
            <a:spLocks/>
          </p:cNvSpPr>
          <p:nvPr/>
        </p:nvSpPr>
        <p:spPr>
          <a:xfrm>
            <a:off x="6433413" y="1249776"/>
            <a:ext cx="2303076" cy="1027954"/>
          </a:xfrm>
          <a:prstGeom prst="rect">
            <a:avLst/>
          </a:prstGeom>
          <a:ln>
            <a:noFill/>
          </a:ln>
        </p:spPr>
        <p:txBody>
          <a:bodyPr vert="horz" lIns="91440" tIns="45720" rIns="91440" bIns="45720" rtlCol="0" anchor="ctr">
            <a:normAutofit/>
          </a:bodyPr>
          <a:lstStyle>
            <a:lvl1pPr marL="342900" indent="-342900" algn="l" defTabSz="685800" rtl="0" eaLnBrk="1" latinLnBrk="0" hangingPunct="1">
              <a:lnSpc>
                <a:spcPct val="150000"/>
              </a:lnSpc>
              <a:spcBef>
                <a:spcPts val="0"/>
              </a:spcBef>
              <a:spcAft>
                <a:spcPts val="439"/>
              </a:spcAft>
              <a:buFont typeface="Arial"/>
              <a:buChar char="•"/>
              <a:defRPr sz="2400" b="1" kern="1200">
                <a:solidFill>
                  <a:schemeClr val="tx1"/>
                </a:solidFill>
                <a:latin typeface="Lato" panose="020F0502020204030203" pitchFamily="34" charset="0"/>
                <a:ea typeface="+mn-ea"/>
                <a:cs typeface="+mn-cs"/>
              </a:defRPr>
            </a:lvl1pPr>
            <a:lvl2pPr marL="342789" indent="0" algn="l" defTabSz="685800" rtl="0" eaLnBrk="1" latinLnBrk="0" hangingPunct="1">
              <a:lnSpc>
                <a:spcPct val="150000"/>
              </a:lnSpc>
              <a:spcBef>
                <a:spcPts val="375"/>
              </a:spcBef>
              <a:buFont typeface="Lato" panose="020F0502020204030203" pitchFamily="34" charset="0"/>
              <a:buNone/>
              <a:defRPr sz="1758" kern="1200">
                <a:solidFill>
                  <a:schemeClr val="tx1"/>
                </a:solidFill>
                <a:latin typeface="Lato" panose="020F0502020204030203" pitchFamily="34" charset="0"/>
                <a:ea typeface="+mn-ea"/>
                <a:cs typeface="+mn-cs"/>
              </a:defRPr>
            </a:lvl2pPr>
            <a:lvl3pPr marL="685578" indent="0" algn="l" defTabSz="685800" rtl="0" eaLnBrk="1" latinLnBrk="0" hangingPunct="1">
              <a:lnSpc>
                <a:spcPct val="90000"/>
              </a:lnSpc>
              <a:spcBef>
                <a:spcPts val="375"/>
              </a:spcBef>
              <a:buFont typeface="Arial" panose="020B0604020202020204" pitchFamily="34" charset="0"/>
              <a:buNone/>
              <a:defRPr sz="1758" kern="1200">
                <a:solidFill>
                  <a:schemeClr val="tx1"/>
                </a:solidFill>
                <a:latin typeface="+mn-lt"/>
                <a:ea typeface="+mn-ea"/>
                <a:cs typeface="+mn-cs"/>
              </a:defRPr>
            </a:lvl3pPr>
            <a:lvl4pPr marL="1028368" indent="0" algn="l" defTabSz="685800" rtl="0" eaLnBrk="1" latinLnBrk="0" hangingPunct="1">
              <a:lnSpc>
                <a:spcPct val="90000"/>
              </a:lnSpc>
              <a:spcBef>
                <a:spcPts val="375"/>
              </a:spcBef>
              <a:buFont typeface="Arial" panose="020B0604020202020204" pitchFamily="34" charset="0"/>
              <a:buNone/>
              <a:defRPr sz="1758" kern="1200">
                <a:solidFill>
                  <a:schemeClr val="tx1"/>
                </a:solidFill>
                <a:latin typeface="+mn-lt"/>
                <a:ea typeface="+mn-ea"/>
                <a:cs typeface="+mn-cs"/>
              </a:defRPr>
            </a:lvl4pPr>
            <a:lvl5pPr marL="1371157" indent="0" algn="l" defTabSz="685800" rtl="0" eaLnBrk="1" latinLnBrk="0" hangingPunct="1">
              <a:lnSpc>
                <a:spcPct val="90000"/>
              </a:lnSpc>
              <a:spcBef>
                <a:spcPts val="375"/>
              </a:spcBef>
              <a:buFont typeface="Arial" panose="020B0604020202020204" pitchFamily="34" charset="0"/>
              <a:buNone/>
              <a:defRPr sz="1758"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Aft>
                <a:spcPts val="0"/>
              </a:spcAft>
              <a:buFontTx/>
              <a:buNone/>
              <a:defRPr/>
            </a:pPr>
            <a:r>
              <a:rPr lang="en-US" dirty="0"/>
              <a:t>1 </a:t>
            </a:r>
            <a:r>
              <a:rPr lang="en-US" dirty="0" err="1"/>
              <a:t>taza</a:t>
            </a:r>
            <a:r>
              <a:rPr lang="en-US" dirty="0"/>
              <a:t> de leche</a:t>
            </a:r>
          </a:p>
        </p:txBody>
      </p:sp>
      <p:pic>
        <p:nvPicPr>
          <p:cNvPr id="8" name="Picture 7">
            <a:extLst>
              <a:ext uri="{FF2B5EF4-FFF2-40B4-BE49-F238E27FC236}">
                <a16:creationId xmlns:a16="http://schemas.microsoft.com/office/drawing/2014/main" id="{C531B69A-9817-4BB4-A973-A295BB40029E}"/>
              </a:ext>
              <a:ext uri="{C183D7F6-B498-43B3-948B-1728B52AA6E4}">
                <adec:decorative xmlns:adec="http://schemas.microsoft.com/office/drawing/2017/decorative" val="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6769296" y="1616977"/>
            <a:ext cx="1785469" cy="2421260"/>
          </a:xfrm>
          <a:prstGeom prst="rect">
            <a:avLst/>
          </a:prstGeom>
        </p:spPr>
      </p:pic>
    </p:spTree>
    <p:extLst>
      <p:ext uri="{BB962C8B-B14F-4D97-AF65-F5344CB8AC3E}">
        <p14:creationId xmlns:p14="http://schemas.microsoft.com/office/powerpoint/2010/main" val="1770824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D58FE-8942-4E0D-A3F8-37906B78D505}"/>
              </a:ext>
            </a:extLst>
          </p:cNvPr>
          <p:cNvSpPr>
            <a:spLocks noGrp="1"/>
          </p:cNvSpPr>
          <p:nvPr>
            <p:ph type="title"/>
          </p:nvPr>
        </p:nvSpPr>
        <p:spPr/>
        <p:txBody>
          <a:bodyPr/>
          <a:lstStyle/>
          <a:p>
            <a:r>
              <a:rPr lang="es-AR" dirty="0"/>
              <a:t>Cómo contar </a:t>
            </a:r>
            <a:r>
              <a:rPr lang="es-AR" dirty="0" err="1"/>
              <a:t>items</a:t>
            </a:r>
            <a:endParaRPr lang="es-AR" dirty="0"/>
          </a:p>
        </p:txBody>
      </p:sp>
      <p:sp>
        <p:nvSpPr>
          <p:cNvPr id="6" name="TextBox 17">
            <a:extLst>
              <a:ext uri="{FF2B5EF4-FFF2-40B4-BE49-F238E27FC236}">
                <a16:creationId xmlns:a16="http://schemas.microsoft.com/office/drawing/2014/main" id="{2DD3E08B-5DBE-4FD6-A05F-2B80ADF18F6C}"/>
              </a:ext>
            </a:extLst>
          </p:cNvPr>
          <p:cNvSpPr txBox="1">
            <a:spLocks noChangeArrowheads="1"/>
          </p:cNvSpPr>
          <p:nvPr/>
        </p:nvSpPr>
        <p:spPr bwMode="auto">
          <a:xfrm>
            <a:off x="0" y="1024433"/>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AR" altLang="en-US" sz="2800" dirty="0">
                <a:latin typeface="Lato" panose="020F0502020204030203" pitchFamily="34" charset="0"/>
              </a:rPr>
              <a:t>El planificador del menú decide si cuenta como </a:t>
            </a:r>
          </a:p>
          <a:p>
            <a:pPr algn="ctr"/>
            <a:r>
              <a:rPr lang="es-AR" altLang="en-US" sz="2800" dirty="0">
                <a:latin typeface="Lato" panose="020F0502020204030203" pitchFamily="34" charset="0"/>
              </a:rPr>
              <a:t>1 o 2 </a:t>
            </a:r>
            <a:r>
              <a:rPr lang="es-AR" altLang="en-US" sz="2800" dirty="0" err="1">
                <a:latin typeface="Lato" panose="020F0502020204030203" pitchFamily="34" charset="0"/>
              </a:rPr>
              <a:t>items</a:t>
            </a:r>
            <a:r>
              <a:rPr lang="es-AR" altLang="en-US" sz="2800" dirty="0">
                <a:latin typeface="Lato" panose="020F0502020204030203" pitchFamily="34" charset="0"/>
              </a:rPr>
              <a:t> alimenticios</a:t>
            </a:r>
          </a:p>
        </p:txBody>
      </p:sp>
      <p:pic>
        <p:nvPicPr>
          <p:cNvPr id="4" name="Picture 3" descr="un sandwich">
            <a:extLst>
              <a:ext uri="{FF2B5EF4-FFF2-40B4-BE49-F238E27FC236}">
                <a16:creationId xmlns:a16="http://schemas.microsoft.com/office/drawing/2014/main" id="{65723EE9-7BEF-41EC-A3D7-63C2C941AB6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63533" y="2334794"/>
            <a:ext cx="1950228" cy="1625190"/>
          </a:xfrm>
          <a:prstGeom prst="rect">
            <a:avLst/>
          </a:prstGeom>
        </p:spPr>
      </p:pic>
      <p:sp>
        <p:nvSpPr>
          <p:cNvPr id="10" name="TextBox 17">
            <a:extLst>
              <a:ext uri="{FF2B5EF4-FFF2-40B4-BE49-F238E27FC236}">
                <a16:creationId xmlns:a16="http://schemas.microsoft.com/office/drawing/2014/main" id="{4357EAE1-A77F-49ED-9C91-ECADD718454D}"/>
              </a:ext>
            </a:extLst>
          </p:cNvPr>
          <p:cNvSpPr txBox="1">
            <a:spLocks noChangeArrowheads="1"/>
          </p:cNvSpPr>
          <p:nvPr/>
        </p:nvSpPr>
        <p:spPr bwMode="auto">
          <a:xfrm>
            <a:off x="1692883" y="3993072"/>
            <a:ext cx="22915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AR" altLang="en-US" sz="1800" b="1" dirty="0">
                <a:latin typeface="Lato" panose="020F0502020204030203" pitchFamily="34" charset="0"/>
              </a:rPr>
              <a:t>1 oz </a:t>
            </a:r>
            <a:r>
              <a:rPr lang="es-AR" altLang="en-US" sz="1800" b="1" dirty="0" err="1">
                <a:latin typeface="Lato" panose="020F0502020204030203" pitchFamily="34" charset="0"/>
              </a:rPr>
              <a:t>eq</a:t>
            </a:r>
            <a:r>
              <a:rPr lang="es-AR" altLang="en-US" sz="1800" b="1" dirty="0">
                <a:latin typeface="Lato" panose="020F0502020204030203" pitchFamily="34" charset="0"/>
              </a:rPr>
              <a:t> de grano</a:t>
            </a:r>
          </a:p>
          <a:p>
            <a:pPr algn="ctr"/>
            <a:r>
              <a:rPr lang="es-AR" altLang="en-US" sz="1800" b="1" dirty="0">
                <a:latin typeface="Lato" panose="020F0502020204030203" pitchFamily="34" charset="0"/>
              </a:rPr>
              <a:t>1 oz </a:t>
            </a:r>
            <a:r>
              <a:rPr lang="es-AR" altLang="en-US" sz="1800" b="1" dirty="0" err="1">
                <a:latin typeface="Lato" panose="020F0502020204030203" pitchFamily="34" charset="0"/>
              </a:rPr>
              <a:t>eq</a:t>
            </a:r>
            <a:r>
              <a:rPr lang="es-AR" altLang="en-US" sz="1800" b="1" dirty="0">
                <a:latin typeface="Lato" panose="020F0502020204030203" pitchFamily="34" charset="0"/>
              </a:rPr>
              <a:t> de carne</a:t>
            </a:r>
          </a:p>
        </p:txBody>
      </p:sp>
      <p:pic>
        <p:nvPicPr>
          <p:cNvPr id="5" name="Picture 4" descr="Banana Bread">
            <a:extLst>
              <a:ext uri="{FF2B5EF4-FFF2-40B4-BE49-F238E27FC236}">
                <a16:creationId xmlns:a16="http://schemas.microsoft.com/office/drawing/2014/main" id="{618E8AE2-A8FA-4185-B143-BA0283B3A3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1641" y="2433677"/>
            <a:ext cx="2141137" cy="1427425"/>
          </a:xfrm>
          <a:prstGeom prst="rect">
            <a:avLst/>
          </a:prstGeom>
        </p:spPr>
      </p:pic>
      <p:sp>
        <p:nvSpPr>
          <p:cNvPr id="9" name="TextBox 17">
            <a:extLst>
              <a:ext uri="{FF2B5EF4-FFF2-40B4-BE49-F238E27FC236}">
                <a16:creationId xmlns:a16="http://schemas.microsoft.com/office/drawing/2014/main" id="{EFB89718-9817-4B3B-BE8C-0E7945CACB6B}"/>
              </a:ext>
            </a:extLst>
          </p:cNvPr>
          <p:cNvSpPr txBox="1">
            <a:spLocks noChangeArrowheads="1"/>
          </p:cNvSpPr>
          <p:nvPr/>
        </p:nvSpPr>
        <p:spPr bwMode="auto">
          <a:xfrm>
            <a:off x="4936445" y="4131571"/>
            <a:ext cx="22915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AR" altLang="en-US" sz="1800" b="1" dirty="0">
                <a:latin typeface="Lato" panose="020F0502020204030203" pitchFamily="34" charset="0"/>
              </a:rPr>
              <a:t>2 oz </a:t>
            </a:r>
            <a:r>
              <a:rPr lang="es-AR" altLang="en-US" sz="1800" b="1" dirty="0" err="1">
                <a:latin typeface="Lato" panose="020F0502020204030203" pitchFamily="34" charset="0"/>
              </a:rPr>
              <a:t>eq</a:t>
            </a:r>
            <a:r>
              <a:rPr lang="es-AR" altLang="en-US" sz="1800" b="1" dirty="0">
                <a:latin typeface="Lato" panose="020F0502020204030203" pitchFamily="34" charset="0"/>
              </a:rPr>
              <a:t> de grano</a:t>
            </a:r>
          </a:p>
        </p:txBody>
      </p:sp>
    </p:spTree>
    <p:extLst>
      <p:ext uri="{BB962C8B-B14F-4D97-AF65-F5344CB8AC3E}">
        <p14:creationId xmlns:p14="http://schemas.microsoft.com/office/powerpoint/2010/main" val="2540031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9F41AD-D8F0-417B-A21E-1FE6E5E8B760}"/>
              </a:ext>
            </a:extLst>
          </p:cNvPr>
          <p:cNvSpPr>
            <a:spLocks noGrp="1"/>
          </p:cNvSpPr>
          <p:nvPr>
            <p:ph type="title" idx="4294967295"/>
          </p:nvPr>
        </p:nvSpPr>
        <p:spPr>
          <a:xfrm>
            <a:off x="56766" y="0"/>
            <a:ext cx="9012806" cy="914400"/>
          </a:xfrm>
        </p:spPr>
        <p:txBody>
          <a:bodyPr>
            <a:normAutofit/>
          </a:bodyPr>
          <a:lstStyle/>
          <a:p>
            <a:r>
              <a:rPr lang="it-IT" b="1" dirty="0">
                <a:solidFill>
                  <a:srgbClr val="FFFFFF"/>
                </a:solidFill>
                <a:ea typeface="+mn-ea"/>
                <a:cs typeface="+mn-cs"/>
              </a:rPr>
              <a:t>C</a:t>
            </a:r>
            <a:r>
              <a:rPr lang="it-IT" sz="3600" b="1" kern="1200" dirty="0">
                <a:solidFill>
                  <a:srgbClr val="FFFFFF"/>
                </a:solidFill>
                <a:effectLst/>
                <a:latin typeface="Lato Black" panose="020F0A02020204030203" pitchFamily="34" charset="0"/>
                <a:ea typeface="+mn-ea"/>
                <a:cs typeface="+mn-cs"/>
              </a:rPr>
              <a:t>arne/sustituto de carne</a:t>
            </a:r>
            <a:endParaRPr lang="en-US" dirty="0"/>
          </a:p>
        </p:txBody>
      </p:sp>
      <p:sp>
        <p:nvSpPr>
          <p:cNvPr id="10" name="TextBox 9">
            <a:extLst>
              <a:ext uri="{FF2B5EF4-FFF2-40B4-BE49-F238E27FC236}">
                <a16:creationId xmlns:a16="http://schemas.microsoft.com/office/drawing/2014/main" id="{B0BBD02E-6EB5-446E-A616-26A6DDA02016}"/>
              </a:ext>
            </a:extLst>
          </p:cNvPr>
          <p:cNvSpPr txBox="1"/>
          <p:nvPr/>
        </p:nvSpPr>
        <p:spPr>
          <a:xfrm>
            <a:off x="619346" y="1188743"/>
            <a:ext cx="7663416" cy="1938992"/>
          </a:xfrm>
          <a:prstGeom prst="rect">
            <a:avLst/>
          </a:prstGeom>
          <a:noFill/>
        </p:spPr>
        <p:txBody>
          <a:bodyPr wrap="square">
            <a:spAutoFit/>
          </a:bodyPr>
          <a:lstStyle/>
          <a:p>
            <a:r>
              <a:rPr lang="es-ES" sz="2400" dirty="0">
                <a:latin typeface="Lato" panose="020F0502020204030203" pitchFamily="34" charset="0"/>
                <a:ea typeface="Lato" panose="020F0502020204030203" pitchFamily="34" charset="0"/>
                <a:cs typeface="Lato" panose="020F0502020204030203" pitchFamily="34" charset="0"/>
              </a:rPr>
              <a:t>Puede ofrecer </a:t>
            </a:r>
            <a:r>
              <a:rPr lang="es-ES" sz="2400" b="0" i="0" kern="1200" dirty="0">
                <a:solidFill>
                  <a:schemeClr val="tx1"/>
                </a:solidFill>
                <a:effectLst/>
                <a:latin typeface="Lato" panose="020F0502020204030203" pitchFamily="34" charset="0"/>
                <a:ea typeface="Lato" panose="020F0502020204030203" pitchFamily="34" charset="0"/>
                <a:cs typeface="Lato" panose="020F0502020204030203" pitchFamily="34" charset="0"/>
              </a:rPr>
              <a:t>carne/sustituto de carne </a:t>
            </a:r>
            <a:r>
              <a:rPr lang="es-ES" sz="2400" dirty="0">
                <a:latin typeface="Lato" panose="020F0502020204030203" pitchFamily="34" charset="0"/>
                <a:ea typeface="Lato" panose="020F0502020204030203" pitchFamily="34" charset="0"/>
                <a:cs typeface="Lato" panose="020F0502020204030203" pitchFamily="34" charset="0"/>
              </a:rPr>
              <a:t>en el desayuno y contarlo hacia el componente del grano si cumplen con lo siguiente:</a:t>
            </a:r>
          </a:p>
          <a:p>
            <a:endParaRPr lang="es-ES" sz="2400" dirty="0">
              <a:latin typeface="Lato" panose="020F0502020204030203" pitchFamily="34" charset="0"/>
              <a:ea typeface="Lato" panose="020F0502020204030203" pitchFamily="34" charset="0"/>
              <a:cs typeface="Lato" panose="020F0502020204030203" pitchFamily="34" charset="0"/>
            </a:endParaRPr>
          </a:p>
          <a:p>
            <a:pPr marL="342900" indent="-342900">
              <a:buFont typeface="Arial" panose="020B0604020202020204" pitchFamily="34" charset="0"/>
              <a:buChar char="•"/>
            </a:pPr>
            <a:r>
              <a:rPr lang="es-ES" sz="2400" dirty="0">
                <a:latin typeface="Lato" panose="020F0502020204030203" pitchFamily="34" charset="0"/>
                <a:ea typeface="Lato" panose="020F0502020204030203" pitchFamily="34" charset="0"/>
                <a:cs typeface="Lato" panose="020F0502020204030203" pitchFamily="34" charset="0"/>
              </a:rPr>
              <a:t>Ofrecer 1 oz </a:t>
            </a:r>
            <a:r>
              <a:rPr lang="es-ES" sz="2400" dirty="0" err="1">
                <a:latin typeface="Lato" panose="020F0502020204030203" pitchFamily="34" charset="0"/>
                <a:ea typeface="Lato" panose="020F0502020204030203" pitchFamily="34" charset="0"/>
                <a:cs typeface="Lato" panose="020F0502020204030203" pitchFamily="34" charset="0"/>
              </a:rPr>
              <a:t>eq</a:t>
            </a:r>
            <a:r>
              <a:rPr lang="es-ES" sz="2400" dirty="0">
                <a:latin typeface="Lato" panose="020F0502020204030203" pitchFamily="34" charset="0"/>
                <a:ea typeface="Lato" panose="020F0502020204030203" pitchFamily="34" charset="0"/>
                <a:cs typeface="Lato" panose="020F0502020204030203" pitchFamily="34" charset="0"/>
              </a:rPr>
              <a:t> de granos verdaderos cada día</a:t>
            </a:r>
          </a:p>
        </p:txBody>
      </p:sp>
      <p:pic>
        <p:nvPicPr>
          <p:cNvPr id="15" name="Picture 14">
            <a:extLst>
              <a:ext uri="{FF2B5EF4-FFF2-40B4-BE49-F238E27FC236}">
                <a16:creationId xmlns:a16="http://schemas.microsoft.com/office/drawing/2014/main" id="{17472168-244F-4622-A7F9-0E6C21B9D23B}"/>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615608" y="3225830"/>
            <a:ext cx="1334309" cy="1675443"/>
          </a:xfrm>
          <a:prstGeom prst="rect">
            <a:avLst/>
          </a:prstGeom>
        </p:spPr>
      </p:pic>
      <p:pic>
        <p:nvPicPr>
          <p:cNvPr id="18" name="Picture 17">
            <a:extLst>
              <a:ext uri="{FF2B5EF4-FFF2-40B4-BE49-F238E27FC236}">
                <a16:creationId xmlns:a16="http://schemas.microsoft.com/office/drawing/2014/main" id="{CD7C8E26-07B1-44D5-B461-66F0113A064F}"/>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238157" y="3323924"/>
            <a:ext cx="1479254" cy="1479254"/>
          </a:xfrm>
          <a:prstGeom prst="rect">
            <a:avLst/>
          </a:prstGeom>
        </p:spPr>
      </p:pic>
    </p:spTree>
    <p:extLst>
      <p:ext uri="{BB962C8B-B14F-4D97-AF65-F5344CB8AC3E}">
        <p14:creationId xmlns:p14="http://schemas.microsoft.com/office/powerpoint/2010/main" val="6748790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UDIO_ID" val="257"/>
  <p:tag name="ARTICULATE_USED_LAYOUT" val="1"/>
  <p:tag name="ARTICULATE_ANNOTATIONS" val="&lt;Annotations /&gt;"/>
  <p:tag name="TIMELINE" val="34.84"/>
  <p:tag name="ELAPSEDTIME" val="35.03"/>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res-template-swirl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DPI Approved Colors">
      <a:dk1>
        <a:srgbClr val="000000"/>
      </a:dk1>
      <a:lt1>
        <a:sysClr val="window" lastClr="FFFFFF"/>
      </a:lt1>
      <a:dk2>
        <a:srgbClr val="333399"/>
      </a:dk2>
      <a:lt2>
        <a:srgbClr val="E7E6E6"/>
      </a:lt2>
      <a:accent1>
        <a:srgbClr val="0066CC"/>
      </a:accent1>
      <a:accent2>
        <a:srgbClr val="03819B"/>
      </a:accent2>
      <a:accent3>
        <a:srgbClr val="A5A5A5"/>
      </a:accent3>
      <a:accent4>
        <a:srgbClr val="FFC000"/>
      </a:accent4>
      <a:accent5>
        <a:srgbClr val="8DC63F"/>
      </a:accent5>
      <a:accent6>
        <a:srgbClr val="009939"/>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pres-template-swirls</Template>
  <TotalTime>6475</TotalTime>
  <Words>5342</Words>
  <Application>Microsoft Office PowerPoint</Application>
  <PresentationFormat>On-screen Show (16:9)</PresentationFormat>
  <Paragraphs>446</Paragraphs>
  <Slides>37</Slides>
  <Notes>37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37</vt:i4>
      </vt:variant>
    </vt:vector>
  </HeadingPairs>
  <TitlesOfParts>
    <vt:vector size="44" baseType="lpstr">
      <vt:lpstr>Arial</vt:lpstr>
      <vt:lpstr>Calibri</vt:lpstr>
      <vt:lpstr>Lato</vt:lpstr>
      <vt:lpstr>Lato Black</vt:lpstr>
      <vt:lpstr>pres-template-swirls</vt:lpstr>
      <vt:lpstr>Office Theme</vt:lpstr>
      <vt:lpstr>Office Theme</vt:lpstr>
      <vt:lpstr>Ofrecer versus Servir Una lección y un juego</vt:lpstr>
      <vt:lpstr>¿Que es Ofrecer versus Servir (OVS)?</vt:lpstr>
      <vt:lpstr>OVS</vt:lpstr>
      <vt:lpstr>¿Cuándo es OVS necesario?</vt:lpstr>
      <vt:lpstr>Los Componentes Alimenticios</vt:lpstr>
      <vt:lpstr>Un item del menú</vt:lpstr>
      <vt:lpstr>Un item en el desayuno</vt:lpstr>
      <vt:lpstr>Cómo contar items</vt:lpstr>
      <vt:lpstr>Carne/sustituto de carne</vt:lpstr>
      <vt:lpstr>Los requisitos</vt:lpstr>
      <vt:lpstr>Ejemplo en el desayuno</vt:lpstr>
      <vt:lpstr>Ejemplo en el almuerzo</vt:lpstr>
      <vt:lpstr>¡A jugar!</vt:lpstr>
      <vt:lpstr>Desayuno - Menu #1</vt:lpstr>
      <vt:lpstr>Desayuno Menu 1 ejemplo 1</vt:lpstr>
      <vt:lpstr>Desayuno Menu 1 ejemplo 2</vt:lpstr>
      <vt:lpstr>Desayuno Menu 1 ejemplo 3</vt:lpstr>
      <vt:lpstr>Desayuno - Menu #2</vt:lpstr>
      <vt:lpstr>Desayuno Menu 2 ejemplo 1</vt:lpstr>
      <vt:lpstr>Desayuno Menu 2 ejemplo 2</vt:lpstr>
      <vt:lpstr>Desayuno Menu 2 ejemplo 3</vt:lpstr>
      <vt:lpstr>Desayuno - Menu #3</vt:lpstr>
      <vt:lpstr>Desayuno Menu 3 ejemplo 1</vt:lpstr>
      <vt:lpstr>Desayuno Menu 3 ejemplo 2</vt:lpstr>
      <vt:lpstr>Desayuno Menu 3 ejemplo 3</vt:lpstr>
      <vt:lpstr>Almuerzo – Menú #1: estudiante de primer grado</vt:lpstr>
      <vt:lpstr>Almuerzo Menu 1 ejemplo 1</vt:lpstr>
      <vt:lpstr>Almuerzo Menu 1 ejemplo 2</vt:lpstr>
      <vt:lpstr>Almuerzo Menu 1 ejemplo 3</vt:lpstr>
      <vt:lpstr>Almuerzo – Menú #2: estudiante del décimo grado</vt:lpstr>
      <vt:lpstr>Almuerzo Menu 2 ejemplo 1</vt:lpstr>
      <vt:lpstr>Almuerzo Menu 2 ejemplo 2</vt:lpstr>
      <vt:lpstr>Almuerzo Menu 2 ejemplo 3</vt:lpstr>
      <vt:lpstr>Almuerzo – Menú #3: estudiante del décimo grado</vt:lpstr>
      <vt:lpstr>Almuerzo Menu 3 ejemplo 1</vt:lpstr>
      <vt:lpstr>Almuerzo Menu 3 ejemplo 2</vt:lpstr>
      <vt:lpstr>USDA non-discrimination statement</vt:lpstr>
    </vt:vector>
  </TitlesOfParts>
  <Company>Department of Public Instruction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Ransley, Tawny M.  DPI</dc:creator>
  <cp:lastModifiedBy>Huffman, Tracy A.  DPI</cp:lastModifiedBy>
  <cp:revision>377</cp:revision>
  <dcterms:created xsi:type="dcterms:W3CDTF">2016-02-23T19:34:17Z</dcterms:created>
  <dcterms:modified xsi:type="dcterms:W3CDTF">2022-07-25T16:51:14Z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0CB67AAE-41FE-455A-AB7B-527B74A6641E</vt:lpwstr>
  </property>
  <property fmtid="{D5CDD505-2E9C-101B-9397-08002B2CF9AE}" pid="3" name="ArticulatePath">
    <vt:lpwstr>ovs-meal-or-no-meal-spanish</vt:lpwstr>
  </property>
</Properties>
</file>