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theme/themeOverride17.xml" ContentType="application/vnd.openxmlformats-officedocument.themeOverride+xml"/>
  <Override PartName="/ppt/notesSlides/notesSlide30.xml" ContentType="application/vnd.openxmlformats-officedocument.presentationml.notesSlide+xml"/>
  <Override PartName="/ppt/theme/themeOverride28.xml" ContentType="application/vnd.openxmlformats-officedocument.themeOverride+xml"/>
  <Override PartName="/ppt/notesSlides/notesSlide7.xml" ContentType="application/vnd.openxmlformats-officedocument.presentationml.notesSlide+xml"/>
  <Override PartName="/ppt/diagrams/layout1.xml" ContentType="application/vnd.openxmlformats-officedocument.drawingml.diagramLayout+xml"/>
  <Override PartName="/ppt/theme/themeOverride24.xml" ContentType="application/vnd.openxmlformats-officedocument.themeOverride+xml"/>
  <Override PartName="/ppt/theme/themeOverride35.xml" ContentType="application/vnd.openxmlformats-officedocument.themeOverride+xml"/>
  <Override PartName="/ppt/slides/slide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theme/themeOverride20.xml" ContentType="application/vnd.openxmlformats-officedocument.themeOverride+xml"/>
  <Override PartName="/ppt/theme/themeOverride31.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heme/themeOverride29.xml" ContentType="application/vnd.openxmlformats-officedocument.themeOverr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theme/themeOverride18.xml" ContentType="application/vnd.openxmlformats-officedocument.themeOverride+xml"/>
  <Override PartName="/ppt/notesSlides/notesSlide31.xml" ContentType="application/vnd.openxmlformats-officedocument.presentationml.notesSlide+xml"/>
  <Override PartName="/ppt/theme/themeOverride27.xml" ContentType="application/vnd.openxmlformats-officedocument.themeOverr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25.xml" ContentType="application/vnd.openxmlformats-officedocument.themeOverride+xml"/>
  <Override PartName="/ppt/theme/themeOverride34.xml" ContentType="application/vnd.openxmlformats-officedocument.themeOverride+xml"/>
  <Override PartName="/ppt/slides/slide8.xml" ContentType="application/vnd.openxmlformats-officedocument.presentationml.slide+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ppt/diagrams/data1.xml" ContentType="application/vnd.openxmlformats-officedocument.drawingml.diagramData+xml"/>
  <Override PartName="/ppt/theme/themeOverride23.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diagrams/colors1.xml" ContentType="application/vnd.openxmlformats-officedocument.drawingml.diagramColors+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heme/themeOverride19.xml" ContentType="application/vnd.openxmlformats-officedocument.themeOverr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22.xml" ContentType="application/vnd.openxmlformats-officedocument.themeOverride+xml"/>
  <Override PartName="/ppt/theme/themeOverride33.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2" r:id="rId2"/>
  </p:sldMasterIdLst>
  <p:notesMasterIdLst>
    <p:notesMasterId r:id="rId46"/>
  </p:notesMasterIdLst>
  <p:sldIdLst>
    <p:sldId id="284" r:id="rId3"/>
    <p:sldId id="296" r:id="rId4"/>
    <p:sldId id="291" r:id="rId5"/>
    <p:sldId id="297" r:id="rId6"/>
    <p:sldId id="294" r:id="rId7"/>
    <p:sldId id="300" r:id="rId8"/>
    <p:sldId id="303" r:id="rId9"/>
    <p:sldId id="301" r:id="rId10"/>
    <p:sldId id="262" r:id="rId11"/>
    <p:sldId id="264" r:id="rId12"/>
    <p:sldId id="258" r:id="rId13"/>
    <p:sldId id="259" r:id="rId14"/>
    <p:sldId id="260" r:id="rId15"/>
    <p:sldId id="289" r:id="rId16"/>
    <p:sldId id="290" r:id="rId17"/>
    <p:sldId id="266" r:id="rId18"/>
    <p:sldId id="298" r:id="rId19"/>
    <p:sldId id="256" r:id="rId20"/>
    <p:sldId id="265" r:id="rId21"/>
    <p:sldId id="269" r:id="rId22"/>
    <p:sldId id="307" r:id="rId23"/>
    <p:sldId id="268" r:id="rId24"/>
    <p:sldId id="311" r:id="rId25"/>
    <p:sldId id="293" r:id="rId26"/>
    <p:sldId id="270" r:id="rId27"/>
    <p:sldId id="271" r:id="rId28"/>
    <p:sldId id="287" r:id="rId29"/>
    <p:sldId id="288" r:id="rId30"/>
    <p:sldId id="263" r:id="rId31"/>
    <p:sldId id="273" r:id="rId32"/>
    <p:sldId id="274" r:id="rId33"/>
    <p:sldId id="275" r:id="rId34"/>
    <p:sldId id="276" r:id="rId35"/>
    <p:sldId id="277" r:id="rId36"/>
    <p:sldId id="278" r:id="rId37"/>
    <p:sldId id="279" r:id="rId38"/>
    <p:sldId id="281" r:id="rId39"/>
    <p:sldId id="305" r:id="rId40"/>
    <p:sldId id="295" r:id="rId41"/>
    <p:sldId id="280" r:id="rId42"/>
    <p:sldId id="308" r:id="rId43"/>
    <p:sldId id="309" r:id="rId44"/>
    <p:sldId id="27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d Larson" initials="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35" autoAdjust="0"/>
    <p:restoredTop sz="83659" autoAdjust="0"/>
  </p:normalViewPr>
  <p:slideViewPr>
    <p:cSldViewPr>
      <p:cViewPr>
        <p:scale>
          <a:sx n="66" d="100"/>
          <a:sy n="66" d="100"/>
        </p:scale>
        <p:origin x="-66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5-10T19:30:44.814" idx="1">
    <p:pos x="5948" y="-52"/>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6F961-0EB1-4ACB-8C87-F94545CD9C6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ACF23E00-D836-4332-8300-B6A2330796E4}">
      <dgm:prSet phldrT="[Text]" custT="1"/>
      <dgm:spPr/>
      <dgm:t>
        <a:bodyPr/>
        <a:lstStyle/>
        <a:p>
          <a:r>
            <a:rPr lang="en-US" sz="1400" b="1" dirty="0" smtClean="0"/>
            <a:t>Cause &amp; Effect</a:t>
          </a:r>
          <a:endParaRPr lang="en-US" sz="1400" b="1" dirty="0"/>
        </a:p>
      </dgm:t>
    </dgm:pt>
    <dgm:pt modelId="{F77EFBD3-B4B1-47DD-A3EE-F0D3FB6BEC8A}" type="parTrans" cxnId="{C48926AC-2B1E-4BAD-85FB-56453F516FCA}">
      <dgm:prSet/>
      <dgm:spPr/>
      <dgm:t>
        <a:bodyPr/>
        <a:lstStyle/>
        <a:p>
          <a:endParaRPr lang="en-US"/>
        </a:p>
      </dgm:t>
    </dgm:pt>
    <dgm:pt modelId="{50B876C8-7F89-4A74-B1A0-49394238EAF7}" type="sibTrans" cxnId="{C48926AC-2B1E-4BAD-85FB-56453F516FCA}">
      <dgm:prSet custT="1"/>
      <dgm:spPr/>
      <dgm:t>
        <a:bodyPr/>
        <a:lstStyle/>
        <a:p>
          <a:r>
            <a:rPr lang="en-US" sz="1400" b="1" dirty="0" smtClean="0"/>
            <a:t>Chron. Order</a:t>
          </a:r>
          <a:endParaRPr lang="en-US" sz="1400" b="1" dirty="0"/>
        </a:p>
      </dgm:t>
    </dgm:pt>
    <dgm:pt modelId="{7931D263-3C31-417F-A6BC-D0C3ED20F582}">
      <dgm:prSet phldrT="[Text]" custT="1"/>
      <dgm:spPr/>
      <dgm:t>
        <a:bodyPr/>
        <a:lstStyle/>
        <a:p>
          <a:r>
            <a:rPr lang="en-US" sz="1200" b="1" dirty="0" smtClean="0"/>
            <a:t>Process</a:t>
          </a:r>
          <a:endParaRPr lang="en-US" sz="1200" b="1" dirty="0"/>
        </a:p>
      </dgm:t>
    </dgm:pt>
    <dgm:pt modelId="{BC6A1A1B-F9B6-42E8-BB83-E32775453C9F}" type="parTrans" cxnId="{CBC4CF2E-63A2-411D-9A40-353F65C3D536}">
      <dgm:prSet/>
      <dgm:spPr/>
      <dgm:t>
        <a:bodyPr/>
        <a:lstStyle/>
        <a:p>
          <a:endParaRPr lang="en-US"/>
        </a:p>
      </dgm:t>
    </dgm:pt>
    <dgm:pt modelId="{A4EE1B30-C40A-4674-8F65-0A44785B7C1E}" type="sibTrans" cxnId="{CBC4CF2E-63A2-411D-9A40-353F65C3D536}">
      <dgm:prSet/>
      <dgm:spPr/>
      <dgm:t>
        <a:bodyPr/>
        <a:lstStyle/>
        <a:p>
          <a:endParaRPr lang="en-US" dirty="0"/>
        </a:p>
      </dgm:t>
    </dgm:pt>
    <dgm:pt modelId="{B6FF6F56-42AA-48CB-8CDF-95F41102E2AA}">
      <dgm:prSet phldrT="[Text]" custT="1"/>
      <dgm:spPr/>
      <dgm:t>
        <a:bodyPr/>
        <a:lstStyle/>
        <a:p>
          <a:r>
            <a:rPr lang="en-US" sz="1400" b="1" dirty="0" smtClean="0"/>
            <a:t>Problem/ Solution</a:t>
          </a:r>
          <a:endParaRPr lang="en-US" sz="1400" b="1" dirty="0"/>
        </a:p>
      </dgm:t>
    </dgm:pt>
    <dgm:pt modelId="{86107E88-321E-43FD-806E-93B9C849A572}" type="parTrans" cxnId="{40455971-1200-46B5-A9CF-DFA0835B9BA4}">
      <dgm:prSet/>
      <dgm:spPr/>
      <dgm:t>
        <a:bodyPr/>
        <a:lstStyle/>
        <a:p>
          <a:endParaRPr lang="en-US"/>
        </a:p>
      </dgm:t>
    </dgm:pt>
    <dgm:pt modelId="{AEA4517C-272D-4B6A-829A-58AB08450683}" type="sibTrans" cxnId="{40455971-1200-46B5-A9CF-DFA0835B9BA4}">
      <dgm:prSet/>
      <dgm:spPr/>
      <dgm:t>
        <a:bodyPr/>
        <a:lstStyle/>
        <a:p>
          <a:endParaRPr lang="en-US" dirty="0"/>
        </a:p>
      </dgm:t>
    </dgm:pt>
    <dgm:pt modelId="{3B1BC198-0C87-4D54-BE02-74F625643DDA}">
      <dgm:prSet phldrT="[Text]"/>
      <dgm:spPr/>
      <dgm:t>
        <a:bodyPr/>
        <a:lstStyle/>
        <a:p>
          <a:r>
            <a:rPr lang="en-US" b="1" dirty="0" smtClean="0"/>
            <a:t>Definition or Description</a:t>
          </a:r>
          <a:endParaRPr lang="en-US" b="1" dirty="0"/>
        </a:p>
      </dgm:t>
    </dgm:pt>
    <dgm:pt modelId="{96B119D7-8533-477D-B743-BD600D4B88D3}" type="parTrans" cxnId="{E46729AF-5A5B-4375-9D5B-DBF5FD0DF186}">
      <dgm:prSet/>
      <dgm:spPr/>
      <dgm:t>
        <a:bodyPr/>
        <a:lstStyle/>
        <a:p>
          <a:endParaRPr lang="en-US"/>
        </a:p>
      </dgm:t>
    </dgm:pt>
    <dgm:pt modelId="{0848FC9A-80AC-4AA9-AE5B-C6BEEBC70BA9}" type="sibTrans" cxnId="{E46729AF-5A5B-4375-9D5B-DBF5FD0DF186}">
      <dgm:prSet/>
      <dgm:spPr/>
      <dgm:t>
        <a:bodyPr/>
        <a:lstStyle/>
        <a:p>
          <a:endParaRPr lang="en-US" dirty="0"/>
        </a:p>
      </dgm:t>
    </dgm:pt>
    <dgm:pt modelId="{0A60F9DD-07D2-4692-B876-4F4BA791115F}">
      <dgm:prSet phldrT="[Text]" custT="1"/>
      <dgm:spPr/>
      <dgm:t>
        <a:bodyPr/>
        <a:lstStyle/>
        <a:p>
          <a:r>
            <a:rPr lang="en-US" sz="1400" b="1" dirty="0" smtClean="0"/>
            <a:t>Compare</a:t>
          </a:r>
        </a:p>
        <a:p>
          <a:r>
            <a:rPr lang="en-US" sz="1400" b="1" dirty="0" smtClean="0"/>
            <a:t>Contrast</a:t>
          </a:r>
          <a:endParaRPr lang="en-US" sz="1400" b="1" dirty="0"/>
        </a:p>
      </dgm:t>
    </dgm:pt>
    <dgm:pt modelId="{3F0E86C8-AE33-43C6-884B-D8094FDC1198}" type="sibTrans" cxnId="{82200946-D0BB-4286-BDA0-AE052BD7ADBC}">
      <dgm:prSet/>
      <dgm:spPr/>
      <dgm:t>
        <a:bodyPr/>
        <a:lstStyle/>
        <a:p>
          <a:endParaRPr lang="en-US" dirty="0"/>
        </a:p>
      </dgm:t>
    </dgm:pt>
    <dgm:pt modelId="{DDFED77B-117C-45B5-9C8B-4A81B38932B2}" type="parTrans" cxnId="{82200946-D0BB-4286-BDA0-AE052BD7ADBC}">
      <dgm:prSet/>
      <dgm:spPr/>
      <dgm:t>
        <a:bodyPr/>
        <a:lstStyle/>
        <a:p>
          <a:endParaRPr lang="en-US"/>
        </a:p>
      </dgm:t>
    </dgm:pt>
    <dgm:pt modelId="{5D935C09-9C89-48D5-A7F6-B2DF595FD5D0}" type="pres">
      <dgm:prSet presAssocID="{4096F961-0EB1-4ACB-8C87-F94545CD9C68}" presName="Name0" presStyleCnt="0">
        <dgm:presLayoutVars>
          <dgm:chMax/>
          <dgm:chPref/>
          <dgm:dir/>
          <dgm:animLvl val="lvl"/>
        </dgm:presLayoutVars>
      </dgm:prSet>
      <dgm:spPr/>
      <dgm:t>
        <a:bodyPr/>
        <a:lstStyle/>
        <a:p>
          <a:endParaRPr lang="en-US"/>
        </a:p>
      </dgm:t>
    </dgm:pt>
    <dgm:pt modelId="{27671A51-1248-4E95-A04E-79577833F9CD}" type="pres">
      <dgm:prSet presAssocID="{ACF23E00-D836-4332-8300-B6A2330796E4}" presName="composite" presStyleCnt="0"/>
      <dgm:spPr/>
    </dgm:pt>
    <dgm:pt modelId="{F03848FF-7C84-4992-B2CE-3F27868D6F8F}" type="pres">
      <dgm:prSet presAssocID="{ACF23E00-D836-4332-8300-B6A2330796E4}" presName="Parent1" presStyleLbl="node1" presStyleIdx="0" presStyleCnt="10" custScaleX="106916" custLinFactNeighborX="19967" custLinFactNeighborY="-155">
        <dgm:presLayoutVars>
          <dgm:chMax val="1"/>
          <dgm:chPref val="1"/>
          <dgm:bulletEnabled val="1"/>
        </dgm:presLayoutVars>
      </dgm:prSet>
      <dgm:spPr/>
      <dgm:t>
        <a:bodyPr/>
        <a:lstStyle/>
        <a:p>
          <a:endParaRPr lang="en-US"/>
        </a:p>
      </dgm:t>
    </dgm:pt>
    <dgm:pt modelId="{F005871F-745F-48F9-AFE9-1BFAAA46E2F6}" type="pres">
      <dgm:prSet presAssocID="{ACF23E00-D836-4332-8300-B6A2330796E4}" presName="Childtext1" presStyleLbl="revTx" presStyleIdx="0" presStyleCnt="5">
        <dgm:presLayoutVars>
          <dgm:chMax val="0"/>
          <dgm:chPref val="0"/>
          <dgm:bulletEnabled val="1"/>
        </dgm:presLayoutVars>
      </dgm:prSet>
      <dgm:spPr/>
      <dgm:t>
        <a:bodyPr/>
        <a:lstStyle/>
        <a:p>
          <a:endParaRPr lang="en-US"/>
        </a:p>
      </dgm:t>
    </dgm:pt>
    <dgm:pt modelId="{D16FB446-C5FE-4F68-9693-13DE2A4FFEEF}" type="pres">
      <dgm:prSet presAssocID="{ACF23E00-D836-4332-8300-B6A2330796E4}" presName="BalanceSpacing" presStyleCnt="0"/>
      <dgm:spPr/>
    </dgm:pt>
    <dgm:pt modelId="{99704B38-75B7-453C-BEB1-0F6097EE1AEE}" type="pres">
      <dgm:prSet presAssocID="{ACF23E00-D836-4332-8300-B6A2330796E4}" presName="BalanceSpacing1" presStyleCnt="0"/>
      <dgm:spPr/>
    </dgm:pt>
    <dgm:pt modelId="{2C896E2E-7C2D-4ADB-B4C3-A5E9679AA1FA}" type="pres">
      <dgm:prSet presAssocID="{50B876C8-7F89-4A74-B1A0-49394238EAF7}" presName="Accent1Text" presStyleLbl="node1" presStyleIdx="1" presStyleCnt="10" custLinFactNeighborX="-17770" custLinFactNeighborY="-156"/>
      <dgm:spPr/>
      <dgm:t>
        <a:bodyPr/>
        <a:lstStyle/>
        <a:p>
          <a:endParaRPr lang="en-US"/>
        </a:p>
      </dgm:t>
    </dgm:pt>
    <dgm:pt modelId="{46B87E3B-B96A-4193-A37A-00706A825F33}" type="pres">
      <dgm:prSet presAssocID="{50B876C8-7F89-4A74-B1A0-49394238EAF7}" presName="spaceBetweenRectangles" presStyleCnt="0"/>
      <dgm:spPr/>
    </dgm:pt>
    <dgm:pt modelId="{D81C172E-980B-4C72-82B7-DDC7367CC782}" type="pres">
      <dgm:prSet presAssocID="{0A60F9DD-07D2-4692-B876-4F4BA791115F}" presName="composite" presStyleCnt="0"/>
      <dgm:spPr/>
    </dgm:pt>
    <dgm:pt modelId="{1F34AB8B-F9D2-4BC9-B445-419F505947E4}" type="pres">
      <dgm:prSet presAssocID="{0A60F9DD-07D2-4692-B876-4F4BA791115F}" presName="Parent1" presStyleLbl="node1" presStyleIdx="2" presStyleCnt="10" custScaleX="148273" custLinFactNeighborX="-7905" custLinFactNeighborY="4363">
        <dgm:presLayoutVars>
          <dgm:chMax val="1"/>
          <dgm:chPref val="1"/>
          <dgm:bulletEnabled val="1"/>
        </dgm:presLayoutVars>
      </dgm:prSet>
      <dgm:spPr/>
      <dgm:t>
        <a:bodyPr/>
        <a:lstStyle/>
        <a:p>
          <a:endParaRPr lang="en-US"/>
        </a:p>
      </dgm:t>
    </dgm:pt>
    <dgm:pt modelId="{CF90E745-BBE3-4C27-BA89-AA4F3FBD854C}" type="pres">
      <dgm:prSet presAssocID="{0A60F9DD-07D2-4692-B876-4F4BA791115F}" presName="Childtext1" presStyleLbl="revTx" presStyleIdx="1" presStyleCnt="5">
        <dgm:presLayoutVars>
          <dgm:chMax val="0"/>
          <dgm:chPref val="0"/>
          <dgm:bulletEnabled val="1"/>
        </dgm:presLayoutVars>
      </dgm:prSet>
      <dgm:spPr/>
    </dgm:pt>
    <dgm:pt modelId="{E2FA0956-D206-462D-8C79-80BC683B52F0}" type="pres">
      <dgm:prSet presAssocID="{0A60F9DD-07D2-4692-B876-4F4BA791115F}" presName="BalanceSpacing" presStyleCnt="0"/>
      <dgm:spPr/>
    </dgm:pt>
    <dgm:pt modelId="{766BBB24-168A-4046-9B59-4C812FE69DD5}" type="pres">
      <dgm:prSet presAssocID="{0A60F9DD-07D2-4692-B876-4F4BA791115F}" presName="BalanceSpacing1" presStyleCnt="0"/>
      <dgm:spPr/>
    </dgm:pt>
    <dgm:pt modelId="{866C43FB-772E-4D8E-8622-3CB609DCB631}" type="pres">
      <dgm:prSet presAssocID="{3F0E86C8-AE33-43C6-884B-D8094FDC1198}" presName="Accent1Text" presStyleLbl="node1" presStyleIdx="3" presStyleCnt="10" custLinFactNeighborX="25952" custLinFactNeighborY="4363"/>
      <dgm:spPr/>
      <dgm:t>
        <a:bodyPr/>
        <a:lstStyle/>
        <a:p>
          <a:endParaRPr lang="en-US"/>
        </a:p>
      </dgm:t>
    </dgm:pt>
    <dgm:pt modelId="{83145AF5-E073-4AFC-8640-965116BDE18D}" type="pres">
      <dgm:prSet presAssocID="{3F0E86C8-AE33-43C6-884B-D8094FDC1198}" presName="spaceBetweenRectangles" presStyleCnt="0"/>
      <dgm:spPr/>
    </dgm:pt>
    <dgm:pt modelId="{4DE5038C-58F2-49B1-9233-67EE590818F2}" type="pres">
      <dgm:prSet presAssocID="{7931D263-3C31-417F-A6BC-D0C3ED20F582}" presName="composite" presStyleCnt="0"/>
      <dgm:spPr/>
    </dgm:pt>
    <dgm:pt modelId="{E0440679-4094-4583-B167-8F1F1330667E}" type="pres">
      <dgm:prSet presAssocID="{7931D263-3C31-417F-A6BC-D0C3ED20F582}" presName="Parent1" presStyleLbl="node1" presStyleIdx="4" presStyleCnt="10" custScaleX="122725" custLinFactNeighborX="19967" custLinFactNeighborY="2005">
        <dgm:presLayoutVars>
          <dgm:chMax val="1"/>
          <dgm:chPref val="1"/>
          <dgm:bulletEnabled val="1"/>
        </dgm:presLayoutVars>
      </dgm:prSet>
      <dgm:spPr/>
      <dgm:t>
        <a:bodyPr/>
        <a:lstStyle/>
        <a:p>
          <a:endParaRPr lang="en-US"/>
        </a:p>
      </dgm:t>
    </dgm:pt>
    <dgm:pt modelId="{2139BE71-B3B5-4DE8-A444-E97935E30CB0}" type="pres">
      <dgm:prSet presAssocID="{7931D263-3C31-417F-A6BC-D0C3ED20F582}" presName="Childtext1" presStyleLbl="revTx" presStyleIdx="2" presStyleCnt="5">
        <dgm:presLayoutVars>
          <dgm:chMax val="0"/>
          <dgm:chPref val="0"/>
          <dgm:bulletEnabled val="1"/>
        </dgm:presLayoutVars>
      </dgm:prSet>
      <dgm:spPr/>
      <dgm:t>
        <a:bodyPr/>
        <a:lstStyle/>
        <a:p>
          <a:endParaRPr lang="en-US"/>
        </a:p>
      </dgm:t>
    </dgm:pt>
    <dgm:pt modelId="{A1932030-30C4-4389-8537-AC6F284505EE}" type="pres">
      <dgm:prSet presAssocID="{7931D263-3C31-417F-A6BC-D0C3ED20F582}" presName="BalanceSpacing" presStyleCnt="0"/>
      <dgm:spPr/>
    </dgm:pt>
    <dgm:pt modelId="{6A9B25AE-E640-47BD-9FB5-8CB86FEFD409}" type="pres">
      <dgm:prSet presAssocID="{7931D263-3C31-417F-A6BC-D0C3ED20F582}" presName="BalanceSpacing1" presStyleCnt="0"/>
      <dgm:spPr/>
    </dgm:pt>
    <dgm:pt modelId="{89EE02CD-2087-4BAF-8A94-24832E08DBDC}" type="pres">
      <dgm:prSet presAssocID="{A4EE1B30-C40A-4674-8F65-0A44785B7C1E}" presName="Accent1Text" presStyleLbl="node1" presStyleIdx="5" presStyleCnt="10" custLinFactNeighborX="-33579" custLinFactNeighborY="2005"/>
      <dgm:spPr/>
      <dgm:t>
        <a:bodyPr/>
        <a:lstStyle/>
        <a:p>
          <a:endParaRPr lang="en-US"/>
        </a:p>
      </dgm:t>
    </dgm:pt>
    <dgm:pt modelId="{21D24D01-D310-449C-8CCE-996A580EB3CF}" type="pres">
      <dgm:prSet presAssocID="{A4EE1B30-C40A-4674-8F65-0A44785B7C1E}" presName="spaceBetweenRectangles" presStyleCnt="0"/>
      <dgm:spPr/>
    </dgm:pt>
    <dgm:pt modelId="{7D8668B4-1486-4E25-9B73-B00D5D420181}" type="pres">
      <dgm:prSet presAssocID="{B6FF6F56-42AA-48CB-8CDF-95F41102E2AA}" presName="composite" presStyleCnt="0"/>
      <dgm:spPr/>
    </dgm:pt>
    <dgm:pt modelId="{E32A21CF-7D44-405A-B103-1399C52E4E78}" type="pres">
      <dgm:prSet presAssocID="{B6FF6F56-42AA-48CB-8CDF-95F41102E2AA}" presName="Parent1" presStyleLbl="node1" presStyleIdx="6" presStyleCnt="10" custScaleX="164082">
        <dgm:presLayoutVars>
          <dgm:chMax val="1"/>
          <dgm:chPref val="1"/>
          <dgm:bulletEnabled val="1"/>
        </dgm:presLayoutVars>
      </dgm:prSet>
      <dgm:spPr/>
      <dgm:t>
        <a:bodyPr/>
        <a:lstStyle/>
        <a:p>
          <a:endParaRPr lang="en-US"/>
        </a:p>
      </dgm:t>
    </dgm:pt>
    <dgm:pt modelId="{163BDF3E-132E-4D89-A5B6-7B51A481A64A}" type="pres">
      <dgm:prSet presAssocID="{B6FF6F56-42AA-48CB-8CDF-95F41102E2AA}" presName="Childtext1" presStyleLbl="revTx" presStyleIdx="3" presStyleCnt="5">
        <dgm:presLayoutVars>
          <dgm:chMax val="0"/>
          <dgm:chPref val="0"/>
          <dgm:bulletEnabled val="1"/>
        </dgm:presLayoutVars>
      </dgm:prSet>
      <dgm:spPr/>
    </dgm:pt>
    <dgm:pt modelId="{BE42228B-088D-42D9-BBBE-89E7E5B1D6ED}" type="pres">
      <dgm:prSet presAssocID="{B6FF6F56-42AA-48CB-8CDF-95F41102E2AA}" presName="BalanceSpacing" presStyleCnt="0"/>
      <dgm:spPr/>
    </dgm:pt>
    <dgm:pt modelId="{435DADD7-FBA5-46A4-8351-72932F3FA938}" type="pres">
      <dgm:prSet presAssocID="{B6FF6F56-42AA-48CB-8CDF-95F41102E2AA}" presName="BalanceSpacing1" presStyleCnt="0"/>
      <dgm:spPr/>
    </dgm:pt>
    <dgm:pt modelId="{3E739673-2B6E-4884-A12F-7CBC64D1FFD9}" type="pres">
      <dgm:prSet presAssocID="{AEA4517C-272D-4B6A-829A-58AB08450683}" presName="Accent1Text" presStyleLbl="node1" presStyleIdx="7" presStyleCnt="10" custLinFactNeighborX="33856" custLinFactNeighborY="-353"/>
      <dgm:spPr/>
      <dgm:t>
        <a:bodyPr/>
        <a:lstStyle/>
        <a:p>
          <a:endParaRPr lang="en-US"/>
        </a:p>
      </dgm:t>
    </dgm:pt>
    <dgm:pt modelId="{ACA9E3A9-1105-48E3-BD68-3286CB36DA13}" type="pres">
      <dgm:prSet presAssocID="{AEA4517C-272D-4B6A-829A-58AB08450683}" presName="spaceBetweenRectangles" presStyleCnt="0"/>
      <dgm:spPr/>
    </dgm:pt>
    <dgm:pt modelId="{01C37E65-B9B7-4638-9111-F0A2A98EE0EE}" type="pres">
      <dgm:prSet presAssocID="{3B1BC198-0C87-4D54-BE02-74F625643DDA}" presName="composite" presStyleCnt="0"/>
      <dgm:spPr/>
    </dgm:pt>
    <dgm:pt modelId="{36B5A5F9-1E17-4F1D-A1A8-F6286262204D}" type="pres">
      <dgm:prSet presAssocID="{3B1BC198-0C87-4D54-BE02-74F625643DDA}" presName="Parent1" presStyleLbl="node1" presStyleIdx="8" presStyleCnt="10" custLinFactNeighborX="-82508" custLinFactNeighborY="-2710">
        <dgm:presLayoutVars>
          <dgm:chMax val="1"/>
          <dgm:chPref val="1"/>
          <dgm:bulletEnabled val="1"/>
        </dgm:presLayoutVars>
      </dgm:prSet>
      <dgm:spPr/>
      <dgm:t>
        <a:bodyPr/>
        <a:lstStyle/>
        <a:p>
          <a:endParaRPr lang="en-US"/>
        </a:p>
      </dgm:t>
    </dgm:pt>
    <dgm:pt modelId="{EA7E1264-64D6-412D-BC2A-7E0044FD2DFD}" type="pres">
      <dgm:prSet presAssocID="{3B1BC198-0C87-4D54-BE02-74F625643DDA}" presName="Childtext1" presStyleLbl="revTx" presStyleIdx="4" presStyleCnt="5" custScaleX="296524" custLinFactX="9632" custLinFactNeighborX="100000" custLinFactNeighborY="19456">
        <dgm:presLayoutVars>
          <dgm:chMax val="0"/>
          <dgm:chPref val="0"/>
          <dgm:bulletEnabled val="1"/>
        </dgm:presLayoutVars>
      </dgm:prSet>
      <dgm:spPr/>
      <dgm:t>
        <a:bodyPr/>
        <a:lstStyle/>
        <a:p>
          <a:endParaRPr lang="en-US"/>
        </a:p>
      </dgm:t>
    </dgm:pt>
    <dgm:pt modelId="{1E9B7197-4F39-43BC-92B2-7803AD95212F}" type="pres">
      <dgm:prSet presAssocID="{3B1BC198-0C87-4D54-BE02-74F625643DDA}" presName="BalanceSpacing" presStyleCnt="0"/>
      <dgm:spPr/>
    </dgm:pt>
    <dgm:pt modelId="{DBDCF7FF-D5BB-4E8F-8662-8EC73AF6A275}" type="pres">
      <dgm:prSet presAssocID="{3B1BC198-0C87-4D54-BE02-74F625643DDA}" presName="BalanceSpacing1" presStyleCnt="0"/>
      <dgm:spPr/>
    </dgm:pt>
    <dgm:pt modelId="{2030F1E0-5D3E-461E-A0B8-B91B3D7F4117}" type="pres">
      <dgm:prSet presAssocID="{0848FC9A-80AC-4AA9-AE5B-C6BEEBC70BA9}" presName="Accent1Text" presStyleLbl="node1" presStyleIdx="9" presStyleCnt="10" custLinFactNeighborX="-93074" custLinFactNeighborY="-2710"/>
      <dgm:spPr/>
      <dgm:t>
        <a:bodyPr/>
        <a:lstStyle/>
        <a:p>
          <a:endParaRPr lang="en-US"/>
        </a:p>
      </dgm:t>
    </dgm:pt>
  </dgm:ptLst>
  <dgm:cxnLst>
    <dgm:cxn modelId="{E686934E-7D81-4388-89F5-8F0F8646C78C}" type="presOf" srcId="{AEA4517C-272D-4B6A-829A-58AB08450683}" destId="{3E739673-2B6E-4884-A12F-7CBC64D1FFD9}" srcOrd="0" destOrd="0" presId="urn:microsoft.com/office/officeart/2008/layout/AlternatingHexagons"/>
    <dgm:cxn modelId="{CBC4CF2E-63A2-411D-9A40-353F65C3D536}" srcId="{4096F961-0EB1-4ACB-8C87-F94545CD9C68}" destId="{7931D263-3C31-417F-A6BC-D0C3ED20F582}" srcOrd="2" destOrd="0" parTransId="{BC6A1A1B-F9B6-42E8-BB83-E32775453C9F}" sibTransId="{A4EE1B30-C40A-4674-8F65-0A44785B7C1E}"/>
    <dgm:cxn modelId="{82200946-D0BB-4286-BDA0-AE052BD7ADBC}" srcId="{4096F961-0EB1-4ACB-8C87-F94545CD9C68}" destId="{0A60F9DD-07D2-4692-B876-4F4BA791115F}" srcOrd="1" destOrd="0" parTransId="{DDFED77B-117C-45B5-9C8B-4A81B38932B2}" sibTransId="{3F0E86C8-AE33-43C6-884B-D8094FDC1198}"/>
    <dgm:cxn modelId="{EA23DE74-4AA5-46FD-9000-4B624B7B314F}" type="presOf" srcId="{A4EE1B30-C40A-4674-8F65-0A44785B7C1E}" destId="{89EE02CD-2087-4BAF-8A94-24832E08DBDC}" srcOrd="0" destOrd="0" presId="urn:microsoft.com/office/officeart/2008/layout/AlternatingHexagons"/>
    <dgm:cxn modelId="{DF0CD1E6-30BB-4F2A-B4B4-17AD2ED7A12D}" type="presOf" srcId="{B6FF6F56-42AA-48CB-8CDF-95F41102E2AA}" destId="{E32A21CF-7D44-405A-B103-1399C52E4E78}" srcOrd="0" destOrd="0" presId="urn:microsoft.com/office/officeart/2008/layout/AlternatingHexagons"/>
    <dgm:cxn modelId="{88912791-EEFC-4BC5-B222-1E074C16337D}" type="presOf" srcId="{4096F961-0EB1-4ACB-8C87-F94545CD9C68}" destId="{5D935C09-9C89-48D5-A7F6-B2DF595FD5D0}" srcOrd="0" destOrd="0" presId="urn:microsoft.com/office/officeart/2008/layout/AlternatingHexagons"/>
    <dgm:cxn modelId="{E46729AF-5A5B-4375-9D5B-DBF5FD0DF186}" srcId="{4096F961-0EB1-4ACB-8C87-F94545CD9C68}" destId="{3B1BC198-0C87-4D54-BE02-74F625643DDA}" srcOrd="4" destOrd="0" parTransId="{96B119D7-8533-477D-B743-BD600D4B88D3}" sibTransId="{0848FC9A-80AC-4AA9-AE5B-C6BEEBC70BA9}"/>
    <dgm:cxn modelId="{1EDDC3BE-FBDC-4CE9-BBB4-A874A294B196}" type="presOf" srcId="{ACF23E00-D836-4332-8300-B6A2330796E4}" destId="{F03848FF-7C84-4992-B2CE-3F27868D6F8F}" srcOrd="0" destOrd="0" presId="urn:microsoft.com/office/officeart/2008/layout/AlternatingHexagons"/>
    <dgm:cxn modelId="{F1686A95-1A3A-478C-A058-BD6FD16F5531}" type="presOf" srcId="{50B876C8-7F89-4A74-B1A0-49394238EAF7}" destId="{2C896E2E-7C2D-4ADB-B4C3-A5E9679AA1FA}" srcOrd="0" destOrd="0" presId="urn:microsoft.com/office/officeart/2008/layout/AlternatingHexagons"/>
    <dgm:cxn modelId="{734DA128-3379-4C69-9D68-7CF42DD5B76D}" type="presOf" srcId="{0A60F9DD-07D2-4692-B876-4F4BA791115F}" destId="{1F34AB8B-F9D2-4BC9-B445-419F505947E4}" srcOrd="0" destOrd="0" presId="urn:microsoft.com/office/officeart/2008/layout/AlternatingHexagons"/>
    <dgm:cxn modelId="{9A4FD435-F357-4C3A-AB30-7BF6C387FE61}" type="presOf" srcId="{0848FC9A-80AC-4AA9-AE5B-C6BEEBC70BA9}" destId="{2030F1E0-5D3E-461E-A0B8-B91B3D7F4117}" srcOrd="0" destOrd="0" presId="urn:microsoft.com/office/officeart/2008/layout/AlternatingHexagons"/>
    <dgm:cxn modelId="{E6849959-AED9-4B5E-B94B-62F8F46C7811}" type="presOf" srcId="{7931D263-3C31-417F-A6BC-D0C3ED20F582}" destId="{E0440679-4094-4583-B167-8F1F1330667E}" srcOrd="0" destOrd="0" presId="urn:microsoft.com/office/officeart/2008/layout/AlternatingHexagons"/>
    <dgm:cxn modelId="{85B8ABCB-ACA8-4B18-A729-3F7E4200171F}" type="presOf" srcId="{3F0E86C8-AE33-43C6-884B-D8094FDC1198}" destId="{866C43FB-772E-4D8E-8622-3CB609DCB631}" srcOrd="0" destOrd="0" presId="urn:microsoft.com/office/officeart/2008/layout/AlternatingHexagons"/>
    <dgm:cxn modelId="{1C062EE8-FB56-4ACD-A262-E2A9AFF5E602}" type="presOf" srcId="{3B1BC198-0C87-4D54-BE02-74F625643DDA}" destId="{36B5A5F9-1E17-4F1D-A1A8-F6286262204D}" srcOrd="0" destOrd="0" presId="urn:microsoft.com/office/officeart/2008/layout/AlternatingHexagons"/>
    <dgm:cxn modelId="{40455971-1200-46B5-A9CF-DFA0835B9BA4}" srcId="{4096F961-0EB1-4ACB-8C87-F94545CD9C68}" destId="{B6FF6F56-42AA-48CB-8CDF-95F41102E2AA}" srcOrd="3" destOrd="0" parTransId="{86107E88-321E-43FD-806E-93B9C849A572}" sibTransId="{AEA4517C-272D-4B6A-829A-58AB08450683}"/>
    <dgm:cxn modelId="{C48926AC-2B1E-4BAD-85FB-56453F516FCA}" srcId="{4096F961-0EB1-4ACB-8C87-F94545CD9C68}" destId="{ACF23E00-D836-4332-8300-B6A2330796E4}" srcOrd="0" destOrd="0" parTransId="{F77EFBD3-B4B1-47DD-A3EE-F0D3FB6BEC8A}" sibTransId="{50B876C8-7F89-4A74-B1A0-49394238EAF7}"/>
    <dgm:cxn modelId="{3E6F790F-79D2-496B-89E6-784761FEEFB3}" type="presParOf" srcId="{5D935C09-9C89-48D5-A7F6-B2DF595FD5D0}" destId="{27671A51-1248-4E95-A04E-79577833F9CD}" srcOrd="0" destOrd="0" presId="urn:microsoft.com/office/officeart/2008/layout/AlternatingHexagons"/>
    <dgm:cxn modelId="{82A9973B-214A-4229-811D-7497D495F7A5}" type="presParOf" srcId="{27671A51-1248-4E95-A04E-79577833F9CD}" destId="{F03848FF-7C84-4992-B2CE-3F27868D6F8F}" srcOrd="0" destOrd="0" presId="urn:microsoft.com/office/officeart/2008/layout/AlternatingHexagons"/>
    <dgm:cxn modelId="{24040997-6D81-4BC9-A0FB-F5C2E17866DD}" type="presParOf" srcId="{27671A51-1248-4E95-A04E-79577833F9CD}" destId="{F005871F-745F-48F9-AFE9-1BFAAA46E2F6}" srcOrd="1" destOrd="0" presId="urn:microsoft.com/office/officeart/2008/layout/AlternatingHexagons"/>
    <dgm:cxn modelId="{8AEA3EAD-8D2A-4A6E-B734-E0AF0E958645}" type="presParOf" srcId="{27671A51-1248-4E95-A04E-79577833F9CD}" destId="{D16FB446-C5FE-4F68-9693-13DE2A4FFEEF}" srcOrd="2" destOrd="0" presId="urn:microsoft.com/office/officeart/2008/layout/AlternatingHexagons"/>
    <dgm:cxn modelId="{ABCCF648-9B4D-4F2E-8BD9-A9D7EDB77340}" type="presParOf" srcId="{27671A51-1248-4E95-A04E-79577833F9CD}" destId="{99704B38-75B7-453C-BEB1-0F6097EE1AEE}" srcOrd="3" destOrd="0" presId="urn:microsoft.com/office/officeart/2008/layout/AlternatingHexagons"/>
    <dgm:cxn modelId="{E3703B1C-7C10-4D7C-B843-D103AE2BD086}" type="presParOf" srcId="{27671A51-1248-4E95-A04E-79577833F9CD}" destId="{2C896E2E-7C2D-4ADB-B4C3-A5E9679AA1FA}" srcOrd="4" destOrd="0" presId="urn:microsoft.com/office/officeart/2008/layout/AlternatingHexagons"/>
    <dgm:cxn modelId="{A4D7A338-BC47-4A35-BA30-D58ACA0835F0}" type="presParOf" srcId="{5D935C09-9C89-48D5-A7F6-B2DF595FD5D0}" destId="{46B87E3B-B96A-4193-A37A-00706A825F33}" srcOrd="1" destOrd="0" presId="urn:microsoft.com/office/officeart/2008/layout/AlternatingHexagons"/>
    <dgm:cxn modelId="{1C38D034-B46D-4EDA-B220-D7B2FD4F43F4}" type="presParOf" srcId="{5D935C09-9C89-48D5-A7F6-B2DF595FD5D0}" destId="{D81C172E-980B-4C72-82B7-DDC7367CC782}" srcOrd="2" destOrd="0" presId="urn:microsoft.com/office/officeart/2008/layout/AlternatingHexagons"/>
    <dgm:cxn modelId="{35F1EC46-5629-483F-94F2-0BB2572EAD45}" type="presParOf" srcId="{D81C172E-980B-4C72-82B7-DDC7367CC782}" destId="{1F34AB8B-F9D2-4BC9-B445-419F505947E4}" srcOrd="0" destOrd="0" presId="urn:microsoft.com/office/officeart/2008/layout/AlternatingHexagons"/>
    <dgm:cxn modelId="{B638D401-5B85-4A80-A03E-5A3A79BDB963}" type="presParOf" srcId="{D81C172E-980B-4C72-82B7-DDC7367CC782}" destId="{CF90E745-BBE3-4C27-BA89-AA4F3FBD854C}" srcOrd="1" destOrd="0" presId="urn:microsoft.com/office/officeart/2008/layout/AlternatingHexagons"/>
    <dgm:cxn modelId="{97AAB83F-05B7-4688-B39E-E3A850BE3A47}" type="presParOf" srcId="{D81C172E-980B-4C72-82B7-DDC7367CC782}" destId="{E2FA0956-D206-462D-8C79-80BC683B52F0}" srcOrd="2" destOrd="0" presId="urn:microsoft.com/office/officeart/2008/layout/AlternatingHexagons"/>
    <dgm:cxn modelId="{C9A287D7-5EC8-41C8-B4ED-F3A1CC99BE34}" type="presParOf" srcId="{D81C172E-980B-4C72-82B7-DDC7367CC782}" destId="{766BBB24-168A-4046-9B59-4C812FE69DD5}" srcOrd="3" destOrd="0" presId="urn:microsoft.com/office/officeart/2008/layout/AlternatingHexagons"/>
    <dgm:cxn modelId="{356248F9-98D0-4F19-AE50-0DB7EC067190}" type="presParOf" srcId="{D81C172E-980B-4C72-82B7-DDC7367CC782}" destId="{866C43FB-772E-4D8E-8622-3CB609DCB631}" srcOrd="4" destOrd="0" presId="urn:microsoft.com/office/officeart/2008/layout/AlternatingHexagons"/>
    <dgm:cxn modelId="{FB17AE68-0995-4FB9-8A1E-43637836C462}" type="presParOf" srcId="{5D935C09-9C89-48D5-A7F6-B2DF595FD5D0}" destId="{83145AF5-E073-4AFC-8640-965116BDE18D}" srcOrd="3" destOrd="0" presId="urn:microsoft.com/office/officeart/2008/layout/AlternatingHexagons"/>
    <dgm:cxn modelId="{5359B886-4DA5-43B7-9CAF-0D27450CEBDE}" type="presParOf" srcId="{5D935C09-9C89-48D5-A7F6-B2DF595FD5D0}" destId="{4DE5038C-58F2-49B1-9233-67EE590818F2}" srcOrd="4" destOrd="0" presId="urn:microsoft.com/office/officeart/2008/layout/AlternatingHexagons"/>
    <dgm:cxn modelId="{408FDE73-8FDC-4C36-95E7-3AC2D0D5D81B}" type="presParOf" srcId="{4DE5038C-58F2-49B1-9233-67EE590818F2}" destId="{E0440679-4094-4583-B167-8F1F1330667E}" srcOrd="0" destOrd="0" presId="urn:microsoft.com/office/officeart/2008/layout/AlternatingHexagons"/>
    <dgm:cxn modelId="{AA3DDF8D-30CA-4BF3-942C-1171AA6E8A85}" type="presParOf" srcId="{4DE5038C-58F2-49B1-9233-67EE590818F2}" destId="{2139BE71-B3B5-4DE8-A444-E97935E30CB0}" srcOrd="1" destOrd="0" presId="urn:microsoft.com/office/officeart/2008/layout/AlternatingHexagons"/>
    <dgm:cxn modelId="{02F82713-A586-4E8A-B2BF-2F9D15927E84}" type="presParOf" srcId="{4DE5038C-58F2-49B1-9233-67EE590818F2}" destId="{A1932030-30C4-4389-8537-AC6F284505EE}" srcOrd="2" destOrd="0" presId="urn:microsoft.com/office/officeart/2008/layout/AlternatingHexagons"/>
    <dgm:cxn modelId="{9EAAC4D3-5161-4DB2-A513-BB7EEDF1BE59}" type="presParOf" srcId="{4DE5038C-58F2-49B1-9233-67EE590818F2}" destId="{6A9B25AE-E640-47BD-9FB5-8CB86FEFD409}" srcOrd="3" destOrd="0" presId="urn:microsoft.com/office/officeart/2008/layout/AlternatingHexagons"/>
    <dgm:cxn modelId="{CD088AF7-34B4-4744-80DC-68E91FE60236}" type="presParOf" srcId="{4DE5038C-58F2-49B1-9233-67EE590818F2}" destId="{89EE02CD-2087-4BAF-8A94-24832E08DBDC}" srcOrd="4" destOrd="0" presId="urn:microsoft.com/office/officeart/2008/layout/AlternatingHexagons"/>
    <dgm:cxn modelId="{C8DB7222-0EAD-4802-B814-D6D42322C2CC}" type="presParOf" srcId="{5D935C09-9C89-48D5-A7F6-B2DF595FD5D0}" destId="{21D24D01-D310-449C-8CCE-996A580EB3CF}" srcOrd="5" destOrd="0" presId="urn:microsoft.com/office/officeart/2008/layout/AlternatingHexagons"/>
    <dgm:cxn modelId="{4561CF54-DE64-4F5C-A894-9492EF749B7A}" type="presParOf" srcId="{5D935C09-9C89-48D5-A7F6-B2DF595FD5D0}" destId="{7D8668B4-1486-4E25-9B73-B00D5D420181}" srcOrd="6" destOrd="0" presId="urn:microsoft.com/office/officeart/2008/layout/AlternatingHexagons"/>
    <dgm:cxn modelId="{094CC027-E367-4A8D-9F2E-37FC9D32C0B5}" type="presParOf" srcId="{7D8668B4-1486-4E25-9B73-B00D5D420181}" destId="{E32A21CF-7D44-405A-B103-1399C52E4E78}" srcOrd="0" destOrd="0" presId="urn:microsoft.com/office/officeart/2008/layout/AlternatingHexagons"/>
    <dgm:cxn modelId="{41734EBF-EFC6-40DB-8B3F-B2DA678E9123}" type="presParOf" srcId="{7D8668B4-1486-4E25-9B73-B00D5D420181}" destId="{163BDF3E-132E-4D89-A5B6-7B51A481A64A}" srcOrd="1" destOrd="0" presId="urn:microsoft.com/office/officeart/2008/layout/AlternatingHexagons"/>
    <dgm:cxn modelId="{4638ABD3-AAF4-497B-A65D-D447874E7F59}" type="presParOf" srcId="{7D8668B4-1486-4E25-9B73-B00D5D420181}" destId="{BE42228B-088D-42D9-BBBE-89E7E5B1D6ED}" srcOrd="2" destOrd="0" presId="urn:microsoft.com/office/officeart/2008/layout/AlternatingHexagons"/>
    <dgm:cxn modelId="{707F6D99-9DAF-4F26-8E32-544D995BE795}" type="presParOf" srcId="{7D8668B4-1486-4E25-9B73-B00D5D420181}" destId="{435DADD7-FBA5-46A4-8351-72932F3FA938}" srcOrd="3" destOrd="0" presId="urn:microsoft.com/office/officeart/2008/layout/AlternatingHexagons"/>
    <dgm:cxn modelId="{0CEAE188-3A98-4F71-9D6C-7CEDE0EDC2C1}" type="presParOf" srcId="{7D8668B4-1486-4E25-9B73-B00D5D420181}" destId="{3E739673-2B6E-4884-A12F-7CBC64D1FFD9}" srcOrd="4" destOrd="0" presId="urn:microsoft.com/office/officeart/2008/layout/AlternatingHexagons"/>
    <dgm:cxn modelId="{DF417E5E-04A3-4439-BF01-68AD7618EBEB}" type="presParOf" srcId="{5D935C09-9C89-48D5-A7F6-B2DF595FD5D0}" destId="{ACA9E3A9-1105-48E3-BD68-3286CB36DA13}" srcOrd="7" destOrd="0" presId="urn:microsoft.com/office/officeart/2008/layout/AlternatingHexagons"/>
    <dgm:cxn modelId="{72E17F98-CE3E-41AB-AC72-23D8C50BE432}" type="presParOf" srcId="{5D935C09-9C89-48D5-A7F6-B2DF595FD5D0}" destId="{01C37E65-B9B7-4638-9111-F0A2A98EE0EE}" srcOrd="8" destOrd="0" presId="urn:microsoft.com/office/officeart/2008/layout/AlternatingHexagons"/>
    <dgm:cxn modelId="{039BEC11-52D2-42D4-AD47-18A15CF11F57}" type="presParOf" srcId="{01C37E65-B9B7-4638-9111-F0A2A98EE0EE}" destId="{36B5A5F9-1E17-4F1D-A1A8-F6286262204D}" srcOrd="0" destOrd="0" presId="urn:microsoft.com/office/officeart/2008/layout/AlternatingHexagons"/>
    <dgm:cxn modelId="{7C00D459-29FD-4921-AE1D-8E8653DB7C8F}" type="presParOf" srcId="{01C37E65-B9B7-4638-9111-F0A2A98EE0EE}" destId="{EA7E1264-64D6-412D-BC2A-7E0044FD2DFD}" srcOrd="1" destOrd="0" presId="urn:microsoft.com/office/officeart/2008/layout/AlternatingHexagons"/>
    <dgm:cxn modelId="{42854471-A953-4CC5-83D6-0EBF83ED4980}" type="presParOf" srcId="{01C37E65-B9B7-4638-9111-F0A2A98EE0EE}" destId="{1E9B7197-4F39-43BC-92B2-7803AD95212F}" srcOrd="2" destOrd="0" presId="urn:microsoft.com/office/officeart/2008/layout/AlternatingHexagons"/>
    <dgm:cxn modelId="{EDF5B6C5-FBC1-4366-BCDE-AC660650734B}" type="presParOf" srcId="{01C37E65-B9B7-4638-9111-F0A2A98EE0EE}" destId="{DBDCF7FF-D5BB-4E8F-8662-8EC73AF6A275}" srcOrd="3" destOrd="0" presId="urn:microsoft.com/office/officeart/2008/layout/AlternatingHexagons"/>
    <dgm:cxn modelId="{8F2648E1-93E5-4549-93C6-3FA1D54B562A}" type="presParOf" srcId="{01C37E65-B9B7-4638-9111-F0A2A98EE0EE}" destId="{2030F1E0-5D3E-461E-A0B8-B91B3D7F4117}" srcOrd="4" destOrd="0" presId="urn:microsoft.com/office/officeart/2008/layout/AlternatingHexagons"/>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3848FF-7C84-4992-B2CE-3F27868D6F8F}">
      <dsp:nvSpPr>
        <dsp:cNvPr id="0" name=""/>
        <dsp:cNvSpPr/>
      </dsp:nvSpPr>
      <dsp:spPr>
        <a:xfrm rot="5400000">
          <a:off x="2770498" y="40886"/>
          <a:ext cx="1160600" cy="107955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Cause &amp; Effect</a:t>
          </a:r>
          <a:endParaRPr lang="en-US" sz="1400" b="1" kern="1200" dirty="0"/>
        </a:p>
      </dsp:txBody>
      <dsp:txXfrm rot="5400000">
        <a:off x="2770498" y="40886"/>
        <a:ext cx="1160600" cy="1079555"/>
      </dsp:txXfrm>
    </dsp:sp>
    <dsp:sp modelId="{F005871F-745F-48F9-AFE9-1BFAAA46E2F6}">
      <dsp:nvSpPr>
        <dsp:cNvPr id="0" name=""/>
        <dsp:cNvSpPr/>
      </dsp:nvSpPr>
      <dsp:spPr>
        <a:xfrm>
          <a:off x="3684688" y="234282"/>
          <a:ext cx="1295230" cy="696360"/>
        </a:xfrm>
        <a:prstGeom prst="rect">
          <a:avLst/>
        </a:prstGeom>
        <a:noFill/>
        <a:ln>
          <a:noFill/>
        </a:ln>
        <a:effectLst/>
      </dsp:spPr>
      <dsp:style>
        <a:lnRef idx="0">
          <a:scrgbClr r="0" g="0" b="0"/>
        </a:lnRef>
        <a:fillRef idx="0">
          <a:scrgbClr r="0" g="0" b="0"/>
        </a:fillRef>
        <a:effectRef idx="0">
          <a:scrgbClr r="0" g="0" b="0"/>
        </a:effectRef>
        <a:fontRef idx="minor"/>
      </dsp:style>
    </dsp:sp>
    <dsp:sp modelId="{2C896E2E-7C2D-4ADB-B4C3-A5E9679AA1FA}">
      <dsp:nvSpPr>
        <dsp:cNvPr id="0" name=""/>
        <dsp:cNvSpPr/>
      </dsp:nvSpPr>
      <dsp:spPr>
        <a:xfrm rot="5400000">
          <a:off x="1298958" y="75791"/>
          <a:ext cx="1160600" cy="100972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t>Chron. Order</a:t>
          </a:r>
          <a:endParaRPr lang="en-US" sz="1400" b="1" kern="1200" dirty="0"/>
        </a:p>
      </dsp:txBody>
      <dsp:txXfrm rot="5400000">
        <a:off x="1298958" y="75791"/>
        <a:ext cx="1160600" cy="1009722"/>
      </dsp:txXfrm>
    </dsp:sp>
    <dsp:sp modelId="{1F34AB8B-F9D2-4BC9-B445-419F505947E4}">
      <dsp:nvSpPr>
        <dsp:cNvPr id="0" name=""/>
        <dsp:cNvSpPr/>
      </dsp:nvSpPr>
      <dsp:spPr>
        <a:xfrm rot="5400000">
          <a:off x="1941728" y="869645"/>
          <a:ext cx="1160600" cy="149714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Compare</a:t>
          </a:r>
        </a:p>
        <a:p>
          <a:pPr lvl="0" algn="ctr" defTabSz="622300">
            <a:lnSpc>
              <a:spcPct val="90000"/>
            </a:lnSpc>
            <a:spcBef>
              <a:spcPct val="0"/>
            </a:spcBef>
            <a:spcAft>
              <a:spcPct val="35000"/>
            </a:spcAft>
          </a:pPr>
          <a:r>
            <a:rPr lang="en-US" sz="1400" b="1" kern="1200" dirty="0" smtClean="0"/>
            <a:t>Contrast</a:t>
          </a:r>
          <a:endParaRPr lang="en-US" sz="1400" b="1" kern="1200" dirty="0"/>
        </a:p>
      </dsp:txBody>
      <dsp:txXfrm rot="5400000">
        <a:off x="1941728" y="869645"/>
        <a:ext cx="1160600" cy="1497146"/>
      </dsp:txXfrm>
    </dsp:sp>
    <dsp:sp modelId="{CF90E745-BBE3-4C27-BA89-AA4F3FBD854C}">
      <dsp:nvSpPr>
        <dsp:cNvPr id="0" name=""/>
        <dsp:cNvSpPr/>
      </dsp:nvSpPr>
      <dsp:spPr>
        <a:xfrm>
          <a:off x="801755" y="1219401"/>
          <a:ext cx="1253449" cy="696360"/>
        </a:xfrm>
        <a:prstGeom prst="rect">
          <a:avLst/>
        </a:prstGeom>
        <a:noFill/>
        <a:ln>
          <a:noFill/>
        </a:ln>
        <a:effectLst/>
      </dsp:spPr>
      <dsp:style>
        <a:lnRef idx="0">
          <a:scrgbClr r="0" g="0" b="0"/>
        </a:lnRef>
        <a:fillRef idx="0">
          <a:scrgbClr r="0" g="0" b="0"/>
        </a:fillRef>
        <a:effectRef idx="0">
          <a:scrgbClr r="0" g="0" b="0"/>
        </a:effectRef>
        <a:fontRef idx="minor"/>
      </dsp:style>
    </dsp:sp>
    <dsp:sp modelId="{866C43FB-772E-4D8E-8622-3CB609DCB631}">
      <dsp:nvSpPr>
        <dsp:cNvPr id="0" name=""/>
        <dsp:cNvSpPr/>
      </dsp:nvSpPr>
      <dsp:spPr>
        <a:xfrm rot="5400000">
          <a:off x="3374091" y="1113356"/>
          <a:ext cx="1160600" cy="100972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3374091" y="1113356"/>
        <a:ext cx="1160600" cy="1009722"/>
      </dsp:txXfrm>
    </dsp:sp>
    <dsp:sp modelId="{E0440679-4094-4583-B167-8F1F1330667E}">
      <dsp:nvSpPr>
        <dsp:cNvPr id="0" name=""/>
        <dsp:cNvSpPr/>
      </dsp:nvSpPr>
      <dsp:spPr>
        <a:xfrm rot="5400000">
          <a:off x="2770498" y="1956378"/>
          <a:ext cx="1160600" cy="123918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Process</a:t>
          </a:r>
          <a:endParaRPr lang="en-US" sz="1200" b="1" kern="1200" dirty="0"/>
        </a:p>
      </dsp:txBody>
      <dsp:txXfrm rot="5400000">
        <a:off x="2770498" y="1956378"/>
        <a:ext cx="1160600" cy="1239182"/>
      </dsp:txXfrm>
    </dsp:sp>
    <dsp:sp modelId="{2139BE71-B3B5-4DE8-A444-E97935E30CB0}">
      <dsp:nvSpPr>
        <dsp:cNvPr id="0" name=""/>
        <dsp:cNvSpPr/>
      </dsp:nvSpPr>
      <dsp:spPr>
        <a:xfrm>
          <a:off x="3684688" y="2204519"/>
          <a:ext cx="1295230" cy="696360"/>
        </a:xfrm>
        <a:prstGeom prst="rect">
          <a:avLst/>
        </a:prstGeom>
        <a:noFill/>
        <a:ln>
          <a:noFill/>
        </a:ln>
        <a:effectLst/>
      </dsp:spPr>
      <dsp:style>
        <a:lnRef idx="0">
          <a:scrgbClr r="0" g="0" b="0"/>
        </a:lnRef>
        <a:fillRef idx="0">
          <a:scrgbClr r="0" g="0" b="0"/>
        </a:fillRef>
        <a:effectRef idx="0">
          <a:scrgbClr r="0" g="0" b="0"/>
        </a:effectRef>
        <a:fontRef idx="minor"/>
      </dsp:style>
    </dsp:sp>
    <dsp:sp modelId="{89EE02CD-2087-4BAF-8A94-24832E08DBDC}">
      <dsp:nvSpPr>
        <dsp:cNvPr id="0" name=""/>
        <dsp:cNvSpPr/>
      </dsp:nvSpPr>
      <dsp:spPr>
        <a:xfrm rot="5400000">
          <a:off x="1139331" y="2071108"/>
          <a:ext cx="1160600" cy="100972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1139331" y="2071108"/>
        <a:ext cx="1160600" cy="1009722"/>
      </dsp:txXfrm>
    </dsp:sp>
    <dsp:sp modelId="{E32A21CF-7D44-405A-B103-1399C52E4E78}">
      <dsp:nvSpPr>
        <dsp:cNvPr id="0" name=""/>
        <dsp:cNvSpPr/>
      </dsp:nvSpPr>
      <dsp:spPr>
        <a:xfrm rot="5400000">
          <a:off x="2021547" y="2709430"/>
          <a:ext cx="1160600" cy="1656773"/>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Problem/ Solution</a:t>
          </a:r>
          <a:endParaRPr lang="en-US" sz="1400" b="1" kern="1200" dirty="0"/>
        </a:p>
      </dsp:txBody>
      <dsp:txXfrm rot="5400000">
        <a:off x="2021547" y="2709430"/>
        <a:ext cx="1160600" cy="1656773"/>
      </dsp:txXfrm>
    </dsp:sp>
    <dsp:sp modelId="{163BDF3E-132E-4D89-A5B6-7B51A481A64A}">
      <dsp:nvSpPr>
        <dsp:cNvPr id="0" name=""/>
        <dsp:cNvSpPr/>
      </dsp:nvSpPr>
      <dsp:spPr>
        <a:xfrm>
          <a:off x="801755" y="3189637"/>
          <a:ext cx="1253449" cy="696360"/>
        </a:xfrm>
        <a:prstGeom prst="rect">
          <a:avLst/>
        </a:prstGeom>
        <a:noFill/>
        <a:ln>
          <a:noFill/>
        </a:ln>
        <a:effectLst/>
      </dsp:spPr>
      <dsp:style>
        <a:lnRef idx="0">
          <a:scrgbClr r="0" g="0" b="0"/>
        </a:lnRef>
        <a:fillRef idx="0">
          <a:scrgbClr r="0" g="0" b="0"/>
        </a:fillRef>
        <a:effectRef idx="0">
          <a:scrgbClr r="0" g="0" b="0"/>
        </a:effectRef>
        <a:fontRef idx="minor"/>
      </dsp:style>
    </dsp:sp>
    <dsp:sp modelId="{3E739673-2B6E-4884-A12F-7CBC64D1FFD9}">
      <dsp:nvSpPr>
        <dsp:cNvPr id="0" name=""/>
        <dsp:cNvSpPr/>
      </dsp:nvSpPr>
      <dsp:spPr>
        <a:xfrm rot="5400000">
          <a:off x="3453899" y="3028859"/>
          <a:ext cx="1160600" cy="100972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3453899" y="3028859"/>
        <a:ext cx="1160600" cy="1009722"/>
      </dsp:txXfrm>
    </dsp:sp>
    <dsp:sp modelId="{36B5A5F9-1E17-4F1D-A1A8-F6286262204D}">
      <dsp:nvSpPr>
        <dsp:cNvPr id="0" name=""/>
        <dsp:cNvSpPr/>
      </dsp:nvSpPr>
      <dsp:spPr>
        <a:xfrm rot="5400000">
          <a:off x="1099424" y="3986622"/>
          <a:ext cx="1160600" cy="100972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Definition or Description</a:t>
          </a:r>
          <a:endParaRPr lang="en-US" sz="800" b="1" kern="1200" dirty="0"/>
        </a:p>
      </dsp:txBody>
      <dsp:txXfrm rot="5400000">
        <a:off x="1099424" y="3986622"/>
        <a:ext cx="1160600" cy="1009722"/>
      </dsp:txXfrm>
    </dsp:sp>
    <dsp:sp modelId="{EA7E1264-64D6-412D-BC2A-7E0044FD2DFD}">
      <dsp:nvSpPr>
        <dsp:cNvPr id="0" name=""/>
        <dsp:cNvSpPr/>
      </dsp:nvSpPr>
      <dsp:spPr>
        <a:xfrm>
          <a:off x="1941005" y="4310239"/>
          <a:ext cx="3840669" cy="696360"/>
        </a:xfrm>
        <a:prstGeom prst="rect">
          <a:avLst/>
        </a:prstGeom>
        <a:noFill/>
        <a:ln>
          <a:noFill/>
        </a:ln>
        <a:effectLst/>
      </dsp:spPr>
      <dsp:style>
        <a:lnRef idx="0">
          <a:scrgbClr r="0" g="0" b="0"/>
        </a:lnRef>
        <a:fillRef idx="0">
          <a:scrgbClr r="0" g="0" b="0"/>
        </a:fillRef>
        <a:effectRef idx="0">
          <a:scrgbClr r="0" g="0" b="0"/>
        </a:effectRef>
        <a:fontRef idx="minor"/>
      </dsp:style>
    </dsp:sp>
    <dsp:sp modelId="{2030F1E0-5D3E-461E-A0B8-B91B3D7F4117}">
      <dsp:nvSpPr>
        <dsp:cNvPr id="0" name=""/>
        <dsp:cNvSpPr/>
      </dsp:nvSpPr>
      <dsp:spPr>
        <a:xfrm rot="5400000">
          <a:off x="-75439" y="3986622"/>
          <a:ext cx="1160600" cy="100972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75439" y="3986622"/>
        <a:ext cx="1160600" cy="100972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86D016-4B2F-4D0A-B64B-71B189F8515F}" type="datetimeFigureOut">
              <a:rPr lang="en-US" smtClean="0"/>
              <a:pPr/>
              <a:t>8/18/2015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9E5163-EED6-4603-8000-6E9697F20FE3}" type="slidenum">
              <a:rPr lang="en-US" smtClean="0"/>
              <a:pPr/>
              <a:t>‹#›</a:t>
            </a:fld>
            <a:endParaRPr lang="en-US" dirty="0"/>
          </a:p>
        </p:txBody>
      </p:sp>
    </p:spTree>
    <p:extLst>
      <p:ext uri="{BB962C8B-B14F-4D97-AF65-F5344CB8AC3E}">
        <p14:creationId xmlns:p14="http://schemas.microsoft.com/office/powerpoint/2010/main" xmlns="" val="59521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 Gallagher’s 1</a:t>
            </a:r>
            <a:r>
              <a:rPr lang="en-US" baseline="30000" dirty="0" smtClean="0"/>
              <a:t>st</a:t>
            </a:r>
            <a:r>
              <a:rPr lang="en-US" dirty="0" smtClean="0"/>
              <a:t> belief is that</a:t>
            </a:r>
            <a:r>
              <a:rPr lang="en-US" baseline="0" dirty="0" smtClean="0"/>
              <a:t> the Wizard of Oz would have made a lousy teacher.  He uses his own classroom and the intensive preparation he went through to be ready for teaching Shakespeare.  All of the preparation was behind the curtain leading students to think he must have some DNA  Shakespearian gene.   Students needed to see the reading, writing, and thinking he applied to his lesson.  In other words, he needed to model the literacy demands of his discipline.  As science teachers we also need to come out from behind the curtain and mentor the literacy demands of our discipline.  This process can begin with a heightened awareness of the complexity of text used in the discipline of science.</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1</a:t>
            </a:fld>
            <a:endParaRPr lang="en-US" dirty="0"/>
          </a:p>
        </p:txBody>
      </p:sp>
    </p:spTree>
    <p:extLst>
      <p:ext uri="{BB962C8B-B14F-4D97-AF65-F5344CB8AC3E}">
        <p14:creationId xmlns:p14="http://schemas.microsoft.com/office/powerpoint/2010/main" xmlns="" val="226864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Unless</a:t>
            </a:r>
            <a:r>
              <a:rPr lang="en-US" baseline="0" dirty="0" smtClean="0"/>
              <a:t> you have taken course work in reading, reading levels might be a term used but vaguely understood. Most quantitative reading levels are determined in a similar  way.  Sentence length and word length intersect to provide a general idea of the difficulty of the text. The longer the words and the longer the sentences, the more difficult the reading.  Let’s look at a segment of our 7</a:t>
            </a:r>
            <a:r>
              <a:rPr lang="en-US" baseline="30000" dirty="0" smtClean="0"/>
              <a:t>th</a:t>
            </a:r>
            <a:r>
              <a:rPr lang="en-US" baseline="0" dirty="0" smtClean="0"/>
              <a:t> grade text from a quantitative view.</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10</a:t>
            </a:fld>
            <a:endParaRPr lang="en-US" dirty="0"/>
          </a:p>
        </p:txBody>
      </p:sp>
    </p:spTree>
    <p:extLst>
      <p:ext uri="{BB962C8B-B14F-4D97-AF65-F5344CB8AC3E}">
        <p14:creationId xmlns:p14="http://schemas.microsoft.com/office/powerpoint/2010/main" xmlns="" val="3035340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Fry Readability Formula which has been around for decades, start by counting 100 words.  Mark that spot.  Next,</a:t>
            </a:r>
            <a:r>
              <a:rPr lang="en-US" baseline="0" dirty="0" smtClean="0"/>
              <a:t> count the number of sentences contained in those 100 words.  You may end with a part of a sentence.  In this example, we are 1 word short of 8 sentences so we will say 8.  Next, and it is a little tedious, count the number of syllables found within those 100 words.   </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11</a:t>
            </a:fld>
            <a:endParaRPr lang="en-US" dirty="0"/>
          </a:p>
        </p:txBody>
      </p:sp>
    </p:spTree>
    <p:extLst>
      <p:ext uri="{BB962C8B-B14F-4D97-AF65-F5344CB8AC3E}">
        <p14:creationId xmlns:p14="http://schemas.microsoft.com/office/powerpoint/2010/main" xmlns="" val="3634177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Intersect the 166 syllables with the 8 sentences to arrive at an approximate grade level.  This may not represent the entire chapter or textbook as it is one small sample.  A </a:t>
            </a:r>
            <a:r>
              <a:rPr lang="en-US" dirty="0" err="1" smtClean="0"/>
              <a:t>readabilty</a:t>
            </a:r>
            <a:r>
              <a:rPr lang="en-US" dirty="0" smtClean="0"/>
              <a:t> of a larger body of text would require multiple random snapshots which would then be averaged.</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12</a:t>
            </a:fld>
            <a:endParaRPr lang="en-US" dirty="0"/>
          </a:p>
        </p:txBody>
      </p:sp>
    </p:spTree>
    <p:extLst>
      <p:ext uri="{BB962C8B-B14F-4D97-AF65-F5344CB8AC3E}">
        <p14:creationId xmlns:p14="http://schemas.microsoft.com/office/powerpoint/2010/main" xmlns="" val="3609796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paper and pencil method has now given way to computer-based.</a:t>
            </a:r>
            <a:r>
              <a:rPr lang="en-US" baseline="0" dirty="0" smtClean="0"/>
              <a:t>  Lexile is widely known and easy to use.  Go to www.lexile.com.  Registration is free and easy.  1000’s of books are already </a:t>
            </a:r>
            <a:r>
              <a:rPr lang="en-US" baseline="0" dirty="0" err="1" smtClean="0"/>
              <a:t>Lexiled</a:t>
            </a:r>
            <a:r>
              <a:rPr lang="en-US" baseline="0" dirty="0" smtClean="0"/>
              <a:t> so it might be as easy as typing in the ISBN number and receiving your Lexile score.  Or you can go to Lexile Analyzer and either type the text for consideration or </a:t>
            </a:r>
            <a:r>
              <a:rPr lang="en-US" baseline="0" dirty="0" smtClean="0"/>
              <a:t>scan </a:t>
            </a:r>
            <a:r>
              <a:rPr lang="en-US" baseline="0" dirty="0" smtClean="0"/>
              <a:t>the text and </a:t>
            </a:r>
            <a:r>
              <a:rPr lang="en-US" baseline="0" dirty="0" smtClean="0"/>
              <a:t>submit </a:t>
            </a:r>
            <a:r>
              <a:rPr lang="en-US" baseline="0" dirty="0" smtClean="0"/>
              <a:t>it for </a:t>
            </a:r>
            <a:r>
              <a:rPr lang="en-US" baseline="0" dirty="0" smtClean="0"/>
              <a:t>a </a:t>
            </a:r>
            <a:r>
              <a:rPr lang="en-US" baseline="0" dirty="0" err="1" smtClean="0"/>
              <a:t>Lexile</a:t>
            </a:r>
            <a:r>
              <a:rPr lang="en-US" baseline="0" dirty="0" smtClean="0"/>
              <a:t> </a:t>
            </a:r>
            <a:r>
              <a:rPr lang="en-US" baseline="0" dirty="0" smtClean="0"/>
              <a:t>score.</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13</a:t>
            </a:fld>
            <a:endParaRPr lang="en-US" dirty="0"/>
          </a:p>
        </p:txBody>
      </p:sp>
    </p:spTree>
    <p:extLst>
      <p:ext uri="{BB962C8B-B14F-4D97-AF65-F5344CB8AC3E}">
        <p14:creationId xmlns:p14="http://schemas.microsoft.com/office/powerpoint/2010/main" xmlns="" val="3773189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same page was submitted to Lexile, the computer analysis placed the text in the 6-8 grade band.  This is consistent with the fact that the text is used in 7</a:t>
            </a:r>
            <a:r>
              <a:rPr lang="en-US" baseline="30000" dirty="0" smtClean="0"/>
              <a:t>th</a:t>
            </a:r>
            <a:r>
              <a:rPr lang="en-US" dirty="0" smtClean="0"/>
              <a:t> </a:t>
            </a:r>
            <a:r>
              <a:rPr lang="en-US" dirty="0" smtClean="0"/>
              <a:t>grade.  Take a moment to notice what has happened to </a:t>
            </a:r>
            <a:r>
              <a:rPr lang="en-US" dirty="0" err="1" smtClean="0"/>
              <a:t>Lexiles</a:t>
            </a:r>
            <a:r>
              <a:rPr lang="en-US" dirty="0" smtClean="0"/>
              <a:t> and grade bands since the adoption of common core standards.  This is an effort to close the gap between the</a:t>
            </a:r>
            <a:r>
              <a:rPr lang="en-US" baseline="0" dirty="0" smtClean="0"/>
              <a:t> levels of materials currently being read in high schools and the higher levels they will encounter either in college or the work force.  </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14</a:t>
            </a:fld>
            <a:endParaRPr lang="en-US" dirty="0"/>
          </a:p>
        </p:txBody>
      </p:sp>
    </p:spTree>
    <p:extLst>
      <p:ext uri="{BB962C8B-B14F-4D97-AF65-F5344CB8AC3E}">
        <p14:creationId xmlns:p14="http://schemas.microsoft.com/office/powerpoint/2010/main" xmlns="" val="3206635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It’s easy and convenient to match the </a:t>
            </a:r>
            <a:r>
              <a:rPr lang="en-US" baseline="0" dirty="0" err="1" smtClean="0"/>
              <a:t>Lexile</a:t>
            </a:r>
            <a:r>
              <a:rPr lang="en-US" baseline="0" dirty="0" smtClean="0"/>
              <a:t> scores of students determined by a MAP test or reading inventory to reading material.  There is more to it than just numbers.  It’s </a:t>
            </a:r>
            <a:r>
              <a:rPr lang="en-US" baseline="0" dirty="0" smtClean="0"/>
              <a:t>messy and depends on your professional judgment</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15</a:t>
            </a:fld>
            <a:endParaRPr lang="en-US" dirty="0"/>
          </a:p>
        </p:txBody>
      </p:sp>
    </p:spTree>
    <p:extLst>
      <p:ext uri="{BB962C8B-B14F-4D97-AF65-F5344CB8AC3E}">
        <p14:creationId xmlns:p14="http://schemas.microsoft.com/office/powerpoint/2010/main" xmlns="" val="2926341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Become as knowledgeable as you can about qualitative measures because this is where your professional judgment takes place.  How many times do we assign a reading without having closely read that text ourselves?  When we read the text through the lenses of textual structures and organization, levels of meaning and purpose,</a:t>
            </a:r>
            <a:r>
              <a:rPr lang="en-US" baseline="0" dirty="0" smtClean="0"/>
              <a:t> clarity of language, vocabulary and prior knowledge requirements, we become to realize that any combination could limit the students’ efforts to access the meaning of the text.  Let’s study our science page with qualitative considerations.</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16</a:t>
            </a:fld>
            <a:endParaRPr lang="en-US" dirty="0"/>
          </a:p>
        </p:txBody>
      </p:sp>
    </p:spTree>
    <p:extLst>
      <p:ext uri="{BB962C8B-B14F-4D97-AF65-F5344CB8AC3E}">
        <p14:creationId xmlns:p14="http://schemas.microsoft.com/office/powerpoint/2010/main" xmlns="" val="442232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here’s our page again.  We already know that sentence length and word length places it in several levels based on the quantitative measures we used.  But what’s under those words in terms of organization, structure,</a:t>
            </a:r>
            <a:r>
              <a:rPr lang="en-US" baseline="0" dirty="0" smtClean="0"/>
              <a:t> and knowledge assumptions and demands?</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17</a:t>
            </a:fld>
            <a:endParaRPr lang="en-US" dirty="0"/>
          </a:p>
        </p:txBody>
      </p:sp>
    </p:spTree>
    <p:extLst>
      <p:ext uri="{BB962C8B-B14F-4D97-AF65-F5344CB8AC3E}">
        <p14:creationId xmlns:p14="http://schemas.microsoft.com/office/powerpoint/2010/main" xmlns="" val="3776473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of our 7</a:t>
            </a:r>
            <a:r>
              <a:rPr lang="en-US" baseline="30000" dirty="0" smtClean="0"/>
              <a:t>th</a:t>
            </a:r>
            <a:r>
              <a:rPr lang="en-US" dirty="0" smtClean="0"/>
              <a:t> grade readers will be drawn to the visuals on a page before they begin the reading.  The author of this text has made a number of assumptions about the background knowledge of the </a:t>
            </a:r>
            <a:r>
              <a:rPr lang="en-US" dirty="0" smtClean="0"/>
              <a:t>students who will read it.  </a:t>
            </a:r>
            <a:r>
              <a:rPr lang="en-US" dirty="0" smtClean="0"/>
              <a:t>First they must have foundational knowledge about the continents and know the map represents North America.  Although the text in the upper corner says “equator”, it requires switching from visual text to written.  Next,</a:t>
            </a:r>
            <a:r>
              <a:rPr lang="en-US" baseline="0" dirty="0" smtClean="0"/>
              <a:t> students must be able to move from the narrative to the map.  Notice that the only vocabulary word bolded and defined </a:t>
            </a:r>
            <a:r>
              <a:rPr lang="en-US" b="0" baseline="0" dirty="0" smtClean="0"/>
              <a:t>is</a:t>
            </a:r>
            <a:r>
              <a:rPr lang="en-US" b="1" baseline="0" dirty="0" smtClean="0"/>
              <a:t> latitude. </a:t>
            </a:r>
            <a:r>
              <a:rPr lang="en-US" b="0" baseline="0" dirty="0" smtClean="0"/>
              <a:t>A distance in degrees north and south of the equator, yet the equator is not even on the North America </a:t>
            </a:r>
            <a:r>
              <a:rPr lang="en-US" b="0" baseline="0" dirty="0" smtClean="0"/>
              <a:t>map! </a:t>
            </a:r>
            <a:r>
              <a:rPr lang="en-US" b="0" baseline="0" dirty="0" smtClean="0"/>
              <a:t>This requires students to be strategic and notice the insert, see the equator in relation to the larger map and then move back to that map.  How strategic will most 7</a:t>
            </a:r>
            <a:r>
              <a:rPr lang="en-US" b="0" baseline="30000" dirty="0" smtClean="0"/>
              <a:t>th</a:t>
            </a:r>
            <a:r>
              <a:rPr lang="en-US" b="0" baseline="0" dirty="0" smtClean="0"/>
              <a:t> graders be knowing that they must work all 3 texts on this page to read and understand the relationship between temperature and distance from the equator?  Yet as scientists we do that all the time, unconsciously moving from one text form to another.  Students would benefit from you modeling  this strategy.  Does the map validate the claim of the text?  Does an interpretation of the color symbols (another author assumption) prove that the further we get from the equator the colder it gets?  Mid Oregon is much further in latitude than mid </a:t>
            </a:r>
            <a:r>
              <a:rPr lang="en-US" b="0" baseline="0" dirty="0" smtClean="0"/>
              <a:t>Mexico yet share similar average annual temperatures.  </a:t>
            </a:r>
            <a:endParaRPr lang="en-US" b="0"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only one vocabulary word is in bold type and </a:t>
            </a:r>
            <a:r>
              <a:rPr lang="en-US" dirty="0" err="1" smtClean="0"/>
              <a:t>defined,”Latitude</a:t>
            </a:r>
            <a:r>
              <a:rPr lang="en-US" dirty="0" smtClean="0"/>
              <a:t>”, this page is loaded with tier 2 vocabulary.  Tier 2 vocabulary are</a:t>
            </a:r>
            <a:r>
              <a:rPr lang="en-US" baseline="0" dirty="0" smtClean="0"/>
              <a:t> academic words used across a variety of content areas.  These are words commonly used but rarely taught explicitly because content teachers feel obligated to teach content specific words which are tier 3.  For students to gain understanding of this text, they must have working knowledge of math terms such as “</a:t>
            </a:r>
            <a:r>
              <a:rPr lang="en-US" baseline="0" dirty="0" err="1" smtClean="0"/>
              <a:t>factor,angle</a:t>
            </a:r>
            <a:r>
              <a:rPr lang="en-US" baseline="0" dirty="0" smtClean="0"/>
              <a:t>, 1/360”, and geography words </a:t>
            </a:r>
            <a:r>
              <a:rPr lang="en-US" baseline="0" dirty="0" err="1" smtClean="0"/>
              <a:t>like,”poles</a:t>
            </a:r>
            <a:r>
              <a:rPr lang="en-US" baseline="0" dirty="0" smtClean="0"/>
              <a:t>, regions, and hemispheres.  How many students realize “degrees” has two meanings and usages</a:t>
            </a:r>
            <a:r>
              <a:rPr lang="en-US" baseline="0" dirty="0" smtClean="0"/>
              <a:t>?  The symbol for degree represents a temperature and a sentence later it means a distance.</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19</a:t>
            </a:fld>
            <a:endParaRPr lang="en-US" dirty="0"/>
          </a:p>
        </p:txBody>
      </p:sp>
    </p:spTree>
    <p:extLst>
      <p:ext uri="{BB962C8B-B14F-4D97-AF65-F5344CB8AC3E}">
        <p14:creationId xmlns:p14="http://schemas.microsoft.com/office/powerpoint/2010/main" xmlns="" val="330005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Gallagher provides common sense relevant approaches to literacy.  Easily transferred to all disciplines,</a:t>
            </a:r>
            <a:r>
              <a:rPr lang="en-US" baseline="0" dirty="0" smtClean="0"/>
              <a:t> he builds compelling reasons why we need to model to and mentor our students</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2</a:t>
            </a:fld>
            <a:endParaRPr lang="en-US" dirty="0"/>
          </a:p>
        </p:txBody>
      </p:sp>
    </p:spTree>
    <p:extLst>
      <p:ext uri="{BB962C8B-B14F-4D97-AF65-F5344CB8AC3E}">
        <p14:creationId xmlns:p14="http://schemas.microsoft.com/office/powerpoint/2010/main" xmlns="" val="2297520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 every sentence is a compound or complex sentence.  If you think back to your English days you learned about simple and complex sentences.  Yes, there is grammar on this page and it comes in the form of introductory dependent clauses which create a certain condition.  Science text contains many of these because of the nature of its content.  One science condition is the result of another.</a:t>
            </a:r>
            <a:r>
              <a:rPr lang="en-US" baseline="0" dirty="0" smtClean="0"/>
              <a:t>  What an authentic and relevant place to teach this grammar!</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20</a:t>
            </a:fld>
            <a:endParaRPr lang="en-US" dirty="0"/>
          </a:p>
        </p:txBody>
      </p:sp>
    </p:spTree>
    <p:extLst>
      <p:ext uri="{BB962C8B-B14F-4D97-AF65-F5344CB8AC3E}">
        <p14:creationId xmlns:p14="http://schemas.microsoft.com/office/powerpoint/2010/main" xmlns="" val="2996016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organizational structures can you find?</a:t>
            </a:r>
            <a:r>
              <a:rPr lang="en-US" baseline="0" dirty="0" smtClean="0"/>
              <a:t>  Do students truly understand cause-effect, compare-contrast, </a:t>
            </a:r>
            <a:r>
              <a:rPr lang="en-US" baseline="0" dirty="0" err="1" smtClean="0"/>
              <a:t>etc</a:t>
            </a:r>
            <a:r>
              <a:rPr lang="en-US" baseline="0" dirty="0" smtClean="0"/>
              <a:t>?  Many teachers use </a:t>
            </a:r>
            <a:r>
              <a:rPr lang="en-US" baseline="0" dirty="0" smtClean="0"/>
              <a:t> </a:t>
            </a:r>
            <a:r>
              <a:rPr lang="en-US" baseline="0" dirty="0" smtClean="0"/>
              <a:t>organizing </a:t>
            </a:r>
            <a:r>
              <a:rPr lang="en-US" baseline="0" dirty="0" smtClean="0"/>
              <a:t>structures such as graphic </a:t>
            </a:r>
            <a:r>
              <a:rPr lang="en-US" baseline="0" dirty="0" smtClean="0"/>
              <a:t>organizers.  Do these need to be taught explicitly?</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21</a:t>
            </a:fld>
            <a:endParaRPr lang="en-US" dirty="0"/>
          </a:p>
        </p:txBody>
      </p:sp>
    </p:spTree>
    <p:extLst>
      <p:ext uri="{BB962C8B-B14F-4D97-AF65-F5344CB8AC3E}">
        <p14:creationId xmlns:p14="http://schemas.microsoft.com/office/powerpoint/2010/main" xmlns="" val="1213221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defTabSz="895743">
              <a:spcBef>
                <a:spcPct val="0"/>
              </a:spcBef>
            </a:pPr>
            <a:r>
              <a:rPr lang="en-US" dirty="0" smtClean="0"/>
              <a:t>Similarly to how discipline specific texts have certain text features, they also have certain text structures.  Text structure refers to the ways that authors organize information in text. Teaching students to recognize the underlying structure of content-area texts can help students focus attention on key concepts and relationships, anticipate what’s to come, and monitor their comprehension as they read.  Text structures should be explicitly taught to </a:t>
            </a:r>
            <a:r>
              <a:rPr lang="en-US" dirty="0" smtClean="0"/>
              <a:t>support</a:t>
            </a:r>
            <a:r>
              <a:rPr lang="en-US" baseline="0" dirty="0" smtClean="0"/>
              <a:t> and scaffold</a:t>
            </a:r>
            <a:r>
              <a:rPr lang="en-US" dirty="0" smtClean="0"/>
              <a:t> </a:t>
            </a:r>
            <a:r>
              <a:rPr lang="en-US" dirty="0" smtClean="0"/>
              <a:t>students </a:t>
            </a:r>
            <a:r>
              <a:rPr lang="en-US" dirty="0" smtClean="0"/>
              <a:t>in</a:t>
            </a:r>
            <a:r>
              <a:rPr lang="en-US" baseline="0" dirty="0" smtClean="0"/>
              <a:t> their efforts to </a:t>
            </a:r>
            <a:r>
              <a:rPr lang="en-US" dirty="0" smtClean="0"/>
              <a:t> </a:t>
            </a:r>
            <a:r>
              <a:rPr lang="en-US" dirty="0" smtClean="0"/>
              <a:t>comprehend </a:t>
            </a:r>
            <a:r>
              <a:rPr lang="en-US" dirty="0" smtClean="0"/>
              <a:t> </a:t>
            </a:r>
            <a:r>
              <a:rPr lang="en-US" dirty="0" smtClean="0"/>
              <a:t>text structure more effectively</a:t>
            </a:r>
            <a:r>
              <a:rPr lang="en-US" dirty="0" smtClean="0"/>
              <a:t>.  Different text structures use different key words to signal the relationship.  While we will see words like “first, next,” etc in a sequential structure, </a:t>
            </a:r>
            <a:endParaRPr lang="en-US" dirty="0" smtClean="0"/>
          </a:p>
          <a:p>
            <a:pPr defTabSz="895743">
              <a:spcBef>
                <a:spcPct val="0"/>
              </a:spcBef>
            </a:pPr>
            <a:r>
              <a:rPr lang="en-US" dirty="0" smtClean="0"/>
              <a:t>Words like “so and because” will signal cause and effect.  </a:t>
            </a:r>
            <a:endParaRPr lang="en-US" dirty="0" smtClean="0"/>
          </a:p>
          <a:p>
            <a:pPr defTabSz="895743">
              <a:spcBef>
                <a:spcPct val="0"/>
              </a:spcBef>
            </a:pPr>
            <a:endParaRPr lang="en-US" b="1" i="0" dirty="0"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0B73DE-6994-4C67-A908-70C0614E878E}" type="slidenum">
              <a:rPr lang="en-US" smtClean="0">
                <a:latin typeface="Arial" pitchFamily="34" charset="0"/>
                <a:cs typeface="Arial" pitchFamily="34" charset="0"/>
              </a:rPr>
              <a:pPr/>
              <a:t>22</a:t>
            </a:fld>
            <a:endParaRPr lang="en-US" dirty="0"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the reader brings to the act of reading.  Louis Rosenblatt describes the reading process as a transaction </a:t>
            </a:r>
            <a:r>
              <a:rPr lang="en-US" dirty="0" smtClean="0"/>
              <a:t>arguing that </a:t>
            </a:r>
            <a:r>
              <a:rPr lang="en-US" dirty="0" smtClean="0"/>
              <a:t>words in themselves have no meaning.  It’s what the reader </a:t>
            </a:r>
            <a:r>
              <a:rPr lang="en-US" dirty="0" smtClean="0"/>
              <a:t>brings to the act of reading that gives text meaning, </a:t>
            </a:r>
            <a:r>
              <a:rPr lang="en-US" dirty="0" smtClean="0"/>
              <a:t>so different</a:t>
            </a:r>
            <a:r>
              <a:rPr lang="en-US" baseline="0" dirty="0" smtClean="0"/>
              <a:t> readers bring different experiences which results in different transactions.  </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23</a:t>
            </a:fld>
            <a:endParaRPr lang="en-US" dirty="0"/>
          </a:p>
        </p:txBody>
      </p:sp>
    </p:spTree>
    <p:extLst>
      <p:ext uri="{BB962C8B-B14F-4D97-AF65-F5344CB8AC3E}">
        <p14:creationId xmlns:p14="http://schemas.microsoft.com/office/powerpoint/2010/main" xmlns="" val="2654759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The third</a:t>
            </a:r>
            <a:r>
              <a:rPr lang="en-US" baseline="0" dirty="0" smtClean="0"/>
              <a:t> and final measure of the CCSS three-part model </a:t>
            </a:r>
            <a:r>
              <a:rPr lang="en-US" b="0" dirty="0" smtClean="0"/>
              <a:t>for determining how easy or difficult a particular text is reader and task considerations. While the prior two elements of the model focus – quantitative</a:t>
            </a:r>
            <a:r>
              <a:rPr lang="en-US" b="0" baseline="0" dirty="0" smtClean="0"/>
              <a:t> and qualitative measures – on </a:t>
            </a:r>
            <a:r>
              <a:rPr lang="en-US" b="0" dirty="0" smtClean="0"/>
              <a:t>the inherent complexity of text, variables specific to particular readers -</a:t>
            </a:r>
            <a:r>
              <a:rPr lang="en-US" b="0" baseline="0" dirty="0" smtClean="0"/>
              <a:t> </a:t>
            </a:r>
            <a:r>
              <a:rPr lang="en-US" b="0" dirty="0" smtClean="0"/>
              <a:t>such as motivation, knowledge, and experiences</a:t>
            </a:r>
            <a:r>
              <a:rPr lang="en-US" b="0" baseline="0" dirty="0" smtClean="0"/>
              <a:t> - </a:t>
            </a:r>
            <a:r>
              <a:rPr lang="en-US" b="0" dirty="0" smtClean="0"/>
              <a:t> and to particular tasks -</a:t>
            </a:r>
            <a:r>
              <a:rPr lang="en-US" b="0" baseline="0" dirty="0" smtClean="0"/>
              <a:t> </a:t>
            </a:r>
            <a:r>
              <a:rPr lang="en-US" b="0" dirty="0" smtClean="0"/>
              <a:t>such as purpose and the complexity of the task assigned and the questions posed</a:t>
            </a:r>
            <a:r>
              <a:rPr lang="en-US" b="0" baseline="0" dirty="0" smtClean="0"/>
              <a:t> -</a:t>
            </a:r>
            <a:r>
              <a:rPr lang="en-US" b="0" dirty="0" smtClean="0"/>
              <a:t> must also be considered when determining whether a text is appropriate for a given student. </a:t>
            </a:r>
            <a:r>
              <a:rPr lang="en-US" b="0" dirty="0" smtClean="0"/>
              <a:t>Have you ever seen a student “shut down” while reading?  Has it ever happened to you?  If the task is unclear or purpose uncertain, there can be an emotional hijacking which makes it nearly impossible to continue the read.</a:t>
            </a:r>
            <a:endParaRPr lang="en-US" b="0" dirty="0" smtClean="0"/>
          </a:p>
          <a:p>
            <a:endParaRPr lang="en-US" b="0" baseline="0" dirty="0" smtClean="0"/>
          </a:p>
        </p:txBody>
      </p:sp>
      <p:sp>
        <p:nvSpPr>
          <p:cNvPr id="4" name="Slide Number Placeholder 3"/>
          <p:cNvSpPr>
            <a:spLocks noGrp="1"/>
          </p:cNvSpPr>
          <p:nvPr>
            <p:ph type="sldNum" sz="quarter" idx="10"/>
          </p:nvPr>
        </p:nvSpPr>
        <p:spPr/>
        <p:txBody>
          <a:bodyPr/>
          <a:lstStyle/>
          <a:p>
            <a:fld id="{2BD1088D-B69F-4306-AA6C-1C9ED6D682F1}" type="slidenum">
              <a:rPr lang="en-US" smtClean="0"/>
              <a:pPr/>
              <a:t>24</a:t>
            </a:fld>
            <a:endParaRPr lang="en-US"/>
          </a:p>
        </p:txBody>
      </p:sp>
    </p:spTree>
    <p:extLst>
      <p:ext uri="{BB962C8B-B14F-4D97-AF65-F5344CB8AC3E}">
        <p14:creationId xmlns:p14="http://schemas.microsoft.com/office/powerpoint/2010/main" xmlns="" val="1376364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25</a:t>
            </a:fld>
            <a:endParaRPr lang="en-US" dirty="0"/>
          </a:p>
        </p:txBody>
      </p:sp>
    </p:spTree>
    <p:extLst>
      <p:ext uri="{BB962C8B-B14F-4D97-AF65-F5344CB8AC3E}">
        <p14:creationId xmlns:p14="http://schemas.microsoft.com/office/powerpoint/2010/main" xmlns="" val="387018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were doing a “popcorn” read( not recommended), or if you had students read out loud to you they would most likely</a:t>
            </a:r>
            <a:r>
              <a:rPr lang="en-US" baseline="0" dirty="0" smtClean="0"/>
              <a:t> read this page fluently, perhaps struggling with </a:t>
            </a:r>
            <a:r>
              <a:rPr lang="en-US" baseline="0" dirty="0" err="1" smtClean="0"/>
              <a:t>Quaanaaq</a:t>
            </a:r>
            <a:r>
              <a:rPr lang="en-US" baseline="0" dirty="0" smtClean="0"/>
              <a:t>, Greenland.  Foundational reading skills taught in the primary grades enable </a:t>
            </a:r>
            <a:r>
              <a:rPr lang="en-US" baseline="0" dirty="0" smtClean="0"/>
              <a:t> most students </a:t>
            </a:r>
            <a:r>
              <a:rPr lang="en-US" baseline="0" dirty="0" smtClean="0"/>
              <a:t>to decode with little effort.  Many of the words in the text are part of their site-based vocabulary.  In other words, they are “word callers”.  But a closer look at the qualitative features suggest the text is more complex than we realize.</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26</a:t>
            </a:fld>
            <a:endParaRPr lang="en-US" dirty="0"/>
          </a:p>
        </p:txBody>
      </p:sp>
    </p:spTree>
    <p:extLst>
      <p:ext uri="{BB962C8B-B14F-4D97-AF65-F5344CB8AC3E}">
        <p14:creationId xmlns:p14="http://schemas.microsoft.com/office/powerpoint/2010/main" xmlns="" val="983216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Doug </a:t>
            </a:r>
            <a:r>
              <a:rPr lang="en-US" dirty="0" err="1" smtClean="0"/>
              <a:t>Buehl</a:t>
            </a:r>
            <a:r>
              <a:rPr lang="en-US" dirty="0" smtClean="0"/>
              <a:t> does an excellent job of explaining the different</a:t>
            </a:r>
            <a:r>
              <a:rPr lang="en-US" baseline="0" dirty="0" smtClean="0"/>
              <a:t> conditions or approaches teachers have taken with regards to literacy in their classes.  Do you know teachers who fall under one of the above?  What about you?</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27</a:t>
            </a:fld>
            <a:endParaRPr lang="en-US" dirty="0"/>
          </a:p>
        </p:txBody>
      </p:sp>
    </p:spTree>
    <p:extLst>
      <p:ext uri="{BB962C8B-B14F-4D97-AF65-F5344CB8AC3E}">
        <p14:creationId xmlns:p14="http://schemas.microsoft.com/office/powerpoint/2010/main" xmlns="" val="2709104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The Wizard of Oz in your classroom.  The “mentoring condition” takes you out from behind the curtain where you can model and make visible the literacies of science that are so easy for you.</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28</a:t>
            </a:fld>
            <a:endParaRPr lang="en-US" dirty="0"/>
          </a:p>
        </p:txBody>
      </p:sp>
    </p:spTree>
    <p:extLst>
      <p:ext uri="{BB962C8B-B14F-4D97-AF65-F5344CB8AC3E}">
        <p14:creationId xmlns:p14="http://schemas.microsoft.com/office/powerpoint/2010/main" xmlns="" val="387702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“frontloading” is a term often heard in a reading class, Doug </a:t>
            </a:r>
            <a:r>
              <a:rPr lang="en-US" dirty="0" err="1" smtClean="0"/>
              <a:t>Buehl</a:t>
            </a:r>
            <a:r>
              <a:rPr lang="en-US" dirty="0" smtClean="0"/>
              <a:t> argues that text, especially in the disciplines are authored by content experts who assume their audience, our students,</a:t>
            </a:r>
          </a:p>
          <a:p>
            <a:r>
              <a:rPr lang="en-US" dirty="0" smtClean="0"/>
              <a:t> have certain background knowledge and are strategic readers of content specific text.  This</a:t>
            </a:r>
            <a:r>
              <a:rPr lang="en-US" baseline="0" dirty="0" smtClean="0"/>
              <a:t> is called “hidden knowledge”.  These assumptions may be very inaccurate.  To prepare our students for the demands and nuances of our text may require certain “frontloads” not realized in the past.  Let’s take a closer look at each component of complex text.</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29</a:t>
            </a:fld>
            <a:endParaRPr lang="en-US" dirty="0"/>
          </a:p>
        </p:txBody>
      </p:sp>
    </p:spTree>
    <p:extLst>
      <p:ext uri="{BB962C8B-B14F-4D97-AF65-F5344CB8AC3E}">
        <p14:creationId xmlns:p14="http://schemas.microsoft.com/office/powerpoint/2010/main" xmlns="" val="560541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Core insists that this is a shared responsibility.  It is one of the major shifts from previous standards.  To be college and career ready students need a deeper</a:t>
            </a:r>
            <a:r>
              <a:rPr lang="en-US" baseline="0" dirty="0" smtClean="0"/>
              <a:t> understanding of the literacy demands unique to many disciplines.  </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3</a:t>
            </a:fld>
            <a:endParaRPr lang="en-US" dirty="0"/>
          </a:p>
        </p:txBody>
      </p:sp>
    </p:spTree>
    <p:extLst>
      <p:ext uri="{BB962C8B-B14F-4D97-AF65-F5344CB8AC3E}">
        <p14:creationId xmlns:p14="http://schemas.microsoft.com/office/powerpoint/2010/main" xmlns="" val="3760902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other words,  students do not automatically have access to what the text means simply</a:t>
            </a:r>
            <a:r>
              <a:rPr lang="en-US" baseline="0" dirty="0" smtClean="0"/>
              <a:t> by reading the words.  You may have many students who can fluently “read” because they have a strong site-based vocabulary combined with strong decoding skills.  They are “word callers”.  Fisher and Frey provide excellent resources to guide teachers in the direction of the mentoring model.  Content teachers may not realize that over the years they have acquired skills and strategies that allow them to read and comprehend the texts of their discipline.  What may seem very natural for us ( the access points) may not even exist for many of our students.</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30</a:t>
            </a:fld>
            <a:endParaRPr lang="en-US" dirty="0"/>
          </a:p>
        </p:txBody>
      </p:sp>
    </p:spTree>
    <p:extLst>
      <p:ext uri="{BB962C8B-B14F-4D97-AF65-F5344CB8AC3E}">
        <p14:creationId xmlns:p14="http://schemas.microsoft.com/office/powerpoint/2010/main" xmlns="" val="2424571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Cambria"/>
                <a:cs typeface="Cambria"/>
              </a:rPr>
              <a:t>Access Point One: Purpose and Modeling – </a:t>
            </a:r>
            <a:r>
              <a:rPr lang="en-US" sz="1200" b="0" dirty="0" smtClean="0">
                <a:latin typeface="Cambria"/>
                <a:cs typeface="Cambria"/>
              </a:rPr>
              <a:t>look at </a:t>
            </a:r>
            <a:r>
              <a:rPr lang="en-US" sz="1200" kern="1200" dirty="0" smtClean="0">
                <a:solidFill>
                  <a:schemeClr val="tx1"/>
                </a:solidFill>
                <a:effectLst/>
                <a:latin typeface="+mn-lt"/>
                <a:ea typeface="+mn-ea"/>
                <a:cs typeface="+mn-cs"/>
              </a:rPr>
              <a:t>the important key principles and indicators of modeling thinking of complex texts through think-</a:t>
            </a:r>
            <a:r>
              <a:rPr lang="en-US" sz="1200" kern="1200" dirty="0" err="1" smtClean="0">
                <a:solidFill>
                  <a:schemeClr val="tx1"/>
                </a:solidFill>
                <a:effectLst/>
                <a:latin typeface="+mn-lt"/>
                <a:ea typeface="+mn-ea"/>
                <a:cs typeface="+mn-cs"/>
              </a:rPr>
              <a:t>alouds</a:t>
            </a:r>
            <a:r>
              <a:rPr lang="en-US" sz="1200" kern="1200" dirty="0" smtClean="0">
                <a:solidFill>
                  <a:schemeClr val="tx1"/>
                </a:solidFill>
                <a:effectLst/>
                <a:latin typeface="+mn-lt"/>
                <a:ea typeface="+mn-ea"/>
                <a:cs typeface="+mn-cs"/>
              </a:rPr>
              <a:t>, demonstrations, and annotation. Identify characteristics of a quality purpose statement, understand how a quality purpose statement will support students in accessing complex texts, and engage in and complete tasks assigned. </a:t>
            </a:r>
          </a:p>
          <a:p>
            <a:pPr lvl="0">
              <a:lnSpc>
                <a:spcPct val="110000"/>
              </a:lnSpc>
            </a:pPr>
            <a:endParaRPr lang="en-US" sz="1200" b="0" dirty="0" smtClean="0">
              <a:latin typeface="Cambria"/>
              <a:cs typeface="Cambria"/>
            </a:endParaRPr>
          </a:p>
          <a:p>
            <a:pPr lvl="0">
              <a:lnSpc>
                <a:spcPct val="110000"/>
              </a:lnSpc>
            </a:pPr>
            <a:r>
              <a:rPr lang="en-US" sz="1200" b="1" dirty="0" smtClean="0">
                <a:latin typeface="Cambria"/>
                <a:cs typeface="Cambria"/>
              </a:rPr>
              <a:t>Access Point Two: Close and </a:t>
            </a:r>
            <a:r>
              <a:rPr lang="en-US" sz="1200" b="1" dirty="0" err="1" smtClean="0">
                <a:latin typeface="Cambria"/>
                <a:cs typeface="Cambria"/>
              </a:rPr>
              <a:t>Scaffolded</a:t>
            </a:r>
            <a:r>
              <a:rPr lang="en-US" sz="1200" b="1" dirty="0" smtClean="0">
                <a:latin typeface="Cambria"/>
                <a:cs typeface="Cambria"/>
              </a:rPr>
              <a:t> Reading Instruction – </a:t>
            </a:r>
            <a:r>
              <a:rPr lang="en-US" sz="1200" b="0" kern="1200" dirty="0" smtClean="0">
                <a:solidFill>
                  <a:schemeClr val="tx1"/>
                </a:solidFill>
                <a:effectLst/>
                <a:latin typeface="+mn-lt"/>
                <a:ea typeface="+mn-ea"/>
                <a:cs typeface="+mn-cs"/>
              </a:rPr>
              <a:t>ide</a:t>
            </a:r>
            <a:r>
              <a:rPr lang="en-US" sz="1200" kern="1200" dirty="0" smtClean="0">
                <a:solidFill>
                  <a:schemeClr val="tx1"/>
                </a:solidFill>
                <a:effectLst/>
                <a:latin typeface="+mn-lt"/>
                <a:ea typeface="+mn-ea"/>
                <a:cs typeface="+mn-cs"/>
              </a:rPr>
              <a:t>ntify and understand the six essential practices of close reading instruction,</a:t>
            </a:r>
            <a:r>
              <a:rPr lang="en-US" sz="1200" kern="1200" baseline="0" dirty="0" smtClean="0">
                <a:solidFill>
                  <a:schemeClr val="tx1"/>
                </a:solidFill>
                <a:effectLst/>
                <a:latin typeface="+mn-lt"/>
                <a:ea typeface="+mn-ea"/>
                <a:cs typeface="+mn-cs"/>
              </a:rPr>
              <a:t> and the</a:t>
            </a:r>
            <a:r>
              <a:rPr lang="en-US" sz="1200" kern="1200" dirty="0" smtClean="0">
                <a:solidFill>
                  <a:schemeClr val="tx1"/>
                </a:solidFill>
                <a:effectLst/>
                <a:latin typeface="+mn-lt"/>
                <a:ea typeface="+mn-ea"/>
                <a:cs typeface="+mn-cs"/>
              </a:rPr>
              <a:t> importance of the six categories of text-based questions. Discuss the Four Principles of </a:t>
            </a:r>
            <a:r>
              <a:rPr lang="en-US" sz="1200" kern="1200" dirty="0" err="1" smtClean="0">
                <a:solidFill>
                  <a:schemeClr val="tx1"/>
                </a:solidFill>
                <a:effectLst/>
                <a:latin typeface="+mn-lt"/>
                <a:ea typeface="+mn-ea"/>
                <a:cs typeface="+mn-cs"/>
              </a:rPr>
              <a:t>Scaffolded</a:t>
            </a:r>
            <a:r>
              <a:rPr lang="en-US" sz="1200" kern="1200" dirty="0" smtClean="0">
                <a:solidFill>
                  <a:schemeClr val="tx1"/>
                </a:solidFill>
                <a:effectLst/>
                <a:latin typeface="+mn-lt"/>
                <a:ea typeface="+mn-ea"/>
                <a:cs typeface="+mn-cs"/>
              </a:rPr>
              <a:t> Instruction.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These two instructional practices are avenues to support students as they begin to take responsibility for their learning as analytic</a:t>
            </a:r>
            <a:r>
              <a:rPr lang="en-US" sz="1200" kern="1200" baseline="0" dirty="0" smtClean="0">
                <a:solidFill>
                  <a:schemeClr val="tx1"/>
                </a:solidFill>
                <a:effectLst/>
                <a:latin typeface="+mn-lt"/>
                <a:ea typeface="+mn-ea"/>
                <a:cs typeface="+mn-cs"/>
              </a:rPr>
              <a:t> readers.</a:t>
            </a:r>
          </a:p>
          <a:p>
            <a:pPr lvl="0">
              <a:lnSpc>
                <a:spcPct val="110000"/>
              </a:lnSpc>
            </a:pPr>
            <a:endParaRPr lang="en-US" sz="1200" b="1" dirty="0" smtClean="0">
              <a:latin typeface="Cambria"/>
              <a:cs typeface="Cambria"/>
            </a:endParaRPr>
          </a:p>
          <a:p>
            <a:pPr lvl="0">
              <a:lnSpc>
                <a:spcPct val="110000"/>
              </a:lnSpc>
            </a:pPr>
            <a:r>
              <a:rPr lang="en-US" sz="1200" b="1" dirty="0" smtClean="0">
                <a:latin typeface="Cambria"/>
                <a:cs typeface="Cambria"/>
              </a:rPr>
              <a:t>Access Point Three: Collaborative Conversations – </a:t>
            </a:r>
            <a:r>
              <a:rPr lang="en-US" sz="1200" b="0" dirty="0" smtClean="0">
                <a:latin typeface="Cambria"/>
                <a:cs typeface="Cambria"/>
              </a:rPr>
              <a:t>understand the </a:t>
            </a:r>
            <a:r>
              <a:rPr lang="en-US" sz="1200" kern="1200" dirty="0" smtClean="0">
                <a:solidFill>
                  <a:schemeClr val="tx1"/>
                </a:solidFill>
                <a:effectLst/>
                <a:latin typeface="+mn-lt"/>
                <a:ea typeface="+mn-ea"/>
                <a:cs typeface="+mn-cs"/>
              </a:rPr>
              <a:t>value and necessity of student peer interaction in collaborative learning settings to gain access to independently read complex texts. Analyze the K–12 Speaking and Listening Anchor Standard 1 from the Common Core State Standards (CCSS). Closely examine and discuss the essential indicators and key elements of collaborative learning structures.</a:t>
            </a:r>
            <a:r>
              <a:rPr lang="en-US" sz="1200" kern="1200" baseline="0" dirty="0" smtClean="0">
                <a:solidFill>
                  <a:schemeClr val="tx1"/>
                </a:solidFill>
                <a:effectLst/>
                <a:latin typeface="+mn-lt"/>
                <a:ea typeface="+mn-ea"/>
                <a:cs typeface="+mn-cs"/>
              </a:rPr>
              <a:t> </a:t>
            </a:r>
          </a:p>
          <a:p>
            <a:pPr lvl="0">
              <a:lnSpc>
                <a:spcPct val="110000"/>
              </a:lnSpc>
            </a:pPr>
            <a:endParaRPr lang="en-US" sz="1200" b="1"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lang="en-US" sz="1200" b="1" dirty="0" smtClean="0">
                <a:latin typeface="Cambria"/>
                <a:cs typeface="Cambria"/>
              </a:rPr>
              <a:t>Access Point Four: An Independent Reading Staircase – </a:t>
            </a:r>
            <a:r>
              <a:rPr lang="en-US" sz="1200" b="0" kern="1200" dirty="0" smtClean="0">
                <a:solidFill>
                  <a:schemeClr val="tx1"/>
                </a:solidFill>
                <a:effectLst/>
                <a:latin typeface="+mn-lt"/>
                <a:ea typeface="+mn-ea"/>
                <a:cs typeface="+mn-cs"/>
              </a:rPr>
              <a:t>un</a:t>
            </a:r>
            <a:r>
              <a:rPr lang="en-US" sz="1200" kern="1200" dirty="0" smtClean="0">
                <a:solidFill>
                  <a:schemeClr val="tx1"/>
                </a:solidFill>
                <a:effectLst/>
                <a:latin typeface="+mn-lt"/>
                <a:ea typeface="+mn-ea"/>
                <a:cs typeface="+mn-cs"/>
              </a:rPr>
              <a:t>derstand the goal of independent learning.</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nalyze the similarities and differences between independent reading and silent sustained reading (SSR). In addition, examine the four elements of reading conferences and the purpose of reading conferences, and understand how to use conferences for formative assessments. </a:t>
            </a:r>
          </a:p>
          <a:p>
            <a:pPr lvl="0">
              <a:lnSpc>
                <a:spcPct val="110000"/>
              </a:lnSpc>
            </a:pPr>
            <a:endParaRPr lang="en-US" sz="1200" b="1" dirty="0" smtClean="0">
              <a:latin typeface="Cambria"/>
              <a:cs typeface="Cambria"/>
            </a:endParaRPr>
          </a:p>
          <a:p>
            <a:pPr lvl="0">
              <a:lnSpc>
                <a:spcPct val="110000"/>
              </a:lnSpc>
            </a:pPr>
            <a:r>
              <a:rPr lang="en-US" sz="1200" b="1" dirty="0" smtClean="0">
                <a:latin typeface="Cambria"/>
                <a:cs typeface="Cambria"/>
              </a:rPr>
              <a:t>Access Point Five: Demonstrating Understanding and Assessing Performance – </a:t>
            </a:r>
            <a:r>
              <a:rPr lang="en-US" sz="1200" kern="1200" dirty="0" smtClean="0">
                <a:solidFill>
                  <a:schemeClr val="tx1"/>
                </a:solidFill>
                <a:effectLst/>
                <a:latin typeface="+mn-lt"/>
                <a:ea typeface="+mn-ea"/>
                <a:cs typeface="+mn-cs"/>
              </a:rPr>
              <a:t>understand how to assign effective text-dependent tasks for student engagement with complex texts. In addition, participants will delve into formative assessments, such as feedback</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feed-up with error analysis. </a:t>
            </a:r>
            <a:endParaRPr lang="en-US" sz="1200" b="1" dirty="0" smtClean="0">
              <a:latin typeface="Cambria"/>
              <a:cs typeface="Cambria"/>
            </a:endParaRPr>
          </a:p>
          <a:p>
            <a:endParaRPr lang="en-US" dirty="0" smtClean="0"/>
          </a:p>
        </p:txBody>
      </p:sp>
      <p:sp>
        <p:nvSpPr>
          <p:cNvPr id="4" name="Slide Number Placeholder 3"/>
          <p:cNvSpPr>
            <a:spLocks noGrp="1"/>
          </p:cNvSpPr>
          <p:nvPr>
            <p:ph type="sldNum" sz="quarter" idx="10"/>
          </p:nvPr>
        </p:nvSpPr>
        <p:spPr/>
        <p:txBody>
          <a:bodyPr/>
          <a:lstStyle/>
          <a:p>
            <a:fld id="{E1D5FE88-3BA1-5C43-B4F1-24539AAD141C}"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xmlns="" val="1314892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Point #1 begins with the lower piece of the text</a:t>
            </a:r>
            <a:r>
              <a:rPr lang="en-US" baseline="0" dirty="0" smtClean="0"/>
              <a:t> complexity triangle – reader and task.  Notice that access #1 doesn’t just focus on what they will learn, it also emphasizes the “why” and “how”.  Fisher &amp; Frey provide several videos on </a:t>
            </a:r>
            <a:r>
              <a:rPr lang="en-US" baseline="0" dirty="0" err="1" smtClean="0"/>
              <a:t>youtube</a:t>
            </a:r>
            <a:r>
              <a:rPr lang="en-US" baseline="0" dirty="0" smtClean="0"/>
              <a:t> showing actual teachers beginning their lessons with access #1.</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32</a:t>
            </a:fld>
            <a:endParaRPr lang="en-US" dirty="0"/>
          </a:p>
        </p:txBody>
      </p:sp>
    </p:spTree>
    <p:extLst>
      <p:ext uri="{BB962C8B-B14F-4D97-AF65-F5344CB8AC3E}">
        <p14:creationId xmlns:p14="http://schemas.microsoft.com/office/powerpoint/2010/main" xmlns="" val="1574475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In addition to setting purpose, access #1 emphasizes the various ways a teacher may need to model a strategy or skill.  This is stepping out from behind the curtain.</a:t>
            </a:r>
            <a:r>
              <a:rPr lang="en-US" baseline="0" dirty="0" smtClean="0"/>
              <a:t>  Gallagher says we should not be the “Wizard of Oz” in our classroom.  We need to analyze our materials through a literacy lenses and anticipate where those literacy stumbling blocks may reside. </a:t>
            </a:r>
          </a:p>
          <a:p>
            <a:r>
              <a:rPr lang="en-US" sz="1200" b="1" dirty="0" smtClean="0">
                <a:latin typeface="Cambria"/>
                <a:cs typeface="Cambria"/>
              </a:rPr>
              <a:t>Access Point One: Purpose and Modeling – </a:t>
            </a:r>
            <a:r>
              <a:rPr lang="en-US" sz="1200" b="0" dirty="0" smtClean="0">
                <a:latin typeface="Cambria"/>
                <a:cs typeface="Cambria"/>
              </a:rPr>
              <a:t>look at </a:t>
            </a:r>
            <a:r>
              <a:rPr lang="en-US" sz="1200" kern="1200" dirty="0" smtClean="0">
                <a:solidFill>
                  <a:schemeClr val="tx1"/>
                </a:solidFill>
                <a:effectLst/>
                <a:latin typeface="+mn-lt"/>
                <a:ea typeface="+mn-ea"/>
                <a:cs typeface="+mn-cs"/>
              </a:rPr>
              <a:t>the important key principles and indicators of modeling thinking of complex texts through think-</a:t>
            </a:r>
            <a:r>
              <a:rPr lang="en-US" sz="1200" kern="1200" dirty="0" err="1" smtClean="0">
                <a:solidFill>
                  <a:schemeClr val="tx1"/>
                </a:solidFill>
                <a:effectLst/>
                <a:latin typeface="+mn-lt"/>
                <a:ea typeface="+mn-ea"/>
                <a:cs typeface="+mn-cs"/>
              </a:rPr>
              <a:t>alouds</a:t>
            </a:r>
            <a:r>
              <a:rPr lang="en-US" sz="1200" kern="1200" dirty="0" smtClean="0">
                <a:solidFill>
                  <a:schemeClr val="tx1"/>
                </a:solidFill>
                <a:effectLst/>
                <a:latin typeface="+mn-lt"/>
                <a:ea typeface="+mn-ea"/>
                <a:cs typeface="+mn-cs"/>
              </a:rPr>
              <a:t>, demonstrations, and annotation. Identify characteristics of a quality purpose statement, understand how a quality purpose statement will support students in accessing complex texts, and engage in and complete tasks assigned. </a:t>
            </a:r>
          </a:p>
          <a:p>
            <a:pPr lvl="0">
              <a:lnSpc>
                <a:spcPct val="110000"/>
              </a:lnSpc>
            </a:pPr>
            <a:endParaRPr lang="en-US" sz="1200" b="0" dirty="0" smtClean="0">
              <a:latin typeface="Cambria"/>
              <a:cs typeface="Cambria"/>
            </a:endParaRPr>
          </a:p>
          <a:p>
            <a:pPr lvl="0">
              <a:lnSpc>
                <a:spcPct val="110000"/>
              </a:lnSpc>
            </a:pPr>
            <a:r>
              <a:rPr lang="en-US" sz="1200" b="1" dirty="0" smtClean="0">
                <a:latin typeface="Cambria"/>
                <a:cs typeface="Cambria"/>
              </a:rPr>
              <a:t>Access Point Two: Close and </a:t>
            </a:r>
            <a:r>
              <a:rPr lang="en-US" sz="1200" b="1" dirty="0" err="1" smtClean="0">
                <a:latin typeface="Cambria"/>
                <a:cs typeface="Cambria"/>
              </a:rPr>
              <a:t>Scaffolded</a:t>
            </a:r>
            <a:r>
              <a:rPr lang="en-US" sz="1200" b="1" dirty="0" smtClean="0">
                <a:latin typeface="Cambria"/>
                <a:cs typeface="Cambria"/>
              </a:rPr>
              <a:t> Reading Instruction – </a:t>
            </a:r>
            <a:r>
              <a:rPr lang="en-US" sz="1200" b="0" kern="1200" dirty="0" smtClean="0">
                <a:solidFill>
                  <a:schemeClr val="tx1"/>
                </a:solidFill>
                <a:effectLst/>
                <a:latin typeface="+mn-lt"/>
                <a:ea typeface="+mn-ea"/>
                <a:cs typeface="+mn-cs"/>
              </a:rPr>
              <a:t>ide</a:t>
            </a:r>
            <a:r>
              <a:rPr lang="en-US" sz="1200" kern="1200" dirty="0" smtClean="0">
                <a:solidFill>
                  <a:schemeClr val="tx1"/>
                </a:solidFill>
                <a:effectLst/>
                <a:latin typeface="+mn-lt"/>
                <a:ea typeface="+mn-ea"/>
                <a:cs typeface="+mn-cs"/>
              </a:rPr>
              <a:t>ntify and understand the six essential practices of close reading instruction,</a:t>
            </a:r>
            <a:r>
              <a:rPr lang="en-US" sz="1200" kern="1200" baseline="0" dirty="0" smtClean="0">
                <a:solidFill>
                  <a:schemeClr val="tx1"/>
                </a:solidFill>
                <a:effectLst/>
                <a:latin typeface="+mn-lt"/>
                <a:ea typeface="+mn-ea"/>
                <a:cs typeface="+mn-cs"/>
              </a:rPr>
              <a:t> and the</a:t>
            </a:r>
            <a:r>
              <a:rPr lang="en-US" sz="1200" kern="1200" dirty="0" smtClean="0">
                <a:solidFill>
                  <a:schemeClr val="tx1"/>
                </a:solidFill>
                <a:effectLst/>
                <a:latin typeface="+mn-lt"/>
                <a:ea typeface="+mn-ea"/>
                <a:cs typeface="+mn-cs"/>
              </a:rPr>
              <a:t> importance of the six categories of text-based questions. Discuss the Four Principles of </a:t>
            </a:r>
            <a:r>
              <a:rPr lang="en-US" sz="1200" kern="1200" dirty="0" err="1" smtClean="0">
                <a:solidFill>
                  <a:schemeClr val="tx1"/>
                </a:solidFill>
                <a:effectLst/>
                <a:latin typeface="+mn-lt"/>
                <a:ea typeface="+mn-ea"/>
                <a:cs typeface="+mn-cs"/>
              </a:rPr>
              <a:t>Scaffolded</a:t>
            </a:r>
            <a:r>
              <a:rPr lang="en-US" sz="1200" kern="1200" dirty="0" smtClean="0">
                <a:solidFill>
                  <a:schemeClr val="tx1"/>
                </a:solidFill>
                <a:effectLst/>
                <a:latin typeface="+mn-lt"/>
                <a:ea typeface="+mn-ea"/>
                <a:cs typeface="+mn-cs"/>
              </a:rPr>
              <a:t> Instruction.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These two instructional practices are avenues to support students as they begin to take responsibility for their learning as analytic</a:t>
            </a:r>
            <a:r>
              <a:rPr lang="en-US" sz="1200" kern="1200" baseline="0" dirty="0" smtClean="0">
                <a:solidFill>
                  <a:schemeClr val="tx1"/>
                </a:solidFill>
                <a:effectLst/>
                <a:latin typeface="+mn-lt"/>
                <a:ea typeface="+mn-ea"/>
                <a:cs typeface="+mn-cs"/>
              </a:rPr>
              <a:t> readers.</a:t>
            </a:r>
          </a:p>
          <a:p>
            <a:pPr lvl="0">
              <a:lnSpc>
                <a:spcPct val="110000"/>
              </a:lnSpc>
            </a:pPr>
            <a:endParaRPr lang="en-US" sz="1200" b="1" dirty="0" smtClean="0">
              <a:latin typeface="Cambria"/>
              <a:cs typeface="Cambria"/>
            </a:endParaRPr>
          </a:p>
          <a:p>
            <a:pPr lvl="0">
              <a:lnSpc>
                <a:spcPct val="110000"/>
              </a:lnSpc>
            </a:pPr>
            <a:r>
              <a:rPr lang="en-US" sz="1200" b="1" dirty="0" smtClean="0">
                <a:latin typeface="Cambria"/>
                <a:cs typeface="Cambria"/>
              </a:rPr>
              <a:t>Access Point Three: Collaborative Conversations – </a:t>
            </a:r>
            <a:r>
              <a:rPr lang="en-US" sz="1200" b="0" dirty="0" smtClean="0">
                <a:latin typeface="Cambria"/>
                <a:cs typeface="Cambria"/>
              </a:rPr>
              <a:t>understand the </a:t>
            </a:r>
            <a:r>
              <a:rPr lang="en-US" sz="1200" kern="1200" dirty="0" smtClean="0">
                <a:solidFill>
                  <a:schemeClr val="tx1"/>
                </a:solidFill>
                <a:effectLst/>
                <a:latin typeface="+mn-lt"/>
                <a:ea typeface="+mn-ea"/>
                <a:cs typeface="+mn-cs"/>
              </a:rPr>
              <a:t>value and necessity of student peer interaction in collaborative learning settings to gain access to independently read complex texts. Analyze the K–12 Speaking and Listening Anchor Standard 1 from the Common Core State Standards (CCSS). Closely examine and discuss the essential indicators and key elements of collaborative learning structures.</a:t>
            </a:r>
            <a:r>
              <a:rPr lang="en-US" sz="1200" kern="1200" baseline="0" dirty="0" smtClean="0">
                <a:solidFill>
                  <a:schemeClr val="tx1"/>
                </a:solidFill>
                <a:effectLst/>
                <a:latin typeface="+mn-lt"/>
                <a:ea typeface="+mn-ea"/>
                <a:cs typeface="+mn-cs"/>
              </a:rPr>
              <a:t> </a:t>
            </a:r>
          </a:p>
          <a:p>
            <a:pPr lvl="0">
              <a:lnSpc>
                <a:spcPct val="110000"/>
              </a:lnSpc>
            </a:pPr>
            <a:endParaRPr lang="en-US" sz="1200" b="1"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lang="en-US" sz="1200" b="1" dirty="0" smtClean="0">
                <a:latin typeface="Cambria"/>
                <a:cs typeface="Cambria"/>
              </a:rPr>
              <a:t>Access Point Four: An Independent Reading Staircase – </a:t>
            </a:r>
            <a:r>
              <a:rPr lang="en-US" sz="1200" b="0" kern="1200" dirty="0" smtClean="0">
                <a:solidFill>
                  <a:schemeClr val="tx1"/>
                </a:solidFill>
                <a:effectLst/>
                <a:latin typeface="+mn-lt"/>
                <a:ea typeface="+mn-ea"/>
                <a:cs typeface="+mn-cs"/>
              </a:rPr>
              <a:t>un</a:t>
            </a:r>
            <a:r>
              <a:rPr lang="en-US" sz="1200" kern="1200" dirty="0" smtClean="0">
                <a:solidFill>
                  <a:schemeClr val="tx1"/>
                </a:solidFill>
                <a:effectLst/>
                <a:latin typeface="+mn-lt"/>
                <a:ea typeface="+mn-ea"/>
                <a:cs typeface="+mn-cs"/>
              </a:rPr>
              <a:t>derstand the goal of independent learning.</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nalyze the similarities and differences between independent reading and silent sustained reading (SSR). In addition, examine the four elements of reading conferences and the purpose of reading conferences, and understand how to use conferences for formative assessments. </a:t>
            </a:r>
          </a:p>
          <a:p>
            <a:pPr lvl="0">
              <a:lnSpc>
                <a:spcPct val="110000"/>
              </a:lnSpc>
            </a:pPr>
            <a:endParaRPr lang="en-US" sz="1200" b="1" dirty="0" smtClean="0">
              <a:latin typeface="Cambria"/>
              <a:cs typeface="Cambria"/>
            </a:endParaRPr>
          </a:p>
          <a:p>
            <a:pPr lvl="0">
              <a:lnSpc>
                <a:spcPct val="110000"/>
              </a:lnSpc>
            </a:pPr>
            <a:r>
              <a:rPr lang="en-US" sz="1200" b="1" dirty="0" smtClean="0">
                <a:latin typeface="Cambria"/>
                <a:cs typeface="Cambria"/>
              </a:rPr>
              <a:t>Access Point Five: Demonstrating Understanding and Assessing Performance – </a:t>
            </a:r>
            <a:r>
              <a:rPr lang="en-US" sz="1200" kern="1200" dirty="0" smtClean="0">
                <a:solidFill>
                  <a:schemeClr val="tx1"/>
                </a:solidFill>
                <a:effectLst/>
                <a:latin typeface="+mn-lt"/>
                <a:ea typeface="+mn-ea"/>
                <a:cs typeface="+mn-cs"/>
              </a:rPr>
              <a:t>understand how to assign effective text-dependent tasks for student engagement with complex texts. In addition, participants will delve into formative assessments, such as feedback</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feed-up with error analysis. </a:t>
            </a:r>
            <a:endParaRPr lang="en-US" sz="1200" b="1" dirty="0" smtClean="0">
              <a:latin typeface="Cambria"/>
              <a:cs typeface="Cambria"/>
            </a:endParaRPr>
          </a:p>
          <a:p>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33</a:t>
            </a:fld>
            <a:endParaRPr lang="en-US" dirty="0"/>
          </a:p>
        </p:txBody>
      </p:sp>
    </p:spTree>
    <p:extLst>
      <p:ext uri="{BB962C8B-B14F-4D97-AF65-F5344CB8AC3E}">
        <p14:creationId xmlns:p14="http://schemas.microsoft.com/office/powerpoint/2010/main" xmlns="" val="1347004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of all we are not reading teachers and this is not the newest addition of reading in the content area.  Each discipline has its own literacy challenges for students.  Generalized reading strategies may help the struggling readers in your class, but they probably won’t provide the access point for working through the demands and nuances of complex science text.  Resources such as </a:t>
            </a:r>
            <a:r>
              <a:rPr lang="en-US" dirty="0" err="1" smtClean="0"/>
              <a:t>Buehl’s</a:t>
            </a:r>
            <a:r>
              <a:rPr lang="en-US" dirty="0" smtClean="0"/>
              <a:t> Interactive Strategies</a:t>
            </a:r>
            <a:r>
              <a:rPr lang="en-US" baseline="0" dirty="0" smtClean="0"/>
              <a:t> can provide specialized scaffolds.  Call on  your school’s  literacy coach for ideas and support.  Reflect on your teaching practices.  Do you gravitate to some of those “conditions” not conducive to college or career literacy readiness?</a:t>
            </a:r>
            <a:endParaRPr lang="en-US" dirty="0" smtClean="0"/>
          </a:p>
        </p:txBody>
      </p:sp>
      <p:sp>
        <p:nvSpPr>
          <p:cNvPr id="4" name="Slide Number Placeholder 3"/>
          <p:cNvSpPr>
            <a:spLocks noGrp="1"/>
          </p:cNvSpPr>
          <p:nvPr>
            <p:ph type="sldNum" sz="quarter" idx="10"/>
          </p:nvPr>
        </p:nvSpPr>
        <p:spPr/>
        <p:txBody>
          <a:bodyPr/>
          <a:lstStyle/>
          <a:p>
            <a:fld id="{E1D5FE88-3BA1-5C43-B4F1-24539AAD141C}" type="slidenum">
              <a:rPr lang="en-US" smtClean="0"/>
              <a:pPr/>
              <a:t>34</a:t>
            </a:fld>
            <a:endParaRPr lang="en-US"/>
          </a:p>
        </p:txBody>
      </p:sp>
    </p:spTree>
    <p:extLst>
      <p:ext uri="{BB962C8B-B14F-4D97-AF65-F5344CB8AC3E}">
        <p14:creationId xmlns:p14="http://schemas.microsoft.com/office/powerpoint/2010/main" xmlns="" val="1314892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“Doing literacy practices versus using literacy practices”  The </a:t>
            </a:r>
            <a:r>
              <a:rPr lang="en-US" dirty="0" err="1" smtClean="0"/>
              <a:t>Buehl</a:t>
            </a:r>
            <a:r>
              <a:rPr lang="en-US" dirty="0" smtClean="0"/>
              <a:t> book has been inserted into the collaborative  area of the Gradual Release Model.  The strategies are intended for collaboration not as the newest homework worksheet.  As students become more strategic the scaffolds can be taken away.</a:t>
            </a:r>
            <a:r>
              <a:rPr lang="en-US" baseline="0" dirty="0" smtClean="0"/>
              <a:t>  The object is independent comprehension processes.</a:t>
            </a:r>
            <a:endParaRPr lang="en-US" dirty="0"/>
          </a:p>
        </p:txBody>
      </p:sp>
      <p:sp>
        <p:nvSpPr>
          <p:cNvPr id="4" name="Slide Number Placeholder 3"/>
          <p:cNvSpPr>
            <a:spLocks noGrp="1"/>
          </p:cNvSpPr>
          <p:nvPr>
            <p:ph type="sldNum" sz="quarter" idx="10"/>
          </p:nvPr>
        </p:nvSpPr>
        <p:spPr/>
        <p:txBody>
          <a:bodyPr/>
          <a:lstStyle/>
          <a:p>
            <a:fld id="{944632D4-260A-4A1B-B05C-4B2BAD8F5C87}" type="slidenum">
              <a:rPr lang="en-US" smtClean="0"/>
              <a:pPr/>
              <a:t>35</a:t>
            </a:fld>
            <a:endParaRPr lang="en-US"/>
          </a:p>
        </p:txBody>
      </p:sp>
    </p:spTree>
    <p:extLst>
      <p:ext uri="{BB962C8B-B14F-4D97-AF65-F5344CB8AC3E}">
        <p14:creationId xmlns:p14="http://schemas.microsoft.com/office/powerpoint/2010/main" xmlns="" val="3563639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Collaborative</a:t>
            </a:r>
            <a:r>
              <a:rPr lang="en-US" sz="1200" kern="1200" baseline="0" dirty="0" smtClean="0">
                <a:solidFill>
                  <a:schemeClr val="tx1"/>
                </a:solidFill>
                <a:effectLst/>
                <a:latin typeface="+mn-lt"/>
                <a:ea typeface="+mn-ea"/>
                <a:cs typeface="+mn-cs"/>
              </a:rPr>
              <a:t> learning.  Disciplinary literacy also includes “Listening and Speaking”  Collaborative Conversations provide opportunities for students to communicate as scientists.  This, in turn, becomes the oral rehearsal for writing science.  The better we speak science…the better we write science.</a:t>
            </a:r>
          </a:p>
          <a:p>
            <a:endParaRPr lang="en-US" sz="1200" kern="1200" baseline="0" dirty="0" smtClean="0">
              <a:solidFill>
                <a:schemeClr val="tx1"/>
              </a:solidFill>
              <a:effectLst/>
              <a:latin typeface="+mn-lt"/>
              <a:ea typeface="+mn-ea"/>
              <a:cs typeface="+mn-cs"/>
            </a:endParaRPr>
          </a:p>
          <a:p>
            <a:pPr marL="228600" indent="-228600">
              <a:buFont typeface="+mj-lt"/>
              <a:buAutoNum type="arabicPeriod"/>
            </a:pPr>
            <a:r>
              <a:rPr lang="en-US" sz="1200" kern="1200" baseline="0" dirty="0" smtClean="0">
                <a:solidFill>
                  <a:schemeClr val="tx1"/>
                </a:solidFill>
                <a:effectLst/>
                <a:latin typeface="+mn-lt"/>
                <a:ea typeface="+mn-ea"/>
                <a:cs typeface="+mn-cs"/>
              </a:rPr>
              <a:t>is a</a:t>
            </a:r>
            <a:r>
              <a:rPr lang="en-US" sz="1200" kern="1200" dirty="0" smtClean="0">
                <a:solidFill>
                  <a:schemeClr val="tx1"/>
                </a:solidFill>
                <a:effectLst/>
                <a:latin typeface="+mn-lt"/>
                <a:ea typeface="+mn-ea"/>
                <a:cs typeface="+mn-cs"/>
              </a:rPr>
              <a:t> critical linchpin in the process of accessing complex texts, as it allows students to work together to improve understanding.</a:t>
            </a:r>
          </a:p>
          <a:p>
            <a:pPr marL="228600" indent="-228600">
              <a:buFont typeface="+mj-lt"/>
              <a:buAutoNum type="arabicPeriod"/>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supports students learning in the absence of a teacher. Remind participants of the </a:t>
            </a:r>
            <a:r>
              <a:rPr lang="en-US" sz="1200" i="1" kern="1200" dirty="0" smtClean="0">
                <a:solidFill>
                  <a:schemeClr val="tx1"/>
                </a:solidFill>
                <a:effectLst/>
                <a:latin typeface="+mn-lt"/>
                <a:ea typeface="+mn-ea"/>
                <a:cs typeface="+mn-cs"/>
              </a:rPr>
              <a:t>gradual release of responsibility </a:t>
            </a:r>
            <a:r>
              <a:rPr lang="en-US" sz="1200" kern="1200" dirty="0" smtClean="0">
                <a:solidFill>
                  <a:schemeClr val="tx1"/>
                </a:solidFill>
                <a:effectLst/>
                <a:latin typeface="+mn-lt"/>
                <a:ea typeface="+mn-ea"/>
                <a:cs typeface="+mn-cs"/>
              </a:rPr>
              <a:t>(Fisher &amp; Frey, 2008; Pearson &amp; Fielding, 1991) and the Zone of Proximal Development (</a:t>
            </a:r>
            <a:r>
              <a:rPr lang="en-US" sz="1200" kern="1200" dirty="0" err="1" smtClean="0">
                <a:solidFill>
                  <a:schemeClr val="tx1"/>
                </a:solidFill>
                <a:effectLst/>
                <a:latin typeface="+mn-lt"/>
                <a:ea typeface="+mn-ea"/>
                <a:cs typeface="+mn-cs"/>
              </a:rPr>
              <a:t>Vygotsky</a:t>
            </a:r>
            <a:r>
              <a:rPr lang="en-US" sz="1200" kern="1200" dirty="0" smtClean="0">
                <a:solidFill>
                  <a:schemeClr val="tx1"/>
                </a:solidFill>
                <a:effectLst/>
                <a:latin typeface="+mn-lt"/>
                <a:ea typeface="+mn-ea"/>
                <a:cs typeface="+mn-cs"/>
              </a:rPr>
              <a:t>, 1978) </a:t>
            </a:r>
          </a:p>
          <a:p>
            <a:pPr marL="228600" indent="-228600">
              <a:buFont typeface="+mj-lt"/>
              <a:buAutoNum type="arabicPeriod"/>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provides opportunities for students to apply skills and strategies modeled during close and </a:t>
            </a:r>
            <a:r>
              <a:rPr lang="en-US" sz="1200" kern="1200" dirty="0" err="1" smtClean="0">
                <a:solidFill>
                  <a:schemeClr val="tx1"/>
                </a:solidFill>
                <a:effectLst/>
                <a:latin typeface="+mn-lt"/>
                <a:ea typeface="+mn-ea"/>
                <a:cs typeface="+mn-cs"/>
              </a:rPr>
              <a:t>scaffolded</a:t>
            </a:r>
            <a:r>
              <a:rPr lang="en-US" sz="1200" kern="1200" dirty="0" smtClean="0">
                <a:solidFill>
                  <a:schemeClr val="tx1"/>
                </a:solidFill>
                <a:effectLst/>
                <a:latin typeface="+mn-lt"/>
                <a:ea typeface="+mn-ea"/>
                <a:cs typeface="+mn-cs"/>
              </a:rPr>
              <a:t> reading instruction, such as practice in critical thinking, argumentation, and using evidence in their responses. </a:t>
            </a:r>
          </a:p>
          <a:p>
            <a:pPr marL="228600" indent="-228600">
              <a:buFont typeface="+mj-lt"/>
              <a:buAutoNum type="arabicPeriod"/>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allows for authentic practice of academic language. </a:t>
            </a:r>
          </a:p>
          <a:p>
            <a:endParaRPr lang="en-US" dirty="0"/>
          </a:p>
        </p:txBody>
      </p:sp>
      <p:sp>
        <p:nvSpPr>
          <p:cNvPr id="4" name="Slide Number Placeholder 3"/>
          <p:cNvSpPr>
            <a:spLocks noGrp="1"/>
          </p:cNvSpPr>
          <p:nvPr>
            <p:ph type="sldNum" sz="quarter" idx="10"/>
          </p:nvPr>
        </p:nvSpPr>
        <p:spPr/>
        <p:txBody>
          <a:bodyPr/>
          <a:lstStyle/>
          <a:p>
            <a:fld id="{C3655707-2621-7748-A97B-7A23EAB2AF12}" type="slidenum">
              <a:rPr lang="en-US" smtClean="0"/>
              <a:pPr/>
              <a:t>36</a:t>
            </a:fld>
            <a:endParaRPr lang="en-US"/>
          </a:p>
        </p:txBody>
      </p:sp>
    </p:spTree>
    <p:extLst>
      <p:ext uri="{BB962C8B-B14F-4D97-AF65-F5344CB8AC3E}">
        <p14:creationId xmlns:p14="http://schemas.microsoft.com/office/powerpoint/2010/main" xmlns="" val="1062713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science teachers have their own classroom library of science related texts?  By high school</a:t>
            </a:r>
            <a:r>
              <a:rPr lang="en-US" baseline="0" dirty="0" smtClean="0"/>
              <a:t> students should be reading considerably more informational text than narrative.  Your text book doesn’t count!  What journals and online texts can be available ? A literacy rich science class has the capacity to influence background knowledge, create curiosity, and affect the reader and task component of the text complexity triangle.</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37</a:t>
            </a:fld>
            <a:endParaRPr lang="en-US" dirty="0"/>
          </a:p>
        </p:txBody>
      </p:sp>
    </p:spTree>
    <p:extLst>
      <p:ext uri="{BB962C8B-B14F-4D97-AF65-F5344CB8AC3E}">
        <p14:creationId xmlns:p14="http://schemas.microsoft.com/office/powerpoint/2010/main" xmlns="" val="2304117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 classroom/lab environments can almost be sterile literacy environments save the wall size periodic table hanging on the back</a:t>
            </a:r>
            <a:r>
              <a:rPr lang="en-US" baseline="0" dirty="0" smtClean="0"/>
              <a:t> wall.  Allow students to be exposed to the texts of real-life science.</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38</a:t>
            </a:fld>
            <a:endParaRPr lang="en-US" dirty="0"/>
          </a:p>
        </p:txBody>
      </p:sp>
    </p:spTree>
    <p:extLst>
      <p:ext uri="{BB962C8B-B14F-4D97-AF65-F5344CB8AC3E}">
        <p14:creationId xmlns:p14="http://schemas.microsoft.com/office/powerpoint/2010/main" xmlns="" val="3428818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4350">
              <a:defRPr/>
            </a:pPr>
            <a:r>
              <a:rPr lang="en-US" sz="1500" dirty="0" smtClean="0">
                <a:solidFill>
                  <a:srgbClr val="FF0000"/>
                </a:solidFill>
              </a:rPr>
              <a:t>The Wisconsin DPI provides valuable resources promoting literacy in all </a:t>
            </a:r>
            <a:r>
              <a:rPr lang="en-US" sz="1500" dirty="0" smtClean="0">
                <a:solidFill>
                  <a:srgbClr val="FF0000"/>
                </a:solidFill>
              </a:rPr>
              <a:t>disciplines</a:t>
            </a:r>
            <a:r>
              <a:rPr lang="en-US" sz="1500" dirty="0" smtClean="0">
                <a:solidFill>
                  <a:srgbClr val="FF0000"/>
                </a:solidFill>
              </a:rPr>
              <a:t>.  In addition the CESA’s throughout the state can be an important source for training and support.</a:t>
            </a:r>
          </a:p>
          <a:p>
            <a:pPr defTabSz="914350">
              <a:defRPr/>
            </a:pPr>
            <a:r>
              <a:rPr lang="en-US" sz="1500" dirty="0" smtClean="0">
                <a:solidFill>
                  <a:srgbClr val="FF0000"/>
                </a:solidFill>
              </a:rPr>
              <a:t>One </a:t>
            </a:r>
            <a:r>
              <a:rPr lang="en-US" sz="1500" dirty="0">
                <a:solidFill>
                  <a:srgbClr val="FF0000"/>
                </a:solidFill>
              </a:rPr>
              <a:t>of the key requirements of the Common Core State Standards for Reading is that all students must be able to comprehend texts of steadily increasing complexity as they progress through school. By the time they complete high school, students must be able to read and comprehend independently and proficiently the kinds of complex texts commonly found in college and careers. </a:t>
            </a:r>
          </a:p>
          <a:p>
            <a:pPr defTabSz="914350">
              <a:defRPr/>
            </a:pPr>
            <a:endParaRPr lang="en-US" sz="1500" dirty="0">
              <a:solidFill>
                <a:srgbClr val="FF0000"/>
              </a:solidFill>
            </a:endParaRPr>
          </a:p>
        </p:txBody>
      </p:sp>
      <p:sp>
        <p:nvSpPr>
          <p:cNvPr id="4" name="Slide Number Placeholder 3"/>
          <p:cNvSpPr>
            <a:spLocks noGrp="1"/>
          </p:cNvSpPr>
          <p:nvPr>
            <p:ph type="sldNum" sz="quarter" idx="10"/>
          </p:nvPr>
        </p:nvSpPr>
        <p:spPr/>
        <p:txBody>
          <a:bodyPr/>
          <a:lstStyle/>
          <a:p>
            <a:fld id="{2BD1088D-B69F-4306-AA6C-1C9ED6D682F1}"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9E5163-EED6-4603-8000-6E9697F20FE3}"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goal is not just increased</a:t>
            </a:r>
            <a:r>
              <a:rPr lang="en-US" baseline="0" dirty="0" smtClean="0"/>
              <a:t> comprehension, but what can students do with a deeper understanding of the materials and texts.  Starting with the end in mind, “What do you want students to know and do?  How will you assess?  What tasks can be authentic and meaningful?</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40</a:t>
            </a:fld>
            <a:endParaRPr lang="en-US" dirty="0"/>
          </a:p>
        </p:txBody>
      </p:sp>
    </p:spTree>
    <p:extLst>
      <p:ext uri="{BB962C8B-B14F-4D97-AF65-F5344CB8AC3E}">
        <p14:creationId xmlns:p14="http://schemas.microsoft.com/office/powerpoint/2010/main" xmlns="" val="6490611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41</a:t>
            </a:fld>
            <a:endParaRPr lang="en-US" dirty="0"/>
          </a:p>
        </p:txBody>
      </p:sp>
    </p:spTree>
    <p:extLst>
      <p:ext uri="{BB962C8B-B14F-4D97-AF65-F5344CB8AC3E}">
        <p14:creationId xmlns:p14="http://schemas.microsoft.com/office/powerpoint/2010/main" xmlns="" val="23041172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42</a:t>
            </a:fld>
            <a:endParaRPr lang="en-US" dirty="0"/>
          </a:p>
        </p:txBody>
      </p:sp>
    </p:spTree>
    <p:extLst>
      <p:ext uri="{BB962C8B-B14F-4D97-AF65-F5344CB8AC3E}">
        <p14:creationId xmlns:p14="http://schemas.microsoft.com/office/powerpoint/2010/main" xmlns="" val="2304117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Wisconsin Department of Instruction provides a rubric for measuring the complexity of both narrative and informational text.  </a:t>
            </a:r>
            <a:r>
              <a:rPr lang="en-US" dirty="0" smtClean="0"/>
              <a:t>These rubrics are especially helpful for teachers to make professional judgments about the complexity of journal articles, supplementary resources and providing differentiated materials for their students.</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5</a:t>
            </a:fld>
            <a:endParaRPr lang="en-US"/>
          </a:p>
        </p:txBody>
      </p:sp>
    </p:spTree>
    <p:extLst>
      <p:ext uri="{BB962C8B-B14F-4D97-AF65-F5344CB8AC3E}">
        <p14:creationId xmlns:p14="http://schemas.microsoft.com/office/powerpoint/2010/main" xmlns="" val="915055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page is from McDougall</a:t>
            </a:r>
            <a:r>
              <a:rPr lang="en-US" baseline="0" dirty="0" smtClean="0"/>
              <a:t> &amp; </a:t>
            </a:r>
            <a:r>
              <a:rPr lang="en-US" baseline="0" dirty="0" err="1" smtClean="0"/>
              <a:t>Littells</a:t>
            </a:r>
            <a:r>
              <a:rPr lang="en-US" baseline="0" dirty="0" smtClean="0"/>
              <a:t> Integrated Course #2(7</a:t>
            </a:r>
            <a:r>
              <a:rPr lang="en-US" baseline="30000" dirty="0" smtClean="0"/>
              <a:t>th</a:t>
            </a:r>
            <a:r>
              <a:rPr lang="en-US" baseline="0" dirty="0" smtClean="0"/>
              <a:t> grade).  It was selected simply by randomly opening the book.  The page is representative of the entire textbook.  Almost every page contains written text and illustrations or other visuals.  As a science teacher how carefully and closely do you read the text you assign?  Do you read it through the lenses of the content it provides or do you read it through the lenses of its complexity?</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6</a:t>
            </a:fld>
            <a:endParaRPr lang="en-US" dirty="0"/>
          </a:p>
        </p:txBody>
      </p:sp>
    </p:spTree>
    <p:extLst>
      <p:ext uri="{BB962C8B-B14F-4D97-AF65-F5344CB8AC3E}">
        <p14:creationId xmlns:p14="http://schemas.microsoft.com/office/powerpoint/2010/main" xmlns="" val="356248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Anchor Standards #10, Common Core assumes you know where a  page of text like this would fall on that staircase of text complexity.  Notice the triangle insert.</a:t>
            </a:r>
            <a:r>
              <a:rPr lang="en-US" baseline="0" dirty="0" smtClean="0"/>
              <a:t>  This represents the 3 components that combine to determine the complexity of text.  Lets take a closer look at all three and apply them to this page of science text.</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7</a:t>
            </a:fld>
            <a:endParaRPr lang="en-US" dirty="0"/>
          </a:p>
        </p:txBody>
      </p:sp>
    </p:spTree>
    <p:extLst>
      <p:ext uri="{BB962C8B-B14F-4D97-AF65-F5344CB8AC3E}">
        <p14:creationId xmlns:p14="http://schemas.microsoft.com/office/powerpoint/2010/main" xmlns="" val="3065485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using this </a:t>
            </a:r>
            <a:r>
              <a:rPr lang="en-US" dirty="0" err="1" smtClean="0"/>
              <a:t>powerpoint</a:t>
            </a:r>
            <a:r>
              <a:rPr lang="en-US" dirty="0" smtClean="0"/>
              <a:t> in a PLC or as a part of a workshop.  Stop and pause at this slide and allow everyone to read this page.</a:t>
            </a:r>
            <a:r>
              <a:rPr lang="en-US" baseline="0" dirty="0" smtClean="0"/>
              <a:t> </a:t>
            </a:r>
            <a:r>
              <a:rPr lang="en-US" baseline="0" dirty="0" smtClean="0"/>
              <a:t> Turn and talk.   </a:t>
            </a:r>
            <a:r>
              <a:rPr lang="en-US" baseline="0" dirty="0" smtClean="0"/>
              <a:t>Is this a typical page?  Would your students have difficulties comprehending it?    Now let’s take a closer look at what makes a text complex.</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8</a:t>
            </a:fld>
            <a:endParaRPr lang="en-US" dirty="0"/>
          </a:p>
        </p:txBody>
      </p:sp>
    </p:spTree>
    <p:extLst>
      <p:ext uri="{BB962C8B-B14F-4D97-AF65-F5344CB8AC3E}">
        <p14:creationId xmlns:p14="http://schemas.microsoft.com/office/powerpoint/2010/main" xmlns="" val="1213221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basically self-explanatory.  Text complexity consists of 3 components</a:t>
            </a:r>
            <a:r>
              <a:rPr lang="en-US" baseline="0" dirty="0" smtClean="0"/>
              <a:t> each measuring a different facet of the interactive nature of reading comprehension.  Quantitative and qualitative contains various characteristics of what the text brings to the reader.  Reader and task is essentially what the reader brings to the text.  Knowing your reading material and your students through the lenses of text complexity will lead you to important professional decisions.</a:t>
            </a:r>
            <a:endParaRPr lang="en-US" dirty="0"/>
          </a:p>
        </p:txBody>
      </p:sp>
      <p:sp>
        <p:nvSpPr>
          <p:cNvPr id="4" name="Slide Number Placeholder 3"/>
          <p:cNvSpPr>
            <a:spLocks noGrp="1"/>
          </p:cNvSpPr>
          <p:nvPr>
            <p:ph type="sldNum" sz="quarter" idx="10"/>
          </p:nvPr>
        </p:nvSpPr>
        <p:spPr/>
        <p:txBody>
          <a:bodyPr/>
          <a:lstStyle/>
          <a:p>
            <a:fld id="{8E9E5163-EED6-4603-8000-6E9697F20FE3}" type="slidenum">
              <a:rPr lang="en-US" smtClean="0"/>
              <a:pPr/>
              <a:t>9</a:t>
            </a:fld>
            <a:endParaRPr lang="en-US" dirty="0"/>
          </a:p>
        </p:txBody>
      </p:sp>
    </p:spTree>
    <p:extLst>
      <p:ext uri="{BB962C8B-B14F-4D97-AF65-F5344CB8AC3E}">
        <p14:creationId xmlns:p14="http://schemas.microsoft.com/office/powerpoint/2010/main" xmlns="" val="2801665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182B3A-ADBB-4CCF-9173-2244F738F4D5}" type="datetimeFigureOut">
              <a:rPr lang="en-US" smtClean="0"/>
              <a:pPr/>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5B1FC-022A-46E5-9EF2-084BCB5E81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82B3A-ADBB-4CCF-9173-2244F738F4D5}" type="datetimeFigureOut">
              <a:rPr lang="en-US" smtClean="0"/>
              <a:pPr/>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5B1FC-022A-46E5-9EF2-084BCB5E81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82B3A-ADBB-4CCF-9173-2244F738F4D5}" type="datetimeFigureOut">
              <a:rPr lang="en-US" smtClean="0"/>
              <a:pPr/>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5B1FC-022A-46E5-9EF2-084BCB5E81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9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8FC334E8-4818-49E8-BB58-8D99C0E01217}" type="datetimeFigureOut">
              <a:rPr lang="en-US" smtClean="0"/>
              <a:pPr/>
              <a:t>8/18/2015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EE55883-460A-4D2E-B804-2F94DF36FC8B}" type="slidenum">
              <a:rPr lang="en-US" smtClean="0"/>
              <a:pPr/>
              <a:t>‹#›</a:t>
            </a:fld>
            <a:endParaRPr lang="en-US" dirty="0"/>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FC334E8-4818-49E8-BB58-8D99C0E01217}" type="datetimeFigureOut">
              <a:rPr lang="en-US" smtClean="0"/>
              <a:pPr/>
              <a:t>8/18/2015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EE55883-460A-4D2E-B804-2F94DF36FC8B}" type="slidenum">
              <a:rPr lang="en-US" smtClean="0"/>
              <a:pPr/>
              <a:t>‹#›</a:t>
            </a:fld>
            <a:endParaRPr lang="en-US" dirty="0"/>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FC334E8-4818-49E8-BB58-8D99C0E01217}" type="datetimeFigureOut">
              <a:rPr lang="en-US" smtClean="0"/>
              <a:pPr/>
              <a:t>8/18/2015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EE55883-460A-4D2E-B804-2F94DF36FC8B}" type="slidenum">
              <a:rPr lang="en-US" smtClean="0"/>
              <a:pPr/>
              <a:t>‹#›</a:t>
            </a:fld>
            <a:endParaRPr lang="en-US" dirty="0"/>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FC334E8-4818-49E8-BB58-8D99C0E01217}" type="datetimeFigureOut">
              <a:rPr lang="en-US" smtClean="0"/>
              <a:pPr/>
              <a:t>8/18/2015</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FEE55883-460A-4D2E-B804-2F94DF36FC8B}" type="slidenum">
              <a:rPr lang="en-US" smtClean="0"/>
              <a:pPr/>
              <a:t>‹#›</a:t>
            </a:fld>
            <a:endParaRPr lang="en-US" dirty="0"/>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FC334E8-4818-49E8-BB58-8D99C0E01217}" type="datetimeFigureOut">
              <a:rPr lang="en-US" smtClean="0"/>
              <a:pPr/>
              <a:t>8/18/2015</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FEE55883-460A-4D2E-B804-2F94DF36FC8B}" type="slidenum">
              <a:rPr lang="en-US" smtClean="0"/>
              <a:pPr/>
              <a:t>‹#›</a:t>
            </a:fld>
            <a:endParaRPr lang="en-US" dirty="0"/>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FC334E8-4818-49E8-BB58-8D99C0E01217}" type="datetimeFigureOut">
              <a:rPr lang="en-US" smtClean="0"/>
              <a:pPr/>
              <a:t>8/18/2015</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FEE55883-460A-4D2E-B804-2F94DF36FC8B}" type="slidenum">
              <a:rPr lang="en-US" smtClean="0"/>
              <a:pPr/>
              <a:t>‹#›</a:t>
            </a:fld>
            <a:endParaRPr lang="en-US" dirty="0"/>
          </a:p>
        </p:txBody>
      </p:sp>
    </p:spTree>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C334E8-4818-49E8-BB58-8D99C0E01217}" type="datetimeFigureOut">
              <a:rPr lang="en-US" smtClean="0"/>
              <a:pPr/>
              <a:t>8/18/2015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E55883-460A-4D2E-B804-2F94DF36FC8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82B3A-ADBB-4CCF-9173-2244F738F4D5}" type="datetimeFigureOut">
              <a:rPr lang="en-US" smtClean="0"/>
              <a:pPr/>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5B1FC-022A-46E5-9EF2-084BCB5E81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182B3A-ADBB-4CCF-9173-2244F738F4D5}" type="datetimeFigureOut">
              <a:rPr lang="en-US" smtClean="0"/>
              <a:pPr/>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5B1FC-022A-46E5-9EF2-084BCB5E81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182B3A-ADBB-4CCF-9173-2244F738F4D5}" type="datetimeFigureOut">
              <a:rPr lang="en-US" smtClean="0"/>
              <a:pPr/>
              <a:t>8/18/2015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5B1FC-022A-46E5-9EF2-084BCB5E81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182B3A-ADBB-4CCF-9173-2244F738F4D5}" type="datetimeFigureOut">
              <a:rPr lang="en-US" smtClean="0"/>
              <a:pPr/>
              <a:t>8/18/2015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25B1FC-022A-46E5-9EF2-084BCB5E81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182B3A-ADBB-4CCF-9173-2244F738F4D5}" type="datetimeFigureOut">
              <a:rPr lang="en-US" smtClean="0"/>
              <a:pPr/>
              <a:t>8/18/2015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25B1FC-022A-46E5-9EF2-084BCB5E81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82B3A-ADBB-4CCF-9173-2244F738F4D5}" type="datetimeFigureOut">
              <a:rPr lang="en-US" smtClean="0"/>
              <a:pPr/>
              <a:t>8/18/2015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25B1FC-022A-46E5-9EF2-084BCB5E81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82B3A-ADBB-4CCF-9173-2244F738F4D5}" type="datetimeFigureOut">
              <a:rPr lang="en-US" smtClean="0"/>
              <a:pPr/>
              <a:t>8/18/2015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5B1FC-022A-46E5-9EF2-084BCB5E81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82B3A-ADBB-4CCF-9173-2244F738F4D5}" type="datetimeFigureOut">
              <a:rPr lang="en-US" smtClean="0"/>
              <a:pPr/>
              <a:t>8/18/2015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5B1FC-022A-46E5-9EF2-084BCB5E81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82B3A-ADBB-4CCF-9173-2244F738F4D5}" type="datetimeFigureOut">
              <a:rPr lang="en-US" smtClean="0"/>
              <a:pPr/>
              <a:t>8/18/2015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5B1FC-022A-46E5-9EF2-084BCB5E81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alphaModFix amt="76000"/>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8FC334E8-4818-49E8-BB58-8D99C0E01217}" type="datetimeFigureOut">
              <a:rPr lang="en-US" smtClean="0"/>
              <a:pPr/>
              <a:t>8/18/2015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FEE55883-460A-4D2E-B804-2F94DF36FC8B}" type="slidenum">
              <a:rPr lang="en-US" smtClean="0"/>
              <a:pPr/>
              <a:t>‹#›</a:t>
            </a:fld>
            <a:endParaRPr lang="en-US" dirty="0"/>
          </a:p>
        </p:txBody>
      </p:sp>
      <p:pic>
        <p:nvPicPr>
          <p:cNvPr id="8" name="Picture 7" descr="DPIlogo.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7721600" y="6161238"/>
            <a:ext cx="1287780" cy="619038"/>
          </a:xfrm>
          <a:prstGeom prst="rect">
            <a:avLst/>
          </a:prstGeom>
        </p:spPr>
      </p:pic>
    </p:spTree>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ransition spd="slow">
    <p:fade thruBlk="1"/>
  </p:transition>
  <p:txStyles>
    <p:title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tif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hemeOverride" Target="../theme/themeOverride7.xml"/><Relationship Id="rId5" Type="http://schemas.openxmlformats.org/officeDocument/2006/relationships/image" Target="../media/image15.png"/><Relationship Id="rId4" Type="http://schemas.openxmlformats.org/officeDocument/2006/relationships/image" Target="../media/image1.tif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hemeOverride" Target="../theme/themeOverride8.xml"/><Relationship Id="rId5" Type="http://schemas.openxmlformats.org/officeDocument/2006/relationships/image" Target="../media/image16.png"/><Relationship Id="rId4" Type="http://schemas.openxmlformats.org/officeDocument/2006/relationships/image" Target="../media/image1.tif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hemeOverride" Target="../theme/themeOverride9.xml"/><Relationship Id="rId5" Type="http://schemas.openxmlformats.org/officeDocument/2006/relationships/image" Target="../media/image17.png"/><Relationship Id="rId4" Type="http://schemas.openxmlformats.org/officeDocument/2006/relationships/image" Target="../media/image1.tif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hemeOverride" Target="../theme/themeOverride10.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tif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hemeOverride" Target="../theme/themeOverride11.xml"/><Relationship Id="rId5" Type="http://schemas.openxmlformats.org/officeDocument/2006/relationships/image" Target="../media/image20.jpeg"/><Relationship Id="rId4" Type="http://schemas.openxmlformats.org/officeDocument/2006/relationships/image" Target="../media/image1.tif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image" Target="../media/image1.tif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hemeOverride" Target="../theme/themeOverride13.xml"/><Relationship Id="rId5" Type="http://schemas.openxmlformats.org/officeDocument/2006/relationships/image" Target="../media/image21.png"/><Relationship Id="rId4" Type="http://schemas.openxmlformats.org/officeDocument/2006/relationships/image" Target="../media/image1.tif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hemeOverride" Target="../theme/themeOverride14.xml"/><Relationship Id="rId5" Type="http://schemas.openxmlformats.org/officeDocument/2006/relationships/image" Target="../media/image22.png"/><Relationship Id="rId4" Type="http://schemas.openxmlformats.org/officeDocument/2006/relationships/image" Target="../media/image1.tif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hemeOverride" Target="../theme/themeOverride15.xml"/><Relationship Id="rId5" Type="http://schemas.openxmlformats.org/officeDocument/2006/relationships/image" Target="../media/image23.png"/><Relationship Id="rId4" Type="http://schemas.openxmlformats.org/officeDocument/2006/relationships/image" Target="../media/image1.tif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hemeOverride" Target="../theme/themeOverride16.xml"/><Relationship Id="rId6" Type="http://schemas.openxmlformats.org/officeDocument/2006/relationships/comments" Target="../comments/comment1.xml"/><Relationship Id="rId5" Type="http://schemas.openxmlformats.org/officeDocument/2006/relationships/image" Target="../media/image24.png"/><Relationship Id="rId4" Type="http://schemas.openxmlformats.org/officeDocument/2006/relationships/image" Target="../media/image1.tif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themeOverride" Target="../theme/themeOverride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tif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themeOverride" Target="../theme/themeOverride17.xml"/><Relationship Id="rId5" Type="http://schemas.openxmlformats.org/officeDocument/2006/relationships/image" Target="../media/image25.png"/><Relationship Id="rId4" Type="http://schemas.openxmlformats.org/officeDocument/2006/relationships/image" Target="../media/image1.tiff"/></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2.xml"/><Relationship Id="rId7" Type="http://schemas.openxmlformats.org/officeDocument/2006/relationships/diagramQuickStyle" Target="../diagrams/quickStyle1.xml"/><Relationship Id="rId2" Type="http://schemas.openxmlformats.org/officeDocument/2006/relationships/slideLayout" Target="../slideLayouts/slideLayout18.xml"/><Relationship Id="rId1" Type="http://schemas.openxmlformats.org/officeDocument/2006/relationships/themeOverride" Target="../theme/themeOverride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tiff"/><Relationship Id="rId9" Type="http://schemas.microsoft.com/office/2007/relationships/diagramDrawing" Target="../diagrams/drawing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hemeOverride" Target="../theme/themeOverride19.xml"/><Relationship Id="rId4" Type="http://schemas.openxmlformats.org/officeDocument/2006/relationships/image" Target="../media/image1.tif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hemeOverride" Target="../theme/themeOverride20.xml"/><Relationship Id="rId4" Type="http://schemas.openxmlformats.org/officeDocument/2006/relationships/image" Target="../media/image1.tif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hemeOverride" Target="../theme/themeOverride21.xml"/><Relationship Id="rId4" Type="http://schemas.openxmlformats.org/officeDocument/2006/relationships/image" Target="../media/image1.tif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hemeOverride" Target="../theme/themeOverride22.xml"/><Relationship Id="rId4" Type="http://schemas.openxmlformats.org/officeDocument/2006/relationships/image" Target="../media/image1.tif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hemeOverride" Target="../theme/themeOverride23.xml"/><Relationship Id="rId4" Type="http://schemas.openxmlformats.org/officeDocument/2006/relationships/image" Target="../media/image1.tif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hemeOverride" Target="../theme/themeOverride24.xml"/><Relationship Id="rId5" Type="http://schemas.openxmlformats.org/officeDocument/2006/relationships/image" Target="../media/image27.jpeg"/><Relationship Id="rId4" Type="http://schemas.openxmlformats.org/officeDocument/2006/relationships/image" Target="../media/image1.tif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3.xml"/><Relationship Id="rId5" Type="http://schemas.openxmlformats.org/officeDocument/2006/relationships/image" Target="../media/image8.png"/><Relationship Id="rId4" Type="http://schemas.openxmlformats.org/officeDocument/2006/relationships/image" Target="../media/image1.tif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0.jpeg"/><Relationship Id="rId2" Type="http://schemas.openxmlformats.org/officeDocument/2006/relationships/slideLayout" Target="../slideLayouts/slideLayout12.xml"/><Relationship Id="rId1" Type="http://schemas.openxmlformats.org/officeDocument/2006/relationships/themeOverride" Target="../theme/themeOverride2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1.tif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hemeOverride" Target="../theme/themeOverride26.xml"/><Relationship Id="rId4" Type="http://schemas.openxmlformats.org/officeDocument/2006/relationships/image" Target="../media/image1.tif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hemeOverride" Target="../theme/themeOverride27.xml"/><Relationship Id="rId4" Type="http://schemas.openxmlformats.org/officeDocument/2006/relationships/image" Target="../media/image1.tif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hemeOverride" Target="../theme/themeOverride28.xml"/><Relationship Id="rId4" Type="http://schemas.openxmlformats.org/officeDocument/2006/relationships/image" Target="../media/image1.tif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hemeOverride" Target="../theme/themeOverride29.xml"/><Relationship Id="rId4" Type="http://schemas.openxmlformats.org/officeDocument/2006/relationships/image" Target="../media/image1.tif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7.xml"/><Relationship Id="rId1" Type="http://schemas.openxmlformats.org/officeDocument/2006/relationships/themeOverride" Target="../theme/themeOverride30.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1.tif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hemeOverride" Target="../theme/themeOverride31.xml"/><Relationship Id="rId4" Type="http://schemas.openxmlformats.org/officeDocument/2006/relationships/image" Target="../media/image1.tif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7.xml"/><Relationship Id="rId1" Type="http://schemas.openxmlformats.org/officeDocument/2006/relationships/themeOverride" Target="../theme/themeOverride3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1.tiff"/></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hemeOverride" Target="../theme/themeOverride33.xml"/><Relationship Id="rId6" Type="http://schemas.openxmlformats.org/officeDocument/2006/relationships/hyperlink" Target="http://www.livebinders.com/media/get/NDQ4Nzg3Mg==" TargetMode="External"/><Relationship Id="rId5" Type="http://schemas.openxmlformats.org/officeDocument/2006/relationships/image" Target="../media/image37.jpeg"/><Relationship Id="rId4" Type="http://schemas.openxmlformats.org/officeDocument/2006/relationships/image" Target="../media/image1.tif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4.xml"/><Relationship Id="rId5" Type="http://schemas.openxmlformats.org/officeDocument/2006/relationships/image" Target="../media/image9.png"/><Relationship Id="rId4" Type="http://schemas.openxmlformats.org/officeDocument/2006/relationships/image" Target="../media/image1.tif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7.xml"/><Relationship Id="rId1" Type="http://schemas.openxmlformats.org/officeDocument/2006/relationships/themeOverride" Target="../theme/themeOverride34.xml"/><Relationship Id="rId5" Type="http://schemas.openxmlformats.org/officeDocument/2006/relationships/image" Target="../media/image38.png"/><Relationship Id="rId4" Type="http://schemas.openxmlformats.org/officeDocument/2006/relationships/image" Target="../media/image1.tif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hyperlink" Target="mailto:kevin.anderson@dpi.gov" TargetMode="External"/><Relationship Id="rId2" Type="http://schemas.openxmlformats.org/officeDocument/2006/relationships/notesSlide" Target="../notesSlides/notesSlide42.xml"/><Relationship Id="rId1" Type="http://schemas.openxmlformats.org/officeDocument/2006/relationships/slideLayout" Target="../slideLayouts/slideLayout17.xml"/><Relationship Id="rId4" Type="http://schemas.openxmlformats.org/officeDocument/2006/relationships/hyperlink" Target="mailto:sid.larson@cesa2.or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slideLayout" Target="../slideLayouts/slideLayout13.xml"/><Relationship Id="rId1" Type="http://schemas.openxmlformats.org/officeDocument/2006/relationships/themeOverride" Target="../theme/themeOverride3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hemeOverride" Target="../theme/themeOverride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ctrTitle"/>
          </p:nvPr>
        </p:nvSpPr>
        <p:spPr>
          <a:xfrm>
            <a:off x="685800" y="381001"/>
            <a:ext cx="7772400" cy="990600"/>
          </a:xfrm>
        </p:spPr>
        <p:txBody>
          <a:bodyPr>
            <a:noAutofit/>
          </a:bodyPr>
          <a:lstStyle/>
          <a:p>
            <a:r>
              <a:rPr lang="en-US" sz="3200" dirty="0" smtClean="0">
                <a:solidFill>
                  <a:schemeClr val="tx1"/>
                </a:solidFill>
                <a:latin typeface="Arial Rounded MT Bold" panose="020F0704030504030204" pitchFamily="34" charset="0"/>
              </a:rPr>
              <a:t>Science &amp; Literacy - Text Complexity</a:t>
            </a:r>
            <a:br>
              <a:rPr lang="en-US" sz="3200" dirty="0" smtClean="0">
                <a:solidFill>
                  <a:schemeClr val="tx1"/>
                </a:solidFill>
                <a:latin typeface="Arial Rounded MT Bold" panose="020F0704030504030204" pitchFamily="34" charset="0"/>
              </a:rPr>
            </a:br>
            <a:r>
              <a:rPr lang="en-US" sz="3200" dirty="0" smtClean="0">
                <a:solidFill>
                  <a:schemeClr val="tx1"/>
                </a:solidFill>
              </a:rPr>
              <a:t>“Beyond the Land of Oz”</a:t>
            </a:r>
            <a:br>
              <a:rPr lang="en-US" sz="3200" dirty="0" smtClean="0">
                <a:solidFill>
                  <a:schemeClr val="tx1"/>
                </a:solidFill>
              </a:rPr>
            </a:br>
            <a:endParaRPr lang="en-US" sz="3200" dirty="0">
              <a:solidFill>
                <a:schemeClr val="tx1"/>
              </a:solidFill>
              <a:latin typeface="Arial Rounded MT Bold" panose="020F0704030504030204" pitchFamily="34" charset="0"/>
            </a:endParaRPr>
          </a:p>
        </p:txBody>
      </p:sp>
      <p:pic>
        <p:nvPicPr>
          <p:cNvPr id="4" name="Picture 3" descr="Oz.jpg"/>
          <p:cNvPicPr>
            <a:picLocks noChangeAspect="1"/>
          </p:cNvPicPr>
          <p:nvPr/>
        </p:nvPicPr>
        <p:blipFill>
          <a:blip r:embed="rId5" cstate="print"/>
          <a:stretch>
            <a:fillRect/>
          </a:stretch>
        </p:blipFill>
        <p:spPr>
          <a:xfrm>
            <a:off x="1676400" y="1447800"/>
            <a:ext cx="5791200" cy="3888981"/>
          </a:xfrm>
          <a:prstGeom prst="rect">
            <a:avLst/>
          </a:prstGeom>
        </p:spPr>
      </p:pic>
      <p:sp>
        <p:nvSpPr>
          <p:cNvPr id="6" name="TextBox 5"/>
          <p:cNvSpPr txBox="1"/>
          <p:nvPr/>
        </p:nvSpPr>
        <p:spPr>
          <a:xfrm>
            <a:off x="609600" y="5791200"/>
            <a:ext cx="3581400" cy="646331"/>
          </a:xfrm>
          <a:prstGeom prst="rect">
            <a:avLst/>
          </a:prstGeom>
          <a:noFill/>
        </p:spPr>
        <p:txBody>
          <a:bodyPr wrap="square" rtlCol="0">
            <a:spAutoFit/>
          </a:bodyPr>
          <a:lstStyle/>
          <a:p>
            <a:r>
              <a:rPr lang="en-US" dirty="0" smtClean="0">
                <a:solidFill>
                  <a:schemeClr val="bg1"/>
                </a:solidFill>
              </a:rPr>
              <a:t>Sid Larson, Literacy Consultant</a:t>
            </a:r>
          </a:p>
          <a:p>
            <a:r>
              <a:rPr lang="en-US" dirty="0" smtClean="0">
                <a:solidFill>
                  <a:schemeClr val="bg1"/>
                </a:solidFill>
              </a:rPr>
              <a:t>CESA2</a:t>
            </a:r>
            <a:endParaRPr lang="en-US" dirty="0">
              <a:solidFill>
                <a:schemeClr val="bg1"/>
              </a:solidFill>
            </a:endParaRPr>
          </a:p>
        </p:txBody>
      </p:sp>
      <p:sp>
        <p:nvSpPr>
          <p:cNvPr id="7" name="TextBox 6"/>
          <p:cNvSpPr txBox="1"/>
          <p:nvPr/>
        </p:nvSpPr>
        <p:spPr>
          <a:xfrm>
            <a:off x="6553200" y="5638800"/>
            <a:ext cx="2159694" cy="369332"/>
          </a:xfrm>
          <a:prstGeom prst="rect">
            <a:avLst/>
          </a:prstGeom>
          <a:noFill/>
        </p:spPr>
        <p:txBody>
          <a:bodyPr wrap="square" rtlCol="0">
            <a:spAutoFit/>
          </a:bodyPr>
          <a:lstStyle/>
          <a:p>
            <a:r>
              <a:rPr lang="en-US" dirty="0" smtClean="0">
                <a:solidFill>
                  <a:schemeClr val="bg1"/>
                </a:solidFill>
              </a:rPr>
              <a:t>Dr. Kevin Anderson</a:t>
            </a:r>
            <a:endParaRPr lang="en-US" dirty="0">
              <a:solidFill>
                <a:schemeClr val="bg1"/>
              </a:solidFill>
            </a:endParaRPr>
          </a:p>
        </p:txBody>
      </p:sp>
      <p:pic>
        <p:nvPicPr>
          <p:cNvPr id="8" name="Picture 7" descr="CESA2.png"/>
          <p:cNvPicPr>
            <a:picLocks noChangeAspect="1"/>
          </p:cNvPicPr>
          <p:nvPr/>
        </p:nvPicPr>
        <p:blipFill>
          <a:blip r:embed="rId6" cstate="print"/>
          <a:stretch>
            <a:fillRect/>
          </a:stretch>
        </p:blipFill>
        <p:spPr>
          <a:xfrm>
            <a:off x="1676400" y="6172200"/>
            <a:ext cx="2211185" cy="533400"/>
          </a:xfrm>
          <a:prstGeom prst="rect">
            <a:avLst/>
          </a:prstGeom>
        </p:spPr>
      </p:pic>
    </p:spTree>
    <p:extLst>
      <p:ext uri="{BB962C8B-B14F-4D97-AF65-F5344CB8AC3E}">
        <p14:creationId xmlns:p14="http://schemas.microsoft.com/office/powerpoint/2010/main" xmlns="" val="1113549324"/>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3277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normAutofit/>
          </a:bodyPr>
          <a:lstStyle/>
          <a:p>
            <a:pPr fontAlgn="base">
              <a:spcBef>
                <a:spcPct val="0"/>
              </a:spcBef>
              <a:spcAft>
                <a:spcPct val="0"/>
              </a:spcAft>
            </a:pPr>
            <a:fld id="{E9202578-6EBB-451A-9B97-FF33E9B50DBC}" type="slidenum">
              <a:rPr lang="en-US" smtClean="0">
                <a:solidFill>
                  <a:srgbClr val="A6A6A6"/>
                </a:solidFill>
                <a:latin typeface="Arial" charset="0"/>
                <a:cs typeface="Arial" charset="0"/>
              </a:rPr>
              <a:pPr fontAlgn="base">
                <a:spcBef>
                  <a:spcPct val="0"/>
                </a:spcBef>
                <a:spcAft>
                  <a:spcPct val="0"/>
                </a:spcAft>
              </a:pPr>
              <a:t>10</a:t>
            </a:fld>
            <a:endParaRPr lang="en-US" dirty="0" smtClean="0">
              <a:solidFill>
                <a:srgbClr val="A6A6A6"/>
              </a:solidFill>
              <a:latin typeface="Arial" charset="0"/>
              <a:cs typeface="Arial" charset="0"/>
            </a:endParaRPr>
          </a:p>
        </p:txBody>
      </p:sp>
      <p:pic>
        <p:nvPicPr>
          <p:cNvPr id="32772" name="Picture 2"/>
          <p:cNvPicPr>
            <a:picLocks noChangeAspect="1" noChangeArrowheads="1"/>
          </p:cNvPicPr>
          <p:nvPr/>
        </p:nvPicPr>
        <p:blipFill>
          <a:blip r:embed="rId5" cstate="print"/>
          <a:srcRect/>
          <a:stretch>
            <a:fillRect/>
          </a:stretch>
        </p:blipFill>
        <p:spPr bwMode="auto">
          <a:xfrm>
            <a:off x="457200" y="2117725"/>
            <a:ext cx="3505200" cy="2927350"/>
          </a:xfrm>
          <a:prstGeom prst="rect">
            <a:avLst/>
          </a:prstGeom>
          <a:noFill/>
          <a:ln w="9525">
            <a:noFill/>
            <a:miter lim="800000"/>
            <a:headEnd/>
            <a:tailEnd/>
          </a:ln>
        </p:spPr>
      </p:pic>
      <p:sp>
        <p:nvSpPr>
          <p:cNvPr id="4" name="TextBox 3"/>
          <p:cNvSpPr txBox="1">
            <a:spLocks noChangeArrowheads="1"/>
          </p:cNvSpPr>
          <p:nvPr/>
        </p:nvSpPr>
        <p:spPr bwMode="auto">
          <a:xfrm>
            <a:off x="4114800" y="1905000"/>
            <a:ext cx="4038600" cy="3539430"/>
          </a:xfrm>
          <a:prstGeom prst="rect">
            <a:avLst/>
          </a:prstGeom>
          <a:noFill/>
          <a:ln w="9525">
            <a:noFill/>
            <a:miter lim="800000"/>
            <a:headEnd/>
            <a:tailEnd/>
          </a:ln>
        </p:spPr>
        <p:txBody>
          <a:bodyPr wrap="square">
            <a:spAutoFit/>
          </a:bodyPr>
          <a:lstStyle/>
          <a:p>
            <a:r>
              <a:rPr lang="en-US" sz="3200" dirty="0">
                <a:solidFill>
                  <a:schemeClr val="bg1">
                    <a:lumMod val="75000"/>
                    <a:lumOff val="25000"/>
                  </a:schemeClr>
                </a:solidFill>
              </a:rPr>
              <a:t>Measures such as:</a:t>
            </a:r>
          </a:p>
          <a:p>
            <a:pPr marL="742950" lvl="1" indent="-285750">
              <a:buFont typeface="Arial" charset="0"/>
              <a:buChar char="•"/>
            </a:pPr>
            <a:r>
              <a:rPr lang="en-US" sz="3200" dirty="0">
                <a:solidFill>
                  <a:schemeClr val="bg1">
                    <a:lumMod val="75000"/>
                    <a:lumOff val="25000"/>
                  </a:schemeClr>
                </a:solidFill>
              </a:rPr>
              <a:t>Word length</a:t>
            </a:r>
          </a:p>
          <a:p>
            <a:pPr marL="742950" lvl="1" indent="-285750">
              <a:buFont typeface="Arial" charset="0"/>
              <a:buChar char="•"/>
            </a:pPr>
            <a:r>
              <a:rPr lang="en-US" sz="3200" dirty="0">
                <a:solidFill>
                  <a:schemeClr val="bg1">
                    <a:lumMod val="75000"/>
                    <a:lumOff val="25000"/>
                  </a:schemeClr>
                </a:solidFill>
              </a:rPr>
              <a:t>Word frequency</a:t>
            </a:r>
          </a:p>
          <a:p>
            <a:pPr marL="742950" lvl="1" indent="-285750">
              <a:buFont typeface="Arial" charset="0"/>
              <a:buChar char="•"/>
            </a:pPr>
            <a:r>
              <a:rPr lang="en-US" sz="3200" dirty="0">
                <a:solidFill>
                  <a:schemeClr val="bg1">
                    <a:lumMod val="75000"/>
                    <a:lumOff val="25000"/>
                  </a:schemeClr>
                </a:solidFill>
              </a:rPr>
              <a:t>Word difficulty</a:t>
            </a:r>
          </a:p>
          <a:p>
            <a:pPr marL="742950" lvl="1" indent="-285750">
              <a:buFont typeface="Arial" charset="0"/>
              <a:buChar char="•"/>
            </a:pPr>
            <a:r>
              <a:rPr lang="en-US" sz="3200" dirty="0">
                <a:solidFill>
                  <a:schemeClr val="bg1">
                    <a:lumMod val="75000"/>
                    <a:lumOff val="25000"/>
                  </a:schemeClr>
                </a:solidFill>
              </a:rPr>
              <a:t>Sentence length</a:t>
            </a:r>
          </a:p>
          <a:p>
            <a:pPr marL="742950" lvl="1" indent="-285750">
              <a:buFont typeface="Arial" charset="0"/>
              <a:buChar char="•"/>
            </a:pPr>
            <a:r>
              <a:rPr lang="en-US" sz="3200" dirty="0">
                <a:solidFill>
                  <a:schemeClr val="bg1">
                    <a:lumMod val="75000"/>
                    <a:lumOff val="25000"/>
                  </a:schemeClr>
                </a:solidFill>
              </a:rPr>
              <a:t>Text length</a:t>
            </a:r>
          </a:p>
          <a:p>
            <a:pPr marL="742950" lvl="1" indent="-285750">
              <a:buFont typeface="Arial" charset="0"/>
              <a:buChar char="•"/>
            </a:pPr>
            <a:r>
              <a:rPr lang="en-US" sz="3200" dirty="0">
                <a:solidFill>
                  <a:schemeClr val="bg1">
                    <a:lumMod val="75000"/>
                    <a:lumOff val="25000"/>
                  </a:schemeClr>
                </a:solidFill>
              </a:rPr>
              <a:t>Text cohesion</a:t>
            </a:r>
          </a:p>
        </p:txBody>
      </p:sp>
      <p:sp>
        <p:nvSpPr>
          <p:cNvPr id="32774" name="TextBox 1"/>
          <p:cNvSpPr txBox="1">
            <a:spLocks noChangeArrowheads="1"/>
          </p:cNvSpPr>
          <p:nvPr/>
        </p:nvSpPr>
        <p:spPr bwMode="auto">
          <a:xfrm>
            <a:off x="609600" y="381000"/>
            <a:ext cx="7772400" cy="707886"/>
          </a:xfrm>
          <a:prstGeom prst="rect">
            <a:avLst/>
          </a:prstGeom>
          <a:noFill/>
          <a:ln w="9525">
            <a:noFill/>
            <a:miter lim="800000"/>
            <a:headEnd/>
            <a:tailEnd/>
          </a:ln>
        </p:spPr>
        <p:txBody>
          <a:bodyPr>
            <a:spAutoFit/>
          </a:bodyPr>
          <a:lstStyle/>
          <a:p>
            <a:pPr algn="ctr"/>
            <a:r>
              <a:rPr lang="en-US" sz="4000" dirty="0">
                <a:latin typeface="Gadget"/>
                <a:ea typeface="Geneva"/>
                <a:cs typeface="Geneva"/>
              </a:rPr>
              <a:t>Step 1: </a:t>
            </a:r>
            <a:r>
              <a:rPr lang="en-US" sz="4000" dirty="0" smtClean="0">
                <a:latin typeface="Gadget"/>
                <a:ea typeface="Geneva"/>
                <a:cs typeface="Geneva"/>
              </a:rPr>
              <a:t>Quantitative </a:t>
            </a:r>
            <a:r>
              <a:rPr lang="en-US" sz="4000" dirty="0">
                <a:latin typeface="Gadget"/>
                <a:ea typeface="Geneva"/>
                <a:cs typeface="Geneva"/>
              </a:rPr>
              <a:t>Measures</a:t>
            </a:r>
            <a:endParaRPr lang="en-US" sz="4000" dirty="0">
              <a:latin typeface="Gadget"/>
            </a:endParaRPr>
          </a:p>
        </p:txBody>
      </p:sp>
    </p:spTree>
    <p:extLst>
      <p:ext uri="{BB962C8B-B14F-4D97-AF65-F5344CB8AC3E}">
        <p14:creationId xmlns:p14="http://schemas.microsoft.com/office/powerpoint/2010/main" xmlns="" val="98908814"/>
      </p:ext>
    </p:extLst>
  </p:cSld>
  <p:clrMapOvr>
    <a:overrideClrMapping bg1="dk1" tx1="lt1" bg2="dk2" tx2="lt2" accent1="accent1" accent2="accent2" accent3="accent3" accent4="accent4" accent5="accent5" accent6="accent6" hlink="hlink" folHlink="folHlink"/>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5" cstate="print"/>
          <a:srcRect/>
          <a:stretch>
            <a:fillRect/>
          </a:stretch>
        </p:blipFill>
        <p:spPr bwMode="auto">
          <a:xfrm>
            <a:off x="-412829" y="10001"/>
            <a:ext cx="9671129" cy="8283059"/>
          </a:xfrm>
          <a:prstGeom prst="rect">
            <a:avLst/>
          </a:prstGeom>
          <a:noFill/>
          <a:ln w="38100">
            <a:solidFill>
              <a:schemeClr val="tx1"/>
            </a:solidFill>
            <a:miter lim="800000"/>
            <a:headEnd/>
            <a:tailEnd/>
          </a:ln>
        </p:spPr>
      </p:pic>
      <p:cxnSp>
        <p:nvCxnSpPr>
          <p:cNvPr id="4" name="Straight Arrow Connector 3"/>
          <p:cNvCxnSpPr/>
          <p:nvPr/>
        </p:nvCxnSpPr>
        <p:spPr>
          <a:xfrm>
            <a:off x="7620000" y="4183428"/>
            <a:ext cx="0" cy="5334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848600" y="3326863"/>
            <a:ext cx="1600200" cy="646331"/>
          </a:xfrm>
          <a:prstGeom prst="rect">
            <a:avLst/>
          </a:prstGeom>
          <a:noFill/>
        </p:spPr>
        <p:txBody>
          <a:bodyPr wrap="square" rtlCol="0">
            <a:spAutoFit/>
          </a:bodyPr>
          <a:lstStyle/>
          <a:p>
            <a:r>
              <a:rPr lang="en-US" dirty="0" smtClean="0">
                <a:solidFill>
                  <a:srgbClr val="FF0000"/>
                </a:solidFill>
              </a:rPr>
              <a:t>Count 100 words</a:t>
            </a:r>
            <a:endParaRPr lang="en-US" dirty="0">
              <a:solidFill>
                <a:srgbClr val="FF0000"/>
              </a:solidFill>
            </a:endParaRPr>
          </a:p>
        </p:txBody>
      </p:sp>
      <p:cxnSp>
        <p:nvCxnSpPr>
          <p:cNvPr id="9" name="Straight Arrow Connector 8"/>
          <p:cNvCxnSpPr/>
          <p:nvPr/>
        </p:nvCxnSpPr>
        <p:spPr>
          <a:xfrm flipH="1">
            <a:off x="7648461" y="3941295"/>
            <a:ext cx="800100" cy="420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81808" y="214423"/>
            <a:ext cx="4176492" cy="369332"/>
          </a:xfrm>
          <a:prstGeom prst="rect">
            <a:avLst/>
          </a:prstGeom>
          <a:noFill/>
        </p:spPr>
        <p:txBody>
          <a:bodyPr wrap="square" rtlCol="0">
            <a:spAutoFit/>
          </a:bodyPr>
          <a:lstStyle/>
          <a:p>
            <a:r>
              <a:rPr lang="en-US" dirty="0" smtClean="0">
                <a:solidFill>
                  <a:srgbClr val="FF0000"/>
                </a:solidFill>
              </a:rPr>
              <a:t>Count the number of sentences= 8 </a:t>
            </a:r>
            <a:endParaRPr lang="en-US" dirty="0">
              <a:solidFill>
                <a:srgbClr val="FF0000"/>
              </a:solidFill>
            </a:endParaRPr>
          </a:p>
        </p:txBody>
      </p:sp>
      <p:sp>
        <p:nvSpPr>
          <p:cNvPr id="11" name="TextBox 10"/>
          <p:cNvSpPr txBox="1"/>
          <p:nvPr/>
        </p:nvSpPr>
        <p:spPr>
          <a:xfrm>
            <a:off x="7170054" y="1447800"/>
            <a:ext cx="1966858" cy="369332"/>
          </a:xfrm>
          <a:prstGeom prst="rect">
            <a:avLst/>
          </a:prstGeom>
          <a:noFill/>
        </p:spPr>
        <p:txBody>
          <a:bodyPr wrap="square" rtlCol="0">
            <a:spAutoFit/>
          </a:bodyPr>
          <a:lstStyle/>
          <a:p>
            <a:r>
              <a:rPr lang="en-US" dirty="0" smtClean="0">
                <a:solidFill>
                  <a:srgbClr val="FF0000"/>
                </a:solidFill>
              </a:rPr>
              <a:t>Syllables=166</a:t>
            </a:r>
            <a:endParaRPr lang="en-US" dirty="0">
              <a:solidFill>
                <a:srgbClr val="FF0000"/>
              </a:solidFill>
            </a:endParaRPr>
          </a:p>
        </p:txBody>
      </p:sp>
    </p:spTree>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5" cstate="print"/>
          <a:srcRect/>
          <a:stretch>
            <a:fillRect/>
          </a:stretch>
        </p:blipFill>
        <p:spPr bwMode="auto">
          <a:xfrm>
            <a:off x="0" y="152400"/>
            <a:ext cx="8991600" cy="6324600"/>
          </a:xfrm>
          <a:prstGeom prst="rect">
            <a:avLst/>
          </a:prstGeom>
          <a:noFill/>
          <a:ln w="9525">
            <a:noFill/>
            <a:miter lim="800000"/>
            <a:headEnd/>
            <a:tailEnd/>
          </a:ln>
        </p:spPr>
      </p:pic>
      <p:cxnSp>
        <p:nvCxnSpPr>
          <p:cNvPr id="4" name="Straight Arrow Connector 3"/>
          <p:cNvCxnSpPr/>
          <p:nvPr/>
        </p:nvCxnSpPr>
        <p:spPr>
          <a:xfrm>
            <a:off x="838200" y="2209800"/>
            <a:ext cx="70104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7924800" y="2209800"/>
            <a:ext cx="76200" cy="3505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772400" y="2057400"/>
            <a:ext cx="228600" cy="1524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pic>
        <p:nvPicPr>
          <p:cNvPr id="4" name="Content Placeholder 3" descr="download (22).jpg"/>
          <p:cNvPicPr>
            <a:picLocks noGrp="1" noChangeAspect="1"/>
          </p:cNvPicPr>
          <p:nvPr>
            <p:ph idx="1"/>
          </p:nvPr>
        </p:nvPicPr>
        <p:blipFill>
          <a:blip r:embed="rId5" cstate="print"/>
          <a:stretch>
            <a:fillRect/>
          </a:stretch>
        </p:blipFill>
        <p:spPr>
          <a:xfrm>
            <a:off x="1074420" y="1516380"/>
            <a:ext cx="6705600" cy="4446105"/>
          </a:xfrm>
        </p:spPr>
      </p:pic>
      <p:pic>
        <p:nvPicPr>
          <p:cNvPr id="5" name="Picture 4" descr="lexile.png"/>
          <p:cNvPicPr>
            <a:picLocks noChangeAspect="1"/>
          </p:cNvPicPr>
          <p:nvPr/>
        </p:nvPicPr>
        <p:blipFill>
          <a:blip r:embed="rId6" cstate="print"/>
          <a:stretch>
            <a:fillRect/>
          </a:stretch>
        </p:blipFill>
        <p:spPr>
          <a:xfrm>
            <a:off x="3893820" y="114300"/>
            <a:ext cx="1066800" cy="1066800"/>
          </a:xfrm>
          <a:prstGeom prst="rect">
            <a:avLst/>
          </a:prstGeom>
        </p:spPr>
      </p:pic>
    </p:spTree>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Rectangle 1"/>
          <p:cNvSpPr/>
          <p:nvPr/>
        </p:nvSpPr>
        <p:spPr>
          <a:xfrm>
            <a:off x="1447800" y="304800"/>
            <a:ext cx="6096000" cy="707886"/>
          </a:xfrm>
          <a:prstGeom prst="rect">
            <a:avLst/>
          </a:prstGeom>
        </p:spPr>
        <p:txBody>
          <a:bodyPr wrap="square">
            <a:spAutoFit/>
          </a:bodyPr>
          <a:lstStyle/>
          <a:p>
            <a:pPr algn="ctr"/>
            <a:r>
              <a:rPr lang="en-US" sz="4000" dirty="0" err="1">
                <a:latin typeface="Gadget"/>
              </a:rPr>
              <a:t>Lexile</a:t>
            </a:r>
            <a:r>
              <a:rPr lang="en-US" sz="4000" dirty="0">
                <a:latin typeface="Gadget"/>
              </a:rPr>
              <a:t> </a:t>
            </a:r>
            <a:r>
              <a:rPr lang="en-US" sz="4000" dirty="0" smtClean="0">
                <a:latin typeface="Gadget"/>
              </a:rPr>
              <a:t>Measure Example</a:t>
            </a:r>
            <a:endParaRPr lang="en-US" sz="4000" dirty="0">
              <a:latin typeface="Gadget"/>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1000" y="3229928"/>
            <a:ext cx="8440821" cy="3628072"/>
          </a:xfrm>
          <a:prstGeom prst="rect">
            <a:avLst/>
          </a:prstGeom>
        </p:spPr>
      </p:pic>
      <p:cxnSp>
        <p:nvCxnSpPr>
          <p:cNvPr id="5" name="Straight Arrow Connector 4"/>
          <p:cNvCxnSpPr/>
          <p:nvPr/>
        </p:nvCxnSpPr>
        <p:spPr>
          <a:xfrm>
            <a:off x="2895600" y="1676400"/>
            <a:ext cx="3962400" cy="406193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676400" y="1524000"/>
            <a:ext cx="6096000" cy="1938992"/>
          </a:xfrm>
          <a:prstGeom prst="rect">
            <a:avLst/>
          </a:prstGeom>
        </p:spPr>
        <p:txBody>
          <a:bodyPr wrap="square">
            <a:spAutoFit/>
          </a:bodyPr>
          <a:lstStyle/>
          <a:p>
            <a:r>
              <a:rPr lang="en-US" sz="3600" dirty="0" smtClean="0">
                <a:solidFill>
                  <a:schemeClr val="bg1">
                    <a:lumMod val="75000"/>
                    <a:lumOff val="25000"/>
                  </a:schemeClr>
                </a:solidFill>
              </a:rPr>
              <a:t>980L </a:t>
            </a:r>
          </a:p>
          <a:p>
            <a:r>
              <a:rPr lang="en-US" sz="2800" b="1" dirty="0" smtClean="0">
                <a:solidFill>
                  <a:schemeClr val="bg1">
                    <a:lumMod val="75000"/>
                    <a:lumOff val="25000"/>
                  </a:schemeClr>
                </a:solidFill>
              </a:rPr>
              <a:t>Mean </a:t>
            </a:r>
            <a:r>
              <a:rPr lang="en-US" sz="2800" b="1" dirty="0">
                <a:solidFill>
                  <a:schemeClr val="bg1">
                    <a:lumMod val="75000"/>
                    <a:lumOff val="25000"/>
                  </a:schemeClr>
                </a:solidFill>
              </a:rPr>
              <a:t>Sentence </a:t>
            </a:r>
            <a:r>
              <a:rPr lang="en-US" sz="2800" b="1" dirty="0" smtClean="0">
                <a:solidFill>
                  <a:schemeClr val="bg1">
                    <a:lumMod val="75000"/>
                    <a:lumOff val="25000"/>
                  </a:schemeClr>
                </a:solidFill>
              </a:rPr>
              <a:t>Length </a:t>
            </a:r>
            <a:r>
              <a:rPr lang="en-US" sz="2800" dirty="0" smtClean="0">
                <a:solidFill>
                  <a:schemeClr val="bg1">
                    <a:lumMod val="75000"/>
                    <a:lumOff val="25000"/>
                  </a:schemeClr>
                </a:solidFill>
              </a:rPr>
              <a:t>13.60  </a:t>
            </a:r>
            <a:r>
              <a:rPr lang="en-US" sz="2800" b="1" dirty="0" smtClean="0">
                <a:solidFill>
                  <a:schemeClr val="bg1">
                    <a:lumMod val="75000"/>
                    <a:lumOff val="25000"/>
                  </a:schemeClr>
                </a:solidFill>
              </a:rPr>
              <a:t>Mean </a:t>
            </a:r>
            <a:r>
              <a:rPr lang="en-US" sz="2800" b="1" dirty="0">
                <a:solidFill>
                  <a:schemeClr val="bg1">
                    <a:lumMod val="75000"/>
                    <a:lumOff val="25000"/>
                  </a:schemeClr>
                </a:solidFill>
              </a:rPr>
              <a:t>Log Word </a:t>
            </a:r>
            <a:r>
              <a:rPr lang="en-US" sz="2800" b="1" dirty="0" smtClean="0">
                <a:solidFill>
                  <a:schemeClr val="bg1">
                    <a:lumMod val="75000"/>
                    <a:lumOff val="25000"/>
                  </a:schemeClr>
                </a:solidFill>
              </a:rPr>
              <a:t>Frequency </a:t>
            </a:r>
            <a:r>
              <a:rPr lang="en-US" sz="2800" dirty="0" smtClean="0">
                <a:solidFill>
                  <a:schemeClr val="bg1">
                    <a:lumMod val="75000"/>
                    <a:lumOff val="25000"/>
                  </a:schemeClr>
                </a:solidFill>
              </a:rPr>
              <a:t>3.33 </a:t>
            </a:r>
          </a:p>
          <a:p>
            <a:r>
              <a:rPr lang="en-US" sz="2800" b="1" dirty="0" smtClean="0">
                <a:solidFill>
                  <a:schemeClr val="bg1">
                    <a:lumMod val="75000"/>
                    <a:lumOff val="25000"/>
                  </a:schemeClr>
                </a:solidFill>
              </a:rPr>
              <a:t>Word Count  </a:t>
            </a:r>
            <a:r>
              <a:rPr lang="en-US" sz="2800" dirty="0" smtClean="0">
                <a:solidFill>
                  <a:schemeClr val="bg1">
                    <a:lumMod val="75000"/>
                    <a:lumOff val="25000"/>
                  </a:schemeClr>
                </a:solidFill>
              </a:rPr>
              <a:t>136</a:t>
            </a:r>
            <a:endParaRPr lang="en-US" sz="2800" dirty="0">
              <a:solidFill>
                <a:schemeClr val="bg1">
                  <a:lumMod val="75000"/>
                  <a:lumOff val="25000"/>
                </a:schemeClr>
              </a:solidFill>
            </a:endParaRPr>
          </a:p>
        </p:txBody>
      </p:sp>
    </p:spTree>
    <p:extLst>
      <p:ext uri="{BB962C8B-B14F-4D97-AF65-F5344CB8AC3E}">
        <p14:creationId xmlns:p14="http://schemas.microsoft.com/office/powerpoint/2010/main" xmlns="" val="2867006233"/>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152400"/>
            <a:ext cx="8229600" cy="1143000"/>
          </a:xfrm>
        </p:spPr>
        <p:txBody>
          <a:bodyPr/>
          <a:lstStyle/>
          <a:p>
            <a:r>
              <a:rPr lang="en-US" dirty="0" smtClean="0"/>
              <a:t>Reading Levels?</a:t>
            </a:r>
            <a:endParaRPr lang="en-US" dirty="0"/>
          </a:p>
        </p:txBody>
      </p:sp>
      <p:sp>
        <p:nvSpPr>
          <p:cNvPr id="3" name="Content Placeholder 2"/>
          <p:cNvSpPr>
            <a:spLocks noGrp="1"/>
          </p:cNvSpPr>
          <p:nvPr>
            <p:ph idx="1"/>
          </p:nvPr>
        </p:nvSpPr>
        <p:spPr/>
        <p:txBody>
          <a:bodyPr/>
          <a:lstStyle/>
          <a:p>
            <a:r>
              <a:rPr lang="en-US" dirty="0" smtClean="0">
                <a:solidFill>
                  <a:schemeClr val="bg1">
                    <a:lumMod val="75000"/>
                    <a:lumOff val="25000"/>
                  </a:schemeClr>
                </a:solidFill>
              </a:rPr>
              <a:t>So Lexile has this page matched to the 6-8 grade band of the CCSS.</a:t>
            </a:r>
          </a:p>
          <a:p>
            <a:r>
              <a:rPr lang="en-US" dirty="0" smtClean="0">
                <a:solidFill>
                  <a:schemeClr val="bg1">
                    <a:lumMod val="75000"/>
                    <a:lumOff val="25000"/>
                  </a:schemeClr>
                </a:solidFill>
              </a:rPr>
              <a:t>Fry places the page around 10</a:t>
            </a:r>
            <a:r>
              <a:rPr lang="en-US" baseline="30000" dirty="0" smtClean="0">
                <a:solidFill>
                  <a:schemeClr val="bg1">
                    <a:lumMod val="75000"/>
                    <a:lumOff val="25000"/>
                  </a:schemeClr>
                </a:solidFill>
              </a:rPr>
              <a:t>th</a:t>
            </a:r>
            <a:r>
              <a:rPr lang="en-US" dirty="0" smtClean="0">
                <a:solidFill>
                  <a:schemeClr val="bg1">
                    <a:lumMod val="75000"/>
                    <a:lumOff val="25000"/>
                  </a:schemeClr>
                </a:solidFill>
              </a:rPr>
              <a:t> grade.</a:t>
            </a:r>
          </a:p>
          <a:p>
            <a:r>
              <a:rPr lang="en-US" dirty="0" smtClean="0">
                <a:solidFill>
                  <a:schemeClr val="bg1">
                    <a:lumMod val="75000"/>
                    <a:lumOff val="25000"/>
                  </a:schemeClr>
                </a:solidFill>
              </a:rPr>
              <a:t>Matching text to student strictly by a </a:t>
            </a:r>
            <a:r>
              <a:rPr lang="en-US" dirty="0" err="1" smtClean="0">
                <a:solidFill>
                  <a:schemeClr val="bg1">
                    <a:lumMod val="75000"/>
                    <a:lumOff val="25000"/>
                  </a:schemeClr>
                </a:solidFill>
              </a:rPr>
              <a:t>readabilty</a:t>
            </a:r>
            <a:r>
              <a:rPr lang="en-US" dirty="0" smtClean="0">
                <a:solidFill>
                  <a:schemeClr val="bg1">
                    <a:lumMod val="75000"/>
                    <a:lumOff val="25000"/>
                  </a:schemeClr>
                </a:solidFill>
              </a:rPr>
              <a:t> score is not an exact science.</a:t>
            </a:r>
          </a:p>
          <a:p>
            <a:r>
              <a:rPr lang="en-US" dirty="0" smtClean="0">
                <a:solidFill>
                  <a:schemeClr val="bg1">
                    <a:lumMod val="75000"/>
                    <a:lumOff val="25000"/>
                  </a:schemeClr>
                </a:solidFill>
              </a:rPr>
              <a:t>Convenience versus professional judgment.</a:t>
            </a:r>
            <a:endParaRPr lang="en-US" dirty="0">
              <a:solidFill>
                <a:schemeClr val="bg1">
                  <a:lumMod val="75000"/>
                  <a:lumOff val="25000"/>
                </a:schemeClr>
              </a:solidFill>
            </a:endParaRPr>
          </a:p>
        </p:txBody>
      </p:sp>
    </p:spTree>
    <p:extLst>
      <p:ext uri="{BB962C8B-B14F-4D97-AF65-F5344CB8AC3E}">
        <p14:creationId xmlns:p14="http://schemas.microsoft.com/office/powerpoint/2010/main" xmlns="" val="6301117"/>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3584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normAutofit/>
          </a:bodyPr>
          <a:lstStyle/>
          <a:p>
            <a:pPr fontAlgn="base">
              <a:spcBef>
                <a:spcPct val="0"/>
              </a:spcBef>
              <a:spcAft>
                <a:spcPct val="0"/>
              </a:spcAft>
            </a:pPr>
            <a:fld id="{4687ACF7-67FF-4306-9AD1-9D8A7BED8CF9}" type="slidenum">
              <a:rPr lang="en-US" smtClean="0">
                <a:solidFill>
                  <a:srgbClr val="A6A6A6"/>
                </a:solidFill>
                <a:latin typeface="Arial" charset="0"/>
                <a:cs typeface="Arial" charset="0"/>
              </a:rPr>
              <a:pPr fontAlgn="base">
                <a:spcBef>
                  <a:spcPct val="0"/>
                </a:spcBef>
                <a:spcAft>
                  <a:spcPct val="0"/>
                </a:spcAft>
              </a:pPr>
              <a:t>16</a:t>
            </a:fld>
            <a:endParaRPr lang="en-US" dirty="0" smtClean="0">
              <a:solidFill>
                <a:srgbClr val="A6A6A6"/>
              </a:solidFill>
              <a:latin typeface="Arial" charset="0"/>
              <a:cs typeface="Arial" charset="0"/>
            </a:endParaRPr>
          </a:p>
        </p:txBody>
      </p:sp>
      <p:pic>
        <p:nvPicPr>
          <p:cNvPr id="35842" name="Picture 13"/>
          <p:cNvPicPr>
            <a:picLocks noChangeAspect="1" noChangeArrowheads="1"/>
          </p:cNvPicPr>
          <p:nvPr/>
        </p:nvPicPr>
        <p:blipFill>
          <a:blip r:embed="rId5" cstate="print"/>
          <a:srcRect/>
          <a:stretch>
            <a:fillRect/>
          </a:stretch>
        </p:blipFill>
        <p:spPr bwMode="auto">
          <a:xfrm>
            <a:off x="457200" y="2208213"/>
            <a:ext cx="3565525" cy="2998787"/>
          </a:xfrm>
          <a:prstGeom prst="rect">
            <a:avLst/>
          </a:prstGeom>
          <a:noFill/>
          <a:ln w="9525">
            <a:noFill/>
            <a:miter lim="800000"/>
            <a:headEnd/>
            <a:tailEnd/>
          </a:ln>
        </p:spPr>
      </p:pic>
      <p:sp>
        <p:nvSpPr>
          <p:cNvPr id="35843" name="TextBox 1"/>
          <p:cNvSpPr txBox="1">
            <a:spLocks noChangeArrowheads="1"/>
          </p:cNvSpPr>
          <p:nvPr/>
        </p:nvSpPr>
        <p:spPr bwMode="auto">
          <a:xfrm>
            <a:off x="609600" y="381000"/>
            <a:ext cx="7772400" cy="707886"/>
          </a:xfrm>
          <a:prstGeom prst="rect">
            <a:avLst/>
          </a:prstGeom>
          <a:noFill/>
          <a:ln w="9525">
            <a:noFill/>
            <a:miter lim="800000"/>
            <a:headEnd/>
            <a:tailEnd/>
          </a:ln>
        </p:spPr>
        <p:txBody>
          <a:bodyPr>
            <a:spAutoFit/>
          </a:bodyPr>
          <a:lstStyle/>
          <a:p>
            <a:pPr algn="ctr"/>
            <a:r>
              <a:rPr lang="en-US" sz="4000" dirty="0">
                <a:latin typeface="Gadget"/>
                <a:ea typeface="Geneva"/>
                <a:cs typeface="Geneva"/>
              </a:rPr>
              <a:t>Step 2: Qualitative Measures</a:t>
            </a:r>
            <a:endParaRPr lang="en-US" sz="4000" dirty="0">
              <a:latin typeface="Gadget"/>
            </a:endParaRPr>
          </a:p>
        </p:txBody>
      </p:sp>
      <p:sp>
        <p:nvSpPr>
          <p:cNvPr id="7" name="TextBox 6"/>
          <p:cNvSpPr txBox="1">
            <a:spLocks noChangeArrowheads="1"/>
          </p:cNvSpPr>
          <p:nvPr/>
        </p:nvSpPr>
        <p:spPr bwMode="auto">
          <a:xfrm>
            <a:off x="3886200" y="1524000"/>
            <a:ext cx="5257800" cy="4031873"/>
          </a:xfrm>
          <a:prstGeom prst="rect">
            <a:avLst/>
          </a:prstGeom>
          <a:noFill/>
          <a:ln w="9525">
            <a:noFill/>
            <a:miter lim="800000"/>
            <a:headEnd/>
            <a:tailEnd/>
          </a:ln>
        </p:spPr>
        <p:txBody>
          <a:bodyPr wrap="square">
            <a:spAutoFit/>
          </a:bodyPr>
          <a:lstStyle/>
          <a:p>
            <a:r>
              <a:rPr lang="en-US" sz="3200" dirty="0">
                <a:solidFill>
                  <a:schemeClr val="bg1">
                    <a:lumMod val="75000"/>
                    <a:lumOff val="25000"/>
                  </a:schemeClr>
                </a:solidFill>
                <a:latin typeface="Calibri" pitchFamily="34" charset="0"/>
              </a:rPr>
              <a:t>Measures such as:</a:t>
            </a:r>
          </a:p>
          <a:p>
            <a:pPr marL="742950" lvl="1" indent="-285750">
              <a:buFont typeface="Arial" charset="0"/>
              <a:buChar char="•"/>
            </a:pPr>
            <a:r>
              <a:rPr lang="en-US" sz="3200" dirty="0">
                <a:solidFill>
                  <a:schemeClr val="bg1">
                    <a:lumMod val="75000"/>
                    <a:lumOff val="25000"/>
                  </a:schemeClr>
                </a:solidFill>
                <a:latin typeface="Calibri" pitchFamily="34" charset="0"/>
              </a:rPr>
              <a:t>Levels of meaning</a:t>
            </a:r>
          </a:p>
          <a:p>
            <a:pPr marL="742950" lvl="1" indent="-285750">
              <a:buFont typeface="Arial" charset="0"/>
              <a:buChar char="•"/>
            </a:pPr>
            <a:r>
              <a:rPr lang="en-US" sz="3200" dirty="0">
                <a:solidFill>
                  <a:schemeClr val="bg1">
                    <a:lumMod val="75000"/>
                    <a:lumOff val="25000"/>
                  </a:schemeClr>
                </a:solidFill>
                <a:latin typeface="Calibri" pitchFamily="34" charset="0"/>
              </a:rPr>
              <a:t>Levels of purpose</a:t>
            </a:r>
          </a:p>
          <a:p>
            <a:pPr marL="742950" lvl="1" indent="-285750">
              <a:buFont typeface="Arial" charset="0"/>
              <a:buChar char="•"/>
            </a:pPr>
            <a:r>
              <a:rPr lang="en-US" sz="3200" dirty="0">
                <a:solidFill>
                  <a:schemeClr val="bg1">
                    <a:lumMod val="75000"/>
                    <a:lumOff val="25000"/>
                  </a:schemeClr>
                </a:solidFill>
                <a:latin typeface="Calibri" pitchFamily="34" charset="0"/>
              </a:rPr>
              <a:t>Structure</a:t>
            </a:r>
          </a:p>
          <a:p>
            <a:pPr marL="742950" lvl="1" indent="-285750">
              <a:buFont typeface="Arial" charset="0"/>
              <a:buChar char="•"/>
            </a:pPr>
            <a:r>
              <a:rPr lang="en-US" sz="3200" dirty="0">
                <a:solidFill>
                  <a:schemeClr val="bg1">
                    <a:lumMod val="75000"/>
                    <a:lumOff val="25000"/>
                  </a:schemeClr>
                </a:solidFill>
                <a:latin typeface="Calibri" pitchFamily="34" charset="0"/>
              </a:rPr>
              <a:t>Organization</a:t>
            </a:r>
          </a:p>
          <a:p>
            <a:pPr marL="742950" lvl="1" indent="-285750">
              <a:buFont typeface="Arial" charset="0"/>
              <a:buChar char="•"/>
            </a:pPr>
            <a:r>
              <a:rPr lang="en-US" sz="3200" dirty="0">
                <a:solidFill>
                  <a:schemeClr val="bg1">
                    <a:lumMod val="75000"/>
                    <a:lumOff val="25000"/>
                  </a:schemeClr>
                </a:solidFill>
                <a:latin typeface="Calibri" pitchFamily="34" charset="0"/>
              </a:rPr>
              <a:t>Language conventionality</a:t>
            </a:r>
          </a:p>
          <a:p>
            <a:pPr marL="742950" lvl="1" indent="-285750">
              <a:buFont typeface="Arial" charset="0"/>
              <a:buChar char="•"/>
            </a:pPr>
            <a:r>
              <a:rPr lang="en-US" sz="3200" dirty="0">
                <a:solidFill>
                  <a:schemeClr val="bg1">
                    <a:lumMod val="75000"/>
                    <a:lumOff val="25000"/>
                  </a:schemeClr>
                </a:solidFill>
                <a:latin typeface="Calibri" pitchFamily="34" charset="0"/>
              </a:rPr>
              <a:t>Language clarity</a:t>
            </a:r>
          </a:p>
          <a:p>
            <a:pPr marL="742950" lvl="1" indent="-285750">
              <a:buFont typeface="Arial" charset="0"/>
              <a:buChar char="•"/>
            </a:pPr>
            <a:r>
              <a:rPr lang="en-US" sz="3200" dirty="0">
                <a:solidFill>
                  <a:schemeClr val="bg1">
                    <a:lumMod val="75000"/>
                    <a:lumOff val="25000"/>
                  </a:schemeClr>
                </a:solidFill>
                <a:latin typeface="Calibri" pitchFamily="34" charset="0"/>
              </a:rPr>
              <a:t>Prior knowledge demands</a:t>
            </a:r>
          </a:p>
        </p:txBody>
      </p:sp>
      <p:sp>
        <p:nvSpPr>
          <p:cNvPr id="35845" name="Rectangle 6"/>
          <p:cNvSpPr>
            <a:spLocks noChangeArrowheads="1"/>
          </p:cNvSpPr>
          <p:nvPr/>
        </p:nvSpPr>
        <p:spPr bwMode="auto">
          <a:xfrm>
            <a:off x="1524000" y="6096000"/>
            <a:ext cx="5892800" cy="366713"/>
          </a:xfrm>
          <a:prstGeom prst="rect">
            <a:avLst/>
          </a:prstGeom>
          <a:noFill/>
          <a:ln w="9525">
            <a:noFill/>
            <a:miter lim="800000"/>
            <a:headEnd/>
            <a:tailEnd/>
          </a:ln>
        </p:spPr>
        <p:txBody>
          <a:bodyPr>
            <a:spAutoFit/>
          </a:bodyPr>
          <a:lstStyle/>
          <a:p>
            <a:r>
              <a:rPr lang="en-US" dirty="0">
                <a:solidFill>
                  <a:schemeClr val="bg1">
                    <a:lumMod val="75000"/>
                    <a:lumOff val="25000"/>
                  </a:schemeClr>
                </a:solidFill>
              </a:rPr>
              <a:t>http://www.livebinders.com/play/play?id=813039#anchor</a:t>
            </a:r>
          </a:p>
        </p:txBody>
      </p:sp>
      <p:pic>
        <p:nvPicPr>
          <p:cNvPr id="8" name="Picture 13"/>
          <p:cNvPicPr>
            <a:picLocks noChangeAspect="1" noChangeArrowheads="1"/>
          </p:cNvPicPr>
          <p:nvPr/>
        </p:nvPicPr>
        <p:blipFill>
          <a:blip r:embed="rId5" cstate="print"/>
          <a:srcRect/>
          <a:stretch>
            <a:fillRect/>
          </a:stretch>
        </p:blipFill>
        <p:spPr bwMode="auto">
          <a:xfrm>
            <a:off x="430481" y="2217738"/>
            <a:ext cx="3565525" cy="2998787"/>
          </a:xfrm>
          <a:prstGeom prst="rect">
            <a:avLst/>
          </a:prstGeom>
          <a:noFill/>
          <a:ln w="9525">
            <a:noFill/>
            <a:miter lim="800000"/>
            <a:headEnd/>
            <a:tailEnd/>
          </a:ln>
        </p:spPr>
      </p:pic>
    </p:spTree>
    <p:extLst>
      <p:ext uri="{BB962C8B-B14F-4D97-AF65-F5344CB8AC3E}">
        <p14:creationId xmlns:p14="http://schemas.microsoft.com/office/powerpoint/2010/main" xmlns="" val="3778515360"/>
      </p:ext>
    </p:extLst>
  </p:cSld>
  <p:clrMapOvr>
    <a:overrideClrMapping bg1="dk1" tx1="lt1" bg2="dk2" tx2="lt2" accent1="accent1" accent2="accent2" accent3="accent3" accent4="accent4" accent5="accent5" accent6="accent6" hlink="hlink" folHlink="folHlink"/>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152400"/>
            <a:ext cx="8229600" cy="1143000"/>
          </a:xfrm>
        </p:spPr>
        <p:txBody>
          <a:bodyPr>
            <a:normAutofit fontScale="90000"/>
          </a:bodyPr>
          <a:lstStyle/>
          <a:p>
            <a:r>
              <a:rPr lang="en-US" dirty="0" smtClean="0"/>
              <a:t>Let’s Analyze the Qualitative Features of the Science Text!</a:t>
            </a:r>
            <a:endParaRPr lang="en-US" dirty="0"/>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47800" y="1295400"/>
            <a:ext cx="6781800" cy="53037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6383965"/>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cstate="print"/>
          <a:srcRect/>
          <a:stretch>
            <a:fillRect/>
          </a:stretch>
        </p:blipFill>
        <p:spPr bwMode="auto">
          <a:xfrm>
            <a:off x="0" y="685425"/>
            <a:ext cx="9105900" cy="5305800"/>
          </a:xfrm>
          <a:prstGeom prst="rect">
            <a:avLst/>
          </a:prstGeom>
          <a:noFill/>
          <a:ln w="76200">
            <a:solidFill>
              <a:schemeClr val="tx1"/>
            </a:solidFill>
            <a:miter lim="800000"/>
            <a:headEnd/>
            <a:tailEnd/>
          </a:ln>
        </p:spPr>
      </p:pic>
      <p:sp>
        <p:nvSpPr>
          <p:cNvPr id="5" name="TextBox 4"/>
          <p:cNvSpPr txBox="1"/>
          <p:nvPr/>
        </p:nvSpPr>
        <p:spPr>
          <a:xfrm>
            <a:off x="2667000" y="4836636"/>
            <a:ext cx="2210862" cy="646331"/>
          </a:xfrm>
          <a:prstGeom prst="rect">
            <a:avLst/>
          </a:prstGeom>
          <a:noFill/>
        </p:spPr>
        <p:txBody>
          <a:bodyPr wrap="none" rtlCol="0">
            <a:spAutoFit/>
          </a:bodyPr>
          <a:lstStyle/>
          <a:p>
            <a:r>
              <a:rPr lang="en-US" sz="3600" b="1" dirty="0" smtClean="0">
                <a:solidFill>
                  <a:schemeClr val="bg1">
                    <a:lumMod val="75000"/>
                    <a:lumOff val="25000"/>
                  </a:schemeClr>
                </a:solidFill>
              </a:rPr>
              <a:t>Equator?</a:t>
            </a:r>
            <a:endParaRPr lang="en-US" sz="3600" b="1" dirty="0">
              <a:solidFill>
                <a:schemeClr val="bg1">
                  <a:lumMod val="75000"/>
                  <a:lumOff val="25000"/>
                </a:schemeClr>
              </a:solidFill>
            </a:endParaRPr>
          </a:p>
        </p:txBody>
      </p:sp>
      <p:cxnSp>
        <p:nvCxnSpPr>
          <p:cNvPr id="7" name="Straight Arrow Connector 6"/>
          <p:cNvCxnSpPr/>
          <p:nvPr/>
        </p:nvCxnSpPr>
        <p:spPr>
          <a:xfrm>
            <a:off x="6197056" y="2028371"/>
            <a:ext cx="257175" cy="4038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286522" y="5694814"/>
            <a:ext cx="2193925" cy="35242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76800" y="4114800"/>
            <a:ext cx="2705100" cy="136816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aphicFrame>
        <p:nvGraphicFramePr>
          <p:cNvPr id="15" name="Table 14"/>
          <p:cNvGraphicFramePr>
            <a:graphicFrameLocks noGrp="1"/>
          </p:cNvGraphicFramePr>
          <p:nvPr/>
        </p:nvGraphicFramePr>
        <p:xfrm>
          <a:off x="10591800" y="3364089"/>
          <a:ext cx="1600200" cy="1320800"/>
        </p:xfrm>
        <a:graphic>
          <a:graphicData uri="http://schemas.openxmlformats.org/drawingml/2006/table">
            <a:tbl>
              <a:tblPr/>
              <a:tblGrid>
                <a:gridCol w="1600200"/>
              </a:tblGrid>
              <a:tr h="1320800">
                <a:tc>
                  <a:txBody>
                    <a:bodyPr/>
                    <a:lstStyle/>
                    <a:p>
                      <a:endParaRPr lang="en-US" dirty="0">
                        <a:ln w="76200">
                          <a:solidFill>
                            <a:sysClr val="windowText" lastClr="000000"/>
                          </a:solidFill>
                        </a:ln>
                        <a:solidFill>
                          <a:sysClr val="windowText" lastClr="000000"/>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xmlns="" val="309429881"/>
              </p:ext>
            </p:extLst>
          </p:nvPr>
        </p:nvGraphicFramePr>
        <p:xfrm>
          <a:off x="7086600" y="2932331"/>
          <a:ext cx="2286000" cy="1772355"/>
        </p:xfrm>
        <a:graphic>
          <a:graphicData uri="http://schemas.openxmlformats.org/drawingml/2006/table">
            <a:tbl>
              <a:tblPr/>
              <a:tblGrid>
                <a:gridCol w="2286000"/>
              </a:tblGrid>
              <a:tr h="1772355">
                <a:tc>
                  <a:txBody>
                    <a:bodyPr/>
                    <a:lstStyle/>
                    <a:p>
                      <a:endParaRPr lang="en-US" dirty="0"/>
                    </a:p>
                  </a:txBody>
                  <a:tcPr>
                    <a:lnL w="76200" cmpd="sng">
                      <a:solidFill>
                        <a:schemeClr val="tx1"/>
                      </a:solidFill>
                      <a:prstDash val="solid"/>
                    </a:lnL>
                    <a:lnR w="76200" cmpd="sng">
                      <a:solidFill>
                        <a:schemeClr val="tx1"/>
                      </a:solidFill>
                      <a:prstDash val="solid"/>
                    </a:lnR>
                    <a:lnT w="76200" cmpd="sng">
                      <a:solidFill>
                        <a:schemeClr val="tx1"/>
                      </a:solidFill>
                      <a:prstDash val="solid"/>
                    </a:lnT>
                    <a:lnB w="76200" cmpd="sng">
                      <a:solidFill>
                        <a:schemeClr val="tx1"/>
                      </a:solidFill>
                      <a:prstDash val="solid"/>
                    </a:lnB>
                  </a:tcPr>
                </a:tc>
              </a:tr>
            </a:tbl>
          </a:graphicData>
        </a:graphic>
      </p:graphicFrame>
      <p:cxnSp>
        <p:nvCxnSpPr>
          <p:cNvPr id="18" name="Straight Arrow Connector 17"/>
          <p:cNvCxnSpPr/>
          <p:nvPr/>
        </p:nvCxnSpPr>
        <p:spPr>
          <a:xfrm flipH="1">
            <a:off x="3801176" y="3338325"/>
            <a:ext cx="3780724" cy="39547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698581" y="1623060"/>
            <a:ext cx="755650" cy="369332"/>
          </a:xfrm>
          <a:prstGeom prst="rect">
            <a:avLst/>
          </a:prstGeom>
          <a:noFill/>
          <a:ln w="38100">
            <a:solidFill>
              <a:schemeClr val="accent1"/>
            </a:solidFill>
          </a:ln>
        </p:spPr>
        <p:txBody>
          <a:bodyPr wrap="square" rtlCol="0">
            <a:spAutoFit/>
          </a:bodyPr>
          <a:lstStyle/>
          <a:p>
            <a:endParaRPr lang="en-US" dirty="0"/>
          </a:p>
        </p:txBody>
      </p:sp>
    </p:spTree>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6700" y="726483"/>
            <a:ext cx="8534401" cy="56719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76200" y="-83127"/>
            <a:ext cx="762000" cy="369332"/>
          </a:xfrm>
          <a:prstGeom prst="rect">
            <a:avLst/>
          </a:prstGeom>
          <a:noFill/>
        </p:spPr>
        <p:txBody>
          <a:bodyPr wrap="square" rtlCol="0">
            <a:spAutoFit/>
          </a:bodyPr>
          <a:lstStyle/>
          <a:p>
            <a:endParaRPr lang="en-US" dirty="0"/>
          </a:p>
        </p:txBody>
      </p:sp>
      <p:sp>
        <p:nvSpPr>
          <p:cNvPr id="5" name="TextBox 4"/>
          <p:cNvSpPr txBox="1"/>
          <p:nvPr/>
        </p:nvSpPr>
        <p:spPr>
          <a:xfrm>
            <a:off x="1016000" y="655165"/>
            <a:ext cx="762000" cy="369332"/>
          </a:xfrm>
          <a:prstGeom prst="rect">
            <a:avLst/>
          </a:prstGeom>
          <a:noFill/>
          <a:ln w="38100">
            <a:solidFill>
              <a:schemeClr val="tx1"/>
            </a:solidFill>
          </a:ln>
        </p:spPr>
        <p:txBody>
          <a:bodyPr wrap="square" rtlCol="0">
            <a:spAutoFit/>
          </a:bodyPr>
          <a:lstStyle/>
          <a:p>
            <a:endParaRPr lang="en-US" dirty="0"/>
          </a:p>
        </p:txBody>
      </p:sp>
      <p:sp>
        <p:nvSpPr>
          <p:cNvPr id="6" name="TextBox 5"/>
          <p:cNvSpPr txBox="1"/>
          <p:nvPr/>
        </p:nvSpPr>
        <p:spPr>
          <a:xfrm>
            <a:off x="6629401" y="2065298"/>
            <a:ext cx="838200" cy="369332"/>
          </a:xfrm>
          <a:prstGeom prst="rect">
            <a:avLst/>
          </a:prstGeom>
          <a:noFill/>
          <a:ln w="38100">
            <a:solidFill>
              <a:schemeClr val="tx1"/>
            </a:solidFill>
          </a:ln>
        </p:spPr>
        <p:txBody>
          <a:bodyPr wrap="square" rtlCol="0">
            <a:spAutoFit/>
          </a:bodyPr>
          <a:lstStyle/>
          <a:p>
            <a:endParaRPr lang="en-US" dirty="0"/>
          </a:p>
        </p:txBody>
      </p:sp>
      <p:sp>
        <p:nvSpPr>
          <p:cNvPr id="7" name="TextBox 6"/>
          <p:cNvSpPr txBox="1"/>
          <p:nvPr/>
        </p:nvSpPr>
        <p:spPr>
          <a:xfrm>
            <a:off x="1333500" y="2150359"/>
            <a:ext cx="838200" cy="369332"/>
          </a:xfrm>
          <a:prstGeom prst="rect">
            <a:avLst/>
          </a:prstGeom>
          <a:noFill/>
          <a:ln w="38100">
            <a:solidFill>
              <a:schemeClr val="tx1"/>
            </a:solidFill>
          </a:ln>
        </p:spPr>
        <p:txBody>
          <a:bodyPr wrap="square" rtlCol="0">
            <a:spAutoFit/>
          </a:bodyPr>
          <a:lstStyle/>
          <a:p>
            <a:endParaRPr lang="en-US" dirty="0"/>
          </a:p>
        </p:txBody>
      </p:sp>
      <p:sp>
        <p:nvSpPr>
          <p:cNvPr id="8" name="TextBox 7"/>
          <p:cNvSpPr txBox="1"/>
          <p:nvPr/>
        </p:nvSpPr>
        <p:spPr>
          <a:xfrm>
            <a:off x="5067300" y="2384862"/>
            <a:ext cx="1143000" cy="369332"/>
          </a:xfrm>
          <a:prstGeom prst="rect">
            <a:avLst/>
          </a:prstGeom>
          <a:noFill/>
          <a:ln w="38100">
            <a:solidFill>
              <a:schemeClr val="tx1"/>
            </a:solidFill>
          </a:ln>
        </p:spPr>
        <p:txBody>
          <a:bodyPr wrap="square" rtlCol="0">
            <a:spAutoFit/>
          </a:bodyPr>
          <a:lstStyle/>
          <a:p>
            <a:endParaRPr lang="en-US" dirty="0"/>
          </a:p>
        </p:txBody>
      </p:sp>
      <p:sp>
        <p:nvSpPr>
          <p:cNvPr id="9" name="TextBox 8"/>
          <p:cNvSpPr txBox="1"/>
          <p:nvPr/>
        </p:nvSpPr>
        <p:spPr>
          <a:xfrm>
            <a:off x="7048501" y="4556312"/>
            <a:ext cx="1752600" cy="369332"/>
          </a:xfrm>
          <a:prstGeom prst="rect">
            <a:avLst/>
          </a:prstGeom>
          <a:noFill/>
          <a:ln w="38100">
            <a:solidFill>
              <a:schemeClr val="tx1"/>
            </a:solidFill>
          </a:ln>
        </p:spPr>
        <p:txBody>
          <a:bodyPr wrap="square" rtlCol="0">
            <a:spAutoFit/>
          </a:bodyPr>
          <a:lstStyle/>
          <a:p>
            <a:endParaRPr lang="en-US" dirty="0"/>
          </a:p>
        </p:txBody>
      </p:sp>
      <p:sp>
        <p:nvSpPr>
          <p:cNvPr id="10" name="TextBox 9"/>
          <p:cNvSpPr txBox="1"/>
          <p:nvPr/>
        </p:nvSpPr>
        <p:spPr>
          <a:xfrm>
            <a:off x="1600200" y="923868"/>
            <a:ext cx="1143000" cy="369332"/>
          </a:xfrm>
          <a:prstGeom prst="rect">
            <a:avLst/>
          </a:prstGeom>
          <a:noFill/>
          <a:ln w="38100">
            <a:solidFill>
              <a:schemeClr val="tx1"/>
            </a:solidFill>
          </a:ln>
        </p:spPr>
        <p:txBody>
          <a:bodyPr wrap="square" rtlCol="0">
            <a:spAutoFit/>
          </a:bodyPr>
          <a:lstStyle/>
          <a:p>
            <a:endParaRPr lang="en-US" dirty="0"/>
          </a:p>
        </p:txBody>
      </p:sp>
      <p:sp>
        <p:nvSpPr>
          <p:cNvPr id="11" name="TextBox 10"/>
          <p:cNvSpPr txBox="1"/>
          <p:nvPr/>
        </p:nvSpPr>
        <p:spPr>
          <a:xfrm>
            <a:off x="2647950" y="1203536"/>
            <a:ext cx="914400" cy="369332"/>
          </a:xfrm>
          <a:prstGeom prst="rect">
            <a:avLst/>
          </a:prstGeom>
          <a:noFill/>
          <a:ln w="38100">
            <a:solidFill>
              <a:schemeClr val="tx1"/>
            </a:solidFill>
          </a:ln>
        </p:spPr>
        <p:txBody>
          <a:bodyPr wrap="square" rtlCol="0">
            <a:spAutoFit/>
          </a:bodyPr>
          <a:lstStyle/>
          <a:p>
            <a:endParaRPr lang="en-US" dirty="0"/>
          </a:p>
        </p:txBody>
      </p:sp>
      <p:sp>
        <p:nvSpPr>
          <p:cNvPr id="12" name="TextBox 11"/>
          <p:cNvSpPr txBox="1"/>
          <p:nvPr/>
        </p:nvSpPr>
        <p:spPr>
          <a:xfrm>
            <a:off x="3009900" y="0"/>
            <a:ext cx="2057400" cy="523220"/>
          </a:xfrm>
          <a:prstGeom prst="rect">
            <a:avLst/>
          </a:prstGeom>
          <a:noFill/>
        </p:spPr>
        <p:txBody>
          <a:bodyPr wrap="square" rtlCol="0">
            <a:spAutoFit/>
          </a:bodyPr>
          <a:lstStyle/>
          <a:p>
            <a:r>
              <a:rPr lang="en-US" sz="2800" dirty="0" smtClean="0">
                <a:solidFill>
                  <a:srgbClr val="FF0000"/>
                </a:solidFill>
              </a:rPr>
              <a:t>Math Vocab</a:t>
            </a:r>
            <a:endParaRPr lang="en-US" sz="2800" dirty="0">
              <a:solidFill>
                <a:srgbClr val="FF0000"/>
              </a:solidFill>
            </a:endParaRPr>
          </a:p>
        </p:txBody>
      </p:sp>
      <p:cxnSp>
        <p:nvCxnSpPr>
          <p:cNvPr id="14" name="Straight Arrow Connector 13"/>
          <p:cNvCxnSpPr>
            <a:stCxn id="12" idx="1"/>
          </p:cNvCxnSpPr>
          <p:nvPr/>
        </p:nvCxnSpPr>
        <p:spPr>
          <a:xfrm flipH="1">
            <a:off x="1778000" y="261610"/>
            <a:ext cx="1231900" cy="4648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895600" y="430721"/>
            <a:ext cx="209550" cy="9408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378200" y="430721"/>
            <a:ext cx="3556000" cy="17196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98080" y="2569528"/>
            <a:ext cx="1828800" cy="830997"/>
          </a:xfrm>
          <a:prstGeom prst="rect">
            <a:avLst/>
          </a:prstGeom>
          <a:noFill/>
        </p:spPr>
        <p:txBody>
          <a:bodyPr wrap="square" rtlCol="0">
            <a:spAutoFit/>
          </a:bodyPr>
          <a:lstStyle/>
          <a:p>
            <a:r>
              <a:rPr lang="en-US" sz="2400" dirty="0" smtClean="0">
                <a:solidFill>
                  <a:schemeClr val="accent1"/>
                </a:solidFill>
              </a:rPr>
              <a:t>Geography </a:t>
            </a:r>
            <a:r>
              <a:rPr lang="en-US" sz="2400" dirty="0" err="1" smtClean="0">
                <a:solidFill>
                  <a:schemeClr val="accent1"/>
                </a:solidFill>
              </a:rPr>
              <a:t>Vocab</a:t>
            </a:r>
            <a:endParaRPr lang="en-US" sz="2400" dirty="0">
              <a:solidFill>
                <a:schemeClr val="accent1"/>
              </a:solidFill>
            </a:endParaRPr>
          </a:p>
        </p:txBody>
      </p:sp>
      <p:cxnSp>
        <p:nvCxnSpPr>
          <p:cNvPr id="21" name="Straight Arrow Connector 20"/>
          <p:cNvCxnSpPr/>
          <p:nvPr/>
        </p:nvCxnSpPr>
        <p:spPr>
          <a:xfrm flipH="1" flipV="1">
            <a:off x="2171700" y="2434631"/>
            <a:ext cx="5295902" cy="6895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657850" y="2663999"/>
            <a:ext cx="1840230" cy="4602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7391400" y="3124200"/>
            <a:ext cx="76202" cy="1524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629" y="4402029"/>
            <a:ext cx="1905000" cy="461665"/>
          </a:xfrm>
          <a:prstGeom prst="rect">
            <a:avLst/>
          </a:prstGeom>
          <a:noFill/>
        </p:spPr>
        <p:txBody>
          <a:bodyPr wrap="square" rtlCol="0">
            <a:spAutoFit/>
          </a:bodyPr>
          <a:lstStyle/>
          <a:p>
            <a:r>
              <a:rPr lang="en-US" sz="2400" dirty="0" smtClean="0">
                <a:solidFill>
                  <a:schemeClr val="bg1"/>
                </a:solidFill>
              </a:rPr>
              <a:t>2 Meanings</a:t>
            </a:r>
            <a:endParaRPr lang="en-US" sz="2400" dirty="0">
              <a:solidFill>
                <a:schemeClr val="bg1"/>
              </a:solidFill>
            </a:endParaRPr>
          </a:p>
        </p:txBody>
      </p:sp>
      <p:sp>
        <p:nvSpPr>
          <p:cNvPr id="27" name="TextBox 26"/>
          <p:cNvSpPr txBox="1"/>
          <p:nvPr/>
        </p:nvSpPr>
        <p:spPr>
          <a:xfrm>
            <a:off x="3009900" y="3927499"/>
            <a:ext cx="838200" cy="369332"/>
          </a:xfrm>
          <a:prstGeom prst="rect">
            <a:avLst/>
          </a:prstGeom>
          <a:noFill/>
          <a:ln w="38100">
            <a:solidFill>
              <a:schemeClr val="tx1"/>
            </a:solidFill>
          </a:ln>
        </p:spPr>
        <p:txBody>
          <a:bodyPr wrap="square" rtlCol="0">
            <a:spAutoFit/>
          </a:bodyPr>
          <a:lstStyle/>
          <a:p>
            <a:endParaRPr lang="en-US" dirty="0"/>
          </a:p>
        </p:txBody>
      </p:sp>
      <p:sp>
        <p:nvSpPr>
          <p:cNvPr id="28" name="TextBox 27"/>
          <p:cNvSpPr txBox="1"/>
          <p:nvPr/>
        </p:nvSpPr>
        <p:spPr>
          <a:xfrm>
            <a:off x="3962400" y="4867978"/>
            <a:ext cx="762000" cy="369332"/>
          </a:xfrm>
          <a:prstGeom prst="rect">
            <a:avLst/>
          </a:prstGeom>
          <a:noFill/>
          <a:ln w="38100">
            <a:solidFill>
              <a:schemeClr val="tx1"/>
            </a:solidFill>
          </a:ln>
        </p:spPr>
        <p:txBody>
          <a:bodyPr wrap="square" rtlCol="0">
            <a:spAutoFit/>
          </a:bodyPr>
          <a:lstStyle/>
          <a:p>
            <a:endParaRPr lang="en-US" dirty="0"/>
          </a:p>
        </p:txBody>
      </p:sp>
      <p:cxnSp>
        <p:nvCxnSpPr>
          <p:cNvPr id="30" name="Straight Arrow Connector 29"/>
          <p:cNvCxnSpPr>
            <a:stCxn id="26" idx="3"/>
            <a:endCxn id="27" idx="1"/>
          </p:cNvCxnSpPr>
          <p:nvPr/>
        </p:nvCxnSpPr>
        <p:spPr>
          <a:xfrm flipV="1">
            <a:off x="1901371" y="4112165"/>
            <a:ext cx="1108529" cy="52069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24" name="Straight Arrow Connector 1023"/>
          <p:cNvCxnSpPr>
            <a:stCxn id="26" idx="3"/>
            <a:endCxn id="28" idx="1"/>
          </p:cNvCxnSpPr>
          <p:nvPr/>
        </p:nvCxnSpPr>
        <p:spPr>
          <a:xfrm>
            <a:off x="1901371" y="4632862"/>
            <a:ext cx="2061029" cy="41978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73905036"/>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p:txBody>
          <a:bodyPr/>
          <a:lstStyle/>
          <a:p>
            <a:pPr algn="l"/>
            <a:r>
              <a:rPr lang="en-US" dirty="0" smtClean="0"/>
              <a:t>       Kelly Gallagher</a:t>
            </a:r>
            <a:endParaRPr lang="en-US" dirty="0"/>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xmlns="" val="0"/>
              </a:ext>
            </a:extLst>
          </a:blip>
          <a:stretch>
            <a:fillRect/>
          </a:stretch>
        </p:blipFill>
        <p:spPr>
          <a:xfrm>
            <a:off x="6324600" y="1454224"/>
            <a:ext cx="2476500" cy="3270176"/>
          </a:xfrm>
        </p:spPr>
      </p:pic>
      <p:pic>
        <p:nvPicPr>
          <p:cNvPr id="5" name="Picture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76600" y="2791968"/>
            <a:ext cx="2743200" cy="3456432"/>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94554" y="2057400"/>
            <a:ext cx="2577246" cy="3276600"/>
          </a:xfrm>
          <a:prstGeom prst="rect">
            <a:avLst/>
          </a:prstGeom>
        </p:spPr>
      </p:pic>
    </p:spTree>
    <p:extLst>
      <p:ext uri="{BB962C8B-B14F-4D97-AF65-F5344CB8AC3E}">
        <p14:creationId xmlns:p14="http://schemas.microsoft.com/office/powerpoint/2010/main" xmlns="" val="2174441717"/>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95400" y="1061458"/>
            <a:ext cx="7021037" cy="4921989"/>
          </a:xfrm>
          <a:prstGeom prst="rect">
            <a:avLst/>
          </a:prstGeom>
          <a:noFill/>
          <a:ln>
            <a:noFill/>
          </a:ln>
        </p:spPr>
      </p:pic>
      <p:sp>
        <p:nvSpPr>
          <p:cNvPr id="3" name="TextBox 2"/>
          <p:cNvSpPr txBox="1"/>
          <p:nvPr/>
        </p:nvSpPr>
        <p:spPr>
          <a:xfrm>
            <a:off x="1600200" y="1219200"/>
            <a:ext cx="2514600" cy="381000"/>
          </a:xfrm>
          <a:prstGeom prst="rect">
            <a:avLst/>
          </a:prstGeom>
          <a:noFill/>
          <a:ln w="38100">
            <a:solidFill>
              <a:schemeClr val="tx1"/>
            </a:solidFill>
          </a:ln>
        </p:spPr>
        <p:txBody>
          <a:bodyPr wrap="square" rtlCol="0">
            <a:spAutoFit/>
          </a:bodyPr>
          <a:lstStyle/>
          <a:p>
            <a:endParaRPr lang="en-US" dirty="0"/>
          </a:p>
        </p:txBody>
      </p:sp>
      <p:sp>
        <p:nvSpPr>
          <p:cNvPr id="4" name="TextBox 3"/>
          <p:cNvSpPr txBox="1"/>
          <p:nvPr/>
        </p:nvSpPr>
        <p:spPr>
          <a:xfrm>
            <a:off x="1371600" y="1698337"/>
            <a:ext cx="1447800" cy="369332"/>
          </a:xfrm>
          <a:prstGeom prst="rect">
            <a:avLst/>
          </a:prstGeom>
          <a:noFill/>
          <a:ln w="38100">
            <a:solidFill>
              <a:schemeClr val="tx1"/>
            </a:solidFill>
          </a:ln>
        </p:spPr>
        <p:txBody>
          <a:bodyPr wrap="square" rtlCol="0">
            <a:spAutoFit/>
          </a:bodyPr>
          <a:lstStyle/>
          <a:p>
            <a:endParaRPr lang="en-US" dirty="0"/>
          </a:p>
        </p:txBody>
      </p:sp>
      <p:sp>
        <p:nvSpPr>
          <p:cNvPr id="5" name="TextBox 4"/>
          <p:cNvSpPr txBox="1"/>
          <p:nvPr/>
        </p:nvSpPr>
        <p:spPr>
          <a:xfrm>
            <a:off x="1752600" y="2067669"/>
            <a:ext cx="2362200" cy="369332"/>
          </a:xfrm>
          <a:prstGeom prst="rect">
            <a:avLst/>
          </a:prstGeom>
          <a:noFill/>
          <a:ln w="38100">
            <a:solidFill>
              <a:schemeClr val="bg1"/>
            </a:solidFill>
          </a:ln>
        </p:spPr>
        <p:txBody>
          <a:bodyPr wrap="square" rtlCol="0">
            <a:spAutoFit/>
          </a:bodyPr>
          <a:lstStyle/>
          <a:p>
            <a:endParaRPr lang="en-US" dirty="0"/>
          </a:p>
        </p:txBody>
      </p:sp>
      <p:sp>
        <p:nvSpPr>
          <p:cNvPr id="6" name="TextBox 5"/>
          <p:cNvSpPr txBox="1"/>
          <p:nvPr/>
        </p:nvSpPr>
        <p:spPr>
          <a:xfrm>
            <a:off x="1485901" y="2584478"/>
            <a:ext cx="1333499" cy="259317"/>
          </a:xfrm>
          <a:prstGeom prst="rect">
            <a:avLst/>
          </a:prstGeom>
          <a:noFill/>
          <a:ln w="38100">
            <a:solidFill>
              <a:schemeClr val="bg1"/>
            </a:solidFill>
          </a:ln>
        </p:spPr>
        <p:txBody>
          <a:bodyPr wrap="square" rtlCol="0">
            <a:spAutoFit/>
          </a:bodyPr>
          <a:lstStyle/>
          <a:p>
            <a:endParaRPr lang="en-US" dirty="0"/>
          </a:p>
        </p:txBody>
      </p:sp>
      <p:sp>
        <p:nvSpPr>
          <p:cNvPr id="7" name="TextBox 6"/>
          <p:cNvSpPr txBox="1"/>
          <p:nvPr/>
        </p:nvSpPr>
        <p:spPr>
          <a:xfrm>
            <a:off x="10223500" y="3057309"/>
            <a:ext cx="838200" cy="369332"/>
          </a:xfrm>
          <a:prstGeom prst="rect">
            <a:avLst/>
          </a:prstGeom>
          <a:noFill/>
          <a:ln w="38100">
            <a:solidFill>
              <a:schemeClr val="tx1"/>
            </a:solidFill>
          </a:ln>
        </p:spPr>
        <p:txBody>
          <a:bodyPr wrap="square" rtlCol="0">
            <a:spAutoFit/>
          </a:bodyPr>
          <a:lstStyle/>
          <a:p>
            <a:endParaRPr lang="en-US" dirty="0"/>
          </a:p>
        </p:txBody>
      </p:sp>
      <p:sp>
        <p:nvSpPr>
          <p:cNvPr id="8" name="TextBox 7"/>
          <p:cNvSpPr txBox="1"/>
          <p:nvPr/>
        </p:nvSpPr>
        <p:spPr>
          <a:xfrm>
            <a:off x="1371600" y="2988729"/>
            <a:ext cx="914400" cy="253246"/>
          </a:xfrm>
          <a:prstGeom prst="rect">
            <a:avLst/>
          </a:prstGeom>
          <a:noFill/>
          <a:ln w="38100">
            <a:solidFill>
              <a:schemeClr val="tx1"/>
            </a:solidFill>
          </a:ln>
        </p:spPr>
        <p:txBody>
          <a:bodyPr wrap="square" rtlCol="0">
            <a:spAutoFit/>
          </a:bodyPr>
          <a:lstStyle/>
          <a:p>
            <a:endParaRPr lang="en-US" dirty="0"/>
          </a:p>
        </p:txBody>
      </p:sp>
      <p:sp>
        <p:nvSpPr>
          <p:cNvPr id="10" name="TextBox 9"/>
          <p:cNvSpPr txBox="1"/>
          <p:nvPr/>
        </p:nvSpPr>
        <p:spPr>
          <a:xfrm>
            <a:off x="-2590800" y="2209800"/>
            <a:ext cx="184731" cy="369332"/>
          </a:xfrm>
          <a:prstGeom prst="rect">
            <a:avLst/>
          </a:prstGeom>
          <a:noFill/>
        </p:spPr>
        <p:txBody>
          <a:bodyPr wrap="none" rtlCol="0">
            <a:spAutoFit/>
          </a:bodyPr>
          <a:lstStyle/>
          <a:p>
            <a:endParaRPr lang="en-US" dirty="0"/>
          </a:p>
        </p:txBody>
      </p:sp>
      <p:sp>
        <p:nvSpPr>
          <p:cNvPr id="11" name="TextBox 10"/>
          <p:cNvSpPr txBox="1"/>
          <p:nvPr/>
        </p:nvSpPr>
        <p:spPr>
          <a:xfrm>
            <a:off x="-3505200" y="763250"/>
            <a:ext cx="2601940" cy="2677656"/>
          </a:xfrm>
          <a:prstGeom prst="rect">
            <a:avLst/>
          </a:prstGeom>
          <a:noFill/>
        </p:spPr>
        <p:txBody>
          <a:bodyPr wrap="square" rtlCol="0">
            <a:spAutoFit/>
          </a:bodyPr>
          <a:lstStyle/>
          <a:p>
            <a:r>
              <a:rPr lang="en-US" sz="2800" dirty="0" smtClean="0"/>
              <a:t>Grammar:</a:t>
            </a:r>
          </a:p>
          <a:p>
            <a:r>
              <a:rPr lang="en-US" sz="2800" dirty="0" smtClean="0"/>
              <a:t>Dependent Clauses </a:t>
            </a:r>
          </a:p>
          <a:p>
            <a:endParaRPr lang="en-US" sz="2800" dirty="0"/>
          </a:p>
          <a:p>
            <a:r>
              <a:rPr lang="en-US" sz="2800" dirty="0" smtClean="0"/>
              <a:t>Very Complex Sentences</a:t>
            </a:r>
          </a:p>
        </p:txBody>
      </p:sp>
      <p:sp>
        <p:nvSpPr>
          <p:cNvPr id="2" name="TextBox 1"/>
          <p:cNvSpPr txBox="1"/>
          <p:nvPr/>
        </p:nvSpPr>
        <p:spPr>
          <a:xfrm>
            <a:off x="4114800" y="4267200"/>
            <a:ext cx="1066800" cy="369332"/>
          </a:xfrm>
          <a:prstGeom prst="rect">
            <a:avLst/>
          </a:prstGeom>
          <a:noFill/>
          <a:ln w="38100">
            <a:solidFill>
              <a:schemeClr val="tx1"/>
            </a:solidFill>
          </a:ln>
        </p:spPr>
        <p:txBody>
          <a:bodyPr wrap="square" rtlCol="0">
            <a:spAutoFit/>
          </a:bodyPr>
          <a:lstStyle/>
          <a:p>
            <a:endParaRPr lang="en-US" dirty="0"/>
          </a:p>
        </p:txBody>
      </p:sp>
      <p:sp>
        <p:nvSpPr>
          <p:cNvPr id="9" name="Oval Callout 8"/>
          <p:cNvSpPr/>
          <p:nvPr/>
        </p:nvSpPr>
        <p:spPr>
          <a:xfrm>
            <a:off x="4495800" y="76200"/>
            <a:ext cx="3429001" cy="1219200"/>
          </a:xfrm>
          <a:prstGeom prst="wedgeEllipseCallout">
            <a:avLst>
              <a:gd name="adj1" fmla="val -21795"/>
              <a:gd name="adj2" fmla="val 420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Notice the number of dependent clauses!</a:t>
            </a:r>
            <a:endParaRPr lang="en-US" sz="2000" b="1" dirty="0"/>
          </a:p>
        </p:txBody>
      </p:sp>
      <p:sp>
        <p:nvSpPr>
          <p:cNvPr id="14" name="TextBox 13"/>
          <p:cNvSpPr txBox="1"/>
          <p:nvPr/>
        </p:nvSpPr>
        <p:spPr>
          <a:xfrm>
            <a:off x="3048000" y="2804063"/>
            <a:ext cx="1078727" cy="311289"/>
          </a:xfrm>
          <a:prstGeom prst="rect">
            <a:avLst/>
          </a:prstGeom>
          <a:noFill/>
          <a:ln w="38100">
            <a:solidFill>
              <a:schemeClr val="bg1"/>
            </a:solidFill>
          </a:ln>
        </p:spPr>
        <p:txBody>
          <a:bodyPr wrap="square" rtlCol="0">
            <a:spAutoFit/>
          </a:bodyPr>
          <a:lstStyle/>
          <a:p>
            <a:endParaRPr lang="en-US" dirty="0"/>
          </a:p>
        </p:txBody>
      </p:sp>
      <p:sp>
        <p:nvSpPr>
          <p:cNvPr id="15" name="TextBox 14"/>
          <p:cNvSpPr txBox="1"/>
          <p:nvPr/>
        </p:nvSpPr>
        <p:spPr>
          <a:xfrm>
            <a:off x="1676400" y="3352801"/>
            <a:ext cx="4038600" cy="272162"/>
          </a:xfrm>
          <a:prstGeom prst="rect">
            <a:avLst/>
          </a:prstGeom>
          <a:noFill/>
          <a:ln w="38100">
            <a:solidFill>
              <a:schemeClr val="bg1"/>
            </a:solidFill>
          </a:ln>
        </p:spPr>
        <p:txBody>
          <a:bodyPr wrap="square" rtlCol="0">
            <a:spAutoFit/>
          </a:bodyPr>
          <a:lstStyle/>
          <a:p>
            <a:endParaRPr lang="en-US" dirty="0"/>
          </a:p>
        </p:txBody>
      </p:sp>
      <p:sp>
        <p:nvSpPr>
          <p:cNvPr id="17" name="TextBox 16"/>
          <p:cNvSpPr txBox="1"/>
          <p:nvPr/>
        </p:nvSpPr>
        <p:spPr>
          <a:xfrm>
            <a:off x="1752600" y="3810000"/>
            <a:ext cx="762000" cy="293132"/>
          </a:xfrm>
          <a:prstGeom prst="rect">
            <a:avLst/>
          </a:prstGeom>
          <a:noFill/>
          <a:ln w="38100">
            <a:solidFill>
              <a:schemeClr val="bg1"/>
            </a:solidFill>
          </a:ln>
        </p:spPr>
        <p:txBody>
          <a:bodyPr wrap="square" rtlCol="0">
            <a:spAutoFit/>
          </a:bodyPr>
          <a:lstStyle/>
          <a:p>
            <a:endParaRPr lang="en-US" dirty="0"/>
          </a:p>
        </p:txBody>
      </p:sp>
      <p:sp>
        <p:nvSpPr>
          <p:cNvPr id="18" name="TextBox 17"/>
          <p:cNvSpPr txBox="1"/>
          <p:nvPr/>
        </p:nvSpPr>
        <p:spPr>
          <a:xfrm>
            <a:off x="4419600" y="5181600"/>
            <a:ext cx="838200" cy="304800"/>
          </a:xfrm>
          <a:prstGeom prst="rect">
            <a:avLst/>
          </a:prstGeom>
          <a:noFill/>
          <a:ln w="38100">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xmlns="" val="1985265446"/>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4" grpId="0" animBg="1"/>
      <p:bldP spid="15"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24180"/>
            <a:ext cx="7696200" cy="68821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85312508"/>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5" name="Title 1"/>
          <p:cNvSpPr>
            <a:spLocks noGrp="1"/>
          </p:cNvSpPr>
          <p:nvPr>
            <p:ph type="title"/>
          </p:nvPr>
        </p:nvSpPr>
        <p:spPr>
          <a:xfrm>
            <a:off x="1066800" y="304800"/>
            <a:ext cx="7010400" cy="762000"/>
          </a:xfrm>
        </p:spPr>
        <p:txBody>
          <a:bodyPr>
            <a:noAutofit/>
          </a:bodyPr>
          <a:lstStyle/>
          <a:p>
            <a:pPr algn="ctr">
              <a:defRPr/>
            </a:pPr>
            <a:r>
              <a:rPr lang="en-US" sz="4000" b="0" dirty="0" smtClean="0">
                <a:latin typeface="Gadget"/>
              </a:rPr>
              <a:t>Text Structures</a:t>
            </a:r>
            <a:endParaRPr lang="en-US" sz="4000" b="0" dirty="0">
              <a:latin typeface="Gadget"/>
            </a:endParaRPr>
          </a:p>
        </p:txBody>
      </p:sp>
      <p:graphicFrame>
        <p:nvGraphicFramePr>
          <p:cNvPr id="29" name="Content Placeholder 3"/>
          <p:cNvGraphicFramePr>
            <a:graphicFrameLocks noGrp="1"/>
          </p:cNvGraphicFramePr>
          <p:nvPr>
            <p:ph type="pic" idx="1"/>
          </p:nvPr>
        </p:nvGraphicFramePr>
        <p:xfrm>
          <a:off x="1981200" y="1752601"/>
          <a:ext cx="5781675" cy="51053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 Placeholder 8"/>
          <p:cNvSpPr>
            <a:spLocks noGrp="1"/>
          </p:cNvSpPr>
          <p:nvPr>
            <p:ph type="body" sz="half" idx="2"/>
          </p:nvPr>
        </p:nvSpPr>
        <p:spPr>
          <a:xfrm>
            <a:off x="6374891" y="2514600"/>
            <a:ext cx="2769109" cy="3505200"/>
          </a:xfrm>
        </p:spPr>
        <p:txBody>
          <a:bodyPr>
            <a:noAutofit/>
          </a:bodyPr>
          <a:lstStyle/>
          <a:p>
            <a:pPr algn="r" eaLnBrk="1" hangingPunct="1">
              <a:buFont typeface="Arial" charset="0"/>
              <a:buNone/>
              <a:defRPr/>
            </a:pPr>
            <a:r>
              <a:rPr lang="en-US" sz="2000" b="1" dirty="0" smtClean="0">
                <a:solidFill>
                  <a:schemeClr val="bg1">
                    <a:lumMod val="75000"/>
                    <a:lumOff val="25000"/>
                  </a:schemeClr>
                </a:solidFill>
                <a:latin typeface="Gadget"/>
              </a:rPr>
              <a:t>Text structures </a:t>
            </a:r>
            <a:r>
              <a:rPr lang="en-US" sz="2000" dirty="0" smtClean="0">
                <a:solidFill>
                  <a:schemeClr val="bg1">
                    <a:lumMod val="75000"/>
                    <a:lumOff val="25000"/>
                  </a:schemeClr>
                </a:solidFill>
                <a:latin typeface="Gadget"/>
              </a:rPr>
              <a:t>- the way that authors organize information - help students focus attention on key concepts and relationships, anticipate what’s to come, and monitor their comprehension as they read.</a:t>
            </a:r>
          </a:p>
        </p:txBody>
      </p:sp>
      <p:sp>
        <p:nvSpPr>
          <p:cNvPr id="13" name="Text Placeholder 8"/>
          <p:cNvSpPr txBox="1">
            <a:spLocks/>
          </p:cNvSpPr>
          <p:nvPr/>
        </p:nvSpPr>
        <p:spPr bwMode="auto">
          <a:xfrm>
            <a:off x="2581275" y="1793875"/>
            <a:ext cx="5943600" cy="806450"/>
          </a:xfrm>
          <a:prstGeom prst="rect">
            <a:avLst/>
          </a:prstGeom>
          <a:noFill/>
          <a:ln w="9525">
            <a:noFill/>
            <a:miter lim="800000"/>
            <a:headEnd/>
            <a:tailEnd/>
          </a:ln>
        </p:spPr>
        <p:txBody>
          <a:bodyPr>
            <a:normAutofit/>
          </a:bodyPr>
          <a:lstStyle/>
          <a:p>
            <a:pPr>
              <a:lnSpc>
                <a:spcPct val="150000"/>
              </a:lnSpc>
              <a:spcBef>
                <a:spcPct val="20000"/>
              </a:spcBef>
              <a:buFont typeface="Arial" charset="0"/>
              <a:buNone/>
              <a:defRPr/>
            </a:pPr>
            <a:endParaRPr lang="en-US" sz="1400" b="1" dirty="0">
              <a:solidFill>
                <a:srgbClr val="000000">
                  <a:alpha val="50196"/>
                </a:srgbClr>
              </a:solidFill>
              <a:latin typeface="+mn-lt"/>
              <a:cs typeface="+mn-cs"/>
            </a:endParaRPr>
          </a:p>
        </p:txBody>
      </p:sp>
      <p:sp>
        <p:nvSpPr>
          <p:cNvPr id="2" name="TextBox 1"/>
          <p:cNvSpPr txBox="1"/>
          <p:nvPr/>
        </p:nvSpPr>
        <p:spPr>
          <a:xfrm>
            <a:off x="0" y="1295400"/>
            <a:ext cx="3352800" cy="4524315"/>
          </a:xfrm>
          <a:prstGeom prst="rect">
            <a:avLst/>
          </a:prstGeom>
          <a:noFill/>
        </p:spPr>
        <p:txBody>
          <a:bodyPr wrap="square" rtlCol="0">
            <a:spAutoFit/>
          </a:bodyPr>
          <a:lstStyle/>
          <a:p>
            <a:r>
              <a:rPr lang="en-US" sz="3600" dirty="0" smtClean="0">
                <a:solidFill>
                  <a:schemeClr val="bg1">
                    <a:lumMod val="75000"/>
                    <a:lumOff val="25000"/>
                  </a:schemeClr>
                </a:solidFill>
              </a:rPr>
              <a:t>Latitude affects temperature</a:t>
            </a:r>
          </a:p>
          <a:p>
            <a:r>
              <a:rPr lang="en-US" sz="2400" dirty="0" smtClean="0">
                <a:solidFill>
                  <a:schemeClr val="bg1">
                    <a:lumMod val="75000"/>
                    <a:lumOff val="25000"/>
                  </a:schemeClr>
                </a:solidFill>
              </a:rPr>
              <a:t>The key concept. Notice “Check Your Reading” at the very bottom of the page!  Also the thesis of the page.  Notice the 1</a:t>
            </a:r>
            <a:r>
              <a:rPr lang="en-US" sz="2400" baseline="30000" dirty="0" smtClean="0">
                <a:solidFill>
                  <a:schemeClr val="bg1">
                    <a:lumMod val="75000"/>
                    <a:lumOff val="25000"/>
                  </a:schemeClr>
                </a:solidFill>
              </a:rPr>
              <a:t>st</a:t>
            </a:r>
            <a:r>
              <a:rPr lang="en-US" sz="2400" dirty="0" smtClean="0">
                <a:solidFill>
                  <a:schemeClr val="bg1">
                    <a:lumMod val="75000"/>
                    <a:lumOff val="25000"/>
                  </a:schemeClr>
                </a:solidFill>
              </a:rPr>
              <a:t> sentence although “affects” is used not “effect”.</a:t>
            </a:r>
            <a:endParaRPr lang="en-US" sz="2400" dirty="0">
              <a:solidFill>
                <a:schemeClr val="bg1">
                  <a:lumMod val="75000"/>
                  <a:lumOff val="25000"/>
                </a:schemeClr>
              </a:solidFill>
            </a:endParaRPr>
          </a:p>
        </p:txBody>
      </p:sp>
      <p:cxnSp>
        <p:nvCxnSpPr>
          <p:cNvPr id="4" name="Straight Arrow Connector 3"/>
          <p:cNvCxnSpPr/>
          <p:nvPr/>
        </p:nvCxnSpPr>
        <p:spPr>
          <a:xfrm>
            <a:off x="3200400" y="1579878"/>
            <a:ext cx="1447800" cy="21399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35845110"/>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3686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normAutofit/>
          </a:bodyPr>
          <a:lstStyle/>
          <a:p>
            <a:pPr fontAlgn="base">
              <a:spcBef>
                <a:spcPct val="0"/>
              </a:spcBef>
              <a:spcAft>
                <a:spcPct val="0"/>
              </a:spcAft>
            </a:pPr>
            <a:fld id="{10EABC91-2C68-4EE9-873A-B361F6B0B31B}" type="slidenum">
              <a:rPr lang="en-US" smtClean="0">
                <a:solidFill>
                  <a:srgbClr val="A6A6A6"/>
                </a:solidFill>
                <a:latin typeface="Arial" charset="0"/>
                <a:cs typeface="Arial" charset="0"/>
              </a:rPr>
              <a:pPr fontAlgn="base">
                <a:spcBef>
                  <a:spcPct val="0"/>
                </a:spcBef>
                <a:spcAft>
                  <a:spcPct val="0"/>
                </a:spcAft>
              </a:pPr>
              <a:t>23</a:t>
            </a:fld>
            <a:endParaRPr lang="en-US" dirty="0" smtClean="0">
              <a:solidFill>
                <a:srgbClr val="A6A6A6"/>
              </a:solidFill>
              <a:latin typeface="Arial" charset="0"/>
              <a:cs typeface="Arial" charset="0"/>
            </a:endParaRPr>
          </a:p>
        </p:txBody>
      </p:sp>
      <p:pic>
        <p:nvPicPr>
          <p:cNvPr id="36866" name="Picture 12"/>
          <p:cNvPicPr>
            <a:picLocks noChangeAspect="1" noChangeArrowheads="1"/>
          </p:cNvPicPr>
          <p:nvPr/>
        </p:nvPicPr>
        <p:blipFill>
          <a:blip r:embed="rId3" cstate="print"/>
          <a:srcRect/>
          <a:stretch>
            <a:fillRect/>
          </a:stretch>
        </p:blipFill>
        <p:spPr bwMode="auto">
          <a:xfrm>
            <a:off x="685800" y="2366963"/>
            <a:ext cx="3175000" cy="2667000"/>
          </a:xfrm>
          <a:prstGeom prst="rect">
            <a:avLst/>
          </a:prstGeom>
          <a:noFill/>
          <a:ln w="9525">
            <a:noFill/>
            <a:miter lim="800000"/>
            <a:headEnd/>
            <a:tailEnd/>
          </a:ln>
        </p:spPr>
      </p:pic>
      <p:sp>
        <p:nvSpPr>
          <p:cNvPr id="36867" name="TextBox 1"/>
          <p:cNvSpPr txBox="1">
            <a:spLocks noChangeArrowheads="1"/>
          </p:cNvSpPr>
          <p:nvPr/>
        </p:nvSpPr>
        <p:spPr bwMode="auto">
          <a:xfrm>
            <a:off x="914400" y="358914"/>
            <a:ext cx="7010400" cy="707886"/>
          </a:xfrm>
          <a:prstGeom prst="rect">
            <a:avLst/>
          </a:prstGeom>
          <a:noFill/>
          <a:ln w="9525">
            <a:noFill/>
            <a:miter lim="800000"/>
            <a:headEnd/>
            <a:tailEnd/>
          </a:ln>
        </p:spPr>
        <p:txBody>
          <a:bodyPr>
            <a:spAutoFit/>
          </a:bodyPr>
          <a:lstStyle/>
          <a:p>
            <a:pPr algn="ctr"/>
            <a:r>
              <a:rPr lang="en-US" sz="4000" dirty="0">
                <a:latin typeface="Gadget"/>
                <a:ea typeface="Geneva"/>
                <a:cs typeface="Geneva"/>
              </a:rPr>
              <a:t>Step 3: Reader and Task</a:t>
            </a:r>
            <a:endParaRPr lang="en-US" sz="4000" dirty="0">
              <a:latin typeface="Gadget"/>
            </a:endParaRPr>
          </a:p>
        </p:txBody>
      </p:sp>
      <p:sp>
        <p:nvSpPr>
          <p:cNvPr id="6" name="TextBox 5"/>
          <p:cNvSpPr txBox="1"/>
          <p:nvPr/>
        </p:nvSpPr>
        <p:spPr>
          <a:xfrm>
            <a:off x="4038600" y="1905000"/>
            <a:ext cx="4800600" cy="4278094"/>
          </a:xfrm>
          <a:prstGeom prst="rect">
            <a:avLst/>
          </a:prstGeom>
          <a:noFill/>
        </p:spPr>
        <p:txBody>
          <a:bodyPr wrap="square">
            <a:spAutoFit/>
          </a:bodyPr>
          <a:lstStyle/>
          <a:p>
            <a:pPr>
              <a:defRPr/>
            </a:pPr>
            <a:r>
              <a:rPr lang="en-US" sz="2800" dirty="0">
                <a:solidFill>
                  <a:schemeClr val="bg1">
                    <a:lumMod val="75000"/>
                    <a:lumOff val="25000"/>
                  </a:schemeClr>
                </a:solidFill>
              </a:rPr>
              <a:t>Considerations such as:</a:t>
            </a:r>
          </a:p>
          <a:p>
            <a:pPr marL="342900" indent="-342900">
              <a:buFont typeface="Arial" pitchFamily="34" charset="0"/>
              <a:buChar char="•"/>
              <a:defRPr/>
            </a:pPr>
            <a:r>
              <a:rPr lang="en-US" sz="2800" dirty="0">
                <a:solidFill>
                  <a:schemeClr val="bg1">
                    <a:lumMod val="75000"/>
                    <a:lumOff val="25000"/>
                  </a:schemeClr>
                </a:solidFill>
              </a:rPr>
              <a:t>Motivation</a:t>
            </a:r>
          </a:p>
          <a:p>
            <a:pPr marL="342900" indent="-342900">
              <a:buFont typeface="Arial" pitchFamily="34" charset="0"/>
              <a:buChar char="•"/>
              <a:defRPr/>
            </a:pPr>
            <a:r>
              <a:rPr lang="en-US" sz="2800" dirty="0">
                <a:solidFill>
                  <a:schemeClr val="bg1">
                    <a:lumMod val="75000"/>
                    <a:lumOff val="25000"/>
                  </a:schemeClr>
                </a:solidFill>
              </a:rPr>
              <a:t>Knowledge and experience</a:t>
            </a:r>
          </a:p>
          <a:p>
            <a:pPr marL="342900" indent="-342900">
              <a:buFont typeface="Arial" pitchFamily="34" charset="0"/>
              <a:buChar char="•"/>
              <a:defRPr/>
            </a:pPr>
            <a:r>
              <a:rPr lang="en-US" sz="2800" dirty="0">
                <a:solidFill>
                  <a:schemeClr val="bg1">
                    <a:lumMod val="75000"/>
                    <a:lumOff val="25000"/>
                  </a:schemeClr>
                </a:solidFill>
              </a:rPr>
              <a:t>Purpose for reading</a:t>
            </a:r>
          </a:p>
          <a:p>
            <a:pPr marL="342900" indent="-342900">
              <a:buFont typeface="Arial" pitchFamily="34" charset="0"/>
              <a:buChar char="•"/>
              <a:defRPr/>
            </a:pPr>
            <a:r>
              <a:rPr lang="en-US" sz="2800" dirty="0">
                <a:solidFill>
                  <a:schemeClr val="bg1">
                    <a:lumMod val="75000"/>
                    <a:lumOff val="25000"/>
                  </a:schemeClr>
                </a:solidFill>
              </a:rPr>
              <a:t>Complexity of task assigned regarding text</a:t>
            </a:r>
          </a:p>
          <a:p>
            <a:pPr marL="342900" indent="-342900">
              <a:buFont typeface="Arial" pitchFamily="34" charset="0"/>
              <a:buChar char="•"/>
              <a:defRPr/>
            </a:pPr>
            <a:r>
              <a:rPr lang="en-US" sz="2800" dirty="0">
                <a:solidFill>
                  <a:schemeClr val="bg1">
                    <a:lumMod val="75000"/>
                    <a:lumOff val="25000"/>
                  </a:schemeClr>
                </a:solidFill>
              </a:rPr>
              <a:t>Complexity of questions asked regarding text</a:t>
            </a:r>
          </a:p>
          <a:p>
            <a:pPr marL="342900" indent="-342900">
              <a:buFont typeface="Arial" pitchFamily="34" charset="0"/>
              <a:buChar char="•"/>
              <a:defRPr/>
            </a:pPr>
            <a:endParaRPr lang="en-US" sz="2000" dirty="0">
              <a:solidFill>
                <a:prstClr val="black"/>
              </a:solidFill>
            </a:endParaRPr>
          </a:p>
        </p:txBody>
      </p:sp>
    </p:spTree>
    <p:extLst>
      <p:ext uri="{BB962C8B-B14F-4D97-AF65-F5344CB8AC3E}">
        <p14:creationId xmlns:p14="http://schemas.microsoft.com/office/powerpoint/2010/main" xmlns="" val="157342922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16" name="Slide Number Placeholder 4"/>
          <p:cNvSpPr>
            <a:spLocks noGrp="1"/>
          </p:cNvSpPr>
          <p:nvPr>
            <p:ph type="sldNum" sz="quarter" idx="12"/>
          </p:nvPr>
        </p:nvSpPr>
        <p:spPr>
          <a:xfrm>
            <a:off x="0" y="6324600"/>
            <a:ext cx="457200" cy="365125"/>
          </a:xfrm>
        </p:spPr>
        <p:txBody>
          <a:bodyPr/>
          <a:lstStyle/>
          <a:p>
            <a:fld id="{C12F354A-DDA8-4B56-8ECA-2BF4CBC9CD8D}" type="slidenum">
              <a:rPr lang="en-US" smtClean="0"/>
              <a:pPr/>
              <a:t>24</a:t>
            </a:fld>
            <a:endParaRPr lang="en-US" dirty="0"/>
          </a:p>
        </p:txBody>
      </p:sp>
      <p:sp>
        <p:nvSpPr>
          <p:cNvPr id="3" name="Content Placeholder 2"/>
          <p:cNvSpPr>
            <a:spLocks noGrp="1"/>
          </p:cNvSpPr>
          <p:nvPr>
            <p:ph idx="4294967295"/>
          </p:nvPr>
        </p:nvSpPr>
        <p:spPr>
          <a:xfrm>
            <a:off x="914400" y="3962400"/>
            <a:ext cx="4419600" cy="2514600"/>
          </a:xfrm>
          <a:prstGeom prst="rect">
            <a:avLst/>
          </a:prstGeom>
        </p:spPr>
        <p:txBody>
          <a:bodyPr>
            <a:noAutofit/>
          </a:bodyPr>
          <a:lstStyle/>
          <a:p>
            <a:pPr marL="0" indent="0">
              <a:spcBef>
                <a:spcPts val="0"/>
              </a:spcBef>
              <a:buNone/>
              <a:defRPr/>
            </a:pPr>
            <a:r>
              <a:rPr lang="en-US" sz="2000" dirty="0" smtClean="0">
                <a:solidFill>
                  <a:schemeClr val="bg1">
                    <a:lumMod val="75000"/>
                    <a:lumOff val="25000"/>
                  </a:schemeClr>
                </a:solidFill>
                <a:cs typeface="Cambria"/>
              </a:rPr>
              <a:t>What aspects of the text will likely pose the most challenge for my students? </a:t>
            </a:r>
          </a:p>
          <a:p>
            <a:pPr marL="436563" lvl="1">
              <a:spcBef>
                <a:spcPts val="0"/>
              </a:spcBef>
              <a:defRPr/>
            </a:pPr>
            <a:r>
              <a:rPr lang="en-US" sz="2000" dirty="0">
                <a:solidFill>
                  <a:schemeClr val="bg1">
                    <a:lumMod val="75000"/>
                    <a:lumOff val="25000"/>
                  </a:schemeClr>
                </a:solidFill>
                <a:cs typeface="Cambria"/>
              </a:rPr>
              <a:t>What are natural areas of focus </a:t>
            </a:r>
            <a:endParaRPr lang="en-US" sz="2000" dirty="0" smtClean="0">
              <a:solidFill>
                <a:schemeClr val="bg1">
                  <a:lumMod val="75000"/>
                  <a:lumOff val="25000"/>
                </a:schemeClr>
              </a:solidFill>
              <a:cs typeface="Cambria"/>
            </a:endParaRPr>
          </a:p>
          <a:p>
            <a:pPr marL="150813" lvl="1" indent="0">
              <a:spcBef>
                <a:spcPts val="0"/>
              </a:spcBef>
              <a:buNone/>
              <a:defRPr/>
            </a:pPr>
            <a:r>
              <a:rPr lang="en-US" sz="2000" dirty="0" smtClean="0">
                <a:solidFill>
                  <a:schemeClr val="bg1">
                    <a:lumMod val="75000"/>
                    <a:lumOff val="25000"/>
                  </a:schemeClr>
                </a:solidFill>
                <a:cs typeface="Cambria"/>
              </a:rPr>
              <a:t>for </a:t>
            </a:r>
            <a:r>
              <a:rPr lang="en-US" sz="2000" dirty="0">
                <a:solidFill>
                  <a:schemeClr val="bg1">
                    <a:lumMod val="75000"/>
                    <a:lumOff val="25000"/>
                  </a:schemeClr>
                </a:solidFill>
                <a:cs typeface="Cambria"/>
              </a:rPr>
              <a:t>this text? </a:t>
            </a:r>
          </a:p>
          <a:p>
            <a:pPr marL="436563" lvl="1">
              <a:spcBef>
                <a:spcPts val="0"/>
              </a:spcBef>
              <a:defRPr/>
            </a:pPr>
            <a:r>
              <a:rPr lang="en-US" sz="2000" dirty="0">
                <a:solidFill>
                  <a:schemeClr val="bg1">
                    <a:lumMod val="75000"/>
                    <a:lumOff val="25000"/>
                  </a:schemeClr>
                </a:solidFill>
                <a:cs typeface="Cambria"/>
              </a:rPr>
              <a:t>With what standards do my students </a:t>
            </a:r>
            <a:r>
              <a:rPr lang="en-US" sz="2000" dirty="0" smtClean="0">
                <a:solidFill>
                  <a:schemeClr val="bg1">
                    <a:lumMod val="75000"/>
                    <a:lumOff val="25000"/>
                  </a:schemeClr>
                </a:solidFill>
                <a:cs typeface="Cambria"/>
              </a:rPr>
              <a:t>need </a:t>
            </a:r>
            <a:r>
              <a:rPr lang="en-US" sz="2000" dirty="0">
                <a:solidFill>
                  <a:schemeClr val="bg1">
                    <a:lumMod val="75000"/>
                    <a:lumOff val="25000"/>
                  </a:schemeClr>
                </a:solidFill>
                <a:cs typeface="Cambria"/>
              </a:rPr>
              <a:t>the most practice? </a:t>
            </a:r>
            <a:endParaRPr lang="en-US" sz="2400" dirty="0">
              <a:cs typeface="Cambria"/>
            </a:endParaRPr>
          </a:p>
          <a:p>
            <a:pPr marL="0" indent="0">
              <a:spcBef>
                <a:spcPts val="0"/>
              </a:spcBef>
              <a:buNone/>
              <a:defRPr/>
            </a:pPr>
            <a:endParaRPr lang="en-US" sz="2800" b="1" dirty="0">
              <a:solidFill>
                <a:srgbClr val="660000"/>
              </a:solidFill>
              <a:latin typeface="Cambria"/>
              <a:cs typeface="Cambria"/>
            </a:endParaRPr>
          </a:p>
        </p:txBody>
      </p:sp>
      <p:sp>
        <p:nvSpPr>
          <p:cNvPr id="13" name="Title 1"/>
          <p:cNvSpPr>
            <a:spLocks noGrp="1"/>
          </p:cNvSpPr>
          <p:nvPr>
            <p:ph type="title" idx="4294967295"/>
          </p:nvPr>
        </p:nvSpPr>
        <p:spPr>
          <a:xfrm>
            <a:off x="-205740" y="335280"/>
            <a:ext cx="7308850" cy="762000"/>
          </a:xfrm>
          <a:prstGeom prst="rect">
            <a:avLst/>
          </a:prstGeom>
        </p:spPr>
        <p:txBody>
          <a:bodyPr/>
          <a:lstStyle/>
          <a:p>
            <a:r>
              <a:rPr lang="en-US" sz="3600" dirty="0" smtClean="0"/>
              <a:t>Reader and Task Considerations</a:t>
            </a:r>
            <a:endParaRPr lang="en-US" sz="3600" dirty="0"/>
          </a:p>
        </p:txBody>
      </p:sp>
      <p:grpSp>
        <p:nvGrpSpPr>
          <p:cNvPr id="2" name="Group 13"/>
          <p:cNvGrpSpPr/>
          <p:nvPr/>
        </p:nvGrpSpPr>
        <p:grpSpPr>
          <a:xfrm>
            <a:off x="6044104" y="43163"/>
            <a:ext cx="2857499" cy="2747962"/>
            <a:chOff x="220149" y="227535"/>
            <a:chExt cx="2857499" cy="2747962"/>
          </a:xfrm>
        </p:grpSpPr>
        <p:sp>
          <p:nvSpPr>
            <p:cNvPr id="15" name="Isosceles Triangle 22"/>
            <p:cNvSpPr>
              <a:spLocks noChangeArrowheads="1"/>
            </p:cNvSpPr>
            <p:nvPr/>
          </p:nvSpPr>
          <p:spPr bwMode="auto">
            <a:xfrm rot="7297754">
              <a:off x="-126821" y="1218831"/>
              <a:ext cx="2741613" cy="759021"/>
            </a:xfrm>
            <a:prstGeom prst="triangle">
              <a:avLst>
                <a:gd name="adj" fmla="val 50000"/>
              </a:avLst>
            </a:prstGeom>
            <a:solidFill>
              <a:schemeClr val="tx2"/>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85000"/>
                  </a:schemeClr>
                </a:solidFill>
                <a:effectLst/>
                <a:uLnTx/>
                <a:uFillTx/>
              </a:endParaRPr>
            </a:p>
          </p:txBody>
        </p:sp>
        <p:sp>
          <p:nvSpPr>
            <p:cNvPr id="22" name="TextBox 18"/>
            <p:cNvSpPr txBox="1">
              <a:spLocks noChangeArrowheads="1"/>
            </p:cNvSpPr>
            <p:nvPr/>
          </p:nvSpPr>
          <p:spPr bwMode="auto">
            <a:xfrm rot="18093240">
              <a:off x="382523" y="1330854"/>
              <a:ext cx="1523117" cy="369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lumMod val="50000"/>
                    </a:schemeClr>
                  </a:solidFill>
                  <a:effectLst/>
                  <a:uLnTx/>
                  <a:uFillTx/>
                  <a:latin typeface="Cambria"/>
                  <a:cs typeface="Cambria"/>
                </a:rPr>
                <a:t>Qualitative</a:t>
              </a:r>
            </a:p>
          </p:txBody>
        </p:sp>
        <p:sp>
          <p:nvSpPr>
            <p:cNvPr id="23" name="Isosceles Triangle 23"/>
            <p:cNvSpPr>
              <a:spLocks noChangeArrowheads="1"/>
            </p:cNvSpPr>
            <p:nvPr/>
          </p:nvSpPr>
          <p:spPr bwMode="auto">
            <a:xfrm rot="14352476" flipH="1">
              <a:off x="686693" y="1224304"/>
              <a:ext cx="2743431" cy="758956"/>
            </a:xfrm>
            <a:prstGeom prst="triangle">
              <a:avLst>
                <a:gd name="adj" fmla="val 50000"/>
              </a:avLst>
            </a:prstGeom>
            <a:solidFill>
              <a:schemeClr val="tx2"/>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75000"/>
                  </a:schemeClr>
                </a:solidFill>
                <a:effectLst/>
                <a:uLnTx/>
                <a:uFillTx/>
              </a:endParaRPr>
            </a:p>
          </p:txBody>
        </p:sp>
        <p:sp>
          <p:nvSpPr>
            <p:cNvPr id="24" name="TextBox 19"/>
            <p:cNvSpPr txBox="1">
              <a:spLocks noChangeArrowheads="1"/>
            </p:cNvSpPr>
            <p:nvPr/>
          </p:nvSpPr>
          <p:spPr bwMode="auto">
            <a:xfrm rot="3558274">
              <a:off x="1462583" y="1330433"/>
              <a:ext cx="1524127" cy="369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lumMod val="50000"/>
                    </a:schemeClr>
                  </a:solidFill>
                  <a:effectLst/>
                  <a:uLnTx/>
                  <a:uFillTx/>
                  <a:latin typeface="Cambria"/>
                  <a:cs typeface="Cambria"/>
                </a:rPr>
                <a:t>Quantitative</a:t>
              </a:r>
            </a:p>
          </p:txBody>
        </p:sp>
        <p:sp>
          <p:nvSpPr>
            <p:cNvPr id="25" name="Isosceles Triangle 21"/>
            <p:cNvSpPr>
              <a:spLocks noChangeArrowheads="1"/>
            </p:cNvSpPr>
            <p:nvPr/>
          </p:nvSpPr>
          <p:spPr bwMode="auto">
            <a:xfrm>
              <a:off x="220149" y="1899173"/>
              <a:ext cx="2857499" cy="759226"/>
            </a:xfrm>
            <a:prstGeom prst="triangle">
              <a:avLst>
                <a:gd name="adj" fmla="val 50000"/>
              </a:avLst>
            </a:prstGeom>
            <a:solidFill>
              <a:srgbClr val="2E7084"/>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BFBFBF"/>
                </a:solidFill>
                <a:effectLst/>
                <a:uLnTx/>
                <a:uFillTx/>
              </a:endParaRPr>
            </a:p>
          </p:txBody>
        </p:sp>
        <p:sp>
          <p:nvSpPr>
            <p:cNvPr id="26" name="TextBox 20"/>
            <p:cNvSpPr txBox="1">
              <a:spLocks noChangeArrowheads="1"/>
            </p:cNvSpPr>
            <p:nvPr/>
          </p:nvSpPr>
          <p:spPr bwMode="auto">
            <a:xfrm>
              <a:off x="585385" y="2313546"/>
              <a:ext cx="2133600" cy="369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Cambria"/>
                  <a:cs typeface="Cambria"/>
                </a:rPr>
                <a:t>Reader and Task</a:t>
              </a:r>
            </a:p>
          </p:txBody>
        </p:sp>
      </p:grpSp>
      <p:sp>
        <p:nvSpPr>
          <p:cNvPr id="5" name="Rectangle 4"/>
          <p:cNvSpPr/>
          <p:nvPr/>
        </p:nvSpPr>
        <p:spPr>
          <a:xfrm>
            <a:off x="914400" y="1752600"/>
            <a:ext cx="4648200" cy="1631216"/>
          </a:xfrm>
          <a:prstGeom prst="rect">
            <a:avLst/>
          </a:prstGeom>
        </p:spPr>
        <p:txBody>
          <a:bodyPr wrap="square">
            <a:spAutoFit/>
          </a:bodyPr>
          <a:lstStyle/>
          <a:p>
            <a:r>
              <a:rPr lang="en-US" sz="2000" dirty="0">
                <a:solidFill>
                  <a:schemeClr val="bg1">
                    <a:lumMod val="75000"/>
                    <a:lumOff val="25000"/>
                  </a:schemeClr>
                </a:solidFill>
                <a:latin typeface="+mn-lt"/>
              </a:rPr>
              <a:t>Will the complexity of any before, during, and after reading </a:t>
            </a:r>
            <a:r>
              <a:rPr lang="en-US" sz="2000" dirty="0" smtClean="0">
                <a:solidFill>
                  <a:schemeClr val="bg1">
                    <a:lumMod val="75000"/>
                    <a:lumOff val="25000"/>
                  </a:schemeClr>
                </a:solidFill>
                <a:latin typeface="+mn-lt"/>
              </a:rPr>
              <a:t>tasks</a:t>
            </a:r>
          </a:p>
          <a:p>
            <a:r>
              <a:rPr lang="en-US" sz="2000" dirty="0" smtClean="0">
                <a:solidFill>
                  <a:schemeClr val="bg1">
                    <a:lumMod val="75000"/>
                    <a:lumOff val="25000"/>
                  </a:schemeClr>
                </a:solidFill>
                <a:latin typeface="+mn-lt"/>
              </a:rPr>
              <a:t> </a:t>
            </a:r>
            <a:r>
              <a:rPr lang="en-US" sz="2000" dirty="0">
                <a:solidFill>
                  <a:schemeClr val="bg1">
                    <a:lumMod val="75000"/>
                    <a:lumOff val="25000"/>
                  </a:schemeClr>
                </a:solidFill>
                <a:latin typeface="+mn-lt"/>
              </a:rPr>
              <a:t>or the complexity of any questions asked about the text interfere with the reading experience</a:t>
            </a:r>
            <a:r>
              <a:rPr lang="en-US" sz="2000" dirty="0" smtClean="0">
                <a:solidFill>
                  <a:schemeClr val="bg1">
                    <a:lumMod val="75000"/>
                    <a:lumOff val="25000"/>
                  </a:schemeClr>
                </a:solidFill>
                <a:latin typeface="+mn-lt"/>
              </a:rPr>
              <a:t>?</a:t>
            </a:r>
            <a:endParaRPr lang="en-US" sz="2000" dirty="0">
              <a:solidFill>
                <a:schemeClr val="bg1">
                  <a:lumMod val="75000"/>
                  <a:lumOff val="25000"/>
                </a:schemeClr>
              </a:solidFill>
              <a:latin typeface="+mn-lt"/>
            </a:endParaRPr>
          </a:p>
        </p:txBody>
      </p:sp>
      <p:sp>
        <p:nvSpPr>
          <p:cNvPr id="9" name="Cloud Callout 8"/>
          <p:cNvSpPr/>
          <p:nvPr/>
        </p:nvSpPr>
        <p:spPr>
          <a:xfrm>
            <a:off x="0" y="3429000"/>
            <a:ext cx="5867400" cy="3429000"/>
          </a:xfrm>
          <a:prstGeom prst="cloudCallout">
            <a:avLst>
              <a:gd name="adj1" fmla="val 60713"/>
              <a:gd name="adj2" fmla="val 3672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Callout 26"/>
          <p:cNvSpPr/>
          <p:nvPr/>
        </p:nvSpPr>
        <p:spPr>
          <a:xfrm>
            <a:off x="381000" y="1447800"/>
            <a:ext cx="5029200" cy="2514600"/>
          </a:xfrm>
          <a:prstGeom prst="cloudCallout">
            <a:avLst>
              <a:gd name="adj1" fmla="val -42378"/>
              <a:gd name="adj2" fmla="val -5726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Callout 27"/>
          <p:cNvSpPr/>
          <p:nvPr/>
        </p:nvSpPr>
        <p:spPr>
          <a:xfrm>
            <a:off x="5105400" y="2286000"/>
            <a:ext cx="3829439" cy="2895600"/>
          </a:xfrm>
          <a:prstGeom prst="cloudCallout">
            <a:avLst>
              <a:gd name="adj1" fmla="val 42960"/>
              <a:gd name="adj2" fmla="val 5940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62600" y="2819400"/>
            <a:ext cx="3581400" cy="1631216"/>
          </a:xfrm>
          <a:prstGeom prst="rect">
            <a:avLst/>
          </a:prstGeom>
        </p:spPr>
        <p:txBody>
          <a:bodyPr wrap="square">
            <a:spAutoFit/>
          </a:bodyPr>
          <a:lstStyle/>
          <a:p>
            <a:r>
              <a:rPr lang="en-US" sz="2000" dirty="0">
                <a:solidFill>
                  <a:schemeClr val="bg1">
                    <a:lumMod val="75000"/>
                    <a:lumOff val="25000"/>
                  </a:schemeClr>
                </a:solidFill>
                <a:latin typeface="+mn-lt"/>
              </a:rPr>
              <a:t>What supports do I need to provide so all of my students (even those who are struggling readers</a:t>
            </a:r>
            <a:r>
              <a:rPr lang="en-US" sz="2000" dirty="0" smtClean="0">
                <a:solidFill>
                  <a:schemeClr val="bg1">
                    <a:lumMod val="75000"/>
                    <a:lumOff val="25000"/>
                  </a:schemeClr>
                </a:solidFill>
                <a:latin typeface="+mn-lt"/>
              </a:rPr>
              <a:t>) can access the </a:t>
            </a:r>
            <a:r>
              <a:rPr lang="en-US" sz="2000" dirty="0">
                <a:solidFill>
                  <a:schemeClr val="bg1">
                    <a:lumMod val="75000"/>
                    <a:lumOff val="25000"/>
                  </a:schemeClr>
                </a:solidFill>
                <a:latin typeface="+mn-lt"/>
              </a:rPr>
              <a:t>text?</a:t>
            </a:r>
          </a:p>
        </p:txBody>
      </p:sp>
    </p:spTree>
    <p:extLst>
      <p:ext uri="{BB962C8B-B14F-4D97-AF65-F5344CB8AC3E}">
        <p14:creationId xmlns:p14="http://schemas.microsoft.com/office/powerpoint/2010/main" xmlns="" val="1419612061"/>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152400"/>
            <a:ext cx="8229600" cy="1143000"/>
          </a:xfrm>
        </p:spPr>
        <p:txBody>
          <a:bodyPr/>
          <a:lstStyle/>
          <a:p>
            <a:r>
              <a:rPr lang="en-US" dirty="0" smtClean="0"/>
              <a:t>Reader &amp;Task</a:t>
            </a:r>
            <a:endParaRPr lang="en-US" dirty="0"/>
          </a:p>
        </p:txBody>
      </p:sp>
      <p:sp>
        <p:nvSpPr>
          <p:cNvPr id="3" name="Content Placeholder 2"/>
          <p:cNvSpPr>
            <a:spLocks noGrp="1"/>
          </p:cNvSpPr>
          <p:nvPr>
            <p:ph idx="1"/>
          </p:nvPr>
        </p:nvSpPr>
        <p:spPr>
          <a:xfrm>
            <a:off x="457200" y="1722437"/>
            <a:ext cx="8229600" cy="4830763"/>
          </a:xfrm>
        </p:spPr>
        <p:txBody>
          <a:bodyPr>
            <a:normAutofit lnSpcReduction="10000"/>
          </a:bodyPr>
          <a:lstStyle/>
          <a:p>
            <a:r>
              <a:rPr lang="en-US" sz="2800" dirty="0" smtClean="0">
                <a:solidFill>
                  <a:schemeClr val="bg1">
                    <a:lumMod val="75000"/>
                    <a:lumOff val="25000"/>
                  </a:schemeClr>
                </a:solidFill>
              </a:rPr>
              <a:t>What purpose does the reader have?  Answer questions at the end of section? Teacher discussion? Quiz?</a:t>
            </a:r>
          </a:p>
          <a:p>
            <a:r>
              <a:rPr lang="en-US" sz="2800" dirty="0" smtClean="0">
                <a:solidFill>
                  <a:schemeClr val="bg1">
                    <a:lumMod val="75000"/>
                    <a:lumOff val="25000"/>
                  </a:schemeClr>
                </a:solidFill>
              </a:rPr>
              <a:t>The author of this science text page assumes many things about the students who will read :</a:t>
            </a:r>
          </a:p>
          <a:p>
            <a:pPr lvl="1">
              <a:buFont typeface="Wingdings" panose="05000000000000000000" pitchFamily="2" charset="2"/>
              <a:buChar char="Ø"/>
            </a:pPr>
            <a:r>
              <a:rPr lang="en-US" sz="2400" dirty="0" smtClean="0">
                <a:solidFill>
                  <a:schemeClr val="accent1"/>
                </a:solidFill>
              </a:rPr>
              <a:t>Working knowledge of tier 2 math &amp; geography vocab</a:t>
            </a:r>
          </a:p>
          <a:p>
            <a:pPr lvl="1">
              <a:buFont typeface="Wingdings" panose="05000000000000000000" pitchFamily="2" charset="2"/>
              <a:buChar char="Ø"/>
            </a:pPr>
            <a:r>
              <a:rPr lang="en-US" sz="2400" dirty="0" smtClean="0">
                <a:solidFill>
                  <a:schemeClr val="accent1"/>
                </a:solidFill>
              </a:rPr>
              <a:t>Complex grammatical structures</a:t>
            </a:r>
          </a:p>
          <a:p>
            <a:pPr lvl="1">
              <a:buFont typeface="Wingdings" panose="05000000000000000000" pitchFamily="2" charset="2"/>
              <a:buChar char="Ø"/>
            </a:pPr>
            <a:r>
              <a:rPr lang="en-US" sz="2400" dirty="0" smtClean="0">
                <a:solidFill>
                  <a:schemeClr val="accent1"/>
                </a:solidFill>
              </a:rPr>
              <a:t>The strategy of moving across 3 separate texts</a:t>
            </a:r>
          </a:p>
          <a:p>
            <a:pPr lvl="1">
              <a:buFont typeface="Wingdings" panose="05000000000000000000" pitchFamily="2" charset="2"/>
              <a:buChar char="Ø"/>
            </a:pPr>
            <a:r>
              <a:rPr lang="en-US" sz="2400" dirty="0" smtClean="0">
                <a:solidFill>
                  <a:schemeClr val="accent1"/>
                </a:solidFill>
              </a:rPr>
              <a:t>Background knowledge of geography including map reading skills</a:t>
            </a:r>
          </a:p>
          <a:p>
            <a:pPr lvl="1">
              <a:buFont typeface="Wingdings" panose="05000000000000000000" pitchFamily="2" charset="2"/>
              <a:buChar char="Ø"/>
            </a:pPr>
            <a:r>
              <a:rPr lang="en-US" sz="2400" dirty="0" smtClean="0">
                <a:solidFill>
                  <a:schemeClr val="accent1"/>
                </a:solidFill>
              </a:rPr>
              <a:t>Background knowledge of Earth’s orbit</a:t>
            </a:r>
          </a:p>
          <a:p>
            <a:pPr>
              <a:buFont typeface="Wingdings" panose="05000000000000000000" pitchFamily="2" charset="2"/>
              <a:buChar char="Ø"/>
            </a:pPr>
            <a:endParaRPr lang="en-US" dirty="0" smtClean="0"/>
          </a:p>
          <a:p>
            <a:endParaRPr lang="en-US" dirty="0"/>
          </a:p>
        </p:txBody>
      </p:sp>
    </p:spTree>
    <p:extLst>
      <p:ext uri="{BB962C8B-B14F-4D97-AF65-F5344CB8AC3E}">
        <p14:creationId xmlns:p14="http://schemas.microsoft.com/office/powerpoint/2010/main" xmlns="" val="3634385169"/>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152400"/>
            <a:ext cx="8229600" cy="1143000"/>
          </a:xfrm>
        </p:spPr>
        <p:txBody>
          <a:bodyPr/>
          <a:lstStyle/>
          <a:p>
            <a:r>
              <a:rPr lang="en-US" dirty="0" smtClean="0"/>
              <a:t>Analysis </a:t>
            </a:r>
            <a:endParaRPr lang="en-US" dirty="0"/>
          </a:p>
        </p:txBody>
      </p:sp>
      <p:sp>
        <p:nvSpPr>
          <p:cNvPr id="3" name="Content Placeholder 2"/>
          <p:cNvSpPr>
            <a:spLocks noGrp="1"/>
          </p:cNvSpPr>
          <p:nvPr>
            <p:ph idx="1"/>
          </p:nvPr>
        </p:nvSpPr>
        <p:spPr/>
        <p:txBody>
          <a:bodyPr/>
          <a:lstStyle/>
          <a:p>
            <a:r>
              <a:rPr lang="en-US" dirty="0" smtClean="0">
                <a:solidFill>
                  <a:schemeClr val="bg1">
                    <a:lumMod val="75000"/>
                    <a:lumOff val="25000"/>
                  </a:schemeClr>
                </a:solidFill>
              </a:rPr>
              <a:t>Little on this page would prevent a 7</a:t>
            </a:r>
            <a:r>
              <a:rPr lang="en-US" baseline="30000" dirty="0" smtClean="0">
                <a:solidFill>
                  <a:schemeClr val="bg1">
                    <a:lumMod val="75000"/>
                    <a:lumOff val="25000"/>
                  </a:schemeClr>
                </a:solidFill>
              </a:rPr>
              <a:t>th</a:t>
            </a:r>
            <a:r>
              <a:rPr lang="en-US" dirty="0" smtClean="0">
                <a:solidFill>
                  <a:schemeClr val="bg1">
                    <a:lumMod val="75000"/>
                    <a:lumOff val="25000"/>
                  </a:schemeClr>
                </a:solidFill>
              </a:rPr>
              <a:t> grader from fluently reading the text…”word calling”.</a:t>
            </a:r>
          </a:p>
          <a:p>
            <a:r>
              <a:rPr lang="en-US" dirty="0" smtClean="0">
                <a:solidFill>
                  <a:schemeClr val="bg1">
                    <a:lumMod val="75000"/>
                    <a:lumOff val="25000"/>
                  </a:schemeClr>
                </a:solidFill>
              </a:rPr>
              <a:t>However, the complexity of the text could prevent  </a:t>
            </a:r>
            <a:r>
              <a:rPr lang="en-US" b="1" dirty="0" smtClean="0">
                <a:solidFill>
                  <a:schemeClr val="bg1">
                    <a:lumMod val="75000"/>
                    <a:lumOff val="25000"/>
                  </a:schemeClr>
                </a:solidFill>
              </a:rPr>
              <a:t>access to comprehension</a:t>
            </a:r>
            <a:r>
              <a:rPr lang="en-US" dirty="0" smtClean="0">
                <a:solidFill>
                  <a:schemeClr val="bg1">
                    <a:lumMod val="75000"/>
                    <a:lumOff val="25000"/>
                  </a:schemeClr>
                </a:solidFill>
              </a:rPr>
              <a:t>.</a:t>
            </a:r>
          </a:p>
          <a:p>
            <a:r>
              <a:rPr lang="en-US" dirty="0" smtClean="0">
                <a:solidFill>
                  <a:schemeClr val="bg1">
                    <a:lumMod val="75000"/>
                    <a:lumOff val="25000"/>
                  </a:schemeClr>
                </a:solidFill>
              </a:rPr>
              <a:t>“I read it, but I don’t get it” may be the truthful response of students lacking scaffolds and strategies to unlock what this text says.</a:t>
            </a:r>
            <a:endParaRPr lang="en-US" dirty="0">
              <a:solidFill>
                <a:schemeClr val="bg1">
                  <a:lumMod val="75000"/>
                  <a:lumOff val="25000"/>
                </a:schemeClr>
              </a:solidFill>
            </a:endParaRPr>
          </a:p>
        </p:txBody>
      </p:sp>
    </p:spTree>
    <p:extLst>
      <p:ext uri="{BB962C8B-B14F-4D97-AF65-F5344CB8AC3E}">
        <p14:creationId xmlns:p14="http://schemas.microsoft.com/office/powerpoint/2010/main" xmlns="" val="2153404900"/>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ctrTitle"/>
          </p:nvPr>
        </p:nvSpPr>
        <p:spPr>
          <a:xfrm>
            <a:off x="685800" y="152400"/>
            <a:ext cx="7772400" cy="1219199"/>
          </a:xfrm>
        </p:spPr>
        <p:txBody>
          <a:bodyPr>
            <a:normAutofit fontScale="90000"/>
          </a:bodyPr>
          <a:lstStyle/>
          <a:p>
            <a:r>
              <a:rPr lang="en-US" dirty="0" smtClean="0">
                <a:solidFill>
                  <a:schemeClr val="tx1"/>
                </a:solidFill>
              </a:rPr>
              <a:t>How has Complex Text been handled in the Disciplines?</a:t>
            </a:r>
            <a:endParaRPr lang="en-US" dirty="0">
              <a:solidFill>
                <a:schemeClr val="tx1"/>
              </a:solidFill>
            </a:endParaRPr>
          </a:p>
        </p:txBody>
      </p:sp>
      <p:sp>
        <p:nvSpPr>
          <p:cNvPr id="3" name="Subtitle 2"/>
          <p:cNvSpPr>
            <a:spLocks noGrp="1"/>
          </p:cNvSpPr>
          <p:nvPr>
            <p:ph type="subTitle" idx="1"/>
          </p:nvPr>
        </p:nvSpPr>
        <p:spPr>
          <a:xfrm>
            <a:off x="304800" y="1752600"/>
            <a:ext cx="8305800" cy="4724400"/>
          </a:xfrm>
        </p:spPr>
        <p:txBody>
          <a:bodyPr>
            <a:normAutofit fontScale="70000" lnSpcReduction="20000"/>
          </a:bodyPr>
          <a:lstStyle/>
          <a:p>
            <a:pPr marL="457200" indent="-457200" algn="l">
              <a:buFont typeface="Wingdings" panose="05000000000000000000" pitchFamily="2" charset="2"/>
              <a:buChar char="q"/>
            </a:pPr>
            <a:r>
              <a:rPr lang="en-US" sz="3400" b="1" dirty="0" smtClean="0">
                <a:solidFill>
                  <a:schemeClr val="bg1">
                    <a:lumMod val="75000"/>
                    <a:lumOff val="25000"/>
                  </a:schemeClr>
                </a:solidFill>
              </a:rPr>
              <a:t>“Expectation condition” </a:t>
            </a:r>
            <a:r>
              <a:rPr lang="en-US" sz="3400" dirty="0" smtClean="0">
                <a:solidFill>
                  <a:schemeClr val="bg1">
                    <a:lumMod val="75000"/>
                    <a:lumOff val="25000"/>
                  </a:schemeClr>
                </a:solidFill>
              </a:rPr>
              <a:t>– students are expected to comprehend such texts without instruction and scaffolding</a:t>
            </a:r>
          </a:p>
          <a:p>
            <a:pPr marL="457200" indent="-457200" algn="l">
              <a:buFont typeface="Wingdings" panose="05000000000000000000" pitchFamily="2" charset="2"/>
              <a:buChar char="q"/>
            </a:pPr>
            <a:endParaRPr lang="en-US" sz="3400" dirty="0" smtClean="0">
              <a:solidFill>
                <a:schemeClr val="bg1">
                  <a:lumMod val="75000"/>
                  <a:lumOff val="25000"/>
                </a:schemeClr>
              </a:solidFill>
            </a:endParaRPr>
          </a:p>
          <a:p>
            <a:pPr marL="342900" indent="-342900" algn="l">
              <a:buFont typeface="Wingdings" panose="05000000000000000000" pitchFamily="2" charset="2"/>
              <a:buChar char="q"/>
            </a:pPr>
            <a:r>
              <a:rPr lang="en-US" sz="3400" b="1" dirty="0" smtClean="0">
                <a:solidFill>
                  <a:schemeClr val="bg1">
                    <a:lumMod val="75000"/>
                    <a:lumOff val="25000"/>
                  </a:schemeClr>
                </a:solidFill>
              </a:rPr>
              <a:t> “Dependence condition” </a:t>
            </a:r>
            <a:r>
              <a:rPr lang="en-US" sz="3400" dirty="0" smtClean="0">
                <a:solidFill>
                  <a:schemeClr val="bg1">
                    <a:lumMod val="75000"/>
                    <a:lumOff val="25000"/>
                  </a:schemeClr>
                </a:solidFill>
              </a:rPr>
              <a:t>– students are assigned to read such texts but do not need to reach satisfactory comprehension as they can depend on being told what they need to know</a:t>
            </a:r>
          </a:p>
          <a:p>
            <a:pPr marL="342900" indent="-342900" algn="l">
              <a:buFont typeface="Wingdings" panose="05000000000000000000" pitchFamily="2" charset="2"/>
              <a:buChar char="q"/>
            </a:pPr>
            <a:endParaRPr lang="en-US" sz="3400" dirty="0" smtClean="0">
              <a:solidFill>
                <a:schemeClr val="bg1">
                  <a:lumMod val="75000"/>
                  <a:lumOff val="25000"/>
                </a:schemeClr>
              </a:solidFill>
            </a:endParaRPr>
          </a:p>
          <a:p>
            <a:pPr marL="457200" indent="-457200" algn="l">
              <a:buFont typeface="Wingdings" panose="05000000000000000000" pitchFamily="2" charset="2"/>
              <a:buChar char="q"/>
            </a:pPr>
            <a:r>
              <a:rPr lang="en-US" sz="3400" b="1" dirty="0" smtClean="0">
                <a:solidFill>
                  <a:schemeClr val="bg1">
                    <a:lumMod val="75000"/>
                    <a:lumOff val="25000"/>
                  </a:schemeClr>
                </a:solidFill>
              </a:rPr>
              <a:t>“Bypass condition” </a:t>
            </a:r>
            <a:r>
              <a:rPr lang="en-US" sz="3400" dirty="0" smtClean="0">
                <a:solidFill>
                  <a:schemeClr val="bg1">
                    <a:lumMod val="75000"/>
                    <a:lumOff val="25000"/>
                  </a:schemeClr>
                </a:solidFill>
              </a:rPr>
              <a:t>– students are not even assigned to read such texts and operate in a “print free” environment where virtually all they need to know will be delivered through telling, showing, and interactive or “hands-on” activities</a:t>
            </a:r>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xmlns="" val="57128986"/>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152400"/>
            <a:ext cx="8229600" cy="1143000"/>
          </a:xfrm>
        </p:spPr>
        <p:txBody>
          <a:bodyPr>
            <a:normAutofit fontScale="90000"/>
          </a:bodyPr>
          <a:lstStyle/>
          <a:p>
            <a:pPr algn="ctr"/>
            <a:r>
              <a:rPr lang="en-US" dirty="0" smtClean="0"/>
              <a:t>Our Role as Mentors</a:t>
            </a:r>
            <a:br>
              <a:rPr lang="en-US" dirty="0" smtClean="0"/>
            </a:br>
            <a:r>
              <a:rPr lang="en-US" dirty="0" smtClean="0"/>
              <a:t>(A “New” Condition)</a:t>
            </a:r>
            <a:endParaRPr lang="en-US" dirty="0"/>
          </a:p>
        </p:txBody>
      </p:sp>
      <p:sp>
        <p:nvSpPr>
          <p:cNvPr id="3" name="Content Placeholder 2"/>
          <p:cNvSpPr>
            <a:spLocks noGrp="1"/>
          </p:cNvSpPr>
          <p:nvPr>
            <p:ph idx="1"/>
          </p:nvPr>
        </p:nvSpPr>
        <p:spPr/>
        <p:txBody>
          <a:bodyPr/>
          <a:lstStyle/>
          <a:p>
            <a:r>
              <a:rPr lang="en-US" dirty="0" smtClean="0">
                <a:solidFill>
                  <a:schemeClr val="bg1">
                    <a:lumMod val="75000"/>
                    <a:lumOff val="25000"/>
                  </a:schemeClr>
                </a:solidFill>
              </a:rPr>
              <a:t>The person in your room most skilled as a reader of science is </a:t>
            </a:r>
            <a:r>
              <a:rPr lang="en-US" b="1" dirty="0" smtClean="0">
                <a:solidFill>
                  <a:schemeClr val="bg1">
                    <a:lumMod val="75000"/>
                    <a:lumOff val="25000"/>
                  </a:schemeClr>
                </a:solidFill>
              </a:rPr>
              <a:t>YOU! </a:t>
            </a:r>
            <a:r>
              <a:rPr lang="en-US" dirty="0" smtClean="0">
                <a:solidFill>
                  <a:schemeClr val="bg1">
                    <a:lumMod val="75000"/>
                    <a:lumOff val="25000"/>
                  </a:schemeClr>
                </a:solidFill>
              </a:rPr>
              <a:t>In comparison, your students are apprentices.</a:t>
            </a:r>
            <a:endParaRPr lang="en-US" b="1" dirty="0" smtClean="0">
              <a:solidFill>
                <a:schemeClr val="bg1">
                  <a:lumMod val="75000"/>
                  <a:lumOff val="25000"/>
                </a:schemeClr>
              </a:solidFill>
            </a:endParaRPr>
          </a:p>
          <a:p>
            <a:endParaRPr lang="en-US" dirty="0">
              <a:solidFill>
                <a:schemeClr val="bg1">
                  <a:lumMod val="75000"/>
                  <a:lumOff val="25000"/>
                </a:schemeClr>
              </a:solidFill>
            </a:endParaRPr>
          </a:p>
          <a:p>
            <a:r>
              <a:rPr lang="en-US" dirty="0" smtClean="0">
                <a:solidFill>
                  <a:schemeClr val="bg1">
                    <a:lumMod val="75000"/>
                    <a:lumOff val="25000"/>
                  </a:schemeClr>
                </a:solidFill>
              </a:rPr>
              <a:t>“</a:t>
            </a:r>
            <a:r>
              <a:rPr lang="en-US" b="1" dirty="0">
                <a:solidFill>
                  <a:schemeClr val="bg1">
                    <a:lumMod val="75000"/>
                    <a:lumOff val="25000"/>
                  </a:schemeClr>
                </a:solidFill>
              </a:rPr>
              <a:t>Mentoring condition</a:t>
            </a:r>
            <a:r>
              <a:rPr lang="en-US" dirty="0">
                <a:solidFill>
                  <a:schemeClr val="bg1">
                    <a:lumMod val="75000"/>
                    <a:lumOff val="25000"/>
                  </a:schemeClr>
                </a:solidFill>
              </a:rPr>
              <a:t>” – students are mentored to comprehend such texts and are provided instruction and scaffolding</a:t>
            </a:r>
          </a:p>
          <a:p>
            <a:endParaRPr lang="en-US" dirty="0" smtClean="0"/>
          </a:p>
          <a:p>
            <a:endParaRPr lang="en-US" dirty="0"/>
          </a:p>
          <a:p>
            <a:endParaRPr lang="en-US" dirty="0"/>
          </a:p>
        </p:txBody>
      </p:sp>
    </p:spTree>
    <p:extLst>
      <p:ext uri="{BB962C8B-B14F-4D97-AF65-F5344CB8AC3E}">
        <p14:creationId xmlns:p14="http://schemas.microsoft.com/office/powerpoint/2010/main" xmlns="" val="1319697731"/>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ctrTitle"/>
          </p:nvPr>
        </p:nvSpPr>
        <p:spPr>
          <a:xfrm>
            <a:off x="685800" y="304801"/>
            <a:ext cx="7772400" cy="838199"/>
          </a:xfrm>
        </p:spPr>
        <p:txBody>
          <a:bodyPr>
            <a:normAutofit/>
          </a:bodyPr>
          <a:lstStyle/>
          <a:p>
            <a:r>
              <a:rPr lang="en-US" dirty="0" smtClean="0">
                <a:solidFill>
                  <a:schemeClr val="tx1"/>
                </a:solidFill>
              </a:rPr>
              <a:t>Frontloading Decisions</a:t>
            </a:r>
            <a:endParaRPr lang="en-US" dirty="0">
              <a:solidFill>
                <a:schemeClr val="tx1"/>
              </a:solidFill>
            </a:endParaRPr>
          </a:p>
        </p:txBody>
      </p:sp>
      <p:sp>
        <p:nvSpPr>
          <p:cNvPr id="3" name="Subtitle 2"/>
          <p:cNvSpPr>
            <a:spLocks noGrp="1"/>
          </p:cNvSpPr>
          <p:nvPr>
            <p:ph type="subTitle" idx="1"/>
          </p:nvPr>
        </p:nvSpPr>
        <p:spPr>
          <a:xfrm>
            <a:off x="381000" y="1447800"/>
            <a:ext cx="7391400" cy="5105400"/>
          </a:xfrm>
        </p:spPr>
        <p:txBody>
          <a:bodyPr>
            <a:normAutofit fontScale="92500" lnSpcReduction="20000"/>
          </a:bodyPr>
          <a:lstStyle/>
          <a:p>
            <a:r>
              <a:rPr lang="en-US" b="1" dirty="0" smtClean="0">
                <a:solidFill>
                  <a:schemeClr val="bg1">
                    <a:lumMod val="75000"/>
                    <a:lumOff val="25000"/>
                  </a:schemeClr>
                </a:solidFill>
              </a:rPr>
              <a:t>How do you decide if your text will</a:t>
            </a:r>
          </a:p>
          <a:p>
            <a:r>
              <a:rPr lang="en-US" b="1" dirty="0" smtClean="0">
                <a:solidFill>
                  <a:schemeClr val="bg1">
                    <a:lumMod val="75000"/>
                    <a:lumOff val="25000"/>
                  </a:schemeClr>
                </a:solidFill>
              </a:rPr>
              <a:t> require frontloading?</a:t>
            </a:r>
          </a:p>
          <a:p>
            <a:pPr marL="457200" indent="-457200" algn="l">
              <a:lnSpc>
                <a:spcPct val="120000"/>
              </a:lnSpc>
              <a:spcBef>
                <a:spcPts val="600"/>
              </a:spcBef>
              <a:buFont typeface="Arial" panose="020B0604020202020204" pitchFamily="34" charset="0"/>
              <a:buChar char="•"/>
            </a:pPr>
            <a:r>
              <a:rPr lang="en-US" sz="2400" dirty="0" smtClean="0">
                <a:solidFill>
                  <a:schemeClr val="bg1">
                    <a:lumMod val="75000"/>
                    <a:lumOff val="25000"/>
                  </a:schemeClr>
                </a:solidFill>
              </a:rPr>
              <a:t>What is “below” the surface of the text, unstated but necessary for comprehension?</a:t>
            </a:r>
          </a:p>
          <a:p>
            <a:pPr marL="457200" indent="-457200" algn="l">
              <a:lnSpc>
                <a:spcPct val="120000"/>
              </a:lnSpc>
              <a:spcBef>
                <a:spcPts val="600"/>
              </a:spcBef>
              <a:buFont typeface="Arial" panose="020B0604020202020204" pitchFamily="34" charset="0"/>
              <a:buChar char="•"/>
            </a:pPr>
            <a:r>
              <a:rPr lang="en-US" sz="2400" dirty="0" smtClean="0">
                <a:solidFill>
                  <a:schemeClr val="bg1">
                    <a:lumMod val="75000"/>
                    <a:lumOff val="25000"/>
                  </a:schemeClr>
                </a:solidFill>
              </a:rPr>
              <a:t>What does the author assume the reader already       knows?   (Hidden Knowledge)</a:t>
            </a:r>
          </a:p>
          <a:p>
            <a:pPr algn="l">
              <a:lnSpc>
                <a:spcPct val="120000"/>
              </a:lnSpc>
              <a:spcBef>
                <a:spcPts val="600"/>
              </a:spcBef>
            </a:pPr>
            <a:r>
              <a:rPr lang="en-US" sz="2400" dirty="0">
                <a:solidFill>
                  <a:schemeClr val="bg1">
                    <a:lumMod val="75000"/>
                    <a:lumOff val="25000"/>
                  </a:schemeClr>
                </a:solidFill>
              </a:rPr>
              <a:t>	</a:t>
            </a:r>
            <a:r>
              <a:rPr lang="en-US" sz="2400" dirty="0" smtClean="0">
                <a:solidFill>
                  <a:schemeClr val="accent1"/>
                </a:solidFill>
              </a:rPr>
              <a:t>vocabulary</a:t>
            </a:r>
          </a:p>
          <a:p>
            <a:pPr algn="l">
              <a:lnSpc>
                <a:spcPct val="120000"/>
              </a:lnSpc>
              <a:spcBef>
                <a:spcPts val="600"/>
              </a:spcBef>
            </a:pPr>
            <a:r>
              <a:rPr lang="en-US" sz="2400" dirty="0">
                <a:solidFill>
                  <a:schemeClr val="accent1"/>
                </a:solidFill>
              </a:rPr>
              <a:t>	</a:t>
            </a:r>
            <a:r>
              <a:rPr lang="en-US" sz="2400" dirty="0" smtClean="0">
                <a:solidFill>
                  <a:schemeClr val="accent1"/>
                </a:solidFill>
              </a:rPr>
              <a:t>concepts</a:t>
            </a:r>
          </a:p>
          <a:p>
            <a:pPr algn="l">
              <a:lnSpc>
                <a:spcPct val="120000"/>
              </a:lnSpc>
              <a:spcBef>
                <a:spcPts val="600"/>
              </a:spcBef>
            </a:pPr>
            <a:r>
              <a:rPr lang="en-US" sz="2400" dirty="0">
                <a:solidFill>
                  <a:schemeClr val="accent1"/>
                </a:solidFill>
              </a:rPr>
              <a:t> </a:t>
            </a:r>
            <a:r>
              <a:rPr lang="en-US" sz="2400" dirty="0" smtClean="0">
                <a:solidFill>
                  <a:schemeClr val="accent1"/>
                </a:solidFill>
              </a:rPr>
              <a:t>           text structure</a:t>
            </a:r>
          </a:p>
          <a:p>
            <a:pPr marL="342900" indent="-342900" algn="l">
              <a:lnSpc>
                <a:spcPct val="120000"/>
              </a:lnSpc>
              <a:spcBef>
                <a:spcPts val="600"/>
              </a:spcBef>
              <a:buFont typeface="Arial" panose="020B0604020202020204" pitchFamily="34" charset="0"/>
              <a:buChar char="•"/>
            </a:pPr>
            <a:r>
              <a:rPr lang="en-US" sz="2400" dirty="0" smtClean="0">
                <a:solidFill>
                  <a:schemeClr val="bg1">
                    <a:lumMod val="75000"/>
                    <a:lumOff val="25000"/>
                  </a:schemeClr>
                </a:solidFill>
              </a:rPr>
              <a:t>From a reader and task perspective, do you need to activate prior knowledge or do you need to build background knowledge? What do you want students to know and do?</a:t>
            </a:r>
          </a:p>
          <a:p>
            <a:pPr marL="457200" indent="-457200" algn="l">
              <a:buFont typeface="Arial" panose="020B0604020202020204" pitchFamily="34" charset="0"/>
              <a:buChar char="•"/>
            </a:pPr>
            <a:endParaRPr lang="en-US" sz="2400" dirty="0"/>
          </a:p>
        </p:txBody>
      </p:sp>
      <p:pic>
        <p:nvPicPr>
          <p:cNvPr id="4" name="Picture 3" descr="complex text 2.jpg"/>
          <p:cNvPicPr>
            <a:picLocks noChangeAspect="1"/>
          </p:cNvPicPr>
          <p:nvPr/>
        </p:nvPicPr>
        <p:blipFill>
          <a:blip r:embed="rId5" cstate="print"/>
          <a:stretch>
            <a:fillRect/>
          </a:stretch>
        </p:blipFill>
        <p:spPr>
          <a:xfrm>
            <a:off x="6781800" y="2971800"/>
            <a:ext cx="2395151" cy="1753353"/>
          </a:xfrm>
          <a:prstGeom prst="rect">
            <a:avLst/>
          </a:prstGeom>
        </p:spPr>
      </p:pic>
      <p:cxnSp>
        <p:nvCxnSpPr>
          <p:cNvPr id="6" name="Straight Arrow Connector 5"/>
          <p:cNvCxnSpPr/>
          <p:nvPr/>
        </p:nvCxnSpPr>
        <p:spPr>
          <a:xfrm flipV="1">
            <a:off x="4800600" y="3886200"/>
            <a:ext cx="2438400" cy="304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934200" y="4725154"/>
            <a:ext cx="1219200" cy="83744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2732278"/>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p:txBody>
          <a:bodyPr/>
          <a:lstStyle/>
          <a:p>
            <a:r>
              <a:rPr lang="en-US" dirty="0" smtClean="0"/>
              <a:t>Text Complexity Staircase</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bg1">
                    <a:lumMod val="75000"/>
                    <a:lumOff val="25000"/>
                  </a:schemeClr>
                </a:solidFill>
              </a:rPr>
              <a:t>Reading Anchor Standard #10:</a:t>
            </a:r>
          </a:p>
          <a:p>
            <a:pPr marL="0" indent="0">
              <a:buNone/>
            </a:pPr>
            <a:r>
              <a:rPr lang="en-US" dirty="0">
                <a:solidFill>
                  <a:schemeClr val="bg1">
                    <a:lumMod val="75000"/>
                    <a:lumOff val="25000"/>
                  </a:schemeClr>
                </a:solidFill>
              </a:rPr>
              <a:t>	</a:t>
            </a:r>
            <a:r>
              <a:rPr lang="en-US" dirty="0" smtClean="0">
                <a:solidFill>
                  <a:schemeClr val="bg1">
                    <a:lumMod val="75000"/>
                    <a:lumOff val="25000"/>
                  </a:schemeClr>
                </a:solidFill>
              </a:rPr>
              <a:t>Read </a:t>
            </a:r>
            <a:r>
              <a:rPr lang="en-US" dirty="0">
                <a:solidFill>
                  <a:schemeClr val="bg1">
                    <a:lumMod val="75000"/>
                    <a:lumOff val="25000"/>
                  </a:schemeClr>
                </a:solidFill>
              </a:rPr>
              <a:t>and comprehend complex literary </a:t>
            </a:r>
            <a:r>
              <a:rPr lang="en-US" dirty="0" smtClean="0">
                <a:solidFill>
                  <a:schemeClr val="bg1">
                    <a:lumMod val="75000"/>
                    <a:lumOff val="25000"/>
                  </a:schemeClr>
                </a:solidFill>
              </a:rPr>
              <a:t>	and </a:t>
            </a:r>
            <a:r>
              <a:rPr lang="en-US" dirty="0">
                <a:solidFill>
                  <a:schemeClr val="bg1">
                    <a:lumMod val="75000"/>
                    <a:lumOff val="25000"/>
                  </a:schemeClr>
                </a:solidFill>
              </a:rPr>
              <a:t>informational texts independently </a:t>
            </a:r>
            <a:r>
              <a:rPr lang="en-US" dirty="0" smtClean="0">
                <a:solidFill>
                  <a:schemeClr val="bg1">
                    <a:lumMod val="75000"/>
                    <a:lumOff val="25000"/>
                  </a:schemeClr>
                </a:solidFill>
              </a:rPr>
              <a:t>	and proficiently</a:t>
            </a:r>
            <a:r>
              <a:rPr lang="en-US" dirty="0">
                <a:solidFill>
                  <a:schemeClr val="bg1">
                    <a:lumMod val="75000"/>
                    <a:lumOff val="25000"/>
                  </a:schemeClr>
                </a:solidFill>
              </a:rPr>
              <a:t>.</a:t>
            </a:r>
          </a:p>
        </p:txBody>
      </p:sp>
      <p:pic>
        <p:nvPicPr>
          <p:cNvPr id="5" name="Picture 4" descr="Readability and the Common Core’s Staircase of Text Complexity » TextProject - Google Chrome"/>
          <p:cNvPicPr>
            <a:picLocks noChangeAspect="1"/>
          </p:cNvPicPr>
          <p:nvPr/>
        </p:nvPicPr>
        <p:blipFill rotWithShape="1">
          <a:blip r:embed="rId5" cstate="print">
            <a:extLst>
              <a:ext uri="{28A0092B-C50C-407E-A947-70E740481C1C}">
                <a14:useLocalDpi xmlns:a14="http://schemas.microsoft.com/office/drawing/2010/main" xmlns="" val="0"/>
              </a:ext>
            </a:extLst>
          </a:blip>
          <a:srcRect l="28606" t="29163" r="25774" b="17251"/>
          <a:stretch/>
        </p:blipFill>
        <p:spPr>
          <a:xfrm>
            <a:off x="4343400" y="3657600"/>
            <a:ext cx="4171507" cy="2725159"/>
          </a:xfrm>
          <a:prstGeom prst="rect">
            <a:avLst/>
          </a:prstGeom>
        </p:spPr>
      </p:pic>
    </p:spTree>
    <p:extLst>
      <p:ext uri="{BB962C8B-B14F-4D97-AF65-F5344CB8AC3E}">
        <p14:creationId xmlns:p14="http://schemas.microsoft.com/office/powerpoint/2010/main" xmlns="" val="3742912631"/>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ctrTitle"/>
          </p:nvPr>
        </p:nvSpPr>
        <p:spPr>
          <a:xfrm>
            <a:off x="685800" y="228601"/>
            <a:ext cx="7772400" cy="2590799"/>
          </a:xfrm>
        </p:spPr>
        <p:txBody>
          <a:bodyPr>
            <a:normAutofit fontScale="90000"/>
          </a:bodyPr>
          <a:lstStyle/>
          <a:p>
            <a:r>
              <a:rPr lang="en-US" dirty="0" smtClean="0"/>
              <a:t>“</a:t>
            </a:r>
            <a:r>
              <a:rPr lang="en-US" dirty="0" smtClean="0">
                <a:solidFill>
                  <a:schemeClr val="tx1"/>
                </a:solidFill>
              </a:rPr>
              <a:t>Points of Entry” Nov. 2013</a:t>
            </a:r>
            <a:br>
              <a:rPr lang="en-US" dirty="0" smtClean="0">
                <a:solidFill>
                  <a:schemeClr val="tx1"/>
                </a:solidFill>
              </a:rPr>
            </a:br>
            <a:r>
              <a:rPr lang="en-US" i="1" dirty="0" smtClean="0">
                <a:solidFill>
                  <a:schemeClr val="tx1"/>
                </a:solidFill>
              </a:rPr>
              <a:t>Rigorous Reading, </a:t>
            </a:r>
            <a:r>
              <a:rPr lang="en-US" dirty="0" smtClean="0">
                <a:solidFill>
                  <a:schemeClr val="tx1"/>
                </a:solidFill>
              </a:rPr>
              <a:t>2013</a:t>
            </a:r>
            <a:br>
              <a:rPr lang="en-US" dirty="0" smtClean="0">
                <a:solidFill>
                  <a:schemeClr val="tx1"/>
                </a:solidFill>
              </a:rPr>
            </a:br>
            <a:r>
              <a:rPr lang="en-US" sz="2000" dirty="0" smtClean="0">
                <a:solidFill>
                  <a:schemeClr val="tx1"/>
                </a:solidFill>
              </a:rPr>
              <a:t/>
            </a:r>
            <a:br>
              <a:rPr lang="en-US" sz="2000" dirty="0" smtClean="0">
                <a:solidFill>
                  <a:schemeClr val="tx1"/>
                </a:solidFill>
              </a:rPr>
            </a:br>
            <a:r>
              <a:rPr lang="en-US" sz="3600" dirty="0" smtClean="0">
                <a:solidFill>
                  <a:schemeClr val="bg1">
                    <a:lumMod val="75000"/>
                    <a:lumOff val="25000"/>
                  </a:schemeClr>
                </a:solidFill>
              </a:rPr>
              <a:t>by Doug Fisher &amp;</a:t>
            </a:r>
            <a:br>
              <a:rPr lang="en-US" sz="3600" dirty="0" smtClean="0">
                <a:solidFill>
                  <a:schemeClr val="bg1">
                    <a:lumMod val="75000"/>
                    <a:lumOff val="25000"/>
                  </a:schemeClr>
                </a:solidFill>
              </a:rPr>
            </a:br>
            <a:r>
              <a:rPr lang="en-US" sz="3600" dirty="0" smtClean="0">
                <a:solidFill>
                  <a:schemeClr val="bg1">
                    <a:lumMod val="75000"/>
                    <a:lumOff val="25000"/>
                  </a:schemeClr>
                </a:solidFill>
              </a:rPr>
              <a:t>Nancy Frey</a:t>
            </a:r>
            <a:r>
              <a:rPr lang="en-US" dirty="0" smtClean="0">
                <a:solidFill>
                  <a:schemeClr val="bg1">
                    <a:lumMod val="75000"/>
                    <a:lumOff val="25000"/>
                  </a:schemeClr>
                </a:solidFill>
              </a:rPr>
              <a:t/>
            </a:r>
            <a:br>
              <a:rPr lang="en-US" dirty="0" smtClean="0">
                <a:solidFill>
                  <a:schemeClr val="bg1">
                    <a:lumMod val="75000"/>
                    <a:lumOff val="25000"/>
                  </a:schemeClr>
                </a:solidFill>
              </a:rPr>
            </a:br>
            <a:endParaRPr lang="en-US" dirty="0">
              <a:solidFill>
                <a:schemeClr val="bg1">
                  <a:lumMod val="75000"/>
                  <a:lumOff val="25000"/>
                </a:schemeClr>
              </a:solidFill>
            </a:endParaRPr>
          </a:p>
        </p:txBody>
      </p:sp>
      <p:pic>
        <p:nvPicPr>
          <p:cNvPr id="4" name="Picture 3" descr="114020.jpg"/>
          <p:cNvPicPr>
            <a:picLocks noChangeAspect="1"/>
          </p:cNvPicPr>
          <p:nvPr/>
        </p:nvPicPr>
        <p:blipFill>
          <a:blip r:embed="rId5" cstate="print"/>
          <a:stretch>
            <a:fillRect/>
          </a:stretch>
        </p:blipFill>
        <p:spPr>
          <a:xfrm>
            <a:off x="879459" y="2438400"/>
            <a:ext cx="3136281" cy="4114800"/>
          </a:xfrm>
          <a:prstGeom prst="rect">
            <a:avLst/>
          </a:prstGeom>
        </p:spPr>
      </p:pic>
      <p:pic>
        <p:nvPicPr>
          <p:cNvPr id="5" name="Picture 4" descr="RR.jpg"/>
          <p:cNvPicPr>
            <a:picLocks noChangeAspect="1"/>
          </p:cNvPicPr>
          <p:nvPr/>
        </p:nvPicPr>
        <p:blipFill>
          <a:blip r:embed="rId6" cstate="print"/>
          <a:stretch>
            <a:fillRect/>
          </a:stretch>
        </p:blipFill>
        <p:spPr>
          <a:xfrm>
            <a:off x="4968240" y="2461260"/>
            <a:ext cx="3276600" cy="4055198"/>
          </a:xfrm>
          <a:prstGeom prst="rect">
            <a:avLst/>
          </a:prstGeom>
        </p:spPr>
      </p:pic>
      <p:pic>
        <p:nvPicPr>
          <p:cNvPr id="6" name="Picture 5" descr="Fisher and Frey.jpg"/>
          <p:cNvPicPr>
            <a:picLocks noChangeAspect="1"/>
          </p:cNvPicPr>
          <p:nvPr/>
        </p:nvPicPr>
        <p:blipFill>
          <a:blip r:embed="rId7" cstate="print"/>
          <a:stretch>
            <a:fillRect/>
          </a:stretch>
        </p:blipFill>
        <p:spPr>
          <a:xfrm>
            <a:off x="381000" y="228600"/>
            <a:ext cx="1504950" cy="1752600"/>
          </a:xfrm>
          <a:prstGeom prst="rect">
            <a:avLst/>
          </a:prstGeom>
        </p:spPr>
      </p:pic>
    </p:spTree>
    <p:extLst>
      <p:ext uri="{BB962C8B-B14F-4D97-AF65-F5344CB8AC3E}">
        <p14:creationId xmlns:p14="http://schemas.microsoft.com/office/powerpoint/2010/main" xmlns="" val="2216334169"/>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7595" y="596900"/>
            <a:ext cx="7467416" cy="5537200"/>
          </a:xfrm>
        </p:spPr>
        <p:txBody>
          <a:bodyPr>
            <a:normAutofit/>
          </a:bodyPr>
          <a:lstStyle/>
          <a:p>
            <a:pPr marL="0" lvl="0" indent="0">
              <a:lnSpc>
                <a:spcPct val="110000"/>
              </a:lnSpc>
              <a:buNone/>
            </a:pPr>
            <a:r>
              <a:rPr lang="en-US" sz="2800" b="1" dirty="0">
                <a:solidFill>
                  <a:schemeClr val="bg1">
                    <a:lumMod val="75000"/>
                    <a:lumOff val="25000"/>
                  </a:schemeClr>
                </a:solidFill>
                <a:cs typeface="Cambria"/>
              </a:rPr>
              <a:t>Access Point One: </a:t>
            </a:r>
            <a:r>
              <a:rPr lang="en-US" sz="2800" b="1" i="1" dirty="0">
                <a:solidFill>
                  <a:schemeClr val="bg1">
                    <a:lumMod val="75000"/>
                    <a:lumOff val="25000"/>
                  </a:schemeClr>
                </a:solidFill>
                <a:cs typeface="Cambria"/>
              </a:rPr>
              <a:t>Purpose and Modeling</a:t>
            </a:r>
          </a:p>
          <a:p>
            <a:pPr marL="0" lvl="0" indent="0">
              <a:lnSpc>
                <a:spcPct val="110000"/>
              </a:lnSpc>
              <a:buNone/>
            </a:pPr>
            <a:r>
              <a:rPr lang="en-US" sz="2800" b="1" dirty="0">
                <a:solidFill>
                  <a:schemeClr val="bg1">
                    <a:lumMod val="75000"/>
                    <a:lumOff val="25000"/>
                  </a:schemeClr>
                </a:solidFill>
                <a:cs typeface="Cambria"/>
              </a:rPr>
              <a:t>Access Point Two: </a:t>
            </a:r>
            <a:r>
              <a:rPr lang="en-US" sz="2800" b="1" i="1" dirty="0">
                <a:solidFill>
                  <a:schemeClr val="bg1">
                    <a:lumMod val="75000"/>
                    <a:lumOff val="25000"/>
                  </a:schemeClr>
                </a:solidFill>
                <a:cs typeface="Cambria"/>
              </a:rPr>
              <a:t>Close and </a:t>
            </a:r>
            <a:r>
              <a:rPr lang="en-US" sz="2800" b="1" i="1" dirty="0" err="1">
                <a:solidFill>
                  <a:schemeClr val="bg1">
                    <a:lumMod val="75000"/>
                    <a:lumOff val="25000"/>
                  </a:schemeClr>
                </a:solidFill>
                <a:cs typeface="Cambria"/>
              </a:rPr>
              <a:t>Scaffolded</a:t>
            </a:r>
            <a:r>
              <a:rPr lang="en-US" sz="2800" b="1" i="1" dirty="0">
                <a:solidFill>
                  <a:schemeClr val="bg1">
                    <a:lumMod val="75000"/>
                    <a:lumOff val="25000"/>
                  </a:schemeClr>
                </a:solidFill>
                <a:cs typeface="Cambria"/>
              </a:rPr>
              <a:t> Reading Instruction</a:t>
            </a:r>
          </a:p>
          <a:p>
            <a:pPr marL="0" lvl="0" indent="0">
              <a:lnSpc>
                <a:spcPct val="110000"/>
              </a:lnSpc>
              <a:buNone/>
            </a:pPr>
            <a:r>
              <a:rPr lang="en-US" sz="2800" b="1" dirty="0">
                <a:solidFill>
                  <a:schemeClr val="bg1">
                    <a:lumMod val="75000"/>
                    <a:lumOff val="25000"/>
                  </a:schemeClr>
                </a:solidFill>
                <a:cs typeface="Cambria"/>
              </a:rPr>
              <a:t>Access Point Three:</a:t>
            </a:r>
            <a:r>
              <a:rPr lang="en-US" sz="2800" b="1" i="1" dirty="0">
                <a:solidFill>
                  <a:schemeClr val="bg1">
                    <a:lumMod val="75000"/>
                    <a:lumOff val="25000"/>
                  </a:schemeClr>
                </a:solidFill>
                <a:cs typeface="Cambria"/>
              </a:rPr>
              <a:t> Collaborative Conversations</a:t>
            </a:r>
          </a:p>
          <a:p>
            <a:pPr marL="0" lvl="0" indent="0">
              <a:lnSpc>
                <a:spcPct val="110000"/>
              </a:lnSpc>
              <a:buNone/>
            </a:pPr>
            <a:r>
              <a:rPr lang="en-US" sz="2800" b="1" dirty="0">
                <a:solidFill>
                  <a:schemeClr val="bg1">
                    <a:lumMod val="75000"/>
                    <a:lumOff val="25000"/>
                  </a:schemeClr>
                </a:solidFill>
                <a:cs typeface="Cambria"/>
              </a:rPr>
              <a:t>Access Point Four:</a:t>
            </a:r>
            <a:r>
              <a:rPr lang="en-US" sz="2800" b="1" i="1" dirty="0">
                <a:solidFill>
                  <a:schemeClr val="bg1">
                    <a:lumMod val="75000"/>
                    <a:lumOff val="25000"/>
                  </a:schemeClr>
                </a:solidFill>
                <a:cs typeface="Cambria"/>
              </a:rPr>
              <a:t> An Independent Reading Staircase</a:t>
            </a:r>
          </a:p>
          <a:p>
            <a:pPr marL="0" lvl="0" indent="0">
              <a:lnSpc>
                <a:spcPct val="110000"/>
              </a:lnSpc>
              <a:buNone/>
            </a:pPr>
            <a:r>
              <a:rPr lang="en-US" sz="2800" b="1" dirty="0">
                <a:solidFill>
                  <a:schemeClr val="bg1">
                    <a:lumMod val="75000"/>
                    <a:lumOff val="25000"/>
                  </a:schemeClr>
                </a:solidFill>
                <a:cs typeface="Cambria"/>
              </a:rPr>
              <a:t>Access Point Five: </a:t>
            </a:r>
            <a:r>
              <a:rPr lang="en-US" sz="2800" b="1" i="1" dirty="0">
                <a:solidFill>
                  <a:schemeClr val="bg1">
                    <a:lumMod val="75000"/>
                    <a:lumOff val="25000"/>
                  </a:schemeClr>
                </a:solidFill>
                <a:cs typeface="Cambria"/>
              </a:rPr>
              <a:t>Demonstrating Understanding and Assessing Performance</a:t>
            </a:r>
          </a:p>
          <a:p>
            <a:pPr marL="0" indent="0">
              <a:buNone/>
            </a:pPr>
            <a:endParaRPr lang="en-US" dirty="0"/>
          </a:p>
        </p:txBody>
      </p:sp>
      <p:sp>
        <p:nvSpPr>
          <p:cNvPr id="2" name="Slide Number Placeholder 1"/>
          <p:cNvSpPr>
            <a:spLocks noGrp="1"/>
          </p:cNvSpPr>
          <p:nvPr>
            <p:ph type="sldNum" sz="quarter" idx="12"/>
          </p:nvPr>
        </p:nvSpPr>
        <p:spPr/>
        <p:txBody>
          <a:bodyPr/>
          <a:lstStyle/>
          <a:p>
            <a:r>
              <a:rPr lang="en-US" sz="2400" dirty="0" smtClean="0">
                <a:solidFill>
                  <a:prstClr val="white"/>
                </a:solidFill>
                <a:latin typeface="Cambria"/>
                <a:cs typeface="Cambria"/>
              </a:rPr>
              <a:t>1.</a:t>
            </a:r>
            <a:fld id="{7F5CE407-6216-4202-80E4-A30DC2F709B2}" type="slidenum">
              <a:rPr lang="en-US" sz="2400" smtClean="0">
                <a:solidFill>
                  <a:prstClr val="white"/>
                </a:solidFill>
                <a:latin typeface="Cambria"/>
                <a:cs typeface="Cambria"/>
              </a:rPr>
              <a:pPr/>
              <a:t>31</a:t>
            </a:fld>
            <a:endParaRPr lang="en-US" sz="2400" dirty="0">
              <a:solidFill>
                <a:prstClr val="white"/>
              </a:solidFill>
              <a:latin typeface="Cambria"/>
              <a:cs typeface="Cambria"/>
            </a:endParaRPr>
          </a:p>
        </p:txBody>
      </p:sp>
    </p:spTree>
    <p:extLst>
      <p:ext uri="{BB962C8B-B14F-4D97-AF65-F5344CB8AC3E}">
        <p14:creationId xmlns:p14="http://schemas.microsoft.com/office/powerpoint/2010/main" xmlns="" val="3424549646"/>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152400"/>
            <a:ext cx="8229600" cy="1143000"/>
          </a:xfrm>
        </p:spPr>
        <p:txBody>
          <a:bodyPr/>
          <a:lstStyle/>
          <a:p>
            <a:r>
              <a:rPr lang="en-US" dirty="0" smtClean="0"/>
              <a:t>Access Point #1: Purpose </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75000"/>
                    <a:lumOff val="25000"/>
                  </a:schemeClr>
                </a:solidFill>
              </a:rPr>
              <a:t>Tell students what they will be learning</a:t>
            </a:r>
          </a:p>
          <a:p>
            <a:r>
              <a:rPr lang="en-US" dirty="0" smtClean="0">
                <a:solidFill>
                  <a:schemeClr val="bg1">
                    <a:lumMod val="75000"/>
                    <a:lumOff val="25000"/>
                  </a:schemeClr>
                </a:solidFill>
              </a:rPr>
              <a:t>What they will do with what they learn</a:t>
            </a:r>
          </a:p>
          <a:p>
            <a:r>
              <a:rPr lang="en-US" dirty="0" smtClean="0">
                <a:solidFill>
                  <a:schemeClr val="bg1">
                    <a:lumMod val="75000"/>
                    <a:lumOff val="25000"/>
                  </a:schemeClr>
                </a:solidFill>
              </a:rPr>
              <a:t>How they will interact with others as they learn</a:t>
            </a:r>
          </a:p>
          <a:p>
            <a:r>
              <a:rPr lang="en-US" sz="2400" dirty="0" smtClean="0">
                <a:solidFill>
                  <a:schemeClr val="accent1"/>
                </a:solidFill>
              </a:rPr>
              <a:t>A number of studies have found that when the teacher states objectives and provides feedback, student learning increases.(Dean, Stone, Hubbell, &amp; </a:t>
            </a:r>
            <a:r>
              <a:rPr lang="en-US" sz="2400" dirty="0" err="1" smtClean="0">
                <a:solidFill>
                  <a:schemeClr val="accent1"/>
                </a:solidFill>
              </a:rPr>
              <a:t>Pitlet</a:t>
            </a:r>
            <a:r>
              <a:rPr lang="en-US" sz="2400" dirty="0" smtClean="0">
                <a:solidFill>
                  <a:schemeClr val="accent1"/>
                </a:solidFill>
              </a:rPr>
              <a:t>, 2012)</a:t>
            </a:r>
          </a:p>
          <a:p>
            <a:r>
              <a:rPr lang="en-US" sz="2400" dirty="0" smtClean="0">
                <a:solidFill>
                  <a:schemeClr val="accent1"/>
                </a:solidFill>
              </a:rPr>
              <a:t>Students benefit from having a clearly established purpose for learning, which alerts them to what is expected and draws their attention to salient points of instruction.(</a:t>
            </a:r>
            <a:r>
              <a:rPr lang="en-US" sz="2400" dirty="0" err="1" smtClean="0">
                <a:solidFill>
                  <a:schemeClr val="accent1"/>
                </a:solidFill>
              </a:rPr>
              <a:t>Marzano</a:t>
            </a:r>
            <a:r>
              <a:rPr lang="en-US" sz="2400" dirty="0" smtClean="0">
                <a:solidFill>
                  <a:schemeClr val="accent1"/>
                </a:solidFill>
              </a:rPr>
              <a:t>, 2009)</a:t>
            </a:r>
          </a:p>
          <a:p>
            <a:endParaRPr lang="en-US" dirty="0" smtClean="0"/>
          </a:p>
          <a:p>
            <a:endParaRPr lang="en-US" dirty="0"/>
          </a:p>
        </p:txBody>
      </p:sp>
    </p:spTree>
    <p:extLst>
      <p:ext uri="{BB962C8B-B14F-4D97-AF65-F5344CB8AC3E}">
        <p14:creationId xmlns:p14="http://schemas.microsoft.com/office/powerpoint/2010/main" xmlns="" val="2395616715"/>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152400"/>
            <a:ext cx="8229600" cy="1143000"/>
          </a:xfrm>
        </p:spPr>
        <p:txBody>
          <a:bodyPr/>
          <a:lstStyle/>
          <a:p>
            <a:r>
              <a:rPr lang="en-US" dirty="0" smtClean="0"/>
              <a:t>Modeling for Access</a:t>
            </a:r>
            <a:endParaRPr lang="en-US" dirty="0"/>
          </a:p>
        </p:txBody>
      </p:sp>
      <p:sp>
        <p:nvSpPr>
          <p:cNvPr id="3" name="Content Placeholder 2"/>
          <p:cNvSpPr>
            <a:spLocks noGrp="1"/>
          </p:cNvSpPr>
          <p:nvPr>
            <p:ph idx="1"/>
          </p:nvPr>
        </p:nvSpPr>
        <p:spPr>
          <a:xfrm>
            <a:off x="457200" y="1570037"/>
            <a:ext cx="8229600" cy="4830763"/>
          </a:xfrm>
        </p:spPr>
        <p:txBody>
          <a:bodyPr>
            <a:normAutofit lnSpcReduction="10000"/>
          </a:bodyPr>
          <a:lstStyle/>
          <a:p>
            <a:r>
              <a:rPr lang="en-US" dirty="0" smtClean="0">
                <a:solidFill>
                  <a:schemeClr val="bg1">
                    <a:lumMod val="75000"/>
                    <a:lumOff val="25000"/>
                  </a:schemeClr>
                </a:solidFill>
              </a:rPr>
              <a:t>Model That Which is Difficult for Students</a:t>
            </a:r>
          </a:p>
          <a:p>
            <a:r>
              <a:rPr lang="en-US" dirty="0" smtClean="0">
                <a:solidFill>
                  <a:schemeClr val="bg1">
                    <a:lumMod val="75000"/>
                    <a:lumOff val="25000"/>
                  </a:schemeClr>
                </a:solidFill>
              </a:rPr>
              <a:t>Model Ways to Resolve Problems</a:t>
            </a:r>
          </a:p>
          <a:p>
            <a:pPr lvl="1">
              <a:buFont typeface="Wingdings" pitchFamily="2" charset="2"/>
              <a:buChar char="Ø"/>
            </a:pPr>
            <a:r>
              <a:rPr lang="en-US" sz="2400" dirty="0" smtClean="0">
                <a:solidFill>
                  <a:schemeClr val="accent1"/>
                </a:solidFill>
              </a:rPr>
              <a:t>Structural Analysis: Looking Inside Words</a:t>
            </a:r>
          </a:p>
          <a:p>
            <a:pPr lvl="1">
              <a:buFont typeface="Wingdings" pitchFamily="2" charset="2"/>
              <a:buChar char="Ø"/>
            </a:pPr>
            <a:r>
              <a:rPr lang="en-US" sz="2400" dirty="0" smtClean="0">
                <a:solidFill>
                  <a:schemeClr val="accent1"/>
                </a:solidFill>
              </a:rPr>
              <a:t>Context Clues: Looking Outside Words</a:t>
            </a:r>
          </a:p>
          <a:p>
            <a:pPr lvl="1">
              <a:buFont typeface="Wingdings" pitchFamily="2" charset="2"/>
              <a:buChar char="Ø"/>
            </a:pPr>
            <a:r>
              <a:rPr lang="en-US" sz="2400" dirty="0" smtClean="0">
                <a:solidFill>
                  <a:schemeClr val="accent1"/>
                </a:solidFill>
              </a:rPr>
              <a:t>Using Resources: Looking Further Outside Words</a:t>
            </a:r>
          </a:p>
          <a:p>
            <a:r>
              <a:rPr lang="en-US" dirty="0" smtClean="0">
                <a:solidFill>
                  <a:schemeClr val="bg1">
                    <a:lumMod val="75000"/>
                    <a:lumOff val="25000"/>
                  </a:schemeClr>
                </a:solidFill>
              </a:rPr>
              <a:t>Model How You Interact With Texts(Annotations)</a:t>
            </a:r>
          </a:p>
          <a:p>
            <a:r>
              <a:rPr lang="en-US" dirty="0" smtClean="0">
                <a:solidFill>
                  <a:schemeClr val="bg1">
                    <a:lumMod val="75000"/>
                    <a:lumOff val="25000"/>
                  </a:schemeClr>
                </a:solidFill>
              </a:rPr>
              <a:t>Model Through Think-</a:t>
            </a:r>
            <a:r>
              <a:rPr lang="en-US" dirty="0" err="1" smtClean="0">
                <a:solidFill>
                  <a:schemeClr val="bg1">
                    <a:lumMod val="75000"/>
                    <a:lumOff val="25000"/>
                  </a:schemeClr>
                </a:solidFill>
              </a:rPr>
              <a:t>Alouds</a:t>
            </a:r>
            <a:endParaRPr lang="en-US" dirty="0" smtClean="0">
              <a:solidFill>
                <a:schemeClr val="bg1">
                  <a:lumMod val="75000"/>
                  <a:lumOff val="25000"/>
                </a:schemeClr>
              </a:solidFill>
            </a:endParaRPr>
          </a:p>
          <a:p>
            <a:r>
              <a:rPr lang="en-US" dirty="0" smtClean="0">
                <a:solidFill>
                  <a:schemeClr val="bg1">
                    <a:lumMod val="75000"/>
                    <a:lumOff val="25000"/>
                  </a:schemeClr>
                </a:solidFill>
              </a:rPr>
              <a:t>Model Through Interactive Shared readings</a:t>
            </a:r>
            <a:endParaRPr lang="en-US" dirty="0">
              <a:solidFill>
                <a:schemeClr val="bg1">
                  <a:lumMod val="75000"/>
                  <a:lumOff val="25000"/>
                </a:schemeClr>
              </a:solidFill>
            </a:endParaRPr>
          </a:p>
        </p:txBody>
      </p:sp>
    </p:spTree>
    <p:extLst>
      <p:ext uri="{BB962C8B-B14F-4D97-AF65-F5344CB8AC3E}">
        <p14:creationId xmlns:p14="http://schemas.microsoft.com/office/powerpoint/2010/main" xmlns="" val="240036211"/>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3" name="Content Placeholder 2"/>
          <p:cNvSpPr>
            <a:spLocks noGrp="1"/>
          </p:cNvSpPr>
          <p:nvPr>
            <p:ph idx="1"/>
          </p:nvPr>
        </p:nvSpPr>
        <p:spPr>
          <a:xfrm>
            <a:off x="685800" y="0"/>
            <a:ext cx="7729205" cy="1350368"/>
          </a:xfrm>
        </p:spPr>
        <p:txBody>
          <a:bodyPr>
            <a:normAutofit/>
          </a:bodyPr>
          <a:lstStyle/>
          <a:p>
            <a:pPr marL="0" lvl="0" indent="0" algn="ctr">
              <a:lnSpc>
                <a:spcPct val="110000"/>
              </a:lnSpc>
              <a:buNone/>
            </a:pPr>
            <a:r>
              <a:rPr lang="en-US" sz="3600" dirty="0" smtClean="0">
                <a:solidFill>
                  <a:schemeClr val="tx1"/>
                </a:solidFill>
                <a:latin typeface="Gadget"/>
                <a:cs typeface="Cambria"/>
              </a:rPr>
              <a:t>Access </a:t>
            </a:r>
            <a:r>
              <a:rPr lang="en-US" sz="3600" dirty="0">
                <a:solidFill>
                  <a:schemeClr val="tx1"/>
                </a:solidFill>
                <a:latin typeface="Gadget"/>
                <a:cs typeface="Cambria"/>
              </a:rPr>
              <a:t>Point </a:t>
            </a:r>
            <a:r>
              <a:rPr lang="en-US" sz="3600" dirty="0" smtClean="0">
                <a:solidFill>
                  <a:schemeClr val="tx1"/>
                </a:solidFill>
                <a:latin typeface="Gadget"/>
                <a:cs typeface="Cambria"/>
              </a:rPr>
              <a:t>#2: </a:t>
            </a:r>
            <a:r>
              <a:rPr lang="en-US" sz="3600" dirty="0">
                <a:solidFill>
                  <a:schemeClr val="tx1"/>
                </a:solidFill>
                <a:latin typeface="Gadget"/>
                <a:cs typeface="Cambria"/>
              </a:rPr>
              <a:t>Close and </a:t>
            </a:r>
            <a:r>
              <a:rPr lang="en-US" sz="3600" dirty="0" err="1">
                <a:solidFill>
                  <a:schemeClr val="tx1"/>
                </a:solidFill>
                <a:latin typeface="Gadget"/>
                <a:cs typeface="Cambria"/>
              </a:rPr>
              <a:t>Scaffolded</a:t>
            </a:r>
            <a:r>
              <a:rPr lang="en-US" sz="3600" dirty="0">
                <a:solidFill>
                  <a:schemeClr val="tx1"/>
                </a:solidFill>
                <a:latin typeface="Gadget"/>
                <a:cs typeface="Cambria"/>
              </a:rPr>
              <a:t> Reading Instruction</a:t>
            </a:r>
          </a:p>
          <a:p>
            <a:pPr algn="ctr"/>
            <a:endParaRPr lang="en-US" dirty="0"/>
          </a:p>
        </p:txBody>
      </p:sp>
      <p:sp>
        <p:nvSpPr>
          <p:cNvPr id="4" name="Slide Number Placeholder 3"/>
          <p:cNvSpPr>
            <a:spLocks noGrp="1"/>
          </p:cNvSpPr>
          <p:nvPr>
            <p:ph type="sldNum" sz="quarter" idx="12"/>
          </p:nvPr>
        </p:nvSpPr>
        <p:spPr>
          <a:xfrm>
            <a:off x="7756769" y="6275668"/>
            <a:ext cx="1131737" cy="365125"/>
          </a:xfrm>
        </p:spPr>
        <p:txBody>
          <a:bodyPr/>
          <a:lstStyle/>
          <a:p>
            <a:r>
              <a:rPr lang="en-US" sz="2400" dirty="0" smtClean="0">
                <a:latin typeface="Cambria"/>
                <a:cs typeface="Cambria"/>
              </a:rPr>
              <a:t>3.1</a:t>
            </a:r>
            <a:endParaRPr lang="en-US" sz="2400" dirty="0">
              <a:latin typeface="Cambria"/>
              <a:cs typeface="Cambria"/>
            </a:endParaRPr>
          </a:p>
        </p:txBody>
      </p:sp>
      <p:sp>
        <p:nvSpPr>
          <p:cNvPr id="6" name="Rectangle 5"/>
          <p:cNvSpPr/>
          <p:nvPr/>
        </p:nvSpPr>
        <p:spPr>
          <a:xfrm>
            <a:off x="762000" y="1828800"/>
            <a:ext cx="7086600" cy="3970318"/>
          </a:xfrm>
          <a:prstGeom prst="rect">
            <a:avLst/>
          </a:prstGeom>
        </p:spPr>
        <p:txBody>
          <a:bodyPr wrap="square">
            <a:spAutoFit/>
          </a:bodyPr>
          <a:lstStyle/>
          <a:p>
            <a:r>
              <a:rPr lang="en-US" sz="2800" dirty="0" smtClean="0">
                <a:solidFill>
                  <a:schemeClr val="bg1">
                    <a:lumMod val="75000"/>
                    <a:lumOff val="25000"/>
                  </a:schemeClr>
                </a:solidFill>
              </a:rPr>
              <a:t>This means…asking students to “work” the text through text-dependent questions which require students to find the evidence of their answers in the text.</a:t>
            </a:r>
          </a:p>
          <a:p>
            <a:endParaRPr lang="en-US" sz="2800" dirty="0">
              <a:solidFill>
                <a:schemeClr val="bg1">
                  <a:lumMod val="75000"/>
                  <a:lumOff val="25000"/>
                </a:schemeClr>
              </a:solidFill>
            </a:endParaRPr>
          </a:p>
          <a:p>
            <a:r>
              <a:rPr lang="en-US" sz="2800" dirty="0" smtClean="0">
                <a:solidFill>
                  <a:schemeClr val="bg1">
                    <a:lumMod val="75000"/>
                    <a:lumOff val="25000"/>
                  </a:schemeClr>
                </a:solidFill>
              </a:rPr>
              <a:t>As the teacher you use questions  differently.  They are not meant to interrogate the class to see who read the assignment and who did not.</a:t>
            </a:r>
          </a:p>
        </p:txBody>
      </p:sp>
    </p:spTree>
    <p:extLst>
      <p:ext uri="{BB962C8B-B14F-4D97-AF65-F5344CB8AC3E}">
        <p14:creationId xmlns:p14="http://schemas.microsoft.com/office/powerpoint/2010/main" xmlns="" val="1399386359"/>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76199"/>
            <a:ext cx="9051705" cy="6903744"/>
          </a:xfrm>
          <a:prstGeom prst="rect">
            <a:avLst/>
          </a:prstGeom>
        </p:spPr>
      </p:pic>
      <p:sp>
        <p:nvSpPr>
          <p:cNvPr id="3" name="TextBox 2"/>
          <p:cNvSpPr txBox="1"/>
          <p:nvPr/>
        </p:nvSpPr>
        <p:spPr>
          <a:xfrm>
            <a:off x="228600" y="3886200"/>
            <a:ext cx="2362200" cy="369332"/>
          </a:xfrm>
          <a:prstGeom prst="rect">
            <a:avLst/>
          </a:prstGeom>
          <a:noFill/>
        </p:spPr>
        <p:txBody>
          <a:bodyPr wrap="square" rtlCol="0">
            <a:spAutoFit/>
          </a:bodyPr>
          <a:lstStyle/>
          <a:p>
            <a:r>
              <a:rPr lang="en-US" dirty="0" smtClean="0"/>
              <a:t>Disciplinary Lens</a:t>
            </a:r>
            <a:endParaRPr lang="en-US" dirty="0"/>
          </a:p>
        </p:txBody>
      </p:sp>
      <p:sp>
        <p:nvSpPr>
          <p:cNvPr id="4" name="TextBox 3"/>
          <p:cNvSpPr txBox="1"/>
          <p:nvPr/>
        </p:nvSpPr>
        <p:spPr>
          <a:xfrm>
            <a:off x="3352800" y="4800600"/>
            <a:ext cx="1801327" cy="369332"/>
          </a:xfrm>
          <a:prstGeom prst="rect">
            <a:avLst/>
          </a:prstGeom>
          <a:noFill/>
        </p:spPr>
        <p:txBody>
          <a:bodyPr wrap="none" rtlCol="0">
            <a:spAutoFit/>
          </a:bodyPr>
          <a:lstStyle/>
          <a:p>
            <a:r>
              <a:rPr lang="en-US" dirty="0" smtClean="0"/>
              <a:t>Literacy Practices</a:t>
            </a:r>
            <a:endParaRPr lang="en-US" dirty="0"/>
          </a:p>
        </p:txBody>
      </p:sp>
      <p:sp>
        <p:nvSpPr>
          <p:cNvPr id="5" name="TextBox 4"/>
          <p:cNvSpPr txBox="1"/>
          <p:nvPr/>
        </p:nvSpPr>
        <p:spPr>
          <a:xfrm>
            <a:off x="6400799" y="1524001"/>
            <a:ext cx="2650905" cy="3493264"/>
          </a:xfrm>
          <a:prstGeom prst="rect">
            <a:avLst/>
          </a:prstGeom>
          <a:noFill/>
        </p:spPr>
        <p:txBody>
          <a:bodyPr wrap="square" rtlCol="0">
            <a:spAutoFit/>
          </a:bodyPr>
          <a:lstStyle/>
          <a:p>
            <a:endParaRPr lang="en-US" dirty="0" smtClean="0"/>
          </a:p>
          <a:p>
            <a:endParaRPr lang="en-US" dirty="0"/>
          </a:p>
          <a:p>
            <a:endParaRPr lang="en-US" dirty="0" smtClean="0"/>
          </a:p>
          <a:p>
            <a:endParaRPr lang="en-US" dirty="0" smtClean="0"/>
          </a:p>
          <a:p>
            <a:endParaRPr lang="en-US" dirty="0" smtClean="0"/>
          </a:p>
          <a:p>
            <a:endParaRPr lang="en-US" dirty="0"/>
          </a:p>
          <a:p>
            <a:r>
              <a:rPr lang="en-US" dirty="0" smtClean="0"/>
              <a:t>Comprehension Processes</a:t>
            </a:r>
          </a:p>
          <a:p>
            <a:r>
              <a:rPr lang="en-US" sz="1100" dirty="0" smtClean="0"/>
              <a:t>Make connections</a:t>
            </a:r>
          </a:p>
          <a:p>
            <a:r>
              <a:rPr lang="en-US" sz="1100" dirty="0" smtClean="0"/>
              <a:t>Generate Questions</a:t>
            </a:r>
          </a:p>
          <a:p>
            <a:r>
              <a:rPr lang="en-US" sz="1100" dirty="0" smtClean="0"/>
              <a:t>Make inferences</a:t>
            </a:r>
          </a:p>
          <a:p>
            <a:r>
              <a:rPr lang="en-US" sz="1100" dirty="0" smtClean="0"/>
              <a:t>Monitor reading</a:t>
            </a:r>
          </a:p>
          <a:p>
            <a:r>
              <a:rPr lang="en-US" sz="1100" dirty="0" smtClean="0"/>
              <a:t>Synthesize</a:t>
            </a:r>
          </a:p>
          <a:p>
            <a:r>
              <a:rPr lang="en-US" sz="1100" dirty="0" smtClean="0"/>
              <a:t>Determine importance</a:t>
            </a:r>
          </a:p>
          <a:p>
            <a:r>
              <a:rPr lang="en-US" sz="1100" dirty="0" smtClean="0"/>
              <a:t>Create Mental Images</a:t>
            </a:r>
            <a:endParaRPr lang="en-US" sz="1100" dirty="0"/>
          </a:p>
        </p:txBody>
      </p:sp>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29200" y="1219200"/>
            <a:ext cx="1237888" cy="1602342"/>
          </a:xfrm>
          <a:prstGeom prst="rect">
            <a:avLst/>
          </a:prstGeom>
        </p:spPr>
      </p:pic>
    </p:spTree>
    <p:extLst>
      <p:ext uri="{BB962C8B-B14F-4D97-AF65-F5344CB8AC3E}">
        <p14:creationId xmlns:p14="http://schemas.microsoft.com/office/powerpoint/2010/main" xmlns="" val="1018126747"/>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0" name="Rounded Rectangle 19"/>
          <p:cNvSpPr/>
          <p:nvPr/>
        </p:nvSpPr>
        <p:spPr>
          <a:xfrm>
            <a:off x="2057400" y="1347404"/>
            <a:ext cx="5219163" cy="9833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cs typeface="Cambria"/>
              </a:rPr>
              <a:t>Is a critical linchpin in the process of assessing complex texts</a:t>
            </a:r>
            <a:endParaRPr lang="en-US" sz="2000" b="1" dirty="0">
              <a:solidFill>
                <a:schemeClr val="tx1"/>
              </a:solidFill>
              <a:cs typeface="Cambria"/>
            </a:endParaRPr>
          </a:p>
        </p:txBody>
      </p:sp>
      <p:sp>
        <p:nvSpPr>
          <p:cNvPr id="25" name="Rounded Rectangle 24"/>
          <p:cNvSpPr/>
          <p:nvPr/>
        </p:nvSpPr>
        <p:spPr>
          <a:xfrm>
            <a:off x="2057400" y="2538982"/>
            <a:ext cx="5219163" cy="9833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cs typeface="Cambria"/>
              </a:rPr>
              <a:t>Supports student learning in </a:t>
            </a:r>
            <a:r>
              <a:rPr lang="en-US" sz="2000" b="1" dirty="0" smtClean="0">
                <a:solidFill>
                  <a:schemeClr val="tx1"/>
                </a:solidFill>
                <a:cs typeface="Cambria"/>
              </a:rPr>
              <a:t>the</a:t>
            </a:r>
          </a:p>
          <a:p>
            <a:pPr algn="ctr"/>
            <a:r>
              <a:rPr lang="en-US" sz="2000" b="1" dirty="0" smtClean="0">
                <a:solidFill>
                  <a:schemeClr val="tx1"/>
                </a:solidFill>
                <a:cs typeface="Cambria"/>
              </a:rPr>
              <a:t> </a:t>
            </a:r>
            <a:r>
              <a:rPr lang="en-US" sz="2000" b="1" dirty="0">
                <a:solidFill>
                  <a:schemeClr val="tx1"/>
                </a:solidFill>
                <a:cs typeface="Cambria"/>
              </a:rPr>
              <a:t>absence of </a:t>
            </a:r>
            <a:r>
              <a:rPr lang="en-US" sz="2000" b="1" dirty="0" smtClean="0">
                <a:solidFill>
                  <a:schemeClr val="tx1"/>
                </a:solidFill>
                <a:cs typeface="Cambria"/>
              </a:rPr>
              <a:t>the teacher</a:t>
            </a:r>
            <a:endParaRPr lang="en-US" sz="2000" b="1" dirty="0">
              <a:cs typeface="Cambria"/>
            </a:endParaRPr>
          </a:p>
        </p:txBody>
      </p:sp>
      <p:sp>
        <p:nvSpPr>
          <p:cNvPr id="26" name="Rounded Rectangle 25"/>
          <p:cNvSpPr/>
          <p:nvPr/>
        </p:nvSpPr>
        <p:spPr>
          <a:xfrm>
            <a:off x="2057400" y="3691986"/>
            <a:ext cx="5219163" cy="9833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cs typeface="Cambria"/>
              </a:rPr>
              <a:t>Provides opportunities </a:t>
            </a:r>
            <a:r>
              <a:rPr lang="en-US" sz="2000" b="1" dirty="0">
                <a:solidFill>
                  <a:schemeClr val="tx1"/>
                </a:solidFill>
                <a:cs typeface="Cambria"/>
              </a:rPr>
              <a:t>for students to </a:t>
            </a:r>
            <a:r>
              <a:rPr lang="en-US" sz="2000" b="1" dirty="0" smtClean="0">
                <a:solidFill>
                  <a:schemeClr val="tx1"/>
                </a:solidFill>
                <a:cs typeface="Cambria"/>
              </a:rPr>
              <a:t>apply skills </a:t>
            </a:r>
            <a:r>
              <a:rPr lang="en-US" sz="2000" b="1" dirty="0">
                <a:solidFill>
                  <a:schemeClr val="tx1"/>
                </a:solidFill>
                <a:cs typeface="Cambria"/>
              </a:rPr>
              <a:t>and strategies </a:t>
            </a:r>
            <a:endParaRPr lang="en-US" sz="2000" b="1" dirty="0">
              <a:cs typeface="Cambria"/>
            </a:endParaRPr>
          </a:p>
        </p:txBody>
      </p:sp>
      <p:sp>
        <p:nvSpPr>
          <p:cNvPr id="27" name="Rounded Rectangle 26"/>
          <p:cNvSpPr/>
          <p:nvPr/>
        </p:nvSpPr>
        <p:spPr>
          <a:xfrm>
            <a:off x="2057400" y="4876800"/>
            <a:ext cx="5219163" cy="9833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cs typeface="Cambria"/>
              </a:rPr>
              <a:t>Allows for authentic </a:t>
            </a:r>
            <a:r>
              <a:rPr lang="en-US" sz="2000" b="1" dirty="0">
                <a:solidFill>
                  <a:schemeClr val="tx1"/>
                </a:solidFill>
                <a:cs typeface="Cambria"/>
              </a:rPr>
              <a:t>practice of </a:t>
            </a:r>
            <a:endParaRPr lang="en-US" sz="2000" b="1" dirty="0" smtClean="0">
              <a:solidFill>
                <a:schemeClr val="tx1"/>
              </a:solidFill>
              <a:cs typeface="Cambria"/>
            </a:endParaRPr>
          </a:p>
          <a:p>
            <a:pPr algn="ctr"/>
            <a:r>
              <a:rPr lang="en-US" sz="2000" b="1" dirty="0" smtClean="0">
                <a:solidFill>
                  <a:schemeClr val="tx1"/>
                </a:solidFill>
                <a:cs typeface="Cambria"/>
              </a:rPr>
              <a:t>academic language</a:t>
            </a:r>
            <a:endParaRPr lang="en-US" sz="2000" b="1" dirty="0">
              <a:cs typeface="Cambria"/>
            </a:endParaRPr>
          </a:p>
        </p:txBody>
      </p:sp>
      <p:sp>
        <p:nvSpPr>
          <p:cNvPr id="33" name="Curved Right Arrow 32"/>
          <p:cNvSpPr/>
          <p:nvPr/>
        </p:nvSpPr>
        <p:spPr>
          <a:xfrm>
            <a:off x="795924" y="1839090"/>
            <a:ext cx="1017747" cy="1270144"/>
          </a:xfrm>
          <a:prstGeom prst="curvedRightArrow">
            <a:avLst/>
          </a:prstGeom>
          <a:solidFill>
            <a:srgbClr val="7EB60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Curved Right Arrow 33"/>
          <p:cNvSpPr/>
          <p:nvPr/>
        </p:nvSpPr>
        <p:spPr>
          <a:xfrm flipH="1">
            <a:off x="7520645" y="2887282"/>
            <a:ext cx="1017747" cy="1270144"/>
          </a:xfrm>
          <a:prstGeom prst="curvedRightArrow">
            <a:avLst/>
          </a:prstGeom>
          <a:solidFill>
            <a:srgbClr val="7EB60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 name="Curved Right Arrow 34"/>
          <p:cNvSpPr/>
          <p:nvPr/>
        </p:nvSpPr>
        <p:spPr>
          <a:xfrm>
            <a:off x="795924" y="3937933"/>
            <a:ext cx="1017747" cy="1270144"/>
          </a:xfrm>
          <a:prstGeom prst="curvedRightArrow">
            <a:avLst/>
          </a:prstGeom>
          <a:solidFill>
            <a:srgbClr val="7EB60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1143000" y="5902404"/>
            <a:ext cx="7075527" cy="1107996"/>
          </a:xfrm>
          <a:prstGeom prst="rect">
            <a:avLst/>
          </a:prstGeom>
          <a:noFill/>
        </p:spPr>
        <p:txBody>
          <a:bodyPr wrap="square" rtlCol="0">
            <a:spAutoFit/>
          </a:bodyPr>
          <a:lstStyle/>
          <a:p>
            <a:r>
              <a:rPr lang="en-US" sz="4800" b="1" dirty="0">
                <a:solidFill>
                  <a:schemeClr val="accent1"/>
                </a:solidFill>
                <a:cs typeface="Cambria"/>
              </a:rPr>
              <a:t>Collaborative Learning</a:t>
            </a:r>
          </a:p>
          <a:p>
            <a:endParaRPr lang="en-US" dirty="0"/>
          </a:p>
        </p:txBody>
      </p:sp>
      <p:sp>
        <p:nvSpPr>
          <p:cNvPr id="11" name="Rectangle 10"/>
          <p:cNvSpPr/>
          <p:nvPr/>
        </p:nvSpPr>
        <p:spPr>
          <a:xfrm>
            <a:off x="609600" y="76200"/>
            <a:ext cx="8229600" cy="1263872"/>
          </a:xfrm>
          <a:prstGeom prst="rect">
            <a:avLst/>
          </a:prstGeom>
        </p:spPr>
        <p:txBody>
          <a:bodyPr wrap="square">
            <a:spAutoFit/>
          </a:bodyPr>
          <a:lstStyle/>
          <a:p>
            <a:pPr lvl="0" algn="ctr">
              <a:lnSpc>
                <a:spcPct val="110000"/>
              </a:lnSpc>
            </a:pPr>
            <a:r>
              <a:rPr lang="en-US" sz="3600" dirty="0" smtClean="0">
                <a:cs typeface="Cambria"/>
              </a:rPr>
              <a:t>Access Point #3: Collaborative Conversations</a:t>
            </a:r>
            <a:endParaRPr lang="en-US" sz="3600" dirty="0">
              <a:cs typeface="Cambria"/>
            </a:endParaRPr>
          </a:p>
        </p:txBody>
      </p:sp>
    </p:spTree>
    <p:extLst>
      <p:ext uri="{BB962C8B-B14F-4D97-AF65-F5344CB8AC3E}">
        <p14:creationId xmlns:p14="http://schemas.microsoft.com/office/powerpoint/2010/main" xmlns="" val="723587244"/>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 calcmode="lin" valueType="num">
                                      <p:cBhvr>
                                        <p:cTn id="14"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5">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25">
                                            <p:txEl>
                                              <p:pRg st="1" end="1"/>
                                            </p:txEl>
                                          </p:spTgt>
                                        </p:tgtEl>
                                        <p:attrNameLst>
                                          <p:attrName>style.visibility</p:attrName>
                                        </p:attrNameLst>
                                      </p:cBhvr>
                                      <p:to>
                                        <p:strVal val="visible"/>
                                      </p:to>
                                    </p:set>
                                    <p:anim calcmode="lin" valueType="num">
                                      <p:cBhvr>
                                        <p:cTn id="19" dur="500" fill="hold"/>
                                        <p:tgtEl>
                                          <p:spTgt spid="2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 calcmode="lin" valueType="num">
                                      <p:cBhvr>
                                        <p:cTn id="26"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2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7">
                                            <p:txEl>
                                              <p:pRg st="0" end="0"/>
                                            </p:txEl>
                                          </p:spTgt>
                                        </p:tgtEl>
                                        <p:attrNameLst>
                                          <p:attrName>style.visibility</p:attrName>
                                        </p:attrNameLst>
                                      </p:cBhvr>
                                      <p:to>
                                        <p:strVal val="visible"/>
                                      </p:to>
                                    </p:set>
                                    <p:anim calcmode="lin" valueType="num">
                                      <p:cBhvr>
                                        <p:cTn id="33"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2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7">
                                            <p:txEl>
                                              <p:pRg st="1" end="1"/>
                                            </p:txEl>
                                          </p:spTgt>
                                        </p:tgtEl>
                                        <p:attrNameLst>
                                          <p:attrName>style.visibility</p:attrName>
                                        </p:attrNameLst>
                                      </p:cBhvr>
                                      <p:to>
                                        <p:strVal val="visible"/>
                                      </p:to>
                                    </p:set>
                                    <p:anim calcmode="lin" valueType="num">
                                      <p:cBhvr>
                                        <p:cTn id="40" dur="500" fill="hold"/>
                                        <p:tgtEl>
                                          <p:spTgt spid="27">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27">
                                            <p:txEl>
                                              <p:pRg st="1" end="1"/>
                                            </p:txEl>
                                          </p:spTgt>
                                        </p:tgtEl>
                                        <p:attrNameLst>
                                          <p:attrName>ppt_h</p:attrName>
                                        </p:attrNameLst>
                                      </p:cBhvr>
                                      <p:tavLst>
                                        <p:tav tm="0">
                                          <p:val>
                                            <p:fltVal val="0"/>
                                          </p:val>
                                        </p:tav>
                                        <p:tav tm="100000">
                                          <p:val>
                                            <p:strVal val="#ppt_h"/>
                                          </p:val>
                                        </p:tav>
                                      </p:tavLst>
                                    </p:anim>
                                    <p:animEffect transition="in" filter="fade">
                                      <p:cBhvr>
                                        <p:cTn id="42"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Rectangle 1"/>
          <p:cNvSpPr/>
          <p:nvPr/>
        </p:nvSpPr>
        <p:spPr>
          <a:xfrm>
            <a:off x="685800" y="0"/>
            <a:ext cx="7848600" cy="1311128"/>
          </a:xfrm>
          <a:prstGeom prst="rect">
            <a:avLst/>
          </a:prstGeom>
        </p:spPr>
        <p:txBody>
          <a:bodyPr wrap="square">
            <a:spAutoFit/>
          </a:bodyPr>
          <a:lstStyle/>
          <a:p>
            <a:pPr lvl="0" algn="ctr">
              <a:lnSpc>
                <a:spcPct val="110000"/>
              </a:lnSpc>
            </a:pPr>
            <a:r>
              <a:rPr lang="en-US" sz="3600" dirty="0" smtClean="0">
                <a:latin typeface="Gadget"/>
                <a:cs typeface="Cambria"/>
              </a:rPr>
              <a:t>Access Point #4: An Independent Reading Staircase</a:t>
            </a:r>
          </a:p>
        </p:txBody>
      </p:sp>
      <p:pic>
        <p:nvPicPr>
          <p:cNvPr id="97282" name="Picture 2" descr="\\staffuserserver\Home\silarson\My Documents\My Pictures\young man reading.bmp"/>
          <p:cNvPicPr>
            <a:picLocks noChangeAspect="1" noChangeArrowheads="1"/>
          </p:cNvPicPr>
          <p:nvPr/>
        </p:nvPicPr>
        <p:blipFill>
          <a:blip r:embed="rId5" cstate="print"/>
          <a:srcRect/>
          <a:stretch>
            <a:fillRect/>
          </a:stretch>
        </p:blipFill>
        <p:spPr bwMode="auto">
          <a:xfrm>
            <a:off x="838199" y="2286000"/>
            <a:ext cx="3780559" cy="2819400"/>
          </a:xfrm>
          <a:prstGeom prst="rect">
            <a:avLst/>
          </a:prstGeom>
          <a:noFill/>
        </p:spPr>
      </p:pic>
      <p:pic>
        <p:nvPicPr>
          <p:cNvPr id="97283" name="Picture 3" descr="\\staffuserserver\Home\silarson\My Documents\My Pictures\kids-reading-books-1.jpg"/>
          <p:cNvPicPr>
            <a:picLocks noChangeAspect="1" noChangeArrowheads="1"/>
          </p:cNvPicPr>
          <p:nvPr/>
        </p:nvPicPr>
        <p:blipFill>
          <a:blip r:embed="rId6" cstate="print"/>
          <a:srcRect/>
          <a:stretch>
            <a:fillRect/>
          </a:stretch>
        </p:blipFill>
        <p:spPr bwMode="auto">
          <a:xfrm>
            <a:off x="3962400" y="2895600"/>
            <a:ext cx="4826000" cy="3200400"/>
          </a:xfrm>
          <a:prstGeom prst="rect">
            <a:avLst/>
          </a:prstGeom>
          <a:noFill/>
        </p:spPr>
      </p:pic>
    </p:spTree>
    <p:extLst>
      <p:ext uri="{BB962C8B-B14F-4D97-AF65-F5344CB8AC3E}">
        <p14:creationId xmlns:p14="http://schemas.microsoft.com/office/powerpoint/2010/main" xmlns="" val="530604106"/>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chemeClr val="bg1">
                    <a:lumMod val="75000"/>
                    <a:lumOff val="25000"/>
                  </a:schemeClr>
                </a:solidFill>
              </a:rPr>
              <a:t>Classroom Libraries</a:t>
            </a:r>
            <a:endParaRPr lang="en-US" sz="5400" dirty="0">
              <a:solidFill>
                <a:schemeClr val="bg1">
                  <a:lumMod val="75000"/>
                  <a:lumOff val="25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52400" y="1219200"/>
            <a:ext cx="5029200" cy="2514600"/>
          </a:xfr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43400" y="2743200"/>
            <a:ext cx="4648929" cy="3482209"/>
          </a:xfrm>
          <a:prstGeom prst="rect">
            <a:avLst/>
          </a:prstGeom>
        </p:spPr>
      </p:pic>
    </p:spTree>
    <p:extLst>
      <p:ext uri="{BB962C8B-B14F-4D97-AF65-F5344CB8AC3E}">
        <p14:creationId xmlns:p14="http://schemas.microsoft.com/office/powerpoint/2010/main" xmlns="" val="2131721870"/>
      </p:ext>
    </p:extLst>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pic>
        <p:nvPicPr>
          <p:cNvPr id="1027" name="Picture 3" descr="C:\Documents and Settings\MAXWETA\Local Settings\Temporary Internet Files\Content.IE5\Y7R8ERMW\MP900403048[1].jpg"/>
          <p:cNvPicPr>
            <a:picLocks noChangeAspect="1" noChangeArrowheads="1"/>
          </p:cNvPicPr>
          <p:nvPr/>
        </p:nvPicPr>
        <p:blipFill>
          <a:blip r:embed="rId5" cstate="print"/>
          <a:srcRect/>
          <a:stretch>
            <a:fillRect/>
          </a:stretch>
        </p:blipFill>
        <p:spPr bwMode="auto">
          <a:xfrm flipH="1">
            <a:off x="5931408" y="1143000"/>
            <a:ext cx="3212592" cy="2525624"/>
          </a:xfrm>
          <a:prstGeom prst="rect">
            <a:avLst/>
          </a:prstGeom>
          <a:ln>
            <a:noFill/>
          </a:ln>
          <a:effectLst>
            <a:softEdge rad="112500"/>
          </a:effectLst>
        </p:spPr>
      </p:pic>
      <p:sp>
        <p:nvSpPr>
          <p:cNvPr id="2" name="Title 1"/>
          <p:cNvSpPr>
            <a:spLocks noGrp="1"/>
          </p:cNvSpPr>
          <p:nvPr>
            <p:ph type="ctrTitle"/>
          </p:nvPr>
        </p:nvSpPr>
        <p:spPr>
          <a:xfrm>
            <a:off x="1600200" y="2511425"/>
            <a:ext cx="5702808" cy="2593975"/>
          </a:xfrm>
        </p:spPr>
        <p:txBody>
          <a:bodyPr>
            <a:noAutofit/>
          </a:bodyPr>
          <a:lstStyle/>
          <a:p>
            <a:r>
              <a:rPr lang="en-US" sz="4400" b="1" dirty="0" smtClean="0"/>
              <a:t>What is so complex about text complexity?</a:t>
            </a:r>
            <a:endParaRPr lang="en-US" sz="4400" dirty="0"/>
          </a:p>
        </p:txBody>
      </p:sp>
      <p:sp>
        <p:nvSpPr>
          <p:cNvPr id="4" name="Rectangle 3"/>
          <p:cNvSpPr/>
          <p:nvPr/>
        </p:nvSpPr>
        <p:spPr>
          <a:xfrm>
            <a:off x="304800" y="65782"/>
            <a:ext cx="8458200" cy="1077218"/>
          </a:xfrm>
          <a:prstGeom prst="rect">
            <a:avLst/>
          </a:prstGeom>
        </p:spPr>
        <p:txBody>
          <a:bodyPr wrap="square">
            <a:spAutoFit/>
          </a:bodyPr>
          <a:lstStyle/>
          <a:p>
            <a:pPr algn="ctr"/>
            <a:r>
              <a:rPr lang="en-US" sz="3200" dirty="0">
                <a:latin typeface="Gadget"/>
              </a:rPr>
              <a:t>Building Collections of Appropriately Complex Texts in All Disciplines</a:t>
            </a:r>
          </a:p>
        </p:txBody>
      </p:sp>
      <p:sp>
        <p:nvSpPr>
          <p:cNvPr id="5" name="Rectangle 4"/>
          <p:cNvSpPr/>
          <p:nvPr/>
        </p:nvSpPr>
        <p:spPr>
          <a:xfrm>
            <a:off x="685800" y="5486400"/>
            <a:ext cx="7696200" cy="461665"/>
          </a:xfrm>
          <a:prstGeom prst="rect">
            <a:avLst/>
          </a:prstGeom>
        </p:spPr>
        <p:txBody>
          <a:bodyPr wrap="square">
            <a:spAutoFit/>
          </a:bodyPr>
          <a:lstStyle/>
          <a:p>
            <a:r>
              <a:rPr lang="en-US" sz="2400" u="sng" dirty="0">
                <a:solidFill>
                  <a:schemeClr val="bg1">
                    <a:lumMod val="75000"/>
                    <a:lumOff val="25000"/>
                  </a:schemeClr>
                </a:solidFill>
                <a:hlinkClick r:id="rId6"/>
              </a:rPr>
              <a:t>http://www.livebinders.com/media/get/NDQ4Nzg3Mg==</a:t>
            </a:r>
            <a:endParaRPr lang="en-US" sz="2400" dirty="0">
              <a:solidFill>
                <a:schemeClr val="bg1">
                  <a:lumMod val="75000"/>
                  <a:lumOff val="25000"/>
                </a:schemeClr>
              </a:solidFill>
            </a:endParaRPr>
          </a:p>
        </p:txBody>
      </p:sp>
    </p:spTree>
    <p:extLst>
      <p:ext uri="{BB962C8B-B14F-4D97-AF65-F5344CB8AC3E}">
        <p14:creationId xmlns:p14="http://schemas.microsoft.com/office/powerpoint/2010/main" xmlns="" val="207724956"/>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p:txBody>
          <a:bodyPr>
            <a:normAutofit fontScale="90000"/>
          </a:bodyPr>
          <a:lstStyle/>
          <a:p>
            <a:r>
              <a:rPr lang="en-US" dirty="0" smtClean="0"/>
              <a:t>How Complex Are Your Science Texts?</a:t>
            </a:r>
            <a:br>
              <a:rPr lang="en-US" dirty="0" smtClean="0"/>
            </a:br>
            <a:endParaRPr lang="en-US" dirty="0"/>
          </a:p>
        </p:txBody>
      </p:sp>
      <p:pic>
        <p:nvPicPr>
          <p:cNvPr id="1026" name="Picture 2"/>
          <p:cNvPicPr>
            <a:picLocks noGrp="1" noChangeAspect="1" noChangeArrowheads="1"/>
          </p:cNvPicPr>
          <p:nvPr>
            <p:ph idx="1"/>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67000" y="1828800"/>
            <a:ext cx="3962400" cy="3464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1333847"/>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Rectangle 1"/>
          <p:cNvSpPr/>
          <p:nvPr/>
        </p:nvSpPr>
        <p:spPr>
          <a:xfrm>
            <a:off x="0" y="0"/>
            <a:ext cx="9144000" cy="1311128"/>
          </a:xfrm>
          <a:prstGeom prst="rect">
            <a:avLst/>
          </a:prstGeom>
        </p:spPr>
        <p:txBody>
          <a:bodyPr wrap="square">
            <a:spAutoFit/>
          </a:bodyPr>
          <a:lstStyle/>
          <a:p>
            <a:pPr lvl="0" algn="ctr">
              <a:lnSpc>
                <a:spcPct val="110000"/>
              </a:lnSpc>
            </a:pPr>
            <a:r>
              <a:rPr lang="en-US" sz="3600" dirty="0" smtClean="0">
                <a:latin typeface="Gadget"/>
                <a:cs typeface="Cambria"/>
              </a:rPr>
              <a:t>Access Point #5: Demonstrating Understanding and Assessing Performance</a:t>
            </a:r>
            <a:endParaRPr lang="en-US" sz="3600" dirty="0">
              <a:latin typeface="Gadget"/>
              <a:cs typeface="Cambria"/>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0" y="2362200"/>
            <a:ext cx="3962400" cy="3462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Arrow Connector 5"/>
          <p:cNvCxnSpPr/>
          <p:nvPr/>
        </p:nvCxnSpPr>
        <p:spPr>
          <a:xfrm>
            <a:off x="3733800" y="1676400"/>
            <a:ext cx="2971800" cy="3429000"/>
          </a:xfrm>
          <a:prstGeom prst="straightConnector1">
            <a:avLst/>
          </a:prstGeom>
          <a:ln w="76200">
            <a:solidFill>
              <a:schemeClr val="bg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88882" y="1944468"/>
            <a:ext cx="3276600" cy="1200329"/>
          </a:xfrm>
          <a:prstGeom prst="rect">
            <a:avLst/>
          </a:prstGeom>
          <a:noFill/>
        </p:spPr>
        <p:txBody>
          <a:bodyPr wrap="square" rtlCol="0">
            <a:spAutoFit/>
          </a:bodyPr>
          <a:lstStyle/>
          <a:p>
            <a:r>
              <a:rPr lang="en-US" sz="2400" dirty="0" smtClean="0">
                <a:solidFill>
                  <a:schemeClr val="bg1">
                    <a:lumMod val="75000"/>
                    <a:lumOff val="25000"/>
                  </a:schemeClr>
                </a:solidFill>
              </a:rPr>
              <a:t>Deeper comprehension is not the ultimate goal.</a:t>
            </a:r>
            <a:endParaRPr lang="en-US" sz="2400" dirty="0">
              <a:solidFill>
                <a:schemeClr val="bg1">
                  <a:lumMod val="75000"/>
                  <a:lumOff val="25000"/>
                </a:schemeClr>
              </a:solidFill>
            </a:endParaRPr>
          </a:p>
        </p:txBody>
      </p:sp>
      <p:sp>
        <p:nvSpPr>
          <p:cNvPr id="4" name="TextBox 3"/>
          <p:cNvSpPr txBox="1"/>
          <p:nvPr/>
        </p:nvSpPr>
        <p:spPr>
          <a:xfrm>
            <a:off x="152400" y="3363803"/>
            <a:ext cx="4923143" cy="830997"/>
          </a:xfrm>
          <a:prstGeom prst="rect">
            <a:avLst/>
          </a:prstGeom>
          <a:noFill/>
        </p:spPr>
        <p:txBody>
          <a:bodyPr wrap="none" rtlCol="0">
            <a:spAutoFit/>
          </a:bodyPr>
          <a:lstStyle/>
          <a:p>
            <a:r>
              <a:rPr lang="en-US" sz="2400" dirty="0" smtClean="0">
                <a:solidFill>
                  <a:schemeClr val="bg1">
                    <a:lumMod val="75000"/>
                    <a:lumOff val="25000"/>
                  </a:schemeClr>
                </a:solidFill>
              </a:rPr>
              <a:t>What can students be asked to do </a:t>
            </a:r>
          </a:p>
          <a:p>
            <a:r>
              <a:rPr lang="en-US" sz="2400" dirty="0">
                <a:solidFill>
                  <a:schemeClr val="bg1">
                    <a:lumMod val="75000"/>
                    <a:lumOff val="25000"/>
                  </a:schemeClr>
                </a:solidFill>
              </a:rPr>
              <a:t>w</a:t>
            </a:r>
            <a:r>
              <a:rPr lang="en-US" sz="2400" dirty="0" smtClean="0">
                <a:solidFill>
                  <a:schemeClr val="bg1">
                    <a:lumMod val="75000"/>
                    <a:lumOff val="25000"/>
                  </a:schemeClr>
                </a:solidFill>
              </a:rPr>
              <a:t>ith that deeper understanding?</a:t>
            </a:r>
            <a:endParaRPr lang="en-US" sz="2400" dirty="0">
              <a:solidFill>
                <a:schemeClr val="bg1">
                  <a:lumMod val="75000"/>
                  <a:lumOff val="25000"/>
                </a:schemeClr>
              </a:solidFill>
            </a:endParaRPr>
          </a:p>
        </p:txBody>
      </p:sp>
      <p:sp>
        <p:nvSpPr>
          <p:cNvPr id="7" name="TextBox 6"/>
          <p:cNvSpPr txBox="1"/>
          <p:nvPr/>
        </p:nvSpPr>
        <p:spPr>
          <a:xfrm>
            <a:off x="307426" y="4412902"/>
            <a:ext cx="3725918" cy="1384995"/>
          </a:xfrm>
          <a:prstGeom prst="rect">
            <a:avLst/>
          </a:prstGeom>
          <a:noFill/>
        </p:spPr>
        <p:txBody>
          <a:bodyPr wrap="square" rtlCol="0">
            <a:spAutoFit/>
          </a:bodyPr>
          <a:lstStyle/>
          <a:p>
            <a:r>
              <a:rPr lang="en-US" sz="2800" dirty="0" smtClean="0">
                <a:solidFill>
                  <a:schemeClr val="bg1">
                    <a:lumMod val="75000"/>
                    <a:lumOff val="25000"/>
                  </a:schemeClr>
                </a:solidFill>
              </a:rPr>
              <a:t>To </a:t>
            </a:r>
            <a:r>
              <a:rPr lang="en-US" sz="2800" b="1" dirty="0" smtClean="0">
                <a:solidFill>
                  <a:schemeClr val="bg1">
                    <a:lumMod val="75000"/>
                    <a:lumOff val="25000"/>
                  </a:schemeClr>
                </a:solidFill>
              </a:rPr>
              <a:t>KNOW</a:t>
            </a:r>
            <a:r>
              <a:rPr lang="en-US" sz="2800" dirty="0" smtClean="0">
                <a:solidFill>
                  <a:schemeClr val="bg1">
                    <a:lumMod val="75000"/>
                    <a:lumOff val="25000"/>
                  </a:schemeClr>
                </a:solidFill>
              </a:rPr>
              <a:t> …AND …</a:t>
            </a:r>
          </a:p>
          <a:p>
            <a:endParaRPr lang="en-US" sz="2800" dirty="0" smtClean="0">
              <a:solidFill>
                <a:schemeClr val="bg1">
                  <a:lumMod val="75000"/>
                  <a:lumOff val="25000"/>
                </a:schemeClr>
              </a:solidFill>
            </a:endParaRPr>
          </a:p>
          <a:p>
            <a:r>
              <a:rPr lang="en-US" sz="2800" dirty="0" smtClean="0">
                <a:solidFill>
                  <a:schemeClr val="bg1">
                    <a:lumMod val="75000"/>
                    <a:lumOff val="25000"/>
                  </a:schemeClr>
                </a:solidFill>
              </a:rPr>
              <a:t>Be able to </a:t>
            </a:r>
            <a:r>
              <a:rPr lang="en-US" sz="2800" b="1" dirty="0" smtClean="0">
                <a:solidFill>
                  <a:schemeClr val="bg1">
                    <a:lumMod val="75000"/>
                    <a:lumOff val="25000"/>
                  </a:schemeClr>
                </a:solidFill>
              </a:rPr>
              <a:t>DO!</a:t>
            </a:r>
            <a:endParaRPr lang="en-US" sz="2800" b="1" dirty="0">
              <a:solidFill>
                <a:schemeClr val="bg1">
                  <a:lumMod val="75000"/>
                  <a:lumOff val="25000"/>
                </a:schemeClr>
              </a:solidFill>
            </a:endParaRPr>
          </a:p>
        </p:txBody>
      </p:sp>
    </p:spTree>
    <p:extLst>
      <p:ext uri="{BB962C8B-B14F-4D97-AF65-F5344CB8AC3E}">
        <p14:creationId xmlns:p14="http://schemas.microsoft.com/office/powerpoint/2010/main" xmlns="" val="4008785728"/>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smtClean="0">
                <a:solidFill>
                  <a:schemeClr val="tx1"/>
                </a:solidFill>
              </a:rPr>
              <a:t>In Conclusion</a:t>
            </a:r>
            <a:endParaRPr lang="en-US" sz="4400" dirty="0">
              <a:solidFill>
                <a:schemeClr val="tx1"/>
              </a:solidFill>
            </a:endParaRPr>
          </a:p>
        </p:txBody>
      </p:sp>
      <p:sp>
        <p:nvSpPr>
          <p:cNvPr id="3" name="TextBox 2"/>
          <p:cNvSpPr txBox="1"/>
          <p:nvPr/>
        </p:nvSpPr>
        <p:spPr>
          <a:xfrm>
            <a:off x="1524000" y="2057400"/>
            <a:ext cx="6781800" cy="3539430"/>
          </a:xfrm>
          <a:prstGeom prst="rect">
            <a:avLst/>
          </a:prstGeom>
          <a:noFill/>
        </p:spPr>
        <p:txBody>
          <a:bodyPr wrap="square" rtlCol="0">
            <a:spAutoFit/>
          </a:bodyPr>
          <a:lstStyle/>
          <a:p>
            <a:r>
              <a:rPr lang="en-US" sz="2800" dirty="0" smtClean="0">
                <a:solidFill>
                  <a:schemeClr val="bg1"/>
                </a:solidFill>
              </a:rPr>
              <a:t>Science literacy begins with each science teacher being aware of the unique demands of science text.</a:t>
            </a:r>
          </a:p>
          <a:p>
            <a:endParaRPr lang="en-US" sz="2800" dirty="0">
              <a:solidFill>
                <a:schemeClr val="bg1"/>
              </a:solidFill>
            </a:endParaRPr>
          </a:p>
          <a:p>
            <a:r>
              <a:rPr lang="en-US" sz="2800" dirty="0" smtClean="0">
                <a:solidFill>
                  <a:schemeClr val="bg1"/>
                </a:solidFill>
              </a:rPr>
              <a:t>Lessons need to be strategic and purposeful and involve the same reading, writing, speaking &amp; listening that real scientists  use.</a:t>
            </a:r>
            <a:endParaRPr lang="en-US" sz="2800" dirty="0">
              <a:solidFill>
                <a:schemeClr val="bg1"/>
              </a:solidFill>
            </a:endParaRPr>
          </a:p>
        </p:txBody>
      </p:sp>
    </p:spTree>
    <p:extLst>
      <p:ext uri="{BB962C8B-B14F-4D97-AF65-F5344CB8AC3E}">
        <p14:creationId xmlns:p14="http://schemas.microsoft.com/office/powerpoint/2010/main" xmlns="" val="3179716672"/>
      </p:ext>
    </p:extLst>
  </p:cSld>
  <p:clrMapOvr>
    <a:masterClrMapping/>
  </p:clrMapOvr>
  <p:transition spd="slow">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smtClean="0">
                <a:solidFill>
                  <a:schemeClr val="tx1"/>
                </a:solidFill>
              </a:rPr>
              <a:t>In Conclusion</a:t>
            </a:r>
            <a:endParaRPr lang="en-US" sz="4400" dirty="0">
              <a:solidFill>
                <a:schemeClr val="tx1"/>
              </a:solidFill>
            </a:endParaRPr>
          </a:p>
        </p:txBody>
      </p:sp>
      <p:sp>
        <p:nvSpPr>
          <p:cNvPr id="3" name="TextBox 2"/>
          <p:cNvSpPr txBox="1"/>
          <p:nvPr/>
        </p:nvSpPr>
        <p:spPr>
          <a:xfrm>
            <a:off x="1371600" y="1371600"/>
            <a:ext cx="6934200" cy="4832092"/>
          </a:xfrm>
          <a:prstGeom prst="rect">
            <a:avLst/>
          </a:prstGeom>
          <a:noFill/>
        </p:spPr>
        <p:txBody>
          <a:bodyPr wrap="square" rtlCol="0">
            <a:spAutoFit/>
          </a:bodyPr>
          <a:lstStyle/>
          <a:p>
            <a:r>
              <a:rPr lang="en-US" sz="2800" dirty="0" smtClean="0">
                <a:solidFill>
                  <a:schemeClr val="bg1"/>
                </a:solidFill>
              </a:rPr>
              <a:t>Use the support available in your district  such as a literacy coach.</a:t>
            </a:r>
          </a:p>
          <a:p>
            <a:endParaRPr lang="en-US" sz="2800" dirty="0">
              <a:solidFill>
                <a:schemeClr val="bg1"/>
              </a:solidFill>
            </a:endParaRPr>
          </a:p>
          <a:p>
            <a:r>
              <a:rPr lang="en-US" sz="2800" dirty="0" smtClean="0">
                <a:solidFill>
                  <a:schemeClr val="bg1"/>
                </a:solidFill>
              </a:rPr>
              <a:t>Contact your CESA for workshops and additional support.</a:t>
            </a:r>
          </a:p>
          <a:p>
            <a:endParaRPr lang="en-US" sz="2800" dirty="0">
              <a:solidFill>
                <a:schemeClr val="bg1"/>
              </a:solidFill>
            </a:endParaRPr>
          </a:p>
          <a:p>
            <a:r>
              <a:rPr lang="en-US" sz="2800" dirty="0" smtClean="0">
                <a:solidFill>
                  <a:schemeClr val="bg1"/>
                </a:solidFill>
              </a:rPr>
              <a:t>Contact Dr. Kevin Anderson  </a:t>
            </a:r>
            <a:r>
              <a:rPr lang="en-US" sz="2800" dirty="0" smtClean="0">
                <a:solidFill>
                  <a:schemeClr val="bg1"/>
                </a:solidFill>
                <a:hlinkClick r:id="rId3"/>
              </a:rPr>
              <a:t>kevin.anderson@dpi.gov</a:t>
            </a:r>
            <a:r>
              <a:rPr lang="en-US" sz="2800" dirty="0" smtClean="0">
                <a:solidFill>
                  <a:schemeClr val="bg1"/>
                </a:solidFill>
              </a:rPr>
              <a:t> </a:t>
            </a:r>
          </a:p>
          <a:p>
            <a:endParaRPr lang="en-US" sz="2800" dirty="0">
              <a:solidFill>
                <a:schemeClr val="bg1"/>
              </a:solidFill>
            </a:endParaRPr>
          </a:p>
          <a:p>
            <a:r>
              <a:rPr lang="en-US" sz="2800" dirty="0" smtClean="0">
                <a:solidFill>
                  <a:schemeClr val="bg1"/>
                </a:solidFill>
              </a:rPr>
              <a:t>Contact Sid Larson , Literacy Consultant</a:t>
            </a:r>
          </a:p>
          <a:p>
            <a:r>
              <a:rPr lang="en-US" sz="2800" dirty="0" smtClean="0">
                <a:solidFill>
                  <a:schemeClr val="bg1"/>
                </a:solidFill>
                <a:hlinkClick r:id="rId4"/>
              </a:rPr>
              <a:t>sid.larson@cesa2.org</a:t>
            </a:r>
            <a:r>
              <a:rPr lang="en-US" sz="2800" dirty="0" smtClean="0">
                <a:solidFill>
                  <a:schemeClr val="bg1"/>
                </a:solidFill>
              </a:rPr>
              <a:t> </a:t>
            </a:r>
            <a:endParaRPr lang="en-US" sz="2800" dirty="0">
              <a:solidFill>
                <a:schemeClr val="bg1"/>
              </a:solidFill>
            </a:endParaRPr>
          </a:p>
        </p:txBody>
      </p:sp>
    </p:spTree>
    <p:extLst>
      <p:ext uri="{BB962C8B-B14F-4D97-AF65-F5344CB8AC3E}">
        <p14:creationId xmlns:p14="http://schemas.microsoft.com/office/powerpoint/2010/main" xmlns="" val="804265237"/>
      </p:ext>
    </p:extLst>
  </p:cSld>
  <p:clrMapOvr>
    <a:masterClrMapping/>
  </p:clrMapOvr>
  <p:transition spd="slow">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6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3781486675"/>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15" name="Slide Number Placeholder 4"/>
          <p:cNvSpPr>
            <a:spLocks noGrp="1"/>
          </p:cNvSpPr>
          <p:nvPr>
            <p:ph type="sldNum" sz="quarter" idx="12"/>
          </p:nvPr>
        </p:nvSpPr>
        <p:spPr>
          <a:xfrm>
            <a:off x="0" y="6324600"/>
            <a:ext cx="457200" cy="365125"/>
          </a:xfrm>
        </p:spPr>
        <p:txBody>
          <a:bodyPr/>
          <a:lstStyle/>
          <a:p>
            <a:fld id="{C12F354A-DDA8-4B56-8ECA-2BF4CBC9CD8D}" type="slidenum">
              <a:rPr lang="en-US" smtClean="0"/>
              <a:pPr/>
              <a:t>5</a:t>
            </a:fld>
            <a:endParaRPr lang="en-US" dirty="0"/>
          </a:p>
        </p:txBody>
      </p:sp>
      <p:sp>
        <p:nvSpPr>
          <p:cNvPr id="2" name="Title 1"/>
          <p:cNvSpPr>
            <a:spLocks noGrp="1"/>
          </p:cNvSpPr>
          <p:nvPr>
            <p:ph type="title" idx="4294967295"/>
          </p:nvPr>
        </p:nvSpPr>
        <p:spPr>
          <a:xfrm>
            <a:off x="609600" y="381000"/>
            <a:ext cx="6400800" cy="688975"/>
          </a:xfrm>
          <a:prstGeom prst="rect">
            <a:avLst/>
          </a:prstGeom>
        </p:spPr>
        <p:txBody>
          <a:bodyPr>
            <a:noAutofit/>
          </a:bodyPr>
          <a:lstStyle/>
          <a:p>
            <a:r>
              <a:rPr lang="en-US" dirty="0"/>
              <a:t>Recommended Placement</a:t>
            </a:r>
          </a:p>
        </p:txBody>
      </p:sp>
      <p:grpSp>
        <p:nvGrpSpPr>
          <p:cNvPr id="3" name="Group 30"/>
          <p:cNvGrpSpPr/>
          <p:nvPr/>
        </p:nvGrpSpPr>
        <p:grpSpPr>
          <a:xfrm>
            <a:off x="7080343" y="122015"/>
            <a:ext cx="2033751" cy="1907628"/>
            <a:chOff x="5600701" y="2662238"/>
            <a:chExt cx="2857499" cy="2747962"/>
          </a:xfrm>
        </p:grpSpPr>
        <p:sp>
          <p:nvSpPr>
            <p:cNvPr id="13" name="Isosceles Triangle 21"/>
            <p:cNvSpPr>
              <a:spLocks noChangeArrowheads="1"/>
            </p:cNvSpPr>
            <p:nvPr/>
          </p:nvSpPr>
          <p:spPr bwMode="auto">
            <a:xfrm>
              <a:off x="5600701" y="4333876"/>
              <a:ext cx="2857499" cy="759226"/>
            </a:xfrm>
            <a:prstGeom prst="triangle">
              <a:avLst>
                <a:gd name="adj" fmla="val 50000"/>
              </a:avLst>
            </a:prstGeom>
            <a:solidFill>
              <a:srgbClr val="2E7084"/>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endParaRPr>
            </a:p>
          </p:txBody>
        </p:sp>
        <p:grpSp>
          <p:nvGrpSpPr>
            <p:cNvPr id="5" name="Group 38"/>
            <p:cNvGrpSpPr/>
            <p:nvPr/>
          </p:nvGrpSpPr>
          <p:grpSpPr>
            <a:xfrm>
              <a:off x="5959551" y="2662238"/>
              <a:ext cx="2133600" cy="2747962"/>
              <a:chOff x="5959551" y="2662238"/>
              <a:chExt cx="2133600" cy="2747962"/>
            </a:xfrm>
          </p:grpSpPr>
          <p:grpSp>
            <p:nvGrpSpPr>
              <p:cNvPr id="6" name="Group 8"/>
              <p:cNvGrpSpPr>
                <a:grpSpLocks/>
              </p:cNvGrpSpPr>
              <p:nvPr/>
            </p:nvGrpSpPr>
            <p:grpSpPr bwMode="auto">
              <a:xfrm>
                <a:off x="6245027" y="2662238"/>
                <a:ext cx="759021" cy="2741613"/>
                <a:chOff x="6502206" y="2419049"/>
                <a:chExt cx="759019" cy="2741913"/>
              </a:xfrm>
            </p:grpSpPr>
            <p:sp>
              <p:nvSpPr>
                <p:cNvPr id="27" name="Isosceles Triangle 22"/>
                <p:cNvSpPr>
                  <a:spLocks noChangeArrowheads="1"/>
                </p:cNvSpPr>
                <p:nvPr/>
              </p:nvSpPr>
              <p:spPr bwMode="auto">
                <a:xfrm rot="7297754">
                  <a:off x="5510759" y="3410496"/>
                  <a:ext cx="2741913" cy="759019"/>
                </a:xfrm>
                <a:prstGeom prst="triangle">
                  <a:avLst>
                    <a:gd name="adj" fmla="val 50000"/>
                  </a:avLst>
                </a:prstGeom>
                <a:solidFill>
                  <a:srgbClr val="FFCC00"/>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endParaRPr>
                </a:p>
              </p:txBody>
            </p:sp>
            <p:sp>
              <p:nvSpPr>
                <p:cNvPr id="28" name="TextBox 18"/>
                <p:cNvSpPr txBox="1">
                  <a:spLocks noChangeArrowheads="1"/>
                </p:cNvSpPr>
                <p:nvPr/>
              </p:nvSpPr>
              <p:spPr bwMode="auto">
                <a:xfrm rot="17950859">
                  <a:off x="6020170" y="3512573"/>
                  <a:ext cx="1523284" cy="389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Cambria"/>
                      <a:cs typeface="Cambria"/>
                    </a:rPr>
                    <a:t>Qualitative</a:t>
                  </a:r>
                </a:p>
              </p:txBody>
            </p:sp>
          </p:grpSp>
          <p:grpSp>
            <p:nvGrpSpPr>
              <p:cNvPr id="7" name="Group 11"/>
              <p:cNvGrpSpPr>
                <a:grpSpLocks/>
              </p:cNvGrpSpPr>
              <p:nvPr/>
            </p:nvGrpSpPr>
            <p:grpSpPr bwMode="auto">
              <a:xfrm>
                <a:off x="7059482" y="2666769"/>
                <a:ext cx="758956" cy="2743431"/>
                <a:chOff x="7316234" y="2424113"/>
                <a:chExt cx="758945" cy="2743197"/>
              </a:xfrm>
            </p:grpSpPr>
            <p:sp>
              <p:nvSpPr>
                <p:cNvPr id="25" name="Isosceles Triangle 23"/>
                <p:cNvSpPr>
                  <a:spLocks noChangeArrowheads="1"/>
                </p:cNvSpPr>
                <p:nvPr/>
              </p:nvSpPr>
              <p:spPr bwMode="auto">
                <a:xfrm rot="14352476" flipH="1">
                  <a:off x="6324108" y="3416239"/>
                  <a:ext cx="2743197" cy="758945"/>
                </a:xfrm>
                <a:prstGeom prst="triangle">
                  <a:avLst>
                    <a:gd name="adj" fmla="val 50000"/>
                  </a:avLst>
                </a:prstGeom>
                <a:solidFill>
                  <a:srgbClr val="DD4F23"/>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endParaRPr>
                </a:p>
              </p:txBody>
            </p:sp>
            <p:sp>
              <p:nvSpPr>
                <p:cNvPr id="26" name="TextBox 25"/>
                <p:cNvSpPr txBox="1">
                  <a:spLocks noChangeArrowheads="1"/>
                </p:cNvSpPr>
                <p:nvPr/>
              </p:nvSpPr>
              <p:spPr bwMode="auto">
                <a:xfrm rot="3558274">
                  <a:off x="7099944" y="3512421"/>
                  <a:ext cx="1523997" cy="389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Cambria"/>
                      <a:cs typeface="Cambria"/>
                    </a:rPr>
                    <a:t>Quantitative</a:t>
                  </a:r>
                </a:p>
              </p:txBody>
            </p:sp>
          </p:grpSp>
          <p:sp>
            <p:nvSpPr>
              <p:cNvPr id="24" name="TextBox 20"/>
              <p:cNvSpPr txBox="1">
                <a:spLocks noChangeArrowheads="1"/>
              </p:cNvSpPr>
              <p:nvPr/>
            </p:nvSpPr>
            <p:spPr bwMode="auto">
              <a:xfrm>
                <a:off x="5959551" y="4753318"/>
                <a:ext cx="2133600" cy="399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Cambria"/>
                    <a:cs typeface="Cambria"/>
                  </a:rPr>
                  <a:t>Reader and Task</a:t>
                </a:r>
              </a:p>
            </p:txBody>
          </p:sp>
        </p:grpSp>
      </p:grpSp>
      <p:pic>
        <p:nvPicPr>
          <p:cNvPr id="4098"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5857" t="27801" r="66032" b="8333"/>
          <a:stretch/>
        </p:blipFill>
        <p:spPr bwMode="auto">
          <a:xfrm>
            <a:off x="685800" y="1541427"/>
            <a:ext cx="3657600" cy="46719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5930" t="27862" r="65959" b="7552"/>
          <a:stretch/>
        </p:blipFill>
        <p:spPr bwMode="auto">
          <a:xfrm>
            <a:off x="4648200" y="1981200"/>
            <a:ext cx="3520280" cy="45472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83723027"/>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228600"/>
            <a:ext cx="7924800" cy="708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44468478"/>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228600"/>
            <a:ext cx="7924800" cy="708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Oval Callout 2"/>
          <p:cNvSpPr/>
          <p:nvPr/>
        </p:nvSpPr>
        <p:spPr>
          <a:xfrm>
            <a:off x="0" y="1635252"/>
            <a:ext cx="1905000" cy="1908048"/>
          </a:xfrm>
          <a:prstGeom prst="wedgeEllipseCallout">
            <a:avLst>
              <a:gd name="adj1" fmla="val 107752"/>
              <a:gd name="adj2" fmla="val 279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McDougal </a:t>
            </a:r>
            <a:r>
              <a:rPr lang="en-US" b="1" dirty="0" err="1" smtClean="0"/>
              <a:t>Littell</a:t>
            </a:r>
            <a:endParaRPr lang="en-US" b="1" dirty="0" smtClean="0"/>
          </a:p>
          <a:p>
            <a:pPr algn="ctr"/>
            <a:r>
              <a:rPr lang="en-US" b="1" dirty="0" smtClean="0"/>
              <a:t>7</a:t>
            </a:r>
            <a:r>
              <a:rPr lang="en-US" b="1" baseline="30000" dirty="0" smtClean="0"/>
              <a:t>th</a:t>
            </a:r>
            <a:r>
              <a:rPr lang="en-US" b="1" dirty="0" smtClean="0"/>
              <a:t> grade</a:t>
            </a:r>
            <a:endParaRPr lang="en-US" b="1"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43725" y="1219200"/>
            <a:ext cx="2200275" cy="1901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4329113"/>
            <a:ext cx="2047875" cy="174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47421738"/>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24180"/>
            <a:ext cx="7696200" cy="68821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3935875"/>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6000"/>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5" name="Footer Placeholder 4"/>
          <p:cNvSpPr>
            <a:spLocks noGrp="1"/>
          </p:cNvSpPr>
          <p:nvPr>
            <p:ph type="ftr" sz="quarter" idx="11"/>
          </p:nvPr>
        </p:nvSpPr>
        <p:spPr/>
        <p:txBody>
          <a:bodyPr/>
          <a:lstStyle/>
          <a:p>
            <a:pPr>
              <a:defRPr/>
            </a:pPr>
            <a:endParaRPr lang="en-US" dirty="0" smtClean="0">
              <a:solidFill>
                <a:srgbClr val="775F55"/>
              </a:solidFill>
            </a:endParaRPr>
          </a:p>
          <a:p>
            <a:pPr>
              <a:defRPr/>
            </a:pPr>
            <a:r>
              <a:rPr lang="en-US" dirty="0" smtClean="0">
                <a:solidFill>
                  <a:schemeClr val="bg1">
                    <a:lumMod val="75000"/>
                    <a:lumOff val="25000"/>
                  </a:schemeClr>
                </a:solidFill>
              </a:rPr>
              <a:t>Source:</a:t>
            </a:r>
          </a:p>
          <a:p>
            <a:pPr>
              <a:defRPr/>
            </a:pPr>
            <a:endParaRPr lang="en-US" dirty="0">
              <a:solidFill>
                <a:srgbClr val="775F55"/>
              </a:solidFill>
            </a:endParaRPr>
          </a:p>
        </p:txBody>
      </p:sp>
      <p:sp>
        <p:nvSpPr>
          <p:cNvPr id="4" name="Slide Number Placeholder 3"/>
          <p:cNvSpPr>
            <a:spLocks noGrp="1"/>
          </p:cNvSpPr>
          <p:nvPr>
            <p:ph type="sldNum" sz="quarter" idx="12"/>
          </p:nvPr>
        </p:nvSpPr>
        <p:spPr/>
        <p:txBody>
          <a:bodyPr>
            <a:normAutofit/>
          </a:bodyPr>
          <a:lstStyle/>
          <a:p>
            <a:pPr>
              <a:defRPr/>
            </a:pPr>
            <a:fld id="{8233EF68-F7BB-4A9D-B995-440253222F50}" type="slidenum">
              <a:rPr lang="en-US"/>
              <a:pPr>
                <a:defRPr/>
              </a:pPr>
              <a:t>9</a:t>
            </a:fld>
            <a:endParaRPr lang="en-US" dirty="0"/>
          </a:p>
        </p:txBody>
      </p:sp>
      <p:sp>
        <p:nvSpPr>
          <p:cNvPr id="7" name="Title 1"/>
          <p:cNvSpPr txBox="1">
            <a:spLocks/>
          </p:cNvSpPr>
          <p:nvPr/>
        </p:nvSpPr>
        <p:spPr>
          <a:xfrm>
            <a:off x="0" y="0"/>
            <a:ext cx="7391400" cy="1285875"/>
          </a:xfrm>
          <a:prstGeom prst="rect">
            <a:avLst/>
          </a:prstGeom>
        </p:spPr>
        <p:txBody>
          <a:bodyPr anchor="ctr">
            <a:normAutofit/>
          </a:bodyPr>
          <a:lstStyle/>
          <a:p>
            <a:pPr marL="457200" eaLnBrk="0" hangingPunct="0">
              <a:defRPr/>
            </a:pPr>
            <a:r>
              <a:rPr lang="en-US" sz="4000" kern="0" dirty="0">
                <a:ea typeface="Geneva" pitchFamily="-108" charset="-128"/>
                <a:cs typeface="Geneva" pitchFamily="-108" charset="-128"/>
              </a:rPr>
              <a:t>Overview of Text Complexity</a:t>
            </a:r>
          </a:p>
        </p:txBody>
      </p:sp>
      <p:sp>
        <p:nvSpPr>
          <p:cNvPr id="8" name="Rectangle 7"/>
          <p:cNvSpPr/>
          <p:nvPr/>
        </p:nvSpPr>
        <p:spPr>
          <a:xfrm>
            <a:off x="457200" y="1295400"/>
            <a:ext cx="8229600" cy="877163"/>
          </a:xfrm>
          <a:prstGeom prst="rect">
            <a:avLst/>
          </a:prstGeom>
        </p:spPr>
        <p:txBody>
          <a:bodyPr>
            <a:spAutoFit/>
          </a:bodyPr>
          <a:lstStyle/>
          <a:p>
            <a:pPr marL="0" lvl="1" eaLnBrk="0" hangingPunct="0">
              <a:spcBef>
                <a:spcPts val="600"/>
              </a:spcBef>
              <a:spcAft>
                <a:spcPts val="600"/>
              </a:spcAft>
              <a:buClr>
                <a:srgbClr val="E4A11B"/>
              </a:buClr>
              <a:buSzPct val="75000"/>
              <a:defRPr/>
            </a:pPr>
            <a:endParaRPr lang="en-US" b="1" kern="0" dirty="0">
              <a:solidFill>
                <a:srgbClr val="0070C0"/>
              </a:solidFill>
              <a:latin typeface="Arial"/>
              <a:ea typeface="Geneva" pitchFamily="-108" charset="-128"/>
            </a:endParaRPr>
          </a:p>
          <a:p>
            <a:pPr marL="402336" lvl="1" indent="-287338" eaLnBrk="0" hangingPunct="0">
              <a:spcAft>
                <a:spcPts val="600"/>
              </a:spcAft>
              <a:buClr>
                <a:srgbClr val="E4A11B"/>
              </a:buClr>
              <a:buSzPct val="75000"/>
              <a:defRPr/>
            </a:pPr>
            <a:r>
              <a:rPr lang="en-US" sz="2800" b="1" kern="0" dirty="0">
                <a:solidFill>
                  <a:schemeClr val="bg1">
                    <a:lumMod val="75000"/>
                    <a:lumOff val="25000"/>
                  </a:schemeClr>
                </a:solidFill>
                <a:ea typeface="Geneva" pitchFamily="-108" charset="-128"/>
              </a:rPr>
              <a:t>Text complexity </a:t>
            </a:r>
            <a:r>
              <a:rPr lang="en-US" sz="2800" kern="0" dirty="0">
                <a:solidFill>
                  <a:schemeClr val="bg1">
                    <a:lumMod val="75000"/>
                    <a:lumOff val="25000"/>
                  </a:schemeClr>
                </a:solidFill>
                <a:ea typeface="Geneva" pitchFamily="-108" charset="-128"/>
              </a:rPr>
              <a:t>is defined by:</a:t>
            </a:r>
          </a:p>
        </p:txBody>
      </p:sp>
      <p:grpSp>
        <p:nvGrpSpPr>
          <p:cNvPr id="2" name="Group 20"/>
          <p:cNvGrpSpPr>
            <a:grpSpLocks/>
          </p:cNvGrpSpPr>
          <p:nvPr/>
        </p:nvGrpSpPr>
        <p:grpSpPr bwMode="auto">
          <a:xfrm>
            <a:off x="533400" y="2362200"/>
            <a:ext cx="6765925" cy="2741613"/>
            <a:chOff x="495320" y="2419049"/>
            <a:chExt cx="6765905" cy="2741913"/>
          </a:xfrm>
        </p:grpSpPr>
        <p:grpSp>
          <p:nvGrpSpPr>
            <p:cNvPr id="3" name="Group 8"/>
            <p:cNvGrpSpPr>
              <a:grpSpLocks/>
            </p:cNvGrpSpPr>
            <p:nvPr/>
          </p:nvGrpSpPr>
          <p:grpSpPr bwMode="auto">
            <a:xfrm>
              <a:off x="6502206" y="2419049"/>
              <a:ext cx="759019" cy="2741913"/>
              <a:chOff x="6502206" y="2419049"/>
              <a:chExt cx="759019" cy="2741913"/>
            </a:xfrm>
          </p:grpSpPr>
          <p:sp>
            <p:nvSpPr>
              <p:cNvPr id="31762" name="Isosceles Triangle 22"/>
              <p:cNvSpPr>
                <a:spLocks noChangeArrowheads="1"/>
              </p:cNvSpPr>
              <p:nvPr/>
            </p:nvSpPr>
            <p:spPr bwMode="auto">
              <a:xfrm rot="7297754">
                <a:off x="5510759" y="3410496"/>
                <a:ext cx="2741913" cy="759019"/>
              </a:xfrm>
              <a:prstGeom prst="triangle">
                <a:avLst>
                  <a:gd name="adj" fmla="val 50000"/>
                </a:avLst>
              </a:prstGeom>
              <a:solidFill>
                <a:srgbClr val="FFCC00"/>
              </a:solidFill>
              <a:ln w="9525" algn="ctr">
                <a:noFill/>
                <a:round/>
                <a:headEnd/>
                <a:tailEnd/>
              </a:ln>
            </p:spPr>
            <p:txBody>
              <a:bodyPr wrap="none" anchor="ctr"/>
              <a:lstStyle/>
              <a:p>
                <a:pPr algn="ctr"/>
                <a:endParaRPr lang="en-US" dirty="0">
                  <a:solidFill>
                    <a:prstClr val="black"/>
                  </a:solidFill>
                  <a:latin typeface="Calibri" pitchFamily="34" charset="0"/>
                </a:endParaRPr>
              </a:p>
            </p:txBody>
          </p:sp>
          <p:sp>
            <p:nvSpPr>
              <p:cNvPr id="31763" name="TextBox 18"/>
              <p:cNvSpPr txBox="1">
                <a:spLocks noChangeArrowheads="1"/>
              </p:cNvSpPr>
              <p:nvPr/>
            </p:nvSpPr>
            <p:spPr bwMode="auto">
              <a:xfrm rot="-3649141">
                <a:off x="6020170" y="3522509"/>
                <a:ext cx="1523284" cy="369316"/>
              </a:xfrm>
              <a:prstGeom prst="rect">
                <a:avLst/>
              </a:prstGeom>
              <a:noFill/>
              <a:ln w="9525">
                <a:noFill/>
                <a:miter lim="800000"/>
                <a:headEnd/>
                <a:tailEnd/>
              </a:ln>
            </p:spPr>
            <p:txBody>
              <a:bodyPr>
                <a:spAutoFit/>
              </a:bodyPr>
              <a:lstStyle/>
              <a:p>
                <a:pPr algn="ctr"/>
                <a:r>
                  <a:rPr lang="en-US" b="1" dirty="0">
                    <a:solidFill>
                      <a:prstClr val="black"/>
                    </a:solidFill>
                    <a:latin typeface="Calibri" pitchFamily="34" charset="0"/>
                  </a:rPr>
                  <a:t>Qualitative</a:t>
                </a:r>
              </a:p>
            </p:txBody>
          </p:sp>
        </p:grpSp>
        <p:sp>
          <p:nvSpPr>
            <p:cNvPr id="31761" name="TextBox 25"/>
            <p:cNvSpPr txBox="1">
              <a:spLocks noChangeArrowheads="1"/>
            </p:cNvSpPr>
            <p:nvPr/>
          </p:nvSpPr>
          <p:spPr bwMode="auto">
            <a:xfrm>
              <a:off x="495320" y="3085453"/>
              <a:ext cx="5344374" cy="353982"/>
            </a:xfrm>
            <a:prstGeom prst="rect">
              <a:avLst/>
            </a:prstGeom>
            <a:noFill/>
            <a:ln w="9525">
              <a:noFill/>
              <a:miter lim="800000"/>
              <a:headEnd/>
              <a:tailEnd/>
            </a:ln>
          </p:spPr>
          <p:txBody>
            <a:bodyPr>
              <a:spAutoFit/>
            </a:bodyPr>
            <a:lstStyle/>
            <a:p>
              <a:pPr marL="800100" indent="-342900">
                <a:spcBef>
                  <a:spcPts val="600"/>
                </a:spcBef>
                <a:buClr>
                  <a:srgbClr val="E4A11B"/>
                </a:buClr>
                <a:buSzPct val="100000"/>
                <a:buFont typeface="Arial" charset="0"/>
                <a:buAutoNum type="arabicPeriod" startAt="2"/>
              </a:pPr>
              <a:endParaRPr lang="en-US" sz="1700" dirty="0">
                <a:solidFill>
                  <a:prstClr val="black"/>
                </a:solidFill>
              </a:endParaRPr>
            </a:p>
          </p:txBody>
        </p:sp>
      </p:grpSp>
      <p:grpSp>
        <p:nvGrpSpPr>
          <p:cNvPr id="6" name="Group 21"/>
          <p:cNvGrpSpPr>
            <a:grpSpLocks/>
          </p:cNvGrpSpPr>
          <p:nvPr/>
        </p:nvGrpSpPr>
        <p:grpSpPr bwMode="auto">
          <a:xfrm>
            <a:off x="485775" y="2220913"/>
            <a:ext cx="7589838" cy="3724096"/>
            <a:chOff x="485450" y="2221162"/>
            <a:chExt cx="7589729" cy="3723777"/>
          </a:xfrm>
        </p:grpSpPr>
        <p:grpSp>
          <p:nvGrpSpPr>
            <p:cNvPr id="9" name="Group 11"/>
            <p:cNvGrpSpPr>
              <a:grpSpLocks/>
            </p:cNvGrpSpPr>
            <p:nvPr/>
          </p:nvGrpSpPr>
          <p:grpSpPr bwMode="auto">
            <a:xfrm>
              <a:off x="7316234" y="2424113"/>
              <a:ext cx="758945" cy="2743197"/>
              <a:chOff x="7316234" y="2424113"/>
              <a:chExt cx="758945" cy="2743197"/>
            </a:xfrm>
          </p:grpSpPr>
          <p:sp>
            <p:nvSpPr>
              <p:cNvPr id="31758" name="Isosceles Triangle 23"/>
              <p:cNvSpPr>
                <a:spLocks noChangeArrowheads="1"/>
              </p:cNvSpPr>
              <p:nvPr/>
            </p:nvSpPr>
            <p:spPr bwMode="auto">
              <a:xfrm rot="14352476" flipH="1">
                <a:off x="6324108" y="3416239"/>
                <a:ext cx="2743197" cy="758945"/>
              </a:xfrm>
              <a:prstGeom prst="triangle">
                <a:avLst>
                  <a:gd name="adj" fmla="val 50000"/>
                </a:avLst>
              </a:prstGeom>
              <a:solidFill>
                <a:srgbClr val="DD4F23"/>
              </a:solidFill>
              <a:ln w="9525" algn="ctr">
                <a:noFill/>
                <a:round/>
                <a:headEnd/>
                <a:tailEnd/>
              </a:ln>
            </p:spPr>
            <p:txBody>
              <a:bodyPr wrap="none" anchor="ctr"/>
              <a:lstStyle/>
              <a:p>
                <a:pPr algn="ctr"/>
                <a:endParaRPr lang="en-US" dirty="0">
                  <a:solidFill>
                    <a:prstClr val="black"/>
                  </a:solidFill>
                  <a:latin typeface="Calibri" pitchFamily="34" charset="0"/>
                </a:endParaRPr>
              </a:p>
            </p:txBody>
          </p:sp>
          <p:sp>
            <p:nvSpPr>
              <p:cNvPr id="31759" name="TextBox 19"/>
              <p:cNvSpPr txBox="1">
                <a:spLocks noChangeArrowheads="1"/>
              </p:cNvSpPr>
              <p:nvPr/>
            </p:nvSpPr>
            <p:spPr bwMode="auto">
              <a:xfrm rot="3558274">
                <a:off x="7099944" y="3522373"/>
                <a:ext cx="1523997" cy="369280"/>
              </a:xfrm>
              <a:prstGeom prst="rect">
                <a:avLst/>
              </a:prstGeom>
              <a:noFill/>
              <a:ln w="9525">
                <a:noFill/>
                <a:miter lim="800000"/>
                <a:headEnd/>
                <a:tailEnd/>
              </a:ln>
            </p:spPr>
            <p:txBody>
              <a:bodyPr>
                <a:spAutoFit/>
              </a:bodyPr>
              <a:lstStyle/>
              <a:p>
                <a:pPr algn="ctr"/>
                <a:r>
                  <a:rPr lang="en-US" b="1" dirty="0">
                    <a:solidFill>
                      <a:prstClr val="black"/>
                    </a:solidFill>
                    <a:latin typeface="Calibri" pitchFamily="34" charset="0"/>
                  </a:rPr>
                  <a:t>Quantitative</a:t>
                </a:r>
              </a:p>
            </p:txBody>
          </p:sp>
        </p:grpSp>
        <p:sp>
          <p:nvSpPr>
            <p:cNvPr id="31757" name="TextBox 26"/>
            <p:cNvSpPr txBox="1">
              <a:spLocks noChangeArrowheads="1"/>
            </p:cNvSpPr>
            <p:nvPr/>
          </p:nvSpPr>
          <p:spPr bwMode="auto">
            <a:xfrm>
              <a:off x="485450" y="2221162"/>
              <a:ext cx="5343855" cy="3723777"/>
            </a:xfrm>
            <a:prstGeom prst="rect">
              <a:avLst/>
            </a:prstGeom>
            <a:noFill/>
            <a:ln w="9525">
              <a:noFill/>
              <a:miter lim="800000"/>
              <a:headEnd/>
              <a:tailEnd/>
            </a:ln>
          </p:spPr>
          <p:txBody>
            <a:bodyPr>
              <a:spAutoFit/>
            </a:bodyPr>
            <a:lstStyle/>
            <a:p>
              <a:pPr marL="800100" indent="-342900">
                <a:spcBef>
                  <a:spcPts val="600"/>
                </a:spcBef>
                <a:buClr>
                  <a:schemeClr val="bg1">
                    <a:lumMod val="75000"/>
                    <a:lumOff val="25000"/>
                  </a:schemeClr>
                </a:buClr>
                <a:buSzPct val="100000"/>
                <a:buFont typeface="Arial" charset="0"/>
                <a:buAutoNum type="arabicPeriod"/>
              </a:pPr>
              <a:r>
                <a:rPr lang="en-US" sz="1700" b="1" dirty="0">
                  <a:solidFill>
                    <a:schemeClr val="bg1">
                      <a:lumMod val="75000"/>
                      <a:lumOff val="25000"/>
                    </a:schemeClr>
                  </a:solidFill>
                </a:rPr>
                <a:t>Quantitative measures </a:t>
              </a:r>
              <a:r>
                <a:rPr lang="en-US" sz="1700" dirty="0">
                  <a:solidFill>
                    <a:prstClr val="black"/>
                  </a:solidFill>
                </a:rPr>
                <a:t>– </a:t>
              </a:r>
              <a:r>
                <a:rPr lang="en-US" sz="1700" dirty="0">
                  <a:solidFill>
                    <a:schemeClr val="accent1"/>
                  </a:solidFill>
                </a:rPr>
                <a:t>readability and other scores of text complexity often best measured by computer software</a:t>
              </a:r>
              <a:r>
                <a:rPr lang="en-US" sz="1700" dirty="0" smtClean="0">
                  <a:solidFill>
                    <a:schemeClr val="accent1"/>
                  </a:solidFill>
                </a:rPr>
                <a:t>.</a:t>
              </a:r>
            </a:p>
            <a:p>
              <a:pPr marL="800100" indent="-342900">
                <a:spcBef>
                  <a:spcPts val="600"/>
                </a:spcBef>
                <a:buClr>
                  <a:schemeClr val="bg1">
                    <a:lumMod val="75000"/>
                    <a:lumOff val="25000"/>
                  </a:schemeClr>
                </a:buClr>
                <a:buSzPct val="100000"/>
                <a:buFont typeface="Arial" charset="0"/>
                <a:buAutoNum type="arabicPeriod" startAt="2"/>
              </a:pPr>
              <a:r>
                <a:rPr lang="en-US" sz="1700" b="1" dirty="0" smtClean="0">
                  <a:solidFill>
                    <a:schemeClr val="bg1">
                      <a:lumMod val="75000"/>
                      <a:lumOff val="25000"/>
                    </a:schemeClr>
                  </a:solidFill>
                </a:rPr>
                <a:t>Qualitative measures </a:t>
              </a:r>
              <a:r>
                <a:rPr lang="en-US" sz="1700" dirty="0" smtClean="0">
                  <a:solidFill>
                    <a:prstClr val="black"/>
                  </a:solidFill>
                </a:rPr>
                <a:t>– </a:t>
              </a:r>
              <a:r>
                <a:rPr lang="en-US" sz="1700" dirty="0" smtClean="0">
                  <a:solidFill>
                    <a:schemeClr val="accent1"/>
                  </a:solidFill>
                </a:rPr>
                <a:t>levels of meaning, structure, language conventionality and clarity, and knowledge demands often best measured by an attentive human reader.</a:t>
              </a:r>
            </a:p>
            <a:p>
              <a:pPr marL="800100" indent="-342900">
                <a:spcBef>
                  <a:spcPts val="600"/>
                </a:spcBef>
                <a:buClr>
                  <a:schemeClr val="bg1">
                    <a:lumMod val="75000"/>
                    <a:lumOff val="25000"/>
                  </a:schemeClr>
                </a:buClr>
                <a:buSzPct val="100000"/>
                <a:buFont typeface="Arial" charset="0"/>
                <a:buAutoNum type="arabicPeriod" startAt="2"/>
              </a:pPr>
              <a:r>
                <a:rPr lang="en-US" sz="1700" b="1" dirty="0" smtClean="0">
                  <a:solidFill>
                    <a:schemeClr val="bg1">
                      <a:lumMod val="75000"/>
                      <a:lumOff val="25000"/>
                    </a:schemeClr>
                  </a:solidFill>
                </a:rPr>
                <a:t>Reader and Task considerations </a:t>
              </a:r>
              <a:r>
                <a:rPr lang="en-US" sz="1700" dirty="0" smtClean="0">
                  <a:solidFill>
                    <a:prstClr val="black"/>
                  </a:solidFill>
                </a:rPr>
                <a:t>– </a:t>
              </a:r>
              <a:r>
                <a:rPr lang="en-US" sz="1700" dirty="0" smtClean="0">
                  <a:solidFill>
                    <a:schemeClr val="accent1"/>
                  </a:solidFill>
                </a:rPr>
                <a:t>background knowledge of reader, motivation, interests, and complexity generated by tasks assigned often best made by educators employing their professional judgment.</a:t>
              </a:r>
            </a:p>
            <a:p>
              <a:pPr marL="800100" indent="-342900">
                <a:spcBef>
                  <a:spcPts val="600"/>
                </a:spcBef>
                <a:buClr>
                  <a:srgbClr val="E4A11B"/>
                </a:buClr>
                <a:buSzPct val="100000"/>
                <a:buFont typeface="Arial" charset="0"/>
                <a:buAutoNum type="arabicPeriod"/>
              </a:pPr>
              <a:endParaRPr lang="en-US" sz="1700" dirty="0">
                <a:solidFill>
                  <a:prstClr val="black"/>
                </a:solidFill>
              </a:endParaRPr>
            </a:p>
          </p:txBody>
        </p:sp>
      </p:grpSp>
      <p:grpSp>
        <p:nvGrpSpPr>
          <p:cNvPr id="10" name="Group 22"/>
          <p:cNvGrpSpPr>
            <a:grpSpLocks/>
          </p:cNvGrpSpPr>
          <p:nvPr/>
        </p:nvGrpSpPr>
        <p:grpSpPr bwMode="auto">
          <a:xfrm>
            <a:off x="506413" y="4143375"/>
            <a:ext cx="8229600" cy="798264"/>
            <a:chOff x="506413" y="4143375"/>
            <a:chExt cx="8229600" cy="798264"/>
          </a:xfrm>
        </p:grpSpPr>
        <p:grpSp>
          <p:nvGrpSpPr>
            <p:cNvPr id="11" name="Group 14"/>
            <p:cNvGrpSpPr>
              <a:grpSpLocks/>
            </p:cNvGrpSpPr>
            <p:nvPr/>
          </p:nvGrpSpPr>
          <p:grpSpPr bwMode="auto">
            <a:xfrm>
              <a:off x="5878514" y="4143375"/>
              <a:ext cx="2857499" cy="798264"/>
              <a:chOff x="5878514" y="4143375"/>
              <a:chExt cx="2857499" cy="798264"/>
            </a:xfrm>
          </p:grpSpPr>
          <p:sp>
            <p:nvSpPr>
              <p:cNvPr id="31754" name="Isosceles Triangle 21"/>
              <p:cNvSpPr>
                <a:spLocks noChangeArrowheads="1"/>
              </p:cNvSpPr>
              <p:nvPr/>
            </p:nvSpPr>
            <p:spPr bwMode="auto">
              <a:xfrm>
                <a:off x="5878514" y="4143375"/>
                <a:ext cx="2857499" cy="759226"/>
              </a:xfrm>
              <a:prstGeom prst="triangle">
                <a:avLst>
                  <a:gd name="adj" fmla="val 50000"/>
                </a:avLst>
              </a:prstGeom>
              <a:solidFill>
                <a:srgbClr val="2E7084"/>
              </a:solidFill>
              <a:ln w="9525" algn="ctr">
                <a:noFill/>
                <a:round/>
                <a:headEnd/>
                <a:tailEnd/>
              </a:ln>
            </p:spPr>
            <p:txBody>
              <a:bodyPr wrap="none" anchor="ctr"/>
              <a:lstStyle/>
              <a:p>
                <a:pPr algn="ctr"/>
                <a:endParaRPr lang="en-US" dirty="0">
                  <a:solidFill>
                    <a:prstClr val="black"/>
                  </a:solidFill>
                  <a:latin typeface="Calibri" pitchFamily="34" charset="0"/>
                </a:endParaRPr>
              </a:p>
            </p:txBody>
          </p:sp>
          <p:sp>
            <p:nvSpPr>
              <p:cNvPr id="31755" name="TextBox 20"/>
              <p:cNvSpPr txBox="1">
                <a:spLocks noChangeArrowheads="1"/>
              </p:cNvSpPr>
              <p:nvPr/>
            </p:nvSpPr>
            <p:spPr bwMode="auto">
              <a:xfrm>
                <a:off x="6259516" y="4572223"/>
                <a:ext cx="2133600" cy="369416"/>
              </a:xfrm>
              <a:prstGeom prst="rect">
                <a:avLst/>
              </a:prstGeom>
              <a:noFill/>
              <a:ln w="9525">
                <a:noFill/>
                <a:miter lim="800000"/>
                <a:headEnd/>
                <a:tailEnd/>
              </a:ln>
            </p:spPr>
            <p:txBody>
              <a:bodyPr>
                <a:spAutoFit/>
              </a:bodyPr>
              <a:lstStyle/>
              <a:p>
                <a:pPr algn="ctr"/>
                <a:r>
                  <a:rPr lang="en-US" b="1" dirty="0">
                    <a:solidFill>
                      <a:prstClr val="black"/>
                    </a:solidFill>
                    <a:latin typeface="Calibri" pitchFamily="34" charset="0"/>
                  </a:rPr>
                  <a:t>Reader and Task</a:t>
                </a:r>
              </a:p>
            </p:txBody>
          </p:sp>
        </p:grpSp>
        <p:sp>
          <p:nvSpPr>
            <p:cNvPr id="31753" name="TextBox 27"/>
            <p:cNvSpPr txBox="1">
              <a:spLocks noChangeArrowheads="1"/>
            </p:cNvSpPr>
            <p:nvPr/>
          </p:nvSpPr>
          <p:spPr bwMode="auto">
            <a:xfrm>
              <a:off x="506413" y="4225140"/>
              <a:ext cx="5344606" cy="353943"/>
            </a:xfrm>
            <a:prstGeom prst="rect">
              <a:avLst/>
            </a:prstGeom>
            <a:noFill/>
            <a:ln w="9525">
              <a:noFill/>
              <a:miter lim="800000"/>
              <a:headEnd/>
              <a:tailEnd/>
            </a:ln>
          </p:spPr>
          <p:txBody>
            <a:bodyPr>
              <a:spAutoFit/>
            </a:bodyPr>
            <a:lstStyle/>
            <a:p>
              <a:pPr marL="739775" indent="-282575">
                <a:spcBef>
                  <a:spcPts val="600"/>
                </a:spcBef>
                <a:buClr>
                  <a:srgbClr val="E4A11B"/>
                </a:buClr>
                <a:buSzPct val="100000"/>
                <a:buFont typeface="Arial" charset="0"/>
                <a:buAutoNum type="arabicPeriod" startAt="3"/>
              </a:pPr>
              <a:endParaRPr lang="en-US" sz="1700" dirty="0">
                <a:solidFill>
                  <a:prstClr val="black"/>
                </a:solidFill>
              </a:endParaRPr>
            </a:p>
          </p:txBody>
        </p:sp>
      </p:grpSp>
    </p:spTree>
    <p:extLst>
      <p:ext uri="{BB962C8B-B14F-4D97-AF65-F5344CB8AC3E}">
        <p14:creationId xmlns:p14="http://schemas.microsoft.com/office/powerpoint/2010/main" xmlns="" val="3087496125"/>
      </p:ext>
    </p:extLst>
  </p:cSld>
  <p:clrMapOvr>
    <a:overrideClrMapping bg1="dk1" tx1="lt1" bg2="dk2" tx2="lt2" accent1="accent1" accent2="accent2" accent3="accent3" accent4="accent4" accent5="accent5" accent6="accent6" hlink="hlink" folHlink="folHlink"/>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S030002245">
  <a:themeElements>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Garamond Futura">
      <a:majorFont>
        <a:latin typeface="Garamond"/>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10.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11.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12.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13.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14.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15.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16.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17.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18.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19.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2.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20.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21.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22.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23.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24.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25.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26.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27.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28.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29.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3.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30.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31.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32.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33.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34.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35.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4.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5.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6.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7.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8.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ppt/theme/themeOverride9.xml><?xml version="1.0" encoding="utf-8"?>
<a:themeOverride xmlns:a="http://schemas.openxmlformats.org/drawingml/2006/main">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themeOverride>
</file>

<file path=docProps/app.xml><?xml version="1.0" encoding="utf-8"?>
<Properties xmlns="http://schemas.openxmlformats.org/officeDocument/2006/extended-properties" xmlns:vt="http://schemas.openxmlformats.org/officeDocument/2006/docPropsVTypes">
  <TotalTime>1988</TotalTime>
  <Words>4975</Words>
  <Application>Microsoft Office PowerPoint</Application>
  <PresentationFormat>On-screen Show (4:3)</PresentationFormat>
  <Paragraphs>318</Paragraphs>
  <Slides>43</Slides>
  <Notes>42</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Custom Design</vt:lpstr>
      <vt:lpstr>TS030002245</vt:lpstr>
      <vt:lpstr>Science &amp; Literacy - Text Complexity “Beyond the Land of Oz” </vt:lpstr>
      <vt:lpstr>       Kelly Gallagher</vt:lpstr>
      <vt:lpstr>Text Complexity Staircase</vt:lpstr>
      <vt:lpstr>How Complex Are Your Science Texts? </vt:lpstr>
      <vt:lpstr>Recommended Placement</vt:lpstr>
      <vt:lpstr>Slide 6</vt:lpstr>
      <vt:lpstr>Slide 7</vt:lpstr>
      <vt:lpstr>Slide 8</vt:lpstr>
      <vt:lpstr>Slide 9</vt:lpstr>
      <vt:lpstr>Slide 10</vt:lpstr>
      <vt:lpstr>Slide 11</vt:lpstr>
      <vt:lpstr>Slide 12</vt:lpstr>
      <vt:lpstr>Slide 13</vt:lpstr>
      <vt:lpstr>Slide 14</vt:lpstr>
      <vt:lpstr>Reading Levels?</vt:lpstr>
      <vt:lpstr>Slide 16</vt:lpstr>
      <vt:lpstr>Let’s Analyze the Qualitative Features of the Science Text!</vt:lpstr>
      <vt:lpstr>Slide 18</vt:lpstr>
      <vt:lpstr>Slide 19</vt:lpstr>
      <vt:lpstr>Slide 20</vt:lpstr>
      <vt:lpstr>Slide 21</vt:lpstr>
      <vt:lpstr>Text Structures</vt:lpstr>
      <vt:lpstr>Slide 23</vt:lpstr>
      <vt:lpstr>Reader and Task Considerations</vt:lpstr>
      <vt:lpstr>Reader &amp;Task</vt:lpstr>
      <vt:lpstr>Analysis </vt:lpstr>
      <vt:lpstr>How has Complex Text been handled in the Disciplines?</vt:lpstr>
      <vt:lpstr>Our Role as Mentors (A “New” Condition)</vt:lpstr>
      <vt:lpstr>Frontloading Decisions</vt:lpstr>
      <vt:lpstr>“Points of Entry” Nov. 2013 Rigorous Reading, 2013  by Doug Fisher &amp; Nancy Frey </vt:lpstr>
      <vt:lpstr>Slide 31</vt:lpstr>
      <vt:lpstr>Access Point #1: Purpose </vt:lpstr>
      <vt:lpstr>Modeling for Access</vt:lpstr>
      <vt:lpstr>Slide 34</vt:lpstr>
      <vt:lpstr>Slide 35</vt:lpstr>
      <vt:lpstr>Slide 36</vt:lpstr>
      <vt:lpstr>Slide 37</vt:lpstr>
      <vt:lpstr>Classroom Libraries</vt:lpstr>
      <vt:lpstr>What is so complex about text complexity?</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silarson</dc:creator>
  <cp:lastModifiedBy>Fox Hollow</cp:lastModifiedBy>
  <cp:revision>146</cp:revision>
  <dcterms:created xsi:type="dcterms:W3CDTF">2015-05-08T16:23:20Z</dcterms:created>
  <dcterms:modified xsi:type="dcterms:W3CDTF">2015-08-18T14:44:02Z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-1614069056</vt:i4>
  </property>
  <property fmtid="{D5CDD505-2E9C-101B-9397-08002B2CF9AE}" pid="3" name="_NewReviewCycle">
    <vt:lpwstr/>
  </property>
  <property fmtid="{D5CDD505-2E9C-101B-9397-08002B2CF9AE}" pid="4" name="_EmailSubject">
    <vt:lpwstr>powerpoint</vt:lpwstr>
  </property>
  <property fmtid="{D5CDD505-2E9C-101B-9397-08002B2CF9AE}" pid="5" name="_AuthorEmail">
    <vt:lpwstr>Kevin.Anderson@dpi.wi.gov</vt:lpwstr>
  </property>
  <property fmtid="{D5CDD505-2E9C-101B-9397-08002B2CF9AE}" pid="6" name="_AuthorEmailDisplayName">
    <vt:lpwstr>Anderson, Kevin J.   DPI</vt:lpwstr>
  </property>
</Properties>
</file>