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376" userDrawn="1">
          <p15:clr>
            <a:srgbClr val="A4A3A4"/>
          </p15:clr>
        </p15:guide>
        <p15:guide id="2" pos="2160" userDrawn="1">
          <p15:clr>
            <a:srgbClr val="A4A3A4"/>
          </p15:clr>
        </p15:guide>
        <p15:guide id="3" orient="horz" pos="5064" userDrawn="1">
          <p15:clr>
            <a:srgbClr val="A4A3A4"/>
          </p15:clr>
        </p15:guide>
        <p15:guide id="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39"/>
    <a:srgbClr val="333399"/>
    <a:srgbClr val="92D050"/>
    <a:srgbClr val="0066CC"/>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90" autoAdjust="0"/>
    <p:restoredTop sz="94660"/>
  </p:normalViewPr>
  <p:slideViewPr>
    <p:cSldViewPr snapToGrid="0">
      <p:cViewPr>
        <p:scale>
          <a:sx n="100" d="100"/>
          <a:sy n="100" d="100"/>
        </p:scale>
        <p:origin x="270" y="-882"/>
      </p:cViewPr>
      <p:guideLst>
        <p:guide orient="horz" pos="5376"/>
        <p:guide pos="2160"/>
        <p:guide orient="horz" pos="5064"/>
        <p:guide/>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7F7F5D-7515-4066-8594-40A7256452A9}"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1518481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F7F5D-7515-4066-8594-40A7256452A9}"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2375231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F7F5D-7515-4066-8594-40A7256452A9}"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523074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7F7F5D-7515-4066-8594-40A7256452A9}"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1545854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7F7F5D-7515-4066-8594-40A7256452A9}" type="datetimeFigureOut">
              <a:rPr lang="en-US" smtClean="0"/>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1331096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7F7F5D-7515-4066-8594-40A7256452A9}" type="datetimeFigureOut">
              <a:rPr lang="en-US" smtClean="0"/>
              <a:t>8/2/2022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290511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7F7F5D-7515-4066-8594-40A7256452A9}" type="datetimeFigureOut">
              <a:rPr lang="en-US" smtClean="0"/>
              <a:t>8/2/2022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344601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7F7F5D-7515-4066-8594-40A7256452A9}" type="datetimeFigureOut">
              <a:rPr lang="en-US" smtClean="0"/>
              <a:t>8/2/2022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2309971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F7F5D-7515-4066-8594-40A7256452A9}" type="datetimeFigureOut">
              <a:rPr lang="en-US" smtClean="0"/>
              <a:t>8/2/2022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259547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17F7F5D-7515-4066-8594-40A7256452A9}" type="datetimeFigureOut">
              <a:rPr lang="en-US" smtClean="0"/>
              <a:t>8/2/2022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2771806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17F7F5D-7515-4066-8594-40A7256452A9}" type="datetimeFigureOut">
              <a:rPr lang="en-US" smtClean="0"/>
              <a:t>8/2/2022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FB03B-498B-4F56-8C16-165148BF9752}" type="slidenum">
              <a:rPr lang="en-US" smtClean="0"/>
              <a:t>‹#›</a:t>
            </a:fld>
            <a:endParaRPr lang="en-US"/>
          </a:p>
        </p:txBody>
      </p:sp>
    </p:spTree>
    <p:extLst>
      <p:ext uri="{BB962C8B-B14F-4D97-AF65-F5344CB8AC3E}">
        <p14:creationId xmlns:p14="http://schemas.microsoft.com/office/powerpoint/2010/main" val="233260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17F7F5D-7515-4066-8594-40A7256452A9}" type="datetimeFigureOut">
              <a:rPr lang="en-US" smtClean="0"/>
              <a:t>8/2/2022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4AFB03B-498B-4F56-8C16-165148BF9752}" type="slidenum">
              <a:rPr lang="en-US" smtClean="0"/>
              <a:t>‹#›</a:t>
            </a:fld>
            <a:endParaRPr lang="en-US"/>
          </a:p>
        </p:txBody>
      </p:sp>
    </p:spTree>
    <p:extLst>
      <p:ext uri="{BB962C8B-B14F-4D97-AF65-F5344CB8AC3E}">
        <p14:creationId xmlns:p14="http://schemas.microsoft.com/office/powerpoint/2010/main" val="942532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pi.wi.gov/ee/making-student-learning-objectives-meaningful" TargetMode="External"/><Relationship Id="rId7"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8" Type="http://schemas.openxmlformats.org/officeDocument/2006/relationships/hyperlink" Target="https://wisdpiscience.blogspot.com/2016/03/using-surveys-as-part-of-evaluation-of.html" TargetMode="External"/><Relationship Id="rId13" Type="http://schemas.openxmlformats.org/officeDocument/2006/relationships/hyperlink" Target="http://www.pearweb.org/atis/data/documents/000/000/004/TOSRA_BJF_.pdf" TargetMode="External"/><Relationship Id="rId18" Type="http://schemas.openxmlformats.org/officeDocument/2006/relationships/hyperlink" Target="mailto:kevin.anderson@dpi.wi.gov" TargetMode="External"/><Relationship Id="rId3" Type="http://schemas.openxmlformats.org/officeDocument/2006/relationships/image" Target="../media/image7.png"/><Relationship Id="rId7" Type="http://schemas.openxmlformats.org/officeDocument/2006/relationships/hyperlink" Target="https://www.edutopia.org/practice/student-surveys-using-student-voice-improve-teaching-and-learning" TargetMode="External"/><Relationship Id="rId12" Type="http://schemas.openxmlformats.org/officeDocument/2006/relationships/hyperlink" Target="http://stelar.edc.org/instruments/changes-attitudes-about-relevance-science-cars" TargetMode="External"/><Relationship Id="rId17" Type="http://schemas.openxmlformats.org/officeDocument/2006/relationships/hyperlink" Target="https://www.colorincolorado.org/article/talk-your-childs-teacher" TargetMode="External"/><Relationship Id="rId2" Type="http://schemas.openxmlformats.org/officeDocument/2006/relationships/image" Target="../media/image6.emf"/><Relationship Id="rId16" Type="http://schemas.openxmlformats.org/officeDocument/2006/relationships/hyperlink" Target="https://serc.carleton.edu/NAGTWorkshops/affective/efficacy.html" TargetMode="External"/><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hyperlink" Target="https://www.asee.org/public/conferences/20/papers/6955/download" TargetMode="External"/><Relationship Id="rId5" Type="http://schemas.openxmlformats.org/officeDocument/2006/relationships/image" Target="../media/image8.png"/><Relationship Id="rId15" Type="http://schemas.openxmlformats.org/officeDocument/2006/relationships/hyperlink" Target="https://docs.google.com/document/d/1MyDZKrDCLEaJjJSV6wP71ZEIAIkFTnsfvpfwKcPIQ60/edit?usp=sharing" TargetMode="External"/><Relationship Id="rId10" Type="http://schemas.openxmlformats.org/officeDocument/2006/relationships/hyperlink" Target="http://www.pearweb.org/atis/tools/browse?assessment=true" TargetMode="External"/><Relationship Id="rId19" Type="http://schemas.openxmlformats.org/officeDocument/2006/relationships/hyperlink" Target="https://dpi.wi.gov/science/assessment/system" TargetMode="External"/><Relationship Id="rId4" Type="http://schemas.openxmlformats.org/officeDocument/2006/relationships/image" Target="../media/image3.emf"/><Relationship Id="rId9" Type="http://schemas.openxmlformats.org/officeDocument/2006/relationships/hyperlink" Target="http://stemteachingtools.org/sp/talk-resource-tool-instructional-feedback" TargetMode="External"/><Relationship Id="rId14" Type="http://schemas.openxmlformats.org/officeDocument/2006/relationships/hyperlink" Target="https://www.edutopia.org/sites/default/files/resources/edutopia-student-feedback-survey.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a:extLst>
              <a:ext uri="{FF2B5EF4-FFF2-40B4-BE49-F238E27FC236}">
                <a16:creationId xmlns:a16="http://schemas.microsoft.com/office/drawing/2014/main" id="{F4735AFB-C7FD-FE40-8802-63C0575A9CCB}"/>
              </a:ext>
            </a:extLst>
          </p:cNvPr>
          <p:cNvPicPr>
            <a:picLocks noChangeAspect="1"/>
          </p:cNvPicPr>
          <p:nvPr/>
        </p:nvPicPr>
        <p:blipFill rotWithShape="1">
          <a:blip r:embed="rId2">
            <a:extLst>
              <a:ext uri="{28A0092B-C50C-407E-A947-70E740481C1C}">
                <a14:useLocalDpi xmlns:a14="http://schemas.microsoft.com/office/drawing/2010/main" val="0"/>
              </a:ext>
            </a:extLst>
          </a:blip>
          <a:srcRect t="83135" b="5722"/>
          <a:stretch/>
        </p:blipFill>
        <p:spPr>
          <a:xfrm rot="10800000">
            <a:off x="357279" y="299005"/>
            <a:ext cx="6189165" cy="892553"/>
          </a:xfrm>
          <a:prstGeom prst="rect">
            <a:avLst/>
          </a:prstGeom>
        </p:spPr>
      </p:pic>
      <p:sp>
        <p:nvSpPr>
          <p:cNvPr id="2" name="Rectangle 1">
            <a:extLst>
              <a:ext uri="{FF2B5EF4-FFF2-40B4-BE49-F238E27FC236}">
                <a16:creationId xmlns:a16="http://schemas.microsoft.com/office/drawing/2014/main" id="{9829C7BD-0E39-4A40-A4EF-DD4973DE2F44}"/>
              </a:ext>
            </a:extLst>
          </p:cNvPr>
          <p:cNvSpPr/>
          <p:nvPr/>
        </p:nvSpPr>
        <p:spPr>
          <a:xfrm>
            <a:off x="769600" y="2982487"/>
            <a:ext cx="2915709" cy="5201424"/>
          </a:xfrm>
          <a:prstGeom prst="rect">
            <a:avLst/>
          </a:prstGeom>
        </p:spPr>
        <p:txBody>
          <a:bodyPr wrap="square">
            <a:spAutoFit/>
          </a:bodyPr>
          <a:lstStyle/>
          <a:p>
            <a:r>
              <a:rPr lang="en-US" sz="1200" dirty="0">
                <a:latin typeface="Lato" panose="020F0502020204030203" pitchFamily="34" charset="0"/>
                <a:ea typeface="Lato" panose="020F0502020204030203" pitchFamily="34" charset="0"/>
                <a:cs typeface="Lato" panose="020F0502020204030203" pitchFamily="34" charset="0"/>
              </a:rPr>
              <a:t>Science education is more than learning content and skills. Part of success includes supporting students in seeing themselves as capable in doing science and in appreciating the importance of science for the world around us.</a:t>
            </a:r>
            <a:endParaRPr lang="en-US" sz="1200" b="1" dirty="0">
              <a:latin typeface="Lato Black" panose="020F0502020204030203" pitchFamily="34" charset="0"/>
              <a:ea typeface="Lato Black" panose="020F0502020204030203" pitchFamily="34" charset="0"/>
              <a:cs typeface="Lato Black" panose="020F0502020204030203" pitchFamily="34" charset="0"/>
            </a:endParaRPr>
          </a:p>
          <a:p>
            <a:endParaRPr lang="en-US" sz="1200" b="1" dirty="0">
              <a:latin typeface="Lato Black" panose="020F0502020204030203" pitchFamily="34" charset="0"/>
              <a:ea typeface="Lato Black" panose="020F0502020204030203" pitchFamily="34" charset="0"/>
              <a:cs typeface="Lato Black" panose="020F0502020204030203" pitchFamily="34" charset="0"/>
            </a:endParaRPr>
          </a:p>
          <a:p>
            <a:r>
              <a:rPr lang="en-US" sz="1200" b="1" dirty="0">
                <a:latin typeface="Lato Black" panose="020F0502020204030203" pitchFamily="34" charset="0"/>
                <a:ea typeface="Lato Black" panose="020F0502020204030203" pitchFamily="34" charset="0"/>
                <a:cs typeface="Lato Black" panose="020F0502020204030203" pitchFamily="34" charset="0"/>
              </a:rPr>
              <a:t>What are the opportunities and challenges?</a:t>
            </a:r>
          </a:p>
          <a:p>
            <a:r>
              <a:rPr lang="en-US" sz="1100" dirty="0">
                <a:latin typeface="Lato" panose="020F0502020204030203" pitchFamily="34" charset="0"/>
                <a:ea typeface="Lato" panose="020F0502020204030203" pitchFamily="34" charset="0"/>
                <a:cs typeface="Lato" panose="020F0502020204030203" pitchFamily="34" charset="0"/>
              </a:rPr>
              <a:t>Surveys provide an opportunity to better understand students and build relationships with them. It supports better connections to their identities and interests. </a:t>
            </a:r>
          </a:p>
          <a:p>
            <a:endParaRPr lang="en-US" sz="1100" dirty="0">
              <a:latin typeface="Lato" panose="020F0502020204030203" pitchFamily="34" charset="0"/>
              <a:ea typeface="Lato" panose="020F0502020204030203" pitchFamily="34" charset="0"/>
              <a:cs typeface="Lato" panose="020F0502020204030203" pitchFamily="34" charset="0"/>
            </a:endParaRPr>
          </a:p>
          <a:p>
            <a:r>
              <a:rPr lang="en-US" sz="1100" dirty="0">
                <a:latin typeface="Lato" panose="020F0502020204030203" pitchFamily="34" charset="0"/>
                <a:ea typeface="Lato" panose="020F0502020204030203" pitchFamily="34" charset="0"/>
                <a:cs typeface="Lato" panose="020F0502020204030203" pitchFamily="34" charset="0"/>
              </a:rPr>
              <a:t>Challenge: surveys take time to develop, administer, and evaluate. A bigger challenge is using survey data, as part of a larger system, to make changes to programs and instructional practices.</a:t>
            </a:r>
            <a:endParaRPr lang="en-US" sz="1200" dirty="0">
              <a:latin typeface="Lato" panose="020F0502020204030203" pitchFamily="34" charset="0"/>
              <a:ea typeface="Lato" panose="020F0502020204030203" pitchFamily="34" charset="0"/>
              <a:cs typeface="Lato" panose="020F0502020204030203" pitchFamily="34" charset="0"/>
            </a:endParaRPr>
          </a:p>
          <a:p>
            <a:endParaRPr lang="en-US" sz="1200" dirty="0">
              <a:latin typeface="Lato" panose="020F0502020204030203" pitchFamily="34" charset="0"/>
              <a:ea typeface="Lato" panose="020F0502020204030203" pitchFamily="34" charset="0"/>
              <a:cs typeface="Lato" panose="020F0502020204030203" pitchFamily="34" charset="0"/>
            </a:endParaRPr>
          </a:p>
          <a:p>
            <a:r>
              <a:rPr lang="en-US" sz="1200" b="1" dirty="0">
                <a:latin typeface="Lato Black" panose="020F0502020204030203" pitchFamily="34" charset="0"/>
                <a:ea typeface="Lato Black" panose="020F0502020204030203" pitchFamily="34" charset="0"/>
                <a:cs typeface="Lato Black" panose="020F0502020204030203" pitchFamily="34" charset="0"/>
              </a:rPr>
              <a:t>How does this connect to a vision for equity?</a:t>
            </a:r>
          </a:p>
          <a:p>
            <a:r>
              <a:rPr lang="en-US" sz="1100" dirty="0">
                <a:latin typeface="Lato" panose="020F0502020204030203" pitchFamily="34" charset="0"/>
                <a:ea typeface="Lato" panose="020F0502020204030203" pitchFamily="34" charset="0"/>
                <a:cs typeface="Lato" panose="020F0502020204030203" pitchFamily="34" charset="0"/>
              </a:rPr>
              <a:t>It’s essential to know more about student sub-groups than their test scores – does the current program support all students in identifying as capable in science and as prepared for their next steps in learning? </a:t>
            </a:r>
          </a:p>
          <a:p>
            <a:endParaRPr lang="en-US" sz="1100" dirty="0">
              <a:latin typeface="Lato" panose="020F0502020204030203" pitchFamily="34" charset="0"/>
              <a:ea typeface="Lato" panose="020F0502020204030203" pitchFamily="34" charset="0"/>
              <a:cs typeface="Lato" panose="020F0502020204030203" pitchFamily="34" charset="0"/>
            </a:endParaRPr>
          </a:p>
          <a:p>
            <a:r>
              <a:rPr lang="en-US" sz="1200" dirty="0">
                <a:latin typeface="Lato" panose="020F0502020204030203" pitchFamily="34" charset="77"/>
                <a:ea typeface="Times New Roman" panose="02020603050405020304" pitchFamily="18" charset="0"/>
              </a:rPr>
              <a:t> </a:t>
            </a:r>
            <a:endParaRPr lang="en-US" sz="1200" dirty="0">
              <a:latin typeface="Lato" panose="020F0502020204030203" pitchFamily="34" charset="77"/>
              <a:ea typeface="Calibri" panose="020F0502020204030204" pitchFamily="34" charset="0"/>
            </a:endParaRPr>
          </a:p>
        </p:txBody>
      </p:sp>
      <p:sp>
        <p:nvSpPr>
          <p:cNvPr id="3" name="TextBox 2">
            <a:extLst>
              <a:ext uri="{FF2B5EF4-FFF2-40B4-BE49-F238E27FC236}">
                <a16:creationId xmlns:a16="http://schemas.microsoft.com/office/drawing/2014/main" id="{CA68C91E-65A8-8341-A818-8BBF4BBED880}"/>
              </a:ext>
            </a:extLst>
          </p:cNvPr>
          <p:cNvSpPr txBox="1"/>
          <p:nvPr/>
        </p:nvSpPr>
        <p:spPr>
          <a:xfrm>
            <a:off x="709638" y="1099788"/>
            <a:ext cx="3265462" cy="629916"/>
          </a:xfrm>
          <a:prstGeom prst="rect">
            <a:avLst/>
          </a:prstGeom>
          <a:noFill/>
        </p:spPr>
        <p:txBody>
          <a:bodyPr wrap="square" rtlCol="0">
            <a:spAutoFit/>
          </a:bodyPr>
          <a:lstStyle/>
          <a:p>
            <a:pPr>
              <a:lnSpc>
                <a:spcPts val="3800"/>
              </a:lnSpc>
            </a:pPr>
            <a:r>
              <a:rPr lang="en-US" sz="6300" dirty="0">
                <a:solidFill>
                  <a:srgbClr val="333399"/>
                </a:solidFill>
                <a:latin typeface="Lato Light" panose="020F0502020204030203" pitchFamily="34" charset="0"/>
                <a:ea typeface="Lato Light" panose="020F0502020204030203" pitchFamily="34" charset="0"/>
                <a:cs typeface="Lato Light" panose="020F0502020204030203" pitchFamily="34" charset="0"/>
              </a:rPr>
              <a:t>Science</a:t>
            </a:r>
            <a:r>
              <a:rPr lang="en-US" sz="6000" dirty="0">
                <a:solidFill>
                  <a:srgbClr val="333399"/>
                </a:solidFill>
                <a:latin typeface="Lato Light" panose="020F0502020204030203" pitchFamily="34" charset="0"/>
                <a:ea typeface="Lato Light" panose="020F0502020204030203" pitchFamily="34" charset="0"/>
                <a:cs typeface="Lato Light" panose="020F0502020204030203" pitchFamily="34" charset="0"/>
              </a:rPr>
              <a:t> </a:t>
            </a:r>
            <a:endParaRPr lang="en-US" sz="6000" b="1" dirty="0">
              <a:solidFill>
                <a:srgbClr val="000090"/>
              </a:solidFill>
              <a:latin typeface="Lato Black" panose="020F0502020204030203" pitchFamily="34" charset="77"/>
              <a:cs typeface="Lato Black"/>
            </a:endParaRPr>
          </a:p>
        </p:txBody>
      </p:sp>
      <p:sp>
        <p:nvSpPr>
          <p:cNvPr id="7" name="TextBox 6">
            <a:extLst>
              <a:ext uri="{FF2B5EF4-FFF2-40B4-BE49-F238E27FC236}">
                <a16:creationId xmlns:a16="http://schemas.microsoft.com/office/drawing/2014/main" id="{48B9EEE2-6BE7-5843-8A21-0F56FC21F205}"/>
              </a:ext>
            </a:extLst>
          </p:cNvPr>
          <p:cNvSpPr txBox="1"/>
          <p:nvPr/>
        </p:nvSpPr>
        <p:spPr>
          <a:xfrm>
            <a:off x="3810000" y="2117197"/>
            <a:ext cx="2405347" cy="6047809"/>
          </a:xfrm>
          <a:prstGeom prst="rect">
            <a:avLst/>
          </a:prstGeom>
          <a:solidFill>
            <a:srgbClr val="92D050">
              <a:alpha val="38431"/>
            </a:srgbClr>
          </a:solidFill>
        </p:spPr>
        <p:txBody>
          <a:bodyPr wrap="square" lIns="182880" tIns="182880" rIns="182880" bIns="182880" rtlCol="0">
            <a:spAutoFit/>
          </a:bodyPr>
          <a:lstStyle/>
          <a:p>
            <a:r>
              <a:rPr lang="en-US" sz="1400" b="1" dirty="0">
                <a:latin typeface="Lato Black" panose="020F0502020204030203" pitchFamily="34" charset="77"/>
                <a:ea typeface="Calibri" panose="020F0502020204030204" pitchFamily="34" charset="0"/>
              </a:rPr>
              <a:t>Why it Matters</a:t>
            </a:r>
          </a:p>
          <a:p>
            <a:endParaRPr lang="en-US" sz="1100" b="1" dirty="0">
              <a:latin typeface="Lato Black" panose="020F0502020204030203" pitchFamily="34" charset="77"/>
              <a:ea typeface="Calibri" panose="020F0502020204030204" pitchFamily="34" charset="0"/>
            </a:endParaRPr>
          </a:p>
          <a:p>
            <a:r>
              <a:rPr lang="en-US" sz="1100" b="1" dirty="0">
                <a:latin typeface="Lato Black" panose="020F0502020204030203" pitchFamily="34" charset="77"/>
                <a:ea typeface="Calibri" panose="020F0502020204030204" pitchFamily="34" charset="0"/>
              </a:rPr>
              <a:t>Administrators:</a:t>
            </a:r>
          </a:p>
          <a:p>
            <a:pPr>
              <a:spcAft>
                <a:spcPts val="600"/>
              </a:spcAft>
            </a:pPr>
            <a:r>
              <a:rPr lang="en-US" sz="1100" dirty="0">
                <a:latin typeface="Lato" panose="020F0502020204030203" pitchFamily="34" charset="0"/>
                <a:ea typeface="Lato" panose="020F0502020204030203" pitchFamily="34" charset="0"/>
                <a:cs typeface="Lato" panose="020F0502020204030203" pitchFamily="34" charset="0"/>
              </a:rPr>
              <a:t>Particularly at late elementary and early middle school, students start to decide that they are or are not “science people.” It is critical to enable staff to reflect on and respond to data on student attitudes and how that shifts over time. </a:t>
            </a:r>
          </a:p>
          <a:p>
            <a:pPr>
              <a:spcAft>
                <a:spcPts val="600"/>
              </a:spcAft>
            </a:pPr>
            <a:r>
              <a:rPr lang="en-US" sz="1100" dirty="0">
                <a:latin typeface="Lato" panose="020F0502020204030203" pitchFamily="34" charset="0"/>
                <a:ea typeface="Lato" panose="020F0502020204030203" pitchFamily="34" charset="0"/>
                <a:cs typeface="Lato" panose="020F0502020204030203" pitchFamily="34" charset="0"/>
              </a:rPr>
              <a:t>Part of leading effective decision making is including all voices, including students. </a:t>
            </a:r>
          </a:p>
          <a:p>
            <a:pPr>
              <a:spcAft>
                <a:spcPts val="600"/>
              </a:spcAft>
            </a:pPr>
            <a:r>
              <a:rPr lang="en-US" sz="1100" dirty="0">
                <a:latin typeface="Lato" panose="020F0502020204030203" pitchFamily="34" charset="0"/>
                <a:ea typeface="Lato" panose="020F0502020204030203" pitchFamily="34" charset="0"/>
                <a:cs typeface="Lato" panose="020F0502020204030203" pitchFamily="34" charset="0"/>
              </a:rPr>
              <a:t>A hypothesis (or “theory”) of action is: If students feel more capable and connected in science, test scores will increase. </a:t>
            </a:r>
          </a:p>
          <a:p>
            <a:r>
              <a:rPr lang="en-US" sz="1100" b="1" dirty="0">
                <a:latin typeface="Lato Black" panose="020F0502020204030203" pitchFamily="34" charset="77"/>
                <a:ea typeface="Calibri" panose="020F0502020204030204" pitchFamily="34" charset="0"/>
              </a:rPr>
              <a:t>Teachers:</a:t>
            </a:r>
          </a:p>
          <a:p>
            <a:pPr>
              <a:spcAft>
                <a:spcPts val="600"/>
              </a:spcAft>
            </a:pPr>
            <a:r>
              <a:rPr lang="en-US" sz="1100" dirty="0">
                <a:latin typeface="Lato" panose="020F0502020204030203" pitchFamily="34" charset="0"/>
                <a:ea typeface="Calibri" panose="020F0502020204030204" pitchFamily="34" charset="0"/>
              </a:rPr>
              <a:t>Surveys provide important information on whether instruction is having the desired outcomes for all students in relation to your goals and vision.  </a:t>
            </a:r>
          </a:p>
          <a:p>
            <a:pPr>
              <a:spcAft>
                <a:spcPts val="600"/>
              </a:spcAft>
            </a:pPr>
            <a:r>
              <a:rPr lang="en-US" sz="1100" dirty="0">
                <a:latin typeface="Lato" panose="020F0502020204030203" pitchFamily="34" charset="0"/>
                <a:ea typeface="Calibri" panose="020F0502020204030204" pitchFamily="34" charset="0"/>
              </a:rPr>
              <a:t>Surveys can be part of </a:t>
            </a:r>
            <a:r>
              <a:rPr lang="en-US" sz="1100" dirty="0">
                <a:latin typeface="Lato" panose="020F0502020204030203" pitchFamily="34" charset="0"/>
                <a:ea typeface="Calibri" panose="020F0502020204030204" pitchFamily="34" charset="0"/>
                <a:hlinkClick r:id="rId3"/>
              </a:rPr>
              <a:t>an effective SLO process</a:t>
            </a:r>
            <a:r>
              <a:rPr lang="en-US" sz="1100" dirty="0">
                <a:latin typeface="Lato" panose="020F0502020204030203" pitchFamily="34" charset="0"/>
                <a:ea typeface="Calibri" panose="020F0502020204030204" pitchFamily="34" charset="0"/>
              </a:rPr>
              <a:t>. </a:t>
            </a:r>
            <a:endParaRPr lang="en-US" sz="1100" b="1" dirty="0">
              <a:latin typeface="Lato Black" panose="020F0502020204030203" pitchFamily="34" charset="77"/>
              <a:ea typeface="Calibri" panose="020F0502020204030204" pitchFamily="34" charset="0"/>
            </a:endParaRPr>
          </a:p>
          <a:p>
            <a:r>
              <a:rPr lang="en-US" sz="1100" b="1" dirty="0">
                <a:latin typeface="Lato Black" panose="020F0502020204030203" pitchFamily="34" charset="77"/>
                <a:ea typeface="Calibri" panose="020F0502020204030204" pitchFamily="34" charset="0"/>
              </a:rPr>
              <a:t>Students, Families, and Communities:</a:t>
            </a:r>
          </a:p>
          <a:p>
            <a:pPr>
              <a:spcAft>
                <a:spcPts val="600"/>
              </a:spcAft>
            </a:pPr>
            <a:r>
              <a:rPr lang="en-US" sz="1100" dirty="0">
                <a:latin typeface="Lato" panose="020F0502020204030203" pitchFamily="34" charset="0"/>
                <a:ea typeface="Lato" panose="020F0502020204030203" pitchFamily="34" charset="0"/>
                <a:cs typeface="Lato" panose="020F0502020204030203" pitchFamily="34" charset="0"/>
              </a:rPr>
              <a:t>Surveys can support educators in being more responsive to student voice and needs. </a:t>
            </a:r>
          </a:p>
        </p:txBody>
      </p:sp>
      <p:sp>
        <p:nvSpPr>
          <p:cNvPr id="34" name="Rectangle 33">
            <a:extLst>
              <a:ext uri="{FF2B5EF4-FFF2-40B4-BE49-F238E27FC236}">
                <a16:creationId xmlns:a16="http://schemas.microsoft.com/office/drawing/2014/main" id="{033D705E-012E-9041-A5BA-947025174345}"/>
              </a:ext>
            </a:extLst>
          </p:cNvPr>
          <p:cNvSpPr/>
          <p:nvPr/>
        </p:nvSpPr>
        <p:spPr>
          <a:xfrm>
            <a:off x="347781" y="297917"/>
            <a:ext cx="6198668" cy="8549310"/>
          </a:xfrm>
          <a:prstGeom prst="rect">
            <a:avLst/>
          </a:prstGeom>
          <a:no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9161A19-1A9A-1C45-B59C-A4C850EDBF37}"/>
              </a:ext>
            </a:extLst>
          </p:cNvPr>
          <p:cNvSpPr/>
          <p:nvPr/>
        </p:nvSpPr>
        <p:spPr>
          <a:xfrm>
            <a:off x="347781" y="8645809"/>
            <a:ext cx="6198668" cy="231472"/>
          </a:xfrm>
          <a:prstGeom prst="rect">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12A059DD-21CB-8B48-AEE4-893ABFC73B36}"/>
              </a:ext>
            </a:extLst>
          </p:cNvPr>
          <p:cNvCxnSpPr>
            <a:cxnSpLocks/>
          </p:cNvCxnSpPr>
          <p:nvPr/>
        </p:nvCxnSpPr>
        <p:spPr>
          <a:xfrm>
            <a:off x="817418" y="1923970"/>
            <a:ext cx="5329382" cy="0"/>
          </a:xfrm>
          <a:prstGeom prst="line">
            <a:avLst/>
          </a:prstGeom>
          <a:ln w="31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18" name="Picture 17">
            <a:extLst>
              <a:ext uri="{FF2B5EF4-FFF2-40B4-BE49-F238E27FC236}">
                <a16:creationId xmlns:a16="http://schemas.microsoft.com/office/drawing/2014/main" id="{1AC80453-3EE8-EB4E-88A4-92F869A1B9AA}"/>
              </a:ext>
            </a:extLst>
          </p:cNvPr>
          <p:cNvPicPr/>
          <p:nvPr/>
        </p:nvPicPr>
        <p:blipFill>
          <a:blip r:embed="rId4" cstate="print">
            <a:extLst>
              <a:ext uri="{28A0092B-C50C-407E-A947-70E740481C1C}">
                <a14:useLocalDpi xmlns:a14="http://schemas.microsoft.com/office/drawing/2010/main" val="0"/>
              </a:ext>
            </a:extLst>
          </a:blip>
          <a:srcRect/>
          <a:stretch/>
        </p:blipFill>
        <p:spPr>
          <a:xfrm>
            <a:off x="3704979" y="1256693"/>
            <a:ext cx="593145" cy="554179"/>
          </a:xfrm>
          <a:prstGeom prst="rect">
            <a:avLst/>
          </a:prstGeom>
        </p:spPr>
      </p:pic>
      <p:pic>
        <p:nvPicPr>
          <p:cNvPr id="19" name="Picture 18">
            <a:extLst>
              <a:ext uri="{FF2B5EF4-FFF2-40B4-BE49-F238E27FC236}">
                <a16:creationId xmlns:a16="http://schemas.microsoft.com/office/drawing/2014/main" id="{D7C698FC-B5C3-6B46-9AC5-87CE7FE1E830}"/>
              </a:ext>
            </a:extLst>
          </p:cNvPr>
          <p:cNvPicPr/>
          <p:nvPr/>
        </p:nvPicPr>
        <p:blipFill>
          <a:blip r:embed="rId5" cstate="print">
            <a:extLst>
              <a:ext uri="{28A0092B-C50C-407E-A947-70E740481C1C}">
                <a14:useLocalDpi xmlns:a14="http://schemas.microsoft.com/office/drawing/2010/main" val="0"/>
              </a:ext>
            </a:extLst>
          </a:blip>
          <a:srcRect/>
          <a:stretch/>
        </p:blipFill>
        <p:spPr>
          <a:xfrm>
            <a:off x="5668992" y="1256848"/>
            <a:ext cx="313798" cy="611142"/>
          </a:xfrm>
          <a:prstGeom prst="rect">
            <a:avLst/>
          </a:prstGeom>
        </p:spPr>
      </p:pic>
      <p:pic>
        <p:nvPicPr>
          <p:cNvPr id="20" name="Picture 19">
            <a:extLst>
              <a:ext uri="{FF2B5EF4-FFF2-40B4-BE49-F238E27FC236}">
                <a16:creationId xmlns:a16="http://schemas.microsoft.com/office/drawing/2014/main" id="{7233877F-B84A-2340-A2FE-840C066E0EC8}"/>
              </a:ext>
            </a:extLst>
          </p:cNvPr>
          <p:cNvPicPr/>
          <p:nvPr/>
        </p:nvPicPr>
        <p:blipFill rotWithShape="1">
          <a:blip r:embed="rId6" cstate="print">
            <a:extLst>
              <a:ext uri="{28A0092B-C50C-407E-A947-70E740481C1C}">
                <a14:useLocalDpi xmlns:a14="http://schemas.microsoft.com/office/drawing/2010/main" val="0"/>
              </a:ext>
            </a:extLst>
          </a:blip>
          <a:srcRect t="1" r="8197" b="545"/>
          <a:stretch/>
        </p:blipFill>
        <p:spPr bwMode="auto">
          <a:xfrm>
            <a:off x="4914531" y="1179240"/>
            <a:ext cx="693930" cy="751758"/>
          </a:xfrm>
          <a:prstGeom prst="rect">
            <a:avLst/>
          </a:prstGeom>
          <a:ln>
            <a:noFill/>
          </a:ln>
          <a:extLst>
            <a:ext uri="{53640926-AAD7-44D8-BBD7-CCE9431645EC}">
              <a14:shadowObscured xmlns:a14="http://schemas.microsoft.com/office/drawing/2010/main"/>
            </a:ext>
          </a:extLst>
        </p:spPr>
      </p:pic>
      <p:pic>
        <p:nvPicPr>
          <p:cNvPr id="21" name="Picture 20">
            <a:extLst>
              <a:ext uri="{FF2B5EF4-FFF2-40B4-BE49-F238E27FC236}">
                <a16:creationId xmlns:a16="http://schemas.microsoft.com/office/drawing/2014/main" id="{B6B2C371-54E9-D24E-BECD-733E56BCA577}"/>
              </a:ext>
            </a:extLst>
          </p:cNvPr>
          <p:cNvPicPr/>
          <p:nvPr/>
        </p:nvPicPr>
        <p:blipFill>
          <a:blip r:embed="rId7" cstate="print">
            <a:extLst>
              <a:ext uri="{28A0092B-C50C-407E-A947-70E740481C1C}">
                <a14:useLocalDpi xmlns:a14="http://schemas.microsoft.com/office/drawing/2010/main" val="0"/>
              </a:ext>
            </a:extLst>
          </a:blip>
          <a:srcRect/>
          <a:stretch/>
        </p:blipFill>
        <p:spPr>
          <a:xfrm>
            <a:off x="4388599" y="1242995"/>
            <a:ext cx="562223" cy="625160"/>
          </a:xfrm>
          <a:prstGeom prst="rect">
            <a:avLst/>
          </a:prstGeom>
        </p:spPr>
      </p:pic>
      <p:sp>
        <p:nvSpPr>
          <p:cNvPr id="22" name="Text Box 2">
            <a:extLst>
              <a:ext uri="{FF2B5EF4-FFF2-40B4-BE49-F238E27FC236}">
                <a16:creationId xmlns:a16="http://schemas.microsoft.com/office/drawing/2014/main" id="{67A0790B-619C-EA4C-B0FD-0C6ABA23A424}"/>
              </a:ext>
            </a:extLst>
          </p:cNvPr>
          <p:cNvSpPr txBox="1">
            <a:spLocks noChangeArrowheads="1"/>
          </p:cNvSpPr>
          <p:nvPr/>
        </p:nvSpPr>
        <p:spPr bwMode="auto">
          <a:xfrm>
            <a:off x="748347" y="2025742"/>
            <a:ext cx="2839980" cy="923330"/>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dirty="0">
                <a:solidFill>
                  <a:srgbClr val="009939"/>
                </a:solidFill>
                <a:latin typeface="Lato" panose="020F0502020204030203" pitchFamily="34" charset="0"/>
                <a:ea typeface="Lato" panose="020F0502020204030203" pitchFamily="34" charset="0"/>
                <a:cs typeface="Lato" panose="020F0502020204030203" pitchFamily="34" charset="0"/>
              </a:rPr>
              <a:t>How are surveys an essential part of a science assessment system? </a:t>
            </a:r>
            <a:endParaRPr lang="en-US" dirty="0">
              <a:solidFill>
                <a:srgbClr val="009939"/>
              </a:solidFill>
              <a:effectLst/>
              <a:latin typeface="Lato" panose="020F0502020204030203" pitchFamily="34" charset="0"/>
              <a:ea typeface="Lato" panose="020F0502020204030203" pitchFamily="34" charset="0"/>
              <a:cs typeface="Lato" panose="020F0502020204030203" pitchFamily="34" charset="0"/>
            </a:endParaRPr>
          </a:p>
        </p:txBody>
      </p:sp>
      <p:sp>
        <p:nvSpPr>
          <p:cNvPr id="16" name="TextBox 15">
            <a:extLst>
              <a:ext uri="{FF2B5EF4-FFF2-40B4-BE49-F238E27FC236}">
                <a16:creationId xmlns:a16="http://schemas.microsoft.com/office/drawing/2014/main" id="{AB593475-E388-984E-ACC3-8D80705638CE}"/>
              </a:ext>
            </a:extLst>
          </p:cNvPr>
          <p:cNvSpPr txBox="1"/>
          <p:nvPr/>
        </p:nvSpPr>
        <p:spPr>
          <a:xfrm>
            <a:off x="767036" y="1448652"/>
            <a:ext cx="2978879" cy="417678"/>
          </a:xfrm>
          <a:prstGeom prst="rect">
            <a:avLst/>
          </a:prstGeom>
          <a:noFill/>
        </p:spPr>
        <p:txBody>
          <a:bodyPr wrap="square" rtlCol="0">
            <a:spAutoFit/>
          </a:bodyPr>
          <a:lstStyle/>
          <a:p>
            <a:pPr>
              <a:lnSpc>
                <a:spcPts val="2900"/>
              </a:lnSpc>
            </a:pPr>
            <a:r>
              <a:rPr lang="en-US" sz="1700" b="1" dirty="0">
                <a:solidFill>
                  <a:srgbClr val="009939"/>
                </a:solidFill>
                <a:latin typeface="Lato Black" panose="020F0502020204030203" pitchFamily="34" charset="0"/>
                <a:ea typeface="Lato Black" panose="020F0502020204030203" pitchFamily="34" charset="0"/>
                <a:cs typeface="Lato Black" panose="020F0502020204030203" pitchFamily="34" charset="0"/>
              </a:rPr>
              <a:t>ASSESSMENT PRACTICES</a:t>
            </a:r>
            <a:endParaRPr lang="en-US" sz="1700" b="1" dirty="0">
              <a:solidFill>
                <a:srgbClr val="009939"/>
              </a:solidFill>
              <a:latin typeface="Lato Black" panose="020F0502020204030203" pitchFamily="34" charset="77"/>
              <a:cs typeface="Lato Black"/>
            </a:endParaRPr>
          </a:p>
        </p:txBody>
      </p:sp>
    </p:spTree>
    <p:extLst>
      <p:ext uri="{BB962C8B-B14F-4D97-AF65-F5344CB8AC3E}">
        <p14:creationId xmlns:p14="http://schemas.microsoft.com/office/powerpoint/2010/main" val="1033587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8FFE266-BE80-384A-8C60-E330AD27AA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9789" y="7791900"/>
            <a:ext cx="1251617" cy="602427"/>
          </a:xfrm>
          <a:prstGeom prst="rect">
            <a:avLst/>
          </a:prstGeom>
        </p:spPr>
      </p:pic>
      <p:cxnSp>
        <p:nvCxnSpPr>
          <p:cNvPr id="29" name="Straight Connector 28">
            <a:extLst>
              <a:ext uri="{FF2B5EF4-FFF2-40B4-BE49-F238E27FC236}">
                <a16:creationId xmlns:a16="http://schemas.microsoft.com/office/drawing/2014/main" id="{5FC86A8C-79F7-0D4D-BE25-6D9EF1DF9120}"/>
              </a:ext>
            </a:extLst>
          </p:cNvPr>
          <p:cNvCxnSpPr/>
          <p:nvPr/>
        </p:nvCxnSpPr>
        <p:spPr>
          <a:xfrm>
            <a:off x="663970" y="7582700"/>
            <a:ext cx="5432603" cy="0"/>
          </a:xfrm>
          <a:prstGeom prst="line">
            <a:avLst/>
          </a:prstGeom>
          <a:ln w="3175"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34" name="Rectangle 33">
            <a:extLst>
              <a:ext uri="{FF2B5EF4-FFF2-40B4-BE49-F238E27FC236}">
                <a16:creationId xmlns:a16="http://schemas.microsoft.com/office/drawing/2014/main" id="{033D705E-012E-9041-A5BA-947025174345}"/>
              </a:ext>
            </a:extLst>
          </p:cNvPr>
          <p:cNvSpPr/>
          <p:nvPr/>
        </p:nvSpPr>
        <p:spPr>
          <a:xfrm>
            <a:off x="347781" y="297917"/>
            <a:ext cx="6198668" cy="8549310"/>
          </a:xfrm>
          <a:prstGeom prst="rect">
            <a:avLst/>
          </a:prstGeom>
          <a:noFill/>
          <a:ln w="31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9161A19-1A9A-1C45-B59C-A4C850EDBF37}"/>
              </a:ext>
            </a:extLst>
          </p:cNvPr>
          <p:cNvSpPr/>
          <p:nvPr/>
        </p:nvSpPr>
        <p:spPr>
          <a:xfrm>
            <a:off x="347781" y="8645809"/>
            <a:ext cx="6198668" cy="231472"/>
          </a:xfrm>
          <a:prstGeom prst="rect">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12A059DD-21CB-8B48-AEE4-893ABFC73B36}"/>
              </a:ext>
            </a:extLst>
          </p:cNvPr>
          <p:cNvCxnSpPr/>
          <p:nvPr/>
        </p:nvCxnSpPr>
        <p:spPr>
          <a:xfrm>
            <a:off x="730737" y="922484"/>
            <a:ext cx="5432603" cy="0"/>
          </a:xfrm>
          <a:prstGeom prst="line">
            <a:avLst/>
          </a:prstGeom>
          <a:ln w="3175"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9CF8E8C1-68D0-D149-BD44-5B3C84D488E3}"/>
              </a:ext>
            </a:extLst>
          </p:cNvPr>
          <p:cNvSpPr txBox="1"/>
          <p:nvPr/>
        </p:nvSpPr>
        <p:spPr>
          <a:xfrm>
            <a:off x="697763" y="301822"/>
            <a:ext cx="2999420" cy="588944"/>
          </a:xfrm>
          <a:prstGeom prst="rect">
            <a:avLst/>
          </a:prstGeom>
          <a:noFill/>
        </p:spPr>
        <p:txBody>
          <a:bodyPr wrap="square" rtlCol="0">
            <a:spAutoFit/>
          </a:bodyPr>
          <a:lstStyle/>
          <a:p>
            <a:pPr>
              <a:lnSpc>
                <a:spcPts val="3800"/>
              </a:lnSpc>
            </a:pPr>
            <a:r>
              <a:rPr lang="en-US" sz="3000" dirty="0">
                <a:solidFill>
                  <a:srgbClr val="333399"/>
                </a:solidFill>
                <a:latin typeface="Lato Light" panose="020F0502020204030203" pitchFamily="34" charset="0"/>
                <a:ea typeface="Lato Light" panose="020F0502020204030203" pitchFamily="34" charset="0"/>
                <a:cs typeface="Lato Light" panose="020F0502020204030203" pitchFamily="34" charset="0"/>
              </a:rPr>
              <a:t>Science</a:t>
            </a:r>
            <a:r>
              <a:rPr lang="en-US" sz="3200" dirty="0">
                <a:solidFill>
                  <a:srgbClr val="333399"/>
                </a:solidFill>
                <a:latin typeface="Lato Light" panose="020F0502020204030203" pitchFamily="34" charset="0"/>
                <a:ea typeface="Lato Light" panose="020F0502020204030203" pitchFamily="34" charset="0"/>
                <a:cs typeface="Lato Light" panose="020F0502020204030203" pitchFamily="34" charset="0"/>
              </a:rPr>
              <a:t> </a:t>
            </a:r>
            <a:endParaRPr lang="en-US" sz="3200" b="1" dirty="0">
              <a:solidFill>
                <a:srgbClr val="000090"/>
              </a:solidFill>
              <a:latin typeface="Lato Black" panose="020F0502020204030203" pitchFamily="34" charset="77"/>
              <a:cs typeface="Lato Black"/>
            </a:endParaRPr>
          </a:p>
        </p:txBody>
      </p:sp>
      <p:pic>
        <p:nvPicPr>
          <p:cNvPr id="18" name="Picture 17">
            <a:extLst>
              <a:ext uri="{FF2B5EF4-FFF2-40B4-BE49-F238E27FC236}">
                <a16:creationId xmlns:a16="http://schemas.microsoft.com/office/drawing/2014/main" id="{5242B21C-0506-AD40-B85E-C49C0A6DA9E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809518" y="566826"/>
            <a:ext cx="286278" cy="279898"/>
          </a:xfrm>
          <a:prstGeom prst="rect">
            <a:avLst/>
          </a:prstGeom>
        </p:spPr>
      </p:pic>
      <p:pic>
        <p:nvPicPr>
          <p:cNvPr id="19" name="Picture 18">
            <a:extLst>
              <a:ext uri="{FF2B5EF4-FFF2-40B4-BE49-F238E27FC236}">
                <a16:creationId xmlns:a16="http://schemas.microsoft.com/office/drawing/2014/main" id="{8FF813A7-6F2C-C444-94FE-06B3725E67BB}"/>
              </a:ext>
            </a:extLst>
          </p:cNvPr>
          <p:cNvPicPr/>
          <p:nvPr/>
        </p:nvPicPr>
        <p:blipFill>
          <a:blip r:embed="rId4" cstate="print">
            <a:extLst>
              <a:ext uri="{28A0092B-C50C-407E-A947-70E740481C1C}">
                <a14:useLocalDpi xmlns:a14="http://schemas.microsoft.com/office/drawing/2010/main" val="0"/>
              </a:ext>
            </a:extLst>
          </a:blip>
          <a:srcRect/>
          <a:stretch/>
        </p:blipFill>
        <p:spPr>
          <a:xfrm>
            <a:off x="5904613" y="568573"/>
            <a:ext cx="147272" cy="310200"/>
          </a:xfrm>
          <a:prstGeom prst="rect">
            <a:avLst/>
          </a:prstGeom>
        </p:spPr>
      </p:pic>
      <p:pic>
        <p:nvPicPr>
          <p:cNvPr id="20" name="Picture 19">
            <a:extLst>
              <a:ext uri="{FF2B5EF4-FFF2-40B4-BE49-F238E27FC236}">
                <a16:creationId xmlns:a16="http://schemas.microsoft.com/office/drawing/2014/main" id="{4E0C6789-B4E6-3547-9A29-5411E80BE198}"/>
              </a:ext>
            </a:extLst>
          </p:cNvPr>
          <p:cNvPicPr/>
          <p:nvPr/>
        </p:nvPicPr>
        <p:blipFill rotWithShape="1">
          <a:blip r:embed="rId5" cstate="print">
            <a:extLst>
              <a:ext uri="{28A0092B-C50C-407E-A947-70E740481C1C}">
                <a14:useLocalDpi xmlns:a14="http://schemas.microsoft.com/office/drawing/2010/main" val="0"/>
              </a:ext>
            </a:extLst>
          </a:blip>
          <a:srcRect t="1" r="8197" b="545"/>
          <a:stretch/>
        </p:blipFill>
        <p:spPr bwMode="auto">
          <a:xfrm>
            <a:off x="5471892" y="542349"/>
            <a:ext cx="334921" cy="362831"/>
          </a:xfrm>
          <a:prstGeom prst="rect">
            <a:avLst/>
          </a:prstGeom>
          <a:ln>
            <a:noFill/>
          </a:ln>
          <a:extLst>
            <a:ext uri="{53640926-AAD7-44D8-BBD7-CCE9431645EC}">
              <a14:shadowObscured xmlns:a14="http://schemas.microsoft.com/office/drawing/2010/main"/>
            </a:ext>
          </a:extLst>
        </p:spPr>
      </p:pic>
      <p:pic>
        <p:nvPicPr>
          <p:cNvPr id="21" name="Picture 20">
            <a:extLst>
              <a:ext uri="{FF2B5EF4-FFF2-40B4-BE49-F238E27FC236}">
                <a16:creationId xmlns:a16="http://schemas.microsoft.com/office/drawing/2014/main" id="{42C20167-7390-5D46-8830-751435A6B51C}"/>
              </a:ext>
            </a:extLst>
          </p:cNvPr>
          <p:cNvPicPr/>
          <p:nvPr/>
        </p:nvPicPr>
        <p:blipFill>
          <a:blip r:embed="rId6" cstate="print">
            <a:extLst>
              <a:ext uri="{28A0092B-C50C-407E-A947-70E740481C1C}">
                <a14:useLocalDpi xmlns:a14="http://schemas.microsoft.com/office/drawing/2010/main" val="0"/>
              </a:ext>
            </a:extLst>
          </a:blip>
          <a:srcRect/>
          <a:stretch/>
        </p:blipFill>
        <p:spPr>
          <a:xfrm>
            <a:off x="5169044" y="566595"/>
            <a:ext cx="283274" cy="314985"/>
          </a:xfrm>
          <a:prstGeom prst="rect">
            <a:avLst/>
          </a:prstGeom>
        </p:spPr>
      </p:pic>
      <p:sp>
        <p:nvSpPr>
          <p:cNvPr id="22" name="TextBox 21">
            <a:extLst>
              <a:ext uri="{FF2B5EF4-FFF2-40B4-BE49-F238E27FC236}">
                <a16:creationId xmlns:a16="http://schemas.microsoft.com/office/drawing/2014/main" id="{A8863D31-DBA1-C644-A79B-EDA2A7C22CF1}"/>
              </a:ext>
            </a:extLst>
          </p:cNvPr>
          <p:cNvSpPr txBox="1"/>
          <p:nvPr/>
        </p:nvSpPr>
        <p:spPr>
          <a:xfrm>
            <a:off x="695784" y="544838"/>
            <a:ext cx="2736185" cy="398571"/>
          </a:xfrm>
          <a:prstGeom prst="rect">
            <a:avLst/>
          </a:prstGeom>
          <a:noFill/>
        </p:spPr>
        <p:txBody>
          <a:bodyPr wrap="square" rtlCol="0">
            <a:spAutoFit/>
          </a:bodyPr>
          <a:lstStyle/>
          <a:p>
            <a:pPr>
              <a:lnSpc>
                <a:spcPts val="2900"/>
              </a:lnSpc>
            </a:pPr>
            <a:r>
              <a:rPr lang="en-US" sz="800" b="1" dirty="0">
                <a:solidFill>
                  <a:srgbClr val="009939"/>
                </a:solidFill>
                <a:latin typeface="Lato Black" panose="020F0502020204030203" pitchFamily="34" charset="0"/>
                <a:ea typeface="Lato Black" panose="020F0502020204030203" pitchFamily="34" charset="0"/>
                <a:cs typeface="Lato Black" panose="020F0502020204030203" pitchFamily="34" charset="0"/>
              </a:rPr>
              <a:t>ASSESSMENT</a:t>
            </a:r>
            <a:r>
              <a:rPr lang="en-US" sz="800" b="1" dirty="0">
                <a:solidFill>
                  <a:srgbClr val="009939"/>
                </a:solidFill>
                <a:latin typeface="Lato Light" panose="020F0502020204030203" pitchFamily="34" charset="0"/>
                <a:ea typeface="Lato Light" panose="020F0502020204030203" pitchFamily="34" charset="0"/>
                <a:cs typeface="Lato Light" panose="020F0502020204030203" pitchFamily="34" charset="0"/>
              </a:rPr>
              <a:t> </a:t>
            </a:r>
            <a:r>
              <a:rPr lang="en-US" sz="800" b="1" dirty="0">
                <a:solidFill>
                  <a:srgbClr val="009939"/>
                </a:solidFill>
                <a:latin typeface="Lato Black" panose="020F0502020204030203" pitchFamily="34" charset="0"/>
                <a:ea typeface="Lato Black" panose="020F0502020204030203" pitchFamily="34" charset="0"/>
                <a:cs typeface="Lato Black" panose="020F0502020204030203" pitchFamily="34" charset="0"/>
              </a:rPr>
              <a:t>PRACTICES</a:t>
            </a:r>
            <a:endParaRPr lang="en-US" sz="800" b="1" dirty="0">
              <a:solidFill>
                <a:srgbClr val="009939"/>
              </a:solidFill>
              <a:latin typeface="Lato Black" panose="020F0502020204030203" pitchFamily="34" charset="77"/>
              <a:cs typeface="Lato Black"/>
            </a:endParaRPr>
          </a:p>
        </p:txBody>
      </p:sp>
      <p:sp>
        <p:nvSpPr>
          <p:cNvPr id="30" name="Rectangle 29">
            <a:extLst>
              <a:ext uri="{FF2B5EF4-FFF2-40B4-BE49-F238E27FC236}">
                <a16:creationId xmlns:a16="http://schemas.microsoft.com/office/drawing/2014/main" id="{8784409A-2448-3442-8EF2-37272A9C68B3}"/>
              </a:ext>
            </a:extLst>
          </p:cNvPr>
          <p:cNvSpPr/>
          <p:nvPr/>
        </p:nvSpPr>
        <p:spPr>
          <a:xfrm>
            <a:off x="650847" y="1091960"/>
            <a:ext cx="2915709" cy="6740307"/>
          </a:xfrm>
          <a:prstGeom prst="rect">
            <a:avLst/>
          </a:prstGeom>
        </p:spPr>
        <p:txBody>
          <a:bodyPr wrap="square">
            <a:spAutoFit/>
          </a:bodyPr>
          <a:lstStyle/>
          <a:p>
            <a:r>
              <a:rPr lang="en-US" sz="1200" b="1" dirty="0">
                <a:latin typeface="Lato Black" panose="020F0502020204030203" pitchFamily="34" charset="0"/>
                <a:ea typeface="Lato Black" panose="020F0502020204030203" pitchFamily="34" charset="0"/>
                <a:cs typeface="Lato Black" panose="020F0502020204030203" pitchFamily="34" charset="0"/>
              </a:rPr>
              <a:t>What are some strategies for implementation?</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Develop, find, or adapt a student survey based on your local vision and goals. </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Determine a plan for disaggregating and analyzing survey results on their own and in combination with other assessments.  </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Consider the time and location of pre and post surveys. Would a mid-year check-in be useful as well? </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Determine who will be responsible for survey development and analysis, and when science department educators (and other colleagues as relevant) will dig into results </a:t>
            </a:r>
            <a:r>
              <a:rPr lang="en-US" sz="1100" i="1" dirty="0">
                <a:latin typeface="Lato" panose="020F0502020204030203" pitchFamily="34" charset="0"/>
                <a:ea typeface="Lato" panose="020F0502020204030203" pitchFamily="34" charset="0"/>
                <a:cs typeface="Lato" panose="020F0502020204030203" pitchFamily="34" charset="0"/>
              </a:rPr>
              <a:t>and determine next steps</a:t>
            </a:r>
            <a:r>
              <a:rPr lang="en-US" sz="1100" dirty="0">
                <a:latin typeface="Lato" panose="020F0502020204030203" pitchFamily="34" charset="0"/>
                <a:ea typeface="Lato" panose="020F0502020204030203" pitchFamily="34" charset="0"/>
                <a:cs typeface="Lato" panose="020F0502020204030203" pitchFamily="34" charset="0"/>
              </a:rPr>
              <a:t>.</a:t>
            </a:r>
          </a:p>
          <a:p>
            <a:pPr marL="171450" indent="-171450">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Administrators could also consider how they will survey teachers and community members on their perceptions of the school or district science program.  </a:t>
            </a:r>
          </a:p>
          <a:p>
            <a:endParaRPr lang="en-US" sz="1100" dirty="0">
              <a:latin typeface="Lato" panose="020F0502020204030203" pitchFamily="34" charset="0"/>
              <a:ea typeface="Lato" panose="020F0502020204030203" pitchFamily="34" charset="0"/>
              <a:cs typeface="Lato" panose="020F0502020204030203" pitchFamily="34" charset="0"/>
            </a:endParaRPr>
          </a:p>
          <a:p>
            <a:r>
              <a:rPr lang="en-US" sz="1200" b="1" dirty="0">
                <a:latin typeface="Lato Black" panose="020F0502020204030203" pitchFamily="34" charset="0"/>
                <a:ea typeface="Lato Black" panose="020F0502020204030203" pitchFamily="34" charset="0"/>
                <a:cs typeface="Lato Black" panose="020F0502020204030203" pitchFamily="34" charset="0"/>
              </a:rPr>
              <a:t>What are some good reflection questions to consider?</a:t>
            </a:r>
          </a:p>
          <a:p>
            <a:r>
              <a:rPr lang="en-US" sz="1100" dirty="0">
                <a:latin typeface="Lato" panose="020F0502020204030203" pitchFamily="34" charset="0"/>
                <a:ea typeface="Lato" panose="020F0502020204030203" pitchFamily="34" charset="0"/>
                <a:cs typeface="Lato" panose="020F0502020204030203" pitchFamily="34" charset="0"/>
              </a:rPr>
              <a:t>1) What parts of our vision for student learning are best evaluated with a survey?</a:t>
            </a:r>
          </a:p>
          <a:p>
            <a:r>
              <a:rPr lang="en-US" sz="1100" dirty="0">
                <a:latin typeface="Lato" panose="020F0502020204030203" pitchFamily="34" charset="0"/>
                <a:ea typeface="Lato" panose="020F0502020204030203" pitchFamily="34" charset="0"/>
                <a:cs typeface="Lato" panose="020F0502020204030203" pitchFamily="34" charset="0"/>
              </a:rPr>
              <a:t>2) Do we have the expertise to develop an effective survey, or should we get outside help or use an existing instrument? </a:t>
            </a:r>
          </a:p>
          <a:p>
            <a:r>
              <a:rPr lang="en-US" sz="1100" dirty="0">
                <a:latin typeface="Lato" panose="020F0502020204030203" pitchFamily="34" charset="0"/>
                <a:ea typeface="Lato" panose="020F0502020204030203" pitchFamily="34" charset="0"/>
                <a:cs typeface="Lato" panose="020F0502020204030203" pitchFamily="34" charset="0"/>
              </a:rPr>
              <a:t>3) What different modalities can we use to understand our students’ attitudes and beliefs?  </a:t>
            </a:r>
          </a:p>
          <a:p>
            <a:endParaRPr lang="en-US" sz="1100" dirty="0">
              <a:latin typeface="Lato" panose="020F0502020204030203" pitchFamily="34" charset="0"/>
              <a:ea typeface="Lato" panose="020F0502020204030203" pitchFamily="34" charset="0"/>
              <a:cs typeface="Lato" panose="020F0502020204030203" pitchFamily="34" charset="0"/>
            </a:endParaRPr>
          </a:p>
          <a:p>
            <a:r>
              <a:rPr lang="en-US" sz="1100" b="1" dirty="0">
                <a:latin typeface="Lato Black" panose="020F0502020204030203" pitchFamily="34" charset="0"/>
                <a:ea typeface="Lato Black" panose="020F0502020204030203" pitchFamily="34" charset="0"/>
                <a:cs typeface="Lato Black" panose="020F0502020204030203" pitchFamily="34" charset="0"/>
              </a:rPr>
              <a:t>What do national professional groups or education researchers say on this topic?</a:t>
            </a:r>
          </a:p>
          <a:p>
            <a:pPr marL="80010" indent="-80010">
              <a:spcAft>
                <a:spcPts val="6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7"/>
              </a:rPr>
              <a:t>Edutopia article on student surveys</a:t>
            </a:r>
            <a:endParaRPr lang="en-US" sz="1100" dirty="0">
              <a:latin typeface="Lato" panose="020F0502020204030203" pitchFamily="34" charset="0"/>
              <a:ea typeface="Lato" panose="020F0502020204030203" pitchFamily="34" charset="0"/>
              <a:cs typeface="Lato" panose="020F0502020204030203" pitchFamily="34" charset="0"/>
            </a:endParaRPr>
          </a:p>
          <a:p>
            <a:pPr marL="80010" indent="-80010">
              <a:spcAft>
                <a:spcPts val="6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8"/>
              </a:rPr>
              <a:t>DPI Science blog post on surveys</a:t>
            </a:r>
            <a:endParaRPr lang="en-US" sz="1100" dirty="0">
              <a:latin typeface="Lato" panose="020F0502020204030203" pitchFamily="34" charset="0"/>
              <a:ea typeface="Lato" panose="020F0502020204030203" pitchFamily="34" charset="0"/>
              <a:cs typeface="Lato" panose="020F0502020204030203" pitchFamily="34" charset="0"/>
            </a:endParaRPr>
          </a:p>
          <a:p>
            <a:pPr marL="80010" indent="-80010">
              <a:spcAft>
                <a:spcPts val="6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9"/>
              </a:rPr>
              <a:t>STEM Teaching Tool </a:t>
            </a:r>
            <a:r>
              <a:rPr lang="en-US" sz="1100" dirty="0">
                <a:latin typeface="Lato" panose="020F0502020204030203" pitchFamily="34" charset="0"/>
                <a:ea typeface="Lato" panose="020F0502020204030203" pitchFamily="34" charset="0"/>
                <a:cs typeface="Lato" panose="020F0502020204030203" pitchFamily="34" charset="0"/>
              </a:rPr>
              <a:t>– getting feedback from students</a:t>
            </a:r>
          </a:p>
        </p:txBody>
      </p:sp>
      <p:sp>
        <p:nvSpPr>
          <p:cNvPr id="31" name="TextBox 30">
            <a:extLst>
              <a:ext uri="{FF2B5EF4-FFF2-40B4-BE49-F238E27FC236}">
                <a16:creationId xmlns:a16="http://schemas.microsoft.com/office/drawing/2014/main" id="{DB77C13A-E1EF-C14F-BAA9-2D0C4709737B}"/>
              </a:ext>
            </a:extLst>
          </p:cNvPr>
          <p:cNvSpPr txBox="1"/>
          <p:nvPr/>
        </p:nvSpPr>
        <p:spPr>
          <a:xfrm>
            <a:off x="3798124" y="1153103"/>
            <a:ext cx="2405347" cy="6240170"/>
          </a:xfrm>
          <a:prstGeom prst="rect">
            <a:avLst/>
          </a:prstGeom>
          <a:solidFill>
            <a:srgbClr val="92D050">
              <a:alpha val="38431"/>
            </a:srgbClr>
          </a:solidFill>
        </p:spPr>
        <p:txBody>
          <a:bodyPr wrap="square" lIns="182880" tIns="182880" rIns="182880" bIns="182880" rtlCol="0">
            <a:spAutoFit/>
          </a:bodyPr>
          <a:lstStyle/>
          <a:p>
            <a:r>
              <a:rPr lang="en-US" sz="1400" b="1" dirty="0">
                <a:latin typeface="Lato Black" panose="020F0502020204030203" pitchFamily="34" charset="77"/>
                <a:ea typeface="Calibri" panose="020F0502020204030204" pitchFamily="34" charset="0"/>
              </a:rPr>
              <a:t>Further Resources</a:t>
            </a:r>
          </a:p>
          <a:p>
            <a:endParaRPr lang="en-US" sz="700" b="1" dirty="0">
              <a:latin typeface="Lato Black" panose="020F0502020204030203" pitchFamily="34" charset="77"/>
              <a:ea typeface="Calibri" panose="020F0502020204030204" pitchFamily="34" charset="0"/>
            </a:endParaRPr>
          </a:p>
          <a:p>
            <a:r>
              <a:rPr lang="en-US" sz="1100" b="1" dirty="0">
                <a:latin typeface="Lato Black" panose="020F0502020204030203" pitchFamily="34" charset="77"/>
                <a:ea typeface="Calibri" panose="020F0502020204030204" pitchFamily="34" charset="0"/>
              </a:rPr>
              <a:t>Administrators:</a:t>
            </a:r>
          </a:p>
          <a:p>
            <a:pPr algn="l">
              <a:spcAft>
                <a:spcPts val="300"/>
              </a:spcAft>
              <a:buFont typeface="Arial" panose="020B0604020202020204" pitchFamily="34" charset="0"/>
              <a:buChar char="•"/>
            </a:pPr>
            <a:r>
              <a:rPr lang="en-US" sz="1100" b="0" i="0" dirty="0">
                <a:solidFill>
                  <a:srgbClr val="333333"/>
                </a:solidFill>
                <a:effectLst/>
                <a:latin typeface="Lato" panose="020F0502020204030203" pitchFamily="34" charset="0"/>
              </a:rPr>
              <a:t> Several example student surveys are on </a:t>
            </a:r>
            <a:r>
              <a:rPr lang="en-US" sz="1100" b="0" i="0" u="none" strike="noStrike" dirty="0">
                <a:solidFill>
                  <a:srgbClr val="333399"/>
                </a:solidFill>
                <a:effectLst/>
                <a:latin typeface="Lato" panose="020F0502020204030203" pitchFamily="34" charset="0"/>
                <a:hlinkClick r:id="rId10"/>
              </a:rPr>
              <a:t>this website from Pearson</a:t>
            </a:r>
            <a:r>
              <a:rPr lang="en-US" sz="1100" b="0" i="0" dirty="0">
                <a:solidFill>
                  <a:srgbClr val="333333"/>
                </a:solidFill>
                <a:effectLst/>
                <a:latin typeface="Lato" panose="020F0502020204030203" pitchFamily="34" charset="0"/>
              </a:rPr>
              <a:t>   </a:t>
            </a:r>
            <a:endParaRPr lang="en-US" sz="1100" b="0" i="0" dirty="0">
              <a:effectLst/>
              <a:latin typeface="Lato" panose="020F0502020204030203" pitchFamily="34" charset="0"/>
            </a:endParaRPr>
          </a:p>
          <a:p>
            <a:pPr algn="l">
              <a:spcAft>
                <a:spcPts val="300"/>
              </a:spcAft>
              <a:buFont typeface="Arial" panose="020B0604020202020204" pitchFamily="34" charset="0"/>
              <a:buChar char="•"/>
            </a:pPr>
            <a:r>
              <a:rPr lang="en-US" sz="1100" b="0" i="0" u="none" strike="noStrike" dirty="0">
                <a:effectLst/>
                <a:latin typeface="Lato" panose="020F0502020204030203" pitchFamily="34" charset="0"/>
              </a:rPr>
              <a:t> </a:t>
            </a:r>
            <a:r>
              <a:rPr lang="en-US" sz="1100" b="0" i="0" u="none" strike="noStrike" dirty="0">
                <a:solidFill>
                  <a:srgbClr val="333399"/>
                </a:solidFill>
                <a:effectLst/>
                <a:latin typeface="Lato" panose="020F0502020204030203" pitchFamily="34" charset="0"/>
                <a:hlinkClick r:id="rId11"/>
              </a:rPr>
              <a:t>Survey on student attitudes toward science and other STEM subjects</a:t>
            </a:r>
            <a:r>
              <a:rPr lang="en-US" sz="1100" b="0" i="0" dirty="0">
                <a:solidFill>
                  <a:srgbClr val="333333"/>
                </a:solidFill>
                <a:effectLst/>
                <a:latin typeface="Lato" panose="020F0502020204030203" pitchFamily="34" charset="0"/>
              </a:rPr>
              <a:t> (download link) - this paper describes use and development of the survey, with </a:t>
            </a:r>
            <a:r>
              <a:rPr lang="en-US" sz="1100" b="0" i="0" dirty="0">
                <a:effectLst/>
                <a:latin typeface="Lato" panose="020F0502020204030203" pitchFamily="34" charset="0"/>
              </a:rPr>
              <a:t>the actual tool at the end. </a:t>
            </a:r>
          </a:p>
          <a:p>
            <a:pPr algn="l">
              <a:spcAft>
                <a:spcPts val="300"/>
              </a:spcAft>
              <a:buFont typeface="Arial" panose="020B0604020202020204" pitchFamily="34" charset="0"/>
              <a:buChar char="•"/>
            </a:pPr>
            <a:r>
              <a:rPr lang="en-US" sz="1100" b="0" i="0" u="none" strike="noStrike" dirty="0">
                <a:effectLst/>
                <a:latin typeface="Lato" panose="020F0502020204030203" pitchFamily="34" charset="0"/>
                <a:hlinkClick r:id="rId12">
                  <a:extLst>
                    <a:ext uri="{A12FA001-AC4F-418D-AE19-62706E023703}">
                      <ahyp:hlinkClr xmlns:ahyp="http://schemas.microsoft.com/office/drawing/2018/hyperlinkcolor" val="tx"/>
                    </a:ext>
                  </a:extLst>
                </a:hlinkClick>
              </a:rPr>
              <a:t> </a:t>
            </a:r>
            <a:r>
              <a:rPr lang="en-US" sz="1100" b="0" i="0" u="none" strike="noStrike" dirty="0">
                <a:solidFill>
                  <a:srgbClr val="0563C1"/>
                </a:solidFill>
                <a:effectLst/>
                <a:latin typeface="Lato" panose="020F0502020204030203" pitchFamily="34" charset="0"/>
                <a:hlinkClick r:id="rId12">
                  <a:extLst>
                    <a:ext uri="{A12FA001-AC4F-418D-AE19-62706E023703}">
                      <ahyp:hlinkClr xmlns:ahyp="http://schemas.microsoft.com/office/drawing/2018/hyperlinkcolor" val="tx"/>
                    </a:ext>
                  </a:extLst>
                </a:hlinkClick>
              </a:rPr>
              <a:t>Changes in Attitudes about the Relevance of Science</a:t>
            </a:r>
            <a:r>
              <a:rPr lang="en-US" sz="1100" b="0" i="0" dirty="0">
                <a:solidFill>
                  <a:srgbClr val="333333"/>
                </a:solidFill>
                <a:effectLst/>
                <a:latin typeface="Lato" panose="020F0502020204030203" pitchFamily="34" charset="0"/>
              </a:rPr>
              <a:t> (CARS) – the three versions of the instrument could be given at the beginning, middle, and end of a school year</a:t>
            </a:r>
            <a:r>
              <a:rPr lang="en-US" sz="1100" b="0" i="0" dirty="0">
                <a:effectLst/>
                <a:latin typeface="Lato" panose="020F0502020204030203" pitchFamily="34" charset="0"/>
              </a:rPr>
              <a:t>. </a:t>
            </a:r>
          </a:p>
          <a:p>
            <a:pPr algn="l">
              <a:spcAft>
                <a:spcPts val="300"/>
              </a:spcAft>
              <a:buFont typeface="Arial" panose="020B0604020202020204" pitchFamily="34" charset="0"/>
              <a:buChar char="•"/>
            </a:pPr>
            <a:r>
              <a:rPr lang="en-US" sz="1100" b="0" i="0" u="none" strike="noStrike" dirty="0">
                <a:effectLst/>
                <a:latin typeface="Lato" panose="020F0502020204030203" pitchFamily="34" charset="0"/>
                <a:hlinkClick r:id="rId13">
                  <a:extLst>
                    <a:ext uri="{A12FA001-AC4F-418D-AE19-62706E023703}">
                      <ahyp:hlinkClr xmlns:ahyp="http://schemas.microsoft.com/office/drawing/2018/hyperlinkcolor" val="tx"/>
                    </a:ext>
                  </a:extLst>
                </a:hlinkClick>
              </a:rPr>
              <a:t> </a:t>
            </a:r>
            <a:r>
              <a:rPr lang="en-US" sz="1100" b="0" i="0" u="none" strike="noStrike" dirty="0">
                <a:solidFill>
                  <a:srgbClr val="0563C1"/>
                </a:solidFill>
                <a:effectLst/>
                <a:latin typeface="Lato" panose="020F0502020204030203" pitchFamily="34" charset="0"/>
                <a:hlinkClick r:id="rId13">
                  <a:extLst>
                    <a:ext uri="{A12FA001-AC4F-418D-AE19-62706E023703}">
                      <ahyp:hlinkClr xmlns:ahyp="http://schemas.microsoft.com/office/drawing/2018/hyperlinkcolor" val="tx"/>
                    </a:ext>
                  </a:extLst>
                </a:hlinkClick>
              </a:rPr>
              <a:t>Test of Science Related Attitudes</a:t>
            </a:r>
            <a:r>
              <a:rPr lang="en-US" sz="1100" b="0" i="0" dirty="0">
                <a:solidFill>
                  <a:srgbClr val="333333"/>
                </a:solidFill>
                <a:effectLst/>
                <a:latin typeface="Lato" panose="020F0502020204030203" pitchFamily="34" charset="0"/>
              </a:rPr>
              <a:t> (TOSRA) – see final pages for items and scoring information.</a:t>
            </a:r>
          </a:p>
          <a:p>
            <a:endParaRPr lang="en-US" sz="800" b="1" dirty="0">
              <a:latin typeface="Lato Black" panose="020F0502020204030203" pitchFamily="34" charset="77"/>
              <a:ea typeface="Calibri" panose="020F0502020204030204" pitchFamily="34" charset="0"/>
            </a:endParaRPr>
          </a:p>
          <a:p>
            <a:r>
              <a:rPr lang="en-US" sz="1100" b="1" dirty="0">
                <a:latin typeface="Lato Black" panose="020F0502020204030203" pitchFamily="34" charset="77"/>
                <a:ea typeface="Calibri" panose="020F0502020204030204" pitchFamily="34" charset="0"/>
              </a:rPr>
              <a:t>Teachers:</a:t>
            </a:r>
          </a:p>
          <a:p>
            <a:pPr marL="80010" indent="-80010">
              <a:spcAft>
                <a:spcPts val="3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14"/>
              </a:rPr>
              <a:t>Sample survey,</a:t>
            </a:r>
            <a:r>
              <a:rPr lang="en-US" sz="1100" dirty="0">
                <a:latin typeface="Lato" panose="020F0502020204030203" pitchFamily="34" charset="0"/>
                <a:ea typeface="Lato" panose="020F0502020204030203" pitchFamily="34" charset="0"/>
                <a:cs typeface="Lato" panose="020F0502020204030203" pitchFamily="34" charset="0"/>
              </a:rPr>
              <a:t> Edutopia</a:t>
            </a:r>
          </a:p>
          <a:p>
            <a:pPr marL="80010" indent="-80010">
              <a:spcAft>
                <a:spcPts val="3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15"/>
              </a:rPr>
              <a:t>Ongoing exit ticket ideas</a:t>
            </a:r>
            <a:endParaRPr lang="en-US" sz="1100" dirty="0">
              <a:latin typeface="Lato" panose="020F0502020204030203" pitchFamily="34" charset="0"/>
              <a:ea typeface="Lato" panose="020F0502020204030203" pitchFamily="34" charset="0"/>
              <a:cs typeface="Lato" panose="020F0502020204030203" pitchFamily="34" charset="0"/>
            </a:endParaRPr>
          </a:p>
          <a:p>
            <a:pPr marL="80010" indent="-80010">
              <a:spcAft>
                <a:spcPts val="3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hlinkClick r:id="rId16"/>
              </a:rPr>
              <a:t>Supporting student self-efficacy</a:t>
            </a:r>
            <a:endParaRPr lang="en-US" sz="1100" dirty="0">
              <a:latin typeface="Lato" panose="020F0502020204030203" pitchFamily="34" charset="0"/>
              <a:ea typeface="Lato" panose="020F0502020204030203" pitchFamily="34" charset="0"/>
              <a:cs typeface="Lato" panose="020F0502020204030203" pitchFamily="34" charset="0"/>
            </a:endParaRPr>
          </a:p>
          <a:p>
            <a:pPr>
              <a:spcAft>
                <a:spcPts val="300"/>
              </a:spcAft>
            </a:pPr>
            <a:endParaRPr lang="en-US" sz="500" dirty="0">
              <a:latin typeface="Lato" panose="020F0502020204030203" pitchFamily="34" charset="0"/>
              <a:ea typeface="Lato" panose="020F0502020204030203" pitchFamily="34" charset="0"/>
              <a:cs typeface="Lato" panose="020F0502020204030203" pitchFamily="34" charset="0"/>
            </a:endParaRPr>
          </a:p>
          <a:p>
            <a:r>
              <a:rPr lang="en-US" sz="1100" b="1" dirty="0">
                <a:latin typeface="Lato Black" panose="020F0502020204030203" pitchFamily="34" charset="77"/>
                <a:ea typeface="Calibri" panose="020F0502020204030204" pitchFamily="34" charset="0"/>
              </a:rPr>
              <a:t>Students, Families, and Communities:</a:t>
            </a:r>
          </a:p>
          <a:p>
            <a:pPr marL="80010" indent="-80010">
              <a:spcAft>
                <a:spcPts val="600"/>
              </a:spcAft>
              <a:buFont typeface="Arial" panose="020B0604020202020204" pitchFamily="34" charset="0"/>
              <a:buChar char="•"/>
            </a:pPr>
            <a:r>
              <a:rPr lang="en-US" sz="1100" dirty="0">
                <a:latin typeface="Lato" panose="020F0502020204030203" pitchFamily="34" charset="0"/>
                <a:ea typeface="Lato" panose="020F0502020204030203" pitchFamily="34" charset="0"/>
                <a:cs typeface="Lato" panose="020F0502020204030203" pitchFamily="34" charset="0"/>
              </a:rPr>
              <a:t>Don’t hesitate to email or</a:t>
            </a:r>
            <a:r>
              <a:rPr lang="en-US" sz="1100" dirty="0">
                <a:latin typeface="Lato" panose="020F0502020204030203" pitchFamily="34" charset="0"/>
                <a:ea typeface="Lato" panose="020F0502020204030203" pitchFamily="34" charset="0"/>
                <a:cs typeface="Lato" panose="020F0502020204030203" pitchFamily="34" charset="0"/>
                <a:hlinkClick r:id="rId17"/>
              </a:rPr>
              <a:t> talk to the teacher </a:t>
            </a:r>
            <a:r>
              <a:rPr lang="en-US" sz="1100" dirty="0">
                <a:latin typeface="Lato" panose="020F0502020204030203" pitchFamily="34" charset="0"/>
                <a:ea typeface="Lato" panose="020F0502020204030203" pitchFamily="34" charset="0"/>
                <a:cs typeface="Lato" panose="020F0502020204030203" pitchFamily="34" charset="0"/>
              </a:rPr>
              <a:t>about how the science class is going and hopes for science learning in general.</a:t>
            </a:r>
          </a:p>
        </p:txBody>
      </p:sp>
      <p:sp>
        <p:nvSpPr>
          <p:cNvPr id="2" name="Rectangle 1">
            <a:extLst>
              <a:ext uri="{FF2B5EF4-FFF2-40B4-BE49-F238E27FC236}">
                <a16:creationId xmlns:a16="http://schemas.microsoft.com/office/drawing/2014/main" id="{EC1F3B44-1C55-CF48-8166-82418542683A}"/>
              </a:ext>
            </a:extLst>
          </p:cNvPr>
          <p:cNvSpPr/>
          <p:nvPr/>
        </p:nvSpPr>
        <p:spPr>
          <a:xfrm>
            <a:off x="603434" y="7634576"/>
            <a:ext cx="3769062" cy="969496"/>
          </a:xfrm>
          <a:prstGeom prst="rect">
            <a:avLst/>
          </a:prstGeom>
        </p:spPr>
        <p:txBody>
          <a:bodyPr wrap="square">
            <a:spAutoFit/>
          </a:bodyPr>
          <a:lstStyle/>
          <a:p>
            <a:r>
              <a:rPr lang="en-US" sz="700" dirty="0">
                <a:latin typeface="Lato Light" panose="020F0302020204030203" pitchFamily="34" charset="77"/>
              </a:rPr>
              <a:t>For more information contact:</a:t>
            </a:r>
          </a:p>
          <a:p>
            <a:r>
              <a:rPr lang="en-US" sz="700" dirty="0">
                <a:latin typeface="Lato Light" panose="020F0302020204030203" pitchFamily="34" charset="77"/>
              </a:rPr>
              <a:t>Kevin Anderson, </a:t>
            </a:r>
            <a:r>
              <a:rPr lang="en-US" sz="700" dirty="0">
                <a:latin typeface="Lato Light" panose="020F0302020204030203" pitchFamily="34" charset="77"/>
                <a:hlinkClick r:id="rId18"/>
              </a:rPr>
              <a:t>kevin.anderson@dpi.wi.gov</a:t>
            </a:r>
            <a:r>
              <a:rPr lang="en-US" sz="700" dirty="0">
                <a:latin typeface="Lato Light" panose="020F0302020204030203" pitchFamily="34" charset="77"/>
              </a:rPr>
              <a:t>, Teaching and Learning  Team, Division of Academic Excellence – </a:t>
            </a:r>
            <a:r>
              <a:rPr lang="en-US" sz="700" dirty="0">
                <a:latin typeface="Lato Light" panose="020F0302020204030203" pitchFamily="34" charset="77"/>
                <a:hlinkClick r:id="rId19"/>
              </a:rPr>
              <a:t>https://dpi.wi.gov/science/assessment/system</a:t>
            </a:r>
            <a:r>
              <a:rPr lang="en-US" sz="700" dirty="0">
                <a:latin typeface="Lato Light" panose="020F0302020204030203" pitchFamily="34" charset="77"/>
              </a:rPr>
              <a:t> </a:t>
            </a:r>
            <a:endParaRPr lang="en-US" sz="1050" dirty="0">
              <a:solidFill>
                <a:srgbClr val="FF0000"/>
              </a:solidFill>
              <a:latin typeface="Lato Light" panose="020F0302020204030203" pitchFamily="34" charset="77"/>
            </a:endParaRPr>
          </a:p>
          <a:p>
            <a:endParaRPr lang="en-US" sz="400" dirty="0">
              <a:latin typeface="Lato Light" panose="020F0302020204030203" pitchFamily="34" charset="77"/>
            </a:endParaRPr>
          </a:p>
          <a:p>
            <a:r>
              <a:rPr lang="en-US" sz="700" dirty="0">
                <a:latin typeface="Lato Light" panose="020F0302020204030203" pitchFamily="34" charset="77"/>
              </a:rPr>
              <a:t>June 2021 Wisconsin Department of Public Instruction</a:t>
            </a:r>
          </a:p>
          <a:p>
            <a:endParaRPr lang="en-US" sz="400" dirty="0">
              <a:latin typeface="Lato Light" panose="020F0302020204030203" pitchFamily="34" charset="77"/>
            </a:endParaRPr>
          </a:p>
          <a:p>
            <a:r>
              <a:rPr lang="en-US" sz="700" dirty="0">
                <a:latin typeface="Lato Light" panose="020F0302020204030203" pitchFamily="34" charset="77"/>
              </a:rPr>
              <a:t>The Department of Public Instruction does not discriminate on the basis of sex, race, color, religion, creed, age, national origin, ancestry, pregnancy, marital status or parental status, sexual orientation or disability.</a:t>
            </a:r>
          </a:p>
        </p:txBody>
      </p:sp>
    </p:spTree>
    <p:extLst>
      <p:ext uri="{BB962C8B-B14F-4D97-AF65-F5344CB8AC3E}">
        <p14:creationId xmlns:p14="http://schemas.microsoft.com/office/powerpoint/2010/main" val="32752831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18326</TotalTime>
  <Words>772</Words>
  <Application>Microsoft Office PowerPoint</Application>
  <PresentationFormat>On-screen Show (4:3)</PresentationFormat>
  <Paragraphs>64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Lato</vt:lpstr>
      <vt:lpstr>Lato Black</vt:lpstr>
      <vt:lpstr>Lato Light</vt:lpstr>
      <vt:lpstr>Office Theme</vt:lpstr>
      <vt:lpstr>PowerPoint Presentation</vt:lpstr>
      <vt:lpstr>PowerPoint Presentation</vt:lpstr>
    </vt:vector>
  </TitlesOfParts>
  <Manager>Annin, Meri</Manager>
  <Company>Wisconsin Department of Public Instruction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Flyer Template</dc:title>
  <dc:subject/>
  <dc:creator>Anderson, Kevin J.   DPI</dc:creator>
  <cp:keywords/>
  <dc:description/>
  <cp:lastModifiedBy>Anderson, Kevin J.   DPI</cp:lastModifiedBy>
  <cp:revision>128</cp:revision>
  <cp:lastPrinted>2019-08-07T20:16:33Z</cp:lastPrinted>
  <dcterms:created xsi:type="dcterms:W3CDTF">2018-05-16T19:14:47Z</dcterms:created>
  <dcterms:modified xsi:type="dcterms:W3CDTF">2022-08-02T18:20:52Z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-969730851</vt:i4>
  </property>
  <property fmtid="{D5CDD505-2E9C-101B-9397-08002B2CF9AE}" pid="3" name="_NewReviewCycle">
    <vt:lpwstr/>
  </property>
  <property fmtid="{D5CDD505-2E9C-101B-9397-08002B2CF9AE}" pid="4" name="_EmailSubject">
    <vt:lpwstr>school nursing sub-logo</vt:lpwstr>
  </property>
  <property fmtid="{D5CDD505-2E9C-101B-9397-08002B2CF9AE}" pid="5" name="_AuthorEmail">
    <vt:lpwstr>Louise.Wilson@dpi.wi.gov</vt:lpwstr>
  </property>
  <property fmtid="{D5CDD505-2E9C-101B-9397-08002B2CF9AE}" pid="6" name="_AuthorEmailDisplayName">
    <vt:lpwstr>Wilson, Louise F.   DPI</vt:lpwstr>
  </property>
  <property fmtid="{D5CDD505-2E9C-101B-9397-08002B2CF9AE}" pid="7" name="_PreviousAdHocReviewCycleID">
    <vt:i4>-47106403</vt:i4>
  </property>
</Properties>
</file>