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52"/>
  </p:notesMasterIdLst>
  <p:sldIdLst>
    <p:sldId id="265"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9" r:id="rId22"/>
    <p:sldId id="290" r:id="rId23"/>
    <p:sldId id="291" r:id="rId24"/>
    <p:sldId id="292" r:id="rId25"/>
    <p:sldId id="293" r:id="rId26"/>
    <p:sldId id="294" r:id="rId27"/>
    <p:sldId id="295" r:id="rId28"/>
    <p:sldId id="296" r:id="rId29"/>
    <p:sldId id="297" r:id="rId30"/>
    <p:sldId id="298" r:id="rId31"/>
    <p:sldId id="299"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Lst>
  <p:sldSz cx="12480925" cy="7023100"/>
  <p:notesSz cx="6858000" cy="9144000"/>
  <p:defaultTextStyle>
    <a:defPPr>
      <a:defRPr lang="en-US"/>
    </a:defPPr>
    <a:lvl1pPr marL="0" algn="l" defTabSz="1114471" rtl="0" eaLnBrk="1" latinLnBrk="0" hangingPunct="1">
      <a:defRPr sz="2194" kern="1200">
        <a:solidFill>
          <a:schemeClr val="tx1"/>
        </a:solidFill>
        <a:latin typeface="+mn-lt"/>
        <a:ea typeface="+mn-ea"/>
        <a:cs typeface="+mn-cs"/>
      </a:defRPr>
    </a:lvl1pPr>
    <a:lvl2pPr marL="557235" algn="l" defTabSz="1114471" rtl="0" eaLnBrk="1" latinLnBrk="0" hangingPunct="1">
      <a:defRPr sz="2194" kern="1200">
        <a:solidFill>
          <a:schemeClr val="tx1"/>
        </a:solidFill>
        <a:latin typeface="+mn-lt"/>
        <a:ea typeface="+mn-ea"/>
        <a:cs typeface="+mn-cs"/>
      </a:defRPr>
    </a:lvl2pPr>
    <a:lvl3pPr marL="1114471" algn="l" defTabSz="1114471" rtl="0" eaLnBrk="1" latinLnBrk="0" hangingPunct="1">
      <a:defRPr sz="2194" kern="1200">
        <a:solidFill>
          <a:schemeClr val="tx1"/>
        </a:solidFill>
        <a:latin typeface="+mn-lt"/>
        <a:ea typeface="+mn-ea"/>
        <a:cs typeface="+mn-cs"/>
      </a:defRPr>
    </a:lvl3pPr>
    <a:lvl4pPr marL="1671706" algn="l" defTabSz="1114471" rtl="0" eaLnBrk="1" latinLnBrk="0" hangingPunct="1">
      <a:defRPr sz="2194" kern="1200">
        <a:solidFill>
          <a:schemeClr val="tx1"/>
        </a:solidFill>
        <a:latin typeface="+mn-lt"/>
        <a:ea typeface="+mn-ea"/>
        <a:cs typeface="+mn-cs"/>
      </a:defRPr>
    </a:lvl4pPr>
    <a:lvl5pPr marL="2228941" algn="l" defTabSz="1114471" rtl="0" eaLnBrk="1" latinLnBrk="0" hangingPunct="1">
      <a:defRPr sz="2194" kern="1200">
        <a:solidFill>
          <a:schemeClr val="tx1"/>
        </a:solidFill>
        <a:latin typeface="+mn-lt"/>
        <a:ea typeface="+mn-ea"/>
        <a:cs typeface="+mn-cs"/>
      </a:defRPr>
    </a:lvl5pPr>
    <a:lvl6pPr marL="2786177" algn="l" defTabSz="1114471" rtl="0" eaLnBrk="1" latinLnBrk="0" hangingPunct="1">
      <a:defRPr sz="2194" kern="1200">
        <a:solidFill>
          <a:schemeClr val="tx1"/>
        </a:solidFill>
        <a:latin typeface="+mn-lt"/>
        <a:ea typeface="+mn-ea"/>
        <a:cs typeface="+mn-cs"/>
      </a:defRPr>
    </a:lvl6pPr>
    <a:lvl7pPr marL="3343412" algn="l" defTabSz="1114471" rtl="0" eaLnBrk="1" latinLnBrk="0" hangingPunct="1">
      <a:defRPr sz="2194" kern="1200">
        <a:solidFill>
          <a:schemeClr val="tx1"/>
        </a:solidFill>
        <a:latin typeface="+mn-lt"/>
        <a:ea typeface="+mn-ea"/>
        <a:cs typeface="+mn-cs"/>
      </a:defRPr>
    </a:lvl7pPr>
    <a:lvl8pPr marL="3900648" algn="l" defTabSz="1114471" rtl="0" eaLnBrk="1" latinLnBrk="0" hangingPunct="1">
      <a:defRPr sz="2194" kern="1200">
        <a:solidFill>
          <a:schemeClr val="tx1"/>
        </a:solidFill>
        <a:latin typeface="+mn-lt"/>
        <a:ea typeface="+mn-ea"/>
        <a:cs typeface="+mn-cs"/>
      </a:defRPr>
    </a:lvl8pPr>
    <a:lvl9pPr marL="4457883" algn="l" defTabSz="1114471" rtl="0" eaLnBrk="1" latinLnBrk="0" hangingPunct="1">
      <a:defRPr sz="2194" kern="1200">
        <a:solidFill>
          <a:schemeClr val="tx1"/>
        </a:solidFill>
        <a:latin typeface="+mn-lt"/>
        <a:ea typeface="+mn-ea"/>
        <a:cs typeface="+mn-cs"/>
      </a:defRPr>
    </a:lvl9pPr>
  </p:defaultTextStyle>
  <p:extLst>
    <p:ext uri="{EFAFB233-063F-42B5-8137-9DF3F51BA10A}">
      <p15:sldGuideLst xmlns:p15="http://schemas.microsoft.com/office/powerpoint/2012/main">
        <p15:guide id="2" pos="3931" userDrawn="1">
          <p15:clr>
            <a:srgbClr val="A4A3A4"/>
          </p15:clr>
        </p15:guide>
        <p15:guide id="3" orient="horz" pos="22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AB4E"/>
    <a:srgbClr val="0066CC"/>
    <a:srgbClr val="0099FF"/>
    <a:srgbClr val="009999"/>
    <a:srgbClr val="0099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20" autoAdjust="0"/>
    <p:restoredTop sz="95540" autoAdjust="0"/>
  </p:normalViewPr>
  <p:slideViewPr>
    <p:cSldViewPr snapToGrid="0">
      <p:cViewPr varScale="1">
        <p:scale>
          <a:sx n="104" d="100"/>
          <a:sy n="104" d="100"/>
        </p:scale>
        <p:origin x="480" y="102"/>
      </p:cViewPr>
      <p:guideLst>
        <p:guide pos="3931"/>
        <p:guide orient="horz" pos="2212"/>
      </p:guideLst>
    </p:cSldViewPr>
  </p:slideViewPr>
  <p:notesTextViewPr>
    <p:cViewPr>
      <p:scale>
        <a:sx n="3" d="2"/>
        <a:sy n="3" d="2"/>
      </p:scale>
      <p:origin x="0" y="0"/>
    </p:cViewPr>
  </p:notesTextViewPr>
  <p:notesViewPr>
    <p:cSldViewPr snapToGrid="0">
      <p:cViewPr varScale="1">
        <p:scale>
          <a:sx n="81" d="100"/>
          <a:sy n="81" d="100"/>
        </p:scale>
        <p:origin x="310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66B86-A74A-4C80-A57B-B68EC8B0A391}" type="datetimeFigureOut">
              <a:rPr lang="en-US" smtClean="0"/>
              <a:t>3/13/2018</a:t>
            </a:fld>
            <a:endParaRPr lang="en-US" dirty="0"/>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2A5A1-56EA-41D0-9C52-5BB87E1830FF}" type="slidenum">
              <a:rPr lang="en-US" smtClean="0"/>
              <a:t>‹#›</a:t>
            </a:fld>
            <a:endParaRPr lang="en-US" dirty="0"/>
          </a:p>
        </p:txBody>
      </p:sp>
    </p:spTree>
    <p:extLst>
      <p:ext uri="{BB962C8B-B14F-4D97-AF65-F5344CB8AC3E}">
        <p14:creationId xmlns:p14="http://schemas.microsoft.com/office/powerpoint/2010/main" val="64715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2</a:t>
            </a:fld>
            <a:endParaRPr lang="en-US" dirty="0"/>
          </a:p>
        </p:txBody>
      </p:sp>
    </p:spTree>
    <p:extLst>
      <p:ext uri="{BB962C8B-B14F-4D97-AF65-F5344CB8AC3E}">
        <p14:creationId xmlns:p14="http://schemas.microsoft.com/office/powerpoint/2010/main" val="1389808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Debt proceeds can only be used for purposes of borrowing</a:t>
            </a:r>
          </a:p>
          <a:p>
            <a:pPr eaLnBrk="1" hangingPunct="1">
              <a:spcBef>
                <a:spcPct val="0"/>
              </a:spcBef>
            </a:pPr>
            <a:r>
              <a:rPr lang="en-US" b="1" dirty="0" smtClean="0"/>
              <a:t>Separate Bank Account recommended (not required)</a:t>
            </a:r>
          </a:p>
          <a:p>
            <a:pPr eaLnBrk="1" hangingPunct="1">
              <a:spcBef>
                <a:spcPct val="0"/>
              </a:spcBef>
            </a:pPr>
            <a:endParaRPr lang="en-US" b="1" dirty="0" smtClean="0"/>
          </a:p>
          <a:p>
            <a:pPr eaLnBrk="1" hangingPunct="1">
              <a:spcBef>
                <a:spcPct val="0"/>
              </a:spcBef>
            </a:pPr>
            <a:r>
              <a:rPr lang="en-US" b="1" dirty="0" smtClean="0"/>
              <a:t>Capital expansion fund – projects financed with tax levy statute 120.10(10m)</a:t>
            </a:r>
          </a:p>
          <a:p>
            <a:pPr eaLnBrk="1" hangingPunct="1">
              <a:spcBef>
                <a:spcPct val="0"/>
              </a:spcBef>
            </a:pPr>
            <a:r>
              <a:rPr lang="en-US" b="1" dirty="0" smtClean="0"/>
              <a:t>Use of this fund restricted for capital expenditures related to buildings and sites.  (Acquiring and remodeling buildings and sites, and maintenance or repair expenditures that extend or enhance the service life of buildings and building components, sites and site components)</a:t>
            </a:r>
          </a:p>
          <a:p>
            <a:pPr eaLnBrk="1" hangingPunct="1">
              <a:spcBef>
                <a:spcPct val="0"/>
              </a:spcBef>
            </a:pPr>
            <a:r>
              <a:rPr lang="en-US" b="1" dirty="0" smtClean="0"/>
              <a:t>Equipment cannot be acquired through the use of this fund</a:t>
            </a:r>
          </a:p>
          <a:p>
            <a:pPr eaLnBrk="1" hangingPunct="1">
              <a:spcBef>
                <a:spcPct val="0"/>
              </a:spcBef>
            </a:pPr>
            <a:r>
              <a:rPr lang="en-US" b="1" dirty="0" smtClean="0"/>
              <a:t>APPROVED AT ANNUAL MEETING (resolution every year)</a:t>
            </a:r>
          </a:p>
          <a:p>
            <a:pPr eaLnBrk="1" hangingPunct="1">
              <a:spcBef>
                <a:spcPct val="0"/>
              </a:spcBef>
            </a:pPr>
            <a:r>
              <a:rPr lang="en-US" b="1" dirty="0" smtClean="0"/>
              <a:t>Fund 48 - projects financed with a tax levy per statute 120.135.  (Tif)</a:t>
            </a:r>
          </a:p>
          <a:p>
            <a:pPr eaLnBrk="1" hangingPunct="1">
              <a:spcBef>
                <a:spcPct val="0"/>
              </a:spcBef>
            </a:pPr>
            <a:r>
              <a:rPr lang="en-US" b="1" dirty="0" smtClean="0"/>
              <a:t>Currently no districts report here</a:t>
            </a:r>
          </a:p>
          <a:p>
            <a:pPr eaLnBrk="1" hangingPunct="1">
              <a:spcBef>
                <a:spcPct val="0"/>
              </a:spcBef>
            </a:pPr>
            <a:r>
              <a:rPr lang="en-US" b="1" dirty="0" smtClean="0"/>
              <a:t>Fund 49  - capital project activities </a:t>
            </a:r>
          </a:p>
          <a:p>
            <a:pPr eaLnBrk="1" hangingPunct="1">
              <a:spcBef>
                <a:spcPct val="0"/>
              </a:spcBef>
            </a:pPr>
            <a:r>
              <a:rPr lang="en-US" b="1" dirty="0" smtClean="0"/>
              <a:t>Record proceeds of borrowing and related expenditures</a:t>
            </a:r>
          </a:p>
        </p:txBody>
      </p:sp>
      <p:sp>
        <p:nvSpPr>
          <p:cNvPr id="4" name="Slide Number Placeholder 3"/>
          <p:cNvSpPr>
            <a:spLocks noGrp="1"/>
          </p:cNvSpPr>
          <p:nvPr>
            <p:ph type="sldNum" sz="quarter" idx="10"/>
          </p:nvPr>
        </p:nvSpPr>
        <p:spPr/>
        <p:txBody>
          <a:bodyPr/>
          <a:lstStyle/>
          <a:p>
            <a:fld id="{6592A5A1-56EA-41D0-9C52-5BB87E1830FF}" type="slidenum">
              <a:rPr lang="en-US" smtClean="0"/>
              <a:t>11</a:t>
            </a:fld>
            <a:endParaRPr lang="en-US" dirty="0"/>
          </a:p>
        </p:txBody>
      </p:sp>
    </p:spTree>
    <p:extLst>
      <p:ext uri="{BB962C8B-B14F-4D97-AF65-F5344CB8AC3E}">
        <p14:creationId xmlns:p14="http://schemas.microsoft.com/office/powerpoint/2010/main" val="2378670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Debt proceeds can only be used for purposes of borrowing</a:t>
            </a:r>
          </a:p>
          <a:p>
            <a:pPr eaLnBrk="1" hangingPunct="1">
              <a:spcBef>
                <a:spcPct val="0"/>
              </a:spcBef>
            </a:pPr>
            <a:r>
              <a:rPr lang="en-US" b="1" dirty="0" smtClean="0"/>
              <a:t>Separate Bank Account recommended (not required)</a:t>
            </a:r>
          </a:p>
          <a:p>
            <a:pPr eaLnBrk="1" hangingPunct="1">
              <a:spcBef>
                <a:spcPct val="0"/>
              </a:spcBef>
            </a:pPr>
            <a:endParaRPr lang="en-US" b="1" dirty="0" smtClean="0"/>
          </a:p>
          <a:p>
            <a:pPr eaLnBrk="1" hangingPunct="1">
              <a:spcBef>
                <a:spcPct val="0"/>
              </a:spcBef>
            </a:pPr>
            <a:r>
              <a:rPr lang="en-US" b="1" dirty="0" smtClean="0"/>
              <a:t>Capital expansion fund – projects financed with tax levy statute 120.10(10m)</a:t>
            </a:r>
          </a:p>
          <a:p>
            <a:pPr eaLnBrk="1" hangingPunct="1">
              <a:spcBef>
                <a:spcPct val="0"/>
              </a:spcBef>
            </a:pPr>
            <a:r>
              <a:rPr lang="en-US" b="1" dirty="0" smtClean="0"/>
              <a:t>Use of this fund restricted for capital expenditures related to buildings and sites.  (Acquiring and remodeling buildings and sites, and maintenance or repair expenditures that extend or enhance the service life of buildings and building components, sites and site components)</a:t>
            </a:r>
          </a:p>
          <a:p>
            <a:pPr eaLnBrk="1" hangingPunct="1">
              <a:spcBef>
                <a:spcPct val="0"/>
              </a:spcBef>
            </a:pPr>
            <a:r>
              <a:rPr lang="en-US" b="1" dirty="0" smtClean="0"/>
              <a:t>Equipment cannot be acquired through the use of this fund</a:t>
            </a:r>
          </a:p>
          <a:p>
            <a:pPr eaLnBrk="1" hangingPunct="1">
              <a:spcBef>
                <a:spcPct val="0"/>
              </a:spcBef>
            </a:pPr>
            <a:r>
              <a:rPr lang="en-US" b="1" dirty="0" smtClean="0"/>
              <a:t>APPROVED AT ANNUAL MEETING (resolution every year)</a:t>
            </a:r>
          </a:p>
          <a:p>
            <a:pPr eaLnBrk="1" hangingPunct="1">
              <a:spcBef>
                <a:spcPct val="0"/>
              </a:spcBef>
            </a:pPr>
            <a:r>
              <a:rPr lang="en-US" b="1" dirty="0" smtClean="0"/>
              <a:t>Fund 48 - projects financed with a tax levy per statute 120.135.  (Tif)</a:t>
            </a:r>
          </a:p>
          <a:p>
            <a:pPr eaLnBrk="1" hangingPunct="1">
              <a:spcBef>
                <a:spcPct val="0"/>
              </a:spcBef>
            </a:pPr>
            <a:r>
              <a:rPr lang="en-US" b="1" dirty="0" smtClean="0"/>
              <a:t>Currently no districts report here</a:t>
            </a:r>
          </a:p>
          <a:p>
            <a:pPr eaLnBrk="1" hangingPunct="1">
              <a:spcBef>
                <a:spcPct val="0"/>
              </a:spcBef>
            </a:pPr>
            <a:r>
              <a:rPr lang="en-US" b="1" dirty="0" smtClean="0"/>
              <a:t>Fund 49  - capital project activities </a:t>
            </a:r>
          </a:p>
          <a:p>
            <a:pPr eaLnBrk="1" hangingPunct="1">
              <a:spcBef>
                <a:spcPct val="0"/>
              </a:spcBef>
            </a:pPr>
            <a:r>
              <a:rPr lang="en-US" b="1" dirty="0" smtClean="0"/>
              <a:t>Record proceeds of borrowing and related expenditures</a:t>
            </a:r>
          </a:p>
          <a:p>
            <a:pPr eaLnBrk="1" hangingPunct="1">
              <a:spcBef>
                <a:spcPct val="0"/>
              </a:spcBef>
            </a:pPr>
            <a:endParaRPr lang="en-US" b="1" dirty="0" smtClean="0"/>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12</a:t>
            </a:fld>
            <a:endParaRPr lang="en-US" dirty="0"/>
          </a:p>
        </p:txBody>
      </p:sp>
    </p:spTree>
    <p:extLst>
      <p:ext uri="{BB962C8B-B14F-4D97-AF65-F5344CB8AC3E}">
        <p14:creationId xmlns:p14="http://schemas.microsoft.com/office/powerpoint/2010/main" val="3405104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Will get to other examples at the end (if we have time)</a:t>
            </a:r>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13</a:t>
            </a:fld>
            <a:endParaRPr lang="en-US" dirty="0"/>
          </a:p>
        </p:txBody>
      </p:sp>
    </p:spTree>
    <p:extLst>
      <p:ext uri="{BB962C8B-B14F-4D97-AF65-F5344CB8AC3E}">
        <p14:creationId xmlns:p14="http://schemas.microsoft.com/office/powerpoint/2010/main" val="2148016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If the program does not support itself, a transfer from fund 10 or 80 is to be made</a:t>
            </a:r>
          </a:p>
          <a:p>
            <a:pPr eaLnBrk="1" hangingPunct="1">
              <a:spcBef>
                <a:spcPct val="0"/>
              </a:spcBef>
            </a:pPr>
            <a:r>
              <a:rPr lang="en-US" b="1" dirty="0" smtClean="0"/>
              <a:t>Separation between the revenue and cost of the elderly is to be maintained so that fund 10 is not supporting elderly which is really a community program</a:t>
            </a:r>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14</a:t>
            </a:fld>
            <a:endParaRPr lang="en-US" dirty="0"/>
          </a:p>
        </p:txBody>
      </p:sp>
    </p:spTree>
    <p:extLst>
      <p:ext uri="{BB962C8B-B14F-4D97-AF65-F5344CB8AC3E}">
        <p14:creationId xmlns:p14="http://schemas.microsoft.com/office/powerpoint/2010/main" val="3006209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May include booster club and other parent organizations</a:t>
            </a:r>
          </a:p>
          <a:p>
            <a:pPr eaLnBrk="1" hangingPunct="1">
              <a:spcBef>
                <a:spcPct val="0"/>
              </a:spcBef>
            </a:pPr>
            <a:r>
              <a:rPr lang="en-US" b="1" dirty="0" smtClean="0"/>
              <a:t>An organization should not have a negative balance at year end.</a:t>
            </a:r>
          </a:p>
          <a:p>
            <a:pPr eaLnBrk="1" hangingPunct="1">
              <a:spcBef>
                <a:spcPct val="0"/>
              </a:spcBef>
            </a:pPr>
            <a:r>
              <a:rPr lang="en-US" b="1" dirty="0" smtClean="0"/>
              <a:t>Policies and procedures by district office are very important</a:t>
            </a:r>
          </a:p>
          <a:p>
            <a:pPr eaLnBrk="1" hangingPunct="1">
              <a:spcBef>
                <a:spcPct val="0"/>
              </a:spcBef>
            </a:pPr>
            <a:r>
              <a:rPr lang="en-US" b="1" dirty="0" smtClean="0"/>
              <a:t>Most susceptible to theft – many people handling money (fund-raisers)</a:t>
            </a:r>
          </a:p>
          <a:p>
            <a:pPr eaLnBrk="1" hangingPunct="1">
              <a:spcBef>
                <a:spcPct val="0"/>
              </a:spcBef>
            </a:pPr>
            <a:r>
              <a:rPr lang="en-US" b="1" dirty="0" smtClean="0"/>
              <a:t>This is the one people lose their jobs over</a:t>
            </a:r>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15</a:t>
            </a:fld>
            <a:endParaRPr lang="en-US" dirty="0"/>
          </a:p>
        </p:txBody>
      </p:sp>
    </p:spTree>
    <p:extLst>
      <p:ext uri="{BB962C8B-B14F-4D97-AF65-F5344CB8AC3E}">
        <p14:creationId xmlns:p14="http://schemas.microsoft.com/office/powerpoint/2010/main" val="2691575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District holds the investment, is responsible for accounting for it but the spending of the funds is not determined by the school district</a:t>
            </a:r>
          </a:p>
          <a:p>
            <a:pPr eaLnBrk="1" hangingPunct="1">
              <a:spcBef>
                <a:spcPct val="0"/>
              </a:spcBef>
            </a:pPr>
            <a:r>
              <a:rPr lang="en-US" b="1" dirty="0" smtClean="0"/>
              <a:t>Fund 72</a:t>
            </a:r>
          </a:p>
          <a:p>
            <a:pPr eaLnBrk="1" hangingPunct="1">
              <a:spcBef>
                <a:spcPct val="0"/>
              </a:spcBef>
            </a:pPr>
            <a:r>
              <a:rPr lang="en-US" b="1" dirty="0" smtClean="0"/>
              <a:t>Scholarships</a:t>
            </a:r>
          </a:p>
          <a:p>
            <a:pPr eaLnBrk="1" hangingPunct="1">
              <a:spcBef>
                <a:spcPct val="0"/>
              </a:spcBef>
            </a:pPr>
            <a:r>
              <a:rPr lang="en-US" b="1" dirty="0" smtClean="0"/>
              <a:t>Cash and investment accounts are required as specified by donors</a:t>
            </a:r>
          </a:p>
          <a:p>
            <a:pPr eaLnBrk="1" hangingPunct="1">
              <a:spcBef>
                <a:spcPct val="0"/>
              </a:spcBef>
            </a:pPr>
            <a:r>
              <a:rPr lang="en-US" b="1" dirty="0" smtClean="0"/>
              <a:t>Fund 73</a:t>
            </a:r>
          </a:p>
          <a:p>
            <a:pPr eaLnBrk="1" hangingPunct="1">
              <a:spcBef>
                <a:spcPct val="0"/>
              </a:spcBef>
            </a:pPr>
            <a:r>
              <a:rPr lang="en-US" b="1" dirty="0" smtClean="0"/>
              <a:t>Must have a legally established trust set up to fund post employment benefits</a:t>
            </a:r>
          </a:p>
          <a:p>
            <a:pPr eaLnBrk="1" hangingPunct="1">
              <a:spcBef>
                <a:spcPct val="0"/>
              </a:spcBef>
            </a:pPr>
            <a:r>
              <a:rPr lang="en-US" b="1" dirty="0" smtClean="0"/>
              <a:t>To be eligible for categorical aid, contribution must equal annual required contribution (arc)</a:t>
            </a:r>
          </a:p>
          <a:p>
            <a:pPr eaLnBrk="1" hangingPunct="1">
              <a:spcBef>
                <a:spcPct val="0"/>
              </a:spcBef>
            </a:pPr>
            <a:r>
              <a:rPr lang="en-US" b="1" dirty="0" smtClean="0"/>
              <a:t>Determined by an actuary.</a:t>
            </a:r>
          </a:p>
          <a:p>
            <a:pPr eaLnBrk="1" hangingPunct="1">
              <a:spcBef>
                <a:spcPct val="0"/>
              </a:spcBef>
            </a:pPr>
            <a:endParaRPr lang="en-US" b="1" dirty="0" smtClean="0"/>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16</a:t>
            </a:fld>
            <a:endParaRPr lang="en-US" dirty="0"/>
          </a:p>
        </p:txBody>
      </p:sp>
    </p:spTree>
    <p:extLst>
      <p:ext uri="{BB962C8B-B14F-4D97-AF65-F5344CB8AC3E}">
        <p14:creationId xmlns:p14="http://schemas.microsoft.com/office/powerpoint/2010/main" val="2732261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b="1" dirty="0" smtClean="0"/>
              <a:t>Examples - adult education, community recreation programs, non-special education preschool, day care services </a:t>
            </a:r>
          </a:p>
          <a:p>
            <a:pPr eaLnBrk="1" hangingPunct="1">
              <a:spcBef>
                <a:spcPct val="0"/>
              </a:spcBef>
            </a:pPr>
            <a:r>
              <a:rPr lang="en-US" b="1" dirty="0" smtClean="0"/>
              <a:t>District may levy for this fund</a:t>
            </a:r>
          </a:p>
          <a:p>
            <a:pPr eaLnBrk="1" hangingPunct="1">
              <a:spcBef>
                <a:spcPct val="0"/>
              </a:spcBef>
            </a:pPr>
            <a:r>
              <a:rPr lang="en-US" b="1" dirty="0" smtClean="0"/>
              <a:t>May not make a transfer from fund 10</a:t>
            </a:r>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17</a:t>
            </a:fld>
            <a:endParaRPr lang="en-US" dirty="0"/>
          </a:p>
        </p:txBody>
      </p:sp>
    </p:spTree>
    <p:extLst>
      <p:ext uri="{BB962C8B-B14F-4D97-AF65-F5344CB8AC3E}">
        <p14:creationId xmlns:p14="http://schemas.microsoft.com/office/powerpoint/2010/main" val="743653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300" b="1" dirty="0" smtClean="0"/>
              <a:t>MULTIDISTRICT PROJECTS FOR WHICH IT IS NECESSARY TO KEEP A SEPARATE RECORD OF ACTIVITY SO THAT PARTICIPANT DISTRICTS’ SHARE  CAN BE DETERMINED</a:t>
            </a:r>
          </a:p>
          <a:p>
            <a:pPr eaLnBrk="1" hangingPunct="1">
              <a:spcBef>
                <a:spcPct val="0"/>
              </a:spcBef>
            </a:pPr>
            <a:endParaRPr lang="en-US" b="1" dirty="0" smtClean="0"/>
          </a:p>
          <a:p>
            <a:pPr eaLnBrk="1" hangingPunct="1">
              <a:spcBef>
                <a:spcPct val="0"/>
              </a:spcBef>
            </a:pPr>
            <a:r>
              <a:rPr lang="en-US" b="1" dirty="0" smtClean="0"/>
              <a:t>Still instructional funds</a:t>
            </a:r>
          </a:p>
          <a:p>
            <a:pPr eaLnBrk="1" hangingPunct="1">
              <a:spcBef>
                <a:spcPct val="0"/>
              </a:spcBef>
            </a:pPr>
            <a:r>
              <a:rPr lang="en-US" b="1" dirty="0" smtClean="0"/>
              <a:t>Revenues must equal expenditures</a:t>
            </a:r>
          </a:p>
          <a:p>
            <a:pPr eaLnBrk="1" hangingPunct="1">
              <a:spcBef>
                <a:spcPct val="0"/>
              </a:spcBef>
            </a:pPr>
            <a:r>
              <a:rPr lang="en-US" b="1" dirty="0" smtClean="0"/>
              <a:t>Written agreement</a:t>
            </a:r>
          </a:p>
          <a:p>
            <a:pPr eaLnBrk="1" hangingPunct="1">
              <a:spcBef>
                <a:spcPct val="0"/>
              </a:spcBef>
            </a:pPr>
            <a:r>
              <a:rPr lang="en-US" b="1" dirty="0" smtClean="0"/>
              <a:t>Fund 91</a:t>
            </a:r>
          </a:p>
          <a:p>
            <a:pPr eaLnBrk="1" hangingPunct="1">
              <a:spcBef>
                <a:spcPct val="0"/>
              </a:spcBef>
            </a:pPr>
            <a:r>
              <a:rPr lang="en-US" b="1" dirty="0" smtClean="0"/>
              <a:t>Revenue – cesa pays host district for full cost of program</a:t>
            </a:r>
          </a:p>
          <a:p>
            <a:pPr eaLnBrk="1" hangingPunct="1">
              <a:spcBef>
                <a:spcPct val="0"/>
              </a:spcBef>
            </a:pPr>
            <a:r>
              <a:rPr lang="en-US" b="1" dirty="0" smtClean="0"/>
              <a:t>Only revenue</a:t>
            </a:r>
          </a:p>
          <a:p>
            <a:pPr eaLnBrk="1" hangingPunct="1">
              <a:spcBef>
                <a:spcPct val="0"/>
              </a:spcBef>
            </a:pPr>
            <a:r>
              <a:rPr lang="en-US" b="1" dirty="0" smtClean="0"/>
              <a:t>Must equal expenditures</a:t>
            </a:r>
          </a:p>
          <a:p>
            <a:pPr eaLnBrk="1" hangingPunct="1">
              <a:spcBef>
                <a:spcPct val="0"/>
              </a:spcBef>
            </a:pPr>
            <a:r>
              <a:rPr lang="en-US" b="1" dirty="0" smtClean="0"/>
              <a:t>Cesa makes the packaged service available to school district</a:t>
            </a:r>
          </a:p>
          <a:p>
            <a:pPr eaLnBrk="1" hangingPunct="1">
              <a:spcBef>
                <a:spcPct val="0"/>
              </a:spcBef>
            </a:pPr>
            <a:r>
              <a:rPr lang="en-US" b="1" dirty="0" smtClean="0"/>
              <a:t>The participating districts, including the host district, will pay cesa for their share of the program</a:t>
            </a:r>
          </a:p>
          <a:p>
            <a:pPr eaLnBrk="1" hangingPunct="1">
              <a:spcBef>
                <a:spcPct val="0"/>
              </a:spcBef>
            </a:pPr>
            <a:r>
              <a:rPr lang="en-US" b="1" dirty="0" smtClean="0"/>
              <a:t>Host district records cesa payments which must cover the expenditures</a:t>
            </a:r>
          </a:p>
          <a:p>
            <a:pPr eaLnBrk="1" hangingPunct="1">
              <a:spcBef>
                <a:spcPct val="0"/>
              </a:spcBef>
            </a:pPr>
            <a:endParaRPr lang="en-US" b="1" dirty="0" smtClean="0"/>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18</a:t>
            </a:fld>
            <a:endParaRPr lang="en-US" dirty="0"/>
          </a:p>
        </p:txBody>
      </p:sp>
    </p:spTree>
    <p:extLst>
      <p:ext uri="{BB962C8B-B14F-4D97-AF65-F5344CB8AC3E}">
        <p14:creationId xmlns:p14="http://schemas.microsoft.com/office/powerpoint/2010/main" val="3912785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Note: Required in bold; Not required in italics.  </a:t>
            </a:r>
          </a:p>
          <a:p>
            <a:pPr eaLnBrk="1" hangingPunct="1">
              <a:spcBef>
                <a:spcPct val="0"/>
              </a:spcBef>
            </a:pPr>
            <a:endParaRPr lang="en-US" dirty="0" smtClean="0"/>
          </a:p>
          <a:p>
            <a:pPr eaLnBrk="1" hangingPunct="1">
              <a:spcBef>
                <a:spcPct val="0"/>
              </a:spcBef>
            </a:pPr>
            <a:r>
              <a:rPr lang="en-US" dirty="0" smtClean="0"/>
              <a:t>In the WUFAR document, required are in bold, non-required dimensions are not bolded and appear in red.</a:t>
            </a:r>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19</a:t>
            </a:fld>
            <a:endParaRPr lang="en-US" dirty="0"/>
          </a:p>
        </p:txBody>
      </p:sp>
    </p:spTree>
    <p:extLst>
      <p:ext uri="{BB962C8B-B14F-4D97-AF65-F5344CB8AC3E}">
        <p14:creationId xmlns:p14="http://schemas.microsoft.com/office/powerpoint/2010/main" val="3722696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next number is the “Location.” DPI does not collect this number in reports or budgets. LEAs often use it to identify buildings or sites at which the expenditures is happening. This number may become important as LEAs track federal funds spent at the school level.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20</a:t>
            </a:fld>
            <a:endParaRPr lang="en-US" dirty="0"/>
          </a:p>
        </p:txBody>
      </p:sp>
    </p:spTree>
    <p:extLst>
      <p:ext uri="{BB962C8B-B14F-4D97-AF65-F5344CB8AC3E}">
        <p14:creationId xmlns:p14="http://schemas.microsoft.com/office/powerpoint/2010/main" val="378863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spcBef>
                <a:spcPct val="0"/>
              </a:spcBef>
            </a:pPr>
            <a:r>
              <a:rPr lang="en-US" sz="2400" b="1" dirty="0" smtClean="0"/>
              <a:t>Reporting system with a Chart of Accounts which uses a sequence of dimensions that can also be used as an accounting system</a:t>
            </a:r>
          </a:p>
          <a:p>
            <a:pPr lvl="1" eaLnBrk="1" hangingPunct="1">
              <a:spcBef>
                <a:spcPct val="0"/>
              </a:spcBef>
            </a:pPr>
            <a:r>
              <a:rPr lang="en-US" sz="2400" b="1" dirty="0" smtClean="0"/>
              <a:t>DPI does NOT require that districts use it for their accounting, but DOES require that information reported in the Budget and Annual Reports are reported this way.</a:t>
            </a:r>
          </a:p>
          <a:p>
            <a:pPr lvl="1" eaLnBrk="1" hangingPunct="1">
              <a:spcBef>
                <a:spcPct val="0"/>
              </a:spcBef>
            </a:pPr>
            <a:r>
              <a:rPr lang="en-US" sz="2400" b="1" dirty="0" smtClean="0"/>
              <a:t>Most districts, therefore use it for accounting as well.</a:t>
            </a:r>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3</a:t>
            </a:fld>
            <a:endParaRPr lang="en-US" dirty="0"/>
          </a:p>
        </p:txBody>
      </p:sp>
    </p:spTree>
    <p:extLst>
      <p:ext uri="{BB962C8B-B14F-4D97-AF65-F5344CB8AC3E}">
        <p14:creationId xmlns:p14="http://schemas.microsoft.com/office/powerpoint/2010/main" val="630940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solidFill>
                  <a:srgbClr val="000000"/>
                </a:solidFill>
              </a:rPr>
              <a:t>FUNCTION DESCRIBES THE PURPOSE FOR WHICH A SERVICE OR MATERIAL OBJECT IS ACQUIRED. </a:t>
            </a:r>
          </a:p>
          <a:p>
            <a:pPr eaLnBrk="1" hangingPunct="1">
              <a:spcBef>
                <a:spcPct val="0"/>
              </a:spcBef>
            </a:pPr>
            <a:endParaRPr lang="en-US" b="1" dirty="0" smtClean="0">
              <a:solidFill>
                <a:srgbClr val="000000"/>
              </a:solidFill>
            </a:endParaRPr>
          </a:p>
          <a:p>
            <a:pPr eaLnBrk="1" hangingPunct="1">
              <a:spcBef>
                <a:spcPct val="0"/>
              </a:spcBef>
            </a:pPr>
            <a:r>
              <a:rPr lang="en-US" b="1" dirty="0" smtClean="0">
                <a:solidFill>
                  <a:srgbClr val="000000"/>
                </a:solidFill>
              </a:rPr>
              <a:t>Emphasize the first digit means something</a:t>
            </a:r>
          </a:p>
          <a:p>
            <a:pPr eaLnBrk="1" hangingPunct="1">
              <a:spcBef>
                <a:spcPct val="0"/>
              </a:spcBef>
            </a:pPr>
            <a:endParaRPr lang="en-US" b="1" dirty="0" smtClean="0">
              <a:solidFill>
                <a:srgbClr val="000000"/>
              </a:solidFill>
            </a:endParaRPr>
          </a:p>
          <a:p>
            <a:pPr eaLnBrk="1" hangingPunct="1">
              <a:spcBef>
                <a:spcPct val="0"/>
              </a:spcBef>
            </a:pPr>
            <a:r>
              <a:rPr lang="en-US" b="1" dirty="0" smtClean="0">
                <a:solidFill>
                  <a:srgbClr val="000000"/>
                </a:solidFill>
              </a:rPr>
              <a:t>“Undifferentiated” (110000) vs “Regular” (120000) Curriculum</a:t>
            </a:r>
            <a:endParaRPr lang="en-US" dirty="0" smtClean="0"/>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21</a:t>
            </a:fld>
            <a:endParaRPr lang="en-US" dirty="0"/>
          </a:p>
        </p:txBody>
      </p:sp>
    </p:spTree>
    <p:extLst>
      <p:ext uri="{BB962C8B-B14F-4D97-AF65-F5344CB8AC3E}">
        <p14:creationId xmlns:p14="http://schemas.microsoft.com/office/powerpoint/2010/main" val="3143220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22</a:t>
            </a:fld>
            <a:endParaRPr lang="en-US" dirty="0"/>
          </a:p>
        </p:txBody>
      </p:sp>
    </p:spTree>
    <p:extLst>
      <p:ext uri="{BB962C8B-B14F-4D97-AF65-F5344CB8AC3E}">
        <p14:creationId xmlns:p14="http://schemas.microsoft.com/office/powerpoint/2010/main" val="3535281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23</a:t>
            </a:fld>
            <a:endParaRPr lang="en-US" dirty="0"/>
          </a:p>
        </p:txBody>
      </p:sp>
    </p:spTree>
    <p:extLst>
      <p:ext uri="{BB962C8B-B14F-4D97-AF65-F5344CB8AC3E}">
        <p14:creationId xmlns:p14="http://schemas.microsoft.com/office/powerpoint/2010/main" val="720059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solidFill>
                  <a:srgbClr val="000000"/>
                </a:solidFill>
              </a:rPr>
              <a:t>FUNCTION DESCRIBES THE PURPOSE FOR WHICH A SERVICE OR MATERIAL OBJECT IS ACQUIRED. </a:t>
            </a:r>
          </a:p>
          <a:p>
            <a:pPr eaLnBrk="1" hangingPunct="1">
              <a:spcBef>
                <a:spcPct val="0"/>
              </a:spcBef>
            </a:pPr>
            <a:endParaRPr lang="en-US" b="1" dirty="0" smtClean="0">
              <a:solidFill>
                <a:srgbClr val="000000"/>
              </a:solidFill>
            </a:endParaRPr>
          </a:p>
          <a:p>
            <a:pPr eaLnBrk="1" hangingPunct="1">
              <a:spcBef>
                <a:spcPct val="0"/>
              </a:spcBef>
            </a:pPr>
            <a:r>
              <a:rPr lang="en-US" b="1" dirty="0" smtClean="0">
                <a:solidFill>
                  <a:srgbClr val="000000"/>
                </a:solidFill>
              </a:rPr>
              <a:t>Emphasize the first digit means something</a:t>
            </a:r>
            <a:endParaRPr lang="en-US" dirty="0" smtClean="0"/>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24</a:t>
            </a:fld>
            <a:endParaRPr lang="en-US" dirty="0"/>
          </a:p>
        </p:txBody>
      </p:sp>
    </p:spTree>
    <p:extLst>
      <p:ext uri="{BB962C8B-B14F-4D97-AF65-F5344CB8AC3E}">
        <p14:creationId xmlns:p14="http://schemas.microsoft.com/office/powerpoint/2010/main" val="4246598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25</a:t>
            </a:fld>
            <a:endParaRPr lang="en-US" dirty="0"/>
          </a:p>
        </p:txBody>
      </p:sp>
    </p:spTree>
    <p:extLst>
      <p:ext uri="{BB962C8B-B14F-4D97-AF65-F5344CB8AC3E}">
        <p14:creationId xmlns:p14="http://schemas.microsoft.com/office/powerpoint/2010/main" val="1888428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Talk about using function with revenue</a:t>
            </a:r>
          </a:p>
        </p:txBody>
      </p:sp>
      <p:sp>
        <p:nvSpPr>
          <p:cNvPr id="4" name="Slide Number Placeholder 3"/>
          <p:cNvSpPr>
            <a:spLocks noGrp="1"/>
          </p:cNvSpPr>
          <p:nvPr>
            <p:ph type="sldNum" sz="quarter" idx="10"/>
          </p:nvPr>
        </p:nvSpPr>
        <p:spPr/>
        <p:txBody>
          <a:bodyPr/>
          <a:lstStyle/>
          <a:p>
            <a:fld id="{6592A5A1-56EA-41D0-9C52-5BB87E1830FF}" type="slidenum">
              <a:rPr lang="en-US" smtClean="0"/>
              <a:t>26</a:t>
            </a:fld>
            <a:endParaRPr lang="en-US" dirty="0"/>
          </a:p>
        </p:txBody>
      </p:sp>
    </p:spTree>
    <p:extLst>
      <p:ext uri="{BB962C8B-B14F-4D97-AF65-F5344CB8AC3E}">
        <p14:creationId xmlns:p14="http://schemas.microsoft.com/office/powerpoint/2010/main" val="3113219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700-federal</a:t>
            </a:r>
          </a:p>
          <a:p>
            <a:pPr eaLnBrk="1" hangingPunct="1">
              <a:spcBef>
                <a:spcPct val="0"/>
              </a:spcBef>
            </a:pPr>
            <a:r>
              <a:rPr lang="en-US" dirty="0" smtClean="0"/>
              <a:t>600-state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27</a:t>
            </a:fld>
            <a:endParaRPr lang="en-US" dirty="0"/>
          </a:p>
        </p:txBody>
      </p:sp>
    </p:spTree>
    <p:extLst>
      <p:ext uri="{BB962C8B-B14F-4D97-AF65-F5344CB8AC3E}">
        <p14:creationId xmlns:p14="http://schemas.microsoft.com/office/powerpoint/2010/main" val="4123077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100-salaries</a:t>
            </a:r>
          </a:p>
          <a:p>
            <a:pPr eaLnBrk="1" hangingPunct="1">
              <a:spcBef>
                <a:spcPct val="0"/>
              </a:spcBef>
            </a:pPr>
            <a:r>
              <a:rPr lang="en-US" dirty="0" smtClean="0"/>
              <a:t>200-benefits</a:t>
            </a:r>
          </a:p>
          <a:p>
            <a:pPr eaLnBrk="1" hangingPunct="1">
              <a:spcBef>
                <a:spcPct val="0"/>
              </a:spcBef>
            </a:pPr>
            <a:r>
              <a:rPr lang="en-US" dirty="0" smtClean="0"/>
              <a:t>300-purchased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28</a:t>
            </a:fld>
            <a:endParaRPr lang="en-US" dirty="0"/>
          </a:p>
        </p:txBody>
      </p:sp>
    </p:spTree>
    <p:extLst>
      <p:ext uri="{BB962C8B-B14F-4D97-AF65-F5344CB8AC3E}">
        <p14:creationId xmlns:p14="http://schemas.microsoft.com/office/powerpoint/2010/main" val="2528542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275" eaLnBrk="1" hangingPunct="1">
              <a:spcBef>
                <a:spcPct val="0"/>
              </a:spcBef>
            </a:pPr>
            <a:r>
              <a:rPr lang="en-US" b="1" i="1" dirty="0" smtClean="0">
                <a:solidFill>
                  <a:srgbClr val="000000"/>
                </a:solidFill>
              </a:rPr>
              <a:t>Program/Project is designed to identify a group of activities.  Generally these activities are identified separately for financial support.  They may also be used for internal tracking by district.</a:t>
            </a:r>
          </a:p>
          <a:p>
            <a:pPr defTabSz="930275" eaLnBrk="1" hangingPunct="1">
              <a:spcBef>
                <a:spcPct val="0"/>
              </a:spcBef>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29</a:t>
            </a:fld>
            <a:endParaRPr lang="en-US" dirty="0"/>
          </a:p>
        </p:txBody>
      </p:sp>
    </p:spTree>
    <p:extLst>
      <p:ext uri="{BB962C8B-B14F-4D97-AF65-F5344CB8AC3E}">
        <p14:creationId xmlns:p14="http://schemas.microsoft.com/office/powerpoint/2010/main" val="3781892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275" eaLnBrk="1" hangingPunct="1">
              <a:spcBef>
                <a:spcPct val="0"/>
              </a:spcBef>
            </a:pPr>
            <a:r>
              <a:rPr lang="en-US" b="1" i="1" dirty="0" smtClean="0">
                <a:solidFill>
                  <a:srgbClr val="000000"/>
                </a:solidFill>
              </a:rPr>
              <a:t>Program/Project is designed to identify a group of activities.  Generally these activities are identified separately for financial support.  They may also be used for internal tracking by district.</a:t>
            </a:r>
          </a:p>
          <a:p>
            <a:pPr defTabSz="930275" eaLnBrk="1" hangingPunct="1">
              <a:spcBef>
                <a:spcPct val="0"/>
              </a:spcBef>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30</a:t>
            </a:fld>
            <a:endParaRPr lang="en-US" dirty="0"/>
          </a:p>
        </p:txBody>
      </p:sp>
    </p:spTree>
    <p:extLst>
      <p:ext uri="{BB962C8B-B14F-4D97-AF65-F5344CB8AC3E}">
        <p14:creationId xmlns:p14="http://schemas.microsoft.com/office/powerpoint/2010/main" val="2269008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4</a:t>
            </a:fld>
            <a:endParaRPr lang="en-US" dirty="0"/>
          </a:p>
        </p:txBody>
      </p:sp>
    </p:spTree>
    <p:extLst>
      <p:ext uri="{BB962C8B-B14F-4D97-AF65-F5344CB8AC3E}">
        <p14:creationId xmlns:p14="http://schemas.microsoft.com/office/powerpoint/2010/main" val="1300919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31</a:t>
            </a:fld>
            <a:endParaRPr lang="en-US" dirty="0"/>
          </a:p>
        </p:txBody>
      </p:sp>
    </p:spTree>
    <p:extLst>
      <p:ext uri="{BB962C8B-B14F-4D97-AF65-F5344CB8AC3E}">
        <p14:creationId xmlns:p14="http://schemas.microsoft.com/office/powerpoint/2010/main" val="1705807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32</a:t>
            </a:fld>
            <a:endParaRPr lang="en-US" dirty="0"/>
          </a:p>
        </p:txBody>
      </p:sp>
    </p:spTree>
    <p:extLst>
      <p:ext uri="{BB962C8B-B14F-4D97-AF65-F5344CB8AC3E}">
        <p14:creationId xmlns:p14="http://schemas.microsoft.com/office/powerpoint/2010/main" val="8892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33</a:t>
            </a:fld>
            <a:endParaRPr lang="en-US" dirty="0"/>
          </a:p>
        </p:txBody>
      </p:sp>
    </p:spTree>
    <p:extLst>
      <p:ext uri="{BB962C8B-B14F-4D97-AF65-F5344CB8AC3E}">
        <p14:creationId xmlns:p14="http://schemas.microsoft.com/office/powerpoint/2010/main" val="1996780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WUFAR Sequence of dimensions for reporting to DPI and for accounting in your general ledger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34</a:t>
            </a:fld>
            <a:endParaRPr lang="en-US" dirty="0"/>
          </a:p>
        </p:txBody>
      </p:sp>
    </p:spTree>
    <p:extLst>
      <p:ext uri="{BB962C8B-B14F-4D97-AF65-F5344CB8AC3E}">
        <p14:creationId xmlns:p14="http://schemas.microsoft.com/office/powerpoint/2010/main" val="3767022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WUFAR Sequence of dimensions for reporting to DPI and for accounting in your general ledger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35</a:t>
            </a:fld>
            <a:endParaRPr lang="en-US" dirty="0"/>
          </a:p>
        </p:txBody>
      </p:sp>
    </p:spTree>
    <p:extLst>
      <p:ext uri="{BB962C8B-B14F-4D97-AF65-F5344CB8AC3E}">
        <p14:creationId xmlns:p14="http://schemas.microsoft.com/office/powerpoint/2010/main" val="3183877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36</a:t>
            </a:fld>
            <a:endParaRPr lang="en-US" dirty="0"/>
          </a:p>
        </p:txBody>
      </p:sp>
    </p:spTree>
    <p:extLst>
      <p:ext uri="{BB962C8B-B14F-4D97-AF65-F5344CB8AC3E}">
        <p14:creationId xmlns:p14="http://schemas.microsoft.com/office/powerpoint/2010/main" val="2291517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37</a:t>
            </a:fld>
            <a:endParaRPr lang="en-US" dirty="0"/>
          </a:p>
        </p:txBody>
      </p:sp>
    </p:spTree>
    <p:extLst>
      <p:ext uri="{BB962C8B-B14F-4D97-AF65-F5344CB8AC3E}">
        <p14:creationId xmlns:p14="http://schemas.microsoft.com/office/powerpoint/2010/main" val="1676906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38</a:t>
            </a:fld>
            <a:endParaRPr lang="en-US" dirty="0"/>
          </a:p>
        </p:txBody>
      </p:sp>
    </p:spTree>
    <p:extLst>
      <p:ext uri="{BB962C8B-B14F-4D97-AF65-F5344CB8AC3E}">
        <p14:creationId xmlns:p14="http://schemas.microsoft.com/office/powerpoint/2010/main" val="20845420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39</a:t>
            </a:fld>
            <a:endParaRPr lang="en-US" dirty="0"/>
          </a:p>
        </p:txBody>
      </p:sp>
    </p:spTree>
    <p:extLst>
      <p:ext uri="{BB962C8B-B14F-4D97-AF65-F5344CB8AC3E}">
        <p14:creationId xmlns:p14="http://schemas.microsoft.com/office/powerpoint/2010/main" val="25169159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40</a:t>
            </a:fld>
            <a:endParaRPr lang="en-US" dirty="0"/>
          </a:p>
        </p:txBody>
      </p:sp>
    </p:spTree>
    <p:extLst>
      <p:ext uri="{BB962C8B-B14F-4D97-AF65-F5344CB8AC3E}">
        <p14:creationId xmlns:p14="http://schemas.microsoft.com/office/powerpoint/2010/main" val="155505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There are five components of the WUFAR account string are, Fund, Location, Object, Function, and Project</a:t>
            </a:r>
          </a:p>
          <a:p>
            <a:pPr eaLnBrk="1" hangingPunct="1"/>
            <a:endParaRPr lang="en-US" dirty="0" smtClean="0"/>
          </a:p>
          <a:p>
            <a:pPr eaLnBrk="1" hangingPunct="1">
              <a:spcBef>
                <a:spcPct val="0"/>
              </a:spcBef>
            </a:pPr>
            <a:r>
              <a:rPr lang="en-US" dirty="0" smtClean="0"/>
              <a:t>Most commercial software used in districts will display account codes in this order.  In DPI reporting, you will see the function number preceding the object or source.  DPI reporting does not require location detail.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5</a:t>
            </a:fld>
            <a:endParaRPr lang="en-US" dirty="0"/>
          </a:p>
        </p:txBody>
      </p:sp>
    </p:spTree>
    <p:extLst>
      <p:ext uri="{BB962C8B-B14F-4D97-AF65-F5344CB8AC3E}">
        <p14:creationId xmlns:p14="http://schemas.microsoft.com/office/powerpoint/2010/main" val="12357654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41</a:t>
            </a:fld>
            <a:endParaRPr lang="en-US" dirty="0"/>
          </a:p>
        </p:txBody>
      </p:sp>
    </p:spTree>
    <p:extLst>
      <p:ext uri="{BB962C8B-B14F-4D97-AF65-F5344CB8AC3E}">
        <p14:creationId xmlns:p14="http://schemas.microsoft.com/office/powerpoint/2010/main" val="565599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42</a:t>
            </a:fld>
            <a:endParaRPr lang="en-US" dirty="0"/>
          </a:p>
        </p:txBody>
      </p:sp>
    </p:spTree>
    <p:extLst>
      <p:ext uri="{BB962C8B-B14F-4D97-AF65-F5344CB8AC3E}">
        <p14:creationId xmlns:p14="http://schemas.microsoft.com/office/powerpoint/2010/main" val="1845491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43</a:t>
            </a:fld>
            <a:endParaRPr lang="en-US" dirty="0"/>
          </a:p>
        </p:txBody>
      </p:sp>
    </p:spTree>
    <p:extLst>
      <p:ext uri="{BB962C8B-B14F-4D97-AF65-F5344CB8AC3E}">
        <p14:creationId xmlns:p14="http://schemas.microsoft.com/office/powerpoint/2010/main" val="366245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44</a:t>
            </a:fld>
            <a:endParaRPr lang="en-US" dirty="0"/>
          </a:p>
        </p:txBody>
      </p:sp>
    </p:spTree>
    <p:extLst>
      <p:ext uri="{BB962C8B-B14F-4D97-AF65-F5344CB8AC3E}">
        <p14:creationId xmlns:p14="http://schemas.microsoft.com/office/powerpoint/2010/main" val="121804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45</a:t>
            </a:fld>
            <a:endParaRPr lang="en-US" dirty="0"/>
          </a:p>
        </p:txBody>
      </p:sp>
    </p:spTree>
    <p:extLst>
      <p:ext uri="{BB962C8B-B14F-4D97-AF65-F5344CB8AC3E}">
        <p14:creationId xmlns:p14="http://schemas.microsoft.com/office/powerpoint/2010/main" val="10521948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Arial" pitchFamily="34" charset="0"/>
              </a:rPr>
              <a:t>WUFAR available on line at this link</a:t>
            </a:r>
          </a:p>
          <a:p>
            <a:pPr eaLnBrk="1" hangingPunct="1"/>
            <a:r>
              <a:rPr lang="en-US" b="1" dirty="0" smtClean="0">
                <a:latin typeface="Arial" pitchFamily="34" charset="0"/>
              </a:rPr>
              <a:t>Manual - detail of the account coding to assist you in recording transactions</a:t>
            </a:r>
          </a:p>
          <a:p>
            <a:pPr eaLnBrk="1" hangingPunct="1"/>
            <a:r>
              <a:rPr lang="en-US" b="1" dirty="0" smtClean="0">
                <a:latin typeface="Arial" pitchFamily="34" charset="0"/>
              </a:rPr>
              <a:t>Allowable account classification by fund (matrix) - provides accounts and which funds account codings are allowed</a:t>
            </a:r>
          </a:p>
          <a:p>
            <a:pPr eaLnBrk="1" hangingPunct="1"/>
            <a:r>
              <a:rPr lang="en-US" b="1" dirty="0" smtClean="0">
                <a:latin typeface="Arial" pitchFamily="34" charset="0"/>
              </a:rPr>
              <a:t>Only the accounts allowed in the matrix will be allowed in SAFR reporting portal.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46</a:t>
            </a:fld>
            <a:endParaRPr lang="en-US" dirty="0"/>
          </a:p>
        </p:txBody>
      </p:sp>
    </p:spTree>
    <p:extLst>
      <p:ext uri="{BB962C8B-B14F-4D97-AF65-F5344CB8AC3E}">
        <p14:creationId xmlns:p14="http://schemas.microsoft.com/office/powerpoint/2010/main" val="31866556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Arial" pitchFamily="34" charset="0"/>
              </a:rPr>
              <a:t>WUFAR available on line at this link</a:t>
            </a:r>
          </a:p>
          <a:p>
            <a:pPr eaLnBrk="1" hangingPunct="1"/>
            <a:r>
              <a:rPr lang="en-US" b="1" dirty="0" smtClean="0">
                <a:latin typeface="Arial" pitchFamily="34" charset="0"/>
              </a:rPr>
              <a:t>Manual - detail of the account coding to assist you in recording transactions</a:t>
            </a:r>
          </a:p>
          <a:p>
            <a:pPr eaLnBrk="1" hangingPunct="1"/>
            <a:r>
              <a:rPr lang="en-US" b="1" dirty="0" smtClean="0">
                <a:latin typeface="Arial" pitchFamily="34" charset="0"/>
              </a:rPr>
              <a:t>Allowable account classification by fund (matrix) - provides accounts and which funds account codings are allowed</a:t>
            </a:r>
          </a:p>
          <a:p>
            <a:pPr eaLnBrk="1" hangingPunct="1"/>
            <a:r>
              <a:rPr lang="en-US" b="1" dirty="0" smtClean="0">
                <a:latin typeface="Arial" pitchFamily="34" charset="0"/>
              </a:rPr>
              <a:t>Only the accounts allowed in the matrix will be allowed in SAFR reporting portal.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47</a:t>
            </a:fld>
            <a:endParaRPr lang="en-US" dirty="0"/>
          </a:p>
        </p:txBody>
      </p:sp>
    </p:spTree>
    <p:extLst>
      <p:ext uri="{BB962C8B-B14F-4D97-AF65-F5344CB8AC3E}">
        <p14:creationId xmlns:p14="http://schemas.microsoft.com/office/powerpoint/2010/main" val="4977129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Arial" pitchFamily="34" charset="0"/>
              </a:rPr>
              <a:t>WUFAR available on line at this link</a:t>
            </a:r>
          </a:p>
          <a:p>
            <a:pPr eaLnBrk="1" hangingPunct="1"/>
            <a:r>
              <a:rPr lang="en-US" b="1" dirty="0" smtClean="0">
                <a:latin typeface="Arial" pitchFamily="34" charset="0"/>
              </a:rPr>
              <a:t>Manual - detail of the account coding to assist you in recording transactions</a:t>
            </a:r>
          </a:p>
          <a:p>
            <a:pPr eaLnBrk="1" hangingPunct="1"/>
            <a:r>
              <a:rPr lang="en-US" b="1" dirty="0" smtClean="0">
                <a:latin typeface="Arial" pitchFamily="34" charset="0"/>
              </a:rPr>
              <a:t>Allowable account classification by fund (matrix) - provides accounts and which funds account codings are allowed</a:t>
            </a:r>
          </a:p>
          <a:p>
            <a:pPr eaLnBrk="1" hangingPunct="1"/>
            <a:r>
              <a:rPr lang="en-US" b="1" dirty="0" smtClean="0">
                <a:latin typeface="Arial" pitchFamily="34" charset="0"/>
              </a:rPr>
              <a:t>Only the accounts allowed in the matrix will be allowed in SAFR reporting portal.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48</a:t>
            </a:fld>
            <a:endParaRPr lang="en-US" dirty="0"/>
          </a:p>
        </p:txBody>
      </p:sp>
    </p:spTree>
    <p:extLst>
      <p:ext uri="{BB962C8B-B14F-4D97-AF65-F5344CB8AC3E}">
        <p14:creationId xmlns:p14="http://schemas.microsoft.com/office/powerpoint/2010/main" val="17135395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Arial" pitchFamily="34" charset="0"/>
              </a:rPr>
              <a:t>WUFAR available on line at this link</a:t>
            </a:r>
          </a:p>
          <a:p>
            <a:pPr eaLnBrk="1" hangingPunct="1"/>
            <a:r>
              <a:rPr lang="en-US" b="1" dirty="0" smtClean="0">
                <a:latin typeface="Arial" pitchFamily="34" charset="0"/>
              </a:rPr>
              <a:t>Manual - detail of the account coding to assist you in recording transactions</a:t>
            </a:r>
          </a:p>
          <a:p>
            <a:pPr eaLnBrk="1" hangingPunct="1"/>
            <a:r>
              <a:rPr lang="en-US" b="1" dirty="0" smtClean="0">
                <a:latin typeface="Arial" pitchFamily="34" charset="0"/>
              </a:rPr>
              <a:t>Allowable account classification by fund (matrix) - provides accounts and which funds account codings are allowed</a:t>
            </a:r>
          </a:p>
          <a:p>
            <a:pPr eaLnBrk="1" hangingPunct="1"/>
            <a:r>
              <a:rPr lang="en-US" b="1" dirty="0" smtClean="0">
                <a:latin typeface="Arial" pitchFamily="34" charset="0"/>
              </a:rPr>
              <a:t>Only the accounts allowed in the matrix will be allowed in SAFR reporting portal.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49</a:t>
            </a:fld>
            <a:endParaRPr lang="en-US" dirty="0"/>
          </a:p>
        </p:txBody>
      </p:sp>
    </p:spTree>
    <p:extLst>
      <p:ext uri="{BB962C8B-B14F-4D97-AF65-F5344CB8AC3E}">
        <p14:creationId xmlns:p14="http://schemas.microsoft.com/office/powerpoint/2010/main" val="37102413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92A5A1-56EA-41D0-9C52-5BB87E1830FF}" type="slidenum">
              <a:rPr lang="en-US" smtClean="0"/>
              <a:t>50</a:t>
            </a:fld>
            <a:endParaRPr lang="en-US" dirty="0"/>
          </a:p>
        </p:txBody>
      </p:sp>
    </p:spTree>
    <p:extLst>
      <p:ext uri="{BB962C8B-B14F-4D97-AF65-F5344CB8AC3E}">
        <p14:creationId xmlns:p14="http://schemas.microsoft.com/office/powerpoint/2010/main" val="256205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i="1" dirty="0" smtClean="0"/>
              <a:t>An entity with a self-balancing set of accounts…which are segregated for the purpose of carrying on specific activities in accordance with special regulations, restrictions, or limitations</a:t>
            </a:r>
          </a:p>
          <a:p>
            <a:pPr eaLnBrk="1" hangingPunct="1">
              <a:spcBef>
                <a:spcPct val="0"/>
              </a:spcBef>
            </a:pPr>
            <a:endParaRPr lang="en-US" b="1" i="1" dirty="0" smtClean="0"/>
          </a:p>
          <a:p>
            <a:pPr eaLnBrk="1" hangingPunct="1">
              <a:spcBef>
                <a:spcPct val="0"/>
              </a:spcBef>
            </a:pPr>
            <a:r>
              <a:rPr lang="en-US" b="1" dirty="0" smtClean="0"/>
              <a:t>Generally accepted accounting principles define a fund as the slide</a:t>
            </a:r>
          </a:p>
          <a:p>
            <a:pPr eaLnBrk="1" hangingPunct="1">
              <a:spcBef>
                <a:spcPct val="0"/>
              </a:spcBef>
            </a:pPr>
            <a:r>
              <a:rPr lang="en-US" b="1" dirty="0" smtClean="0"/>
              <a:t>Self-balancing</a:t>
            </a:r>
          </a:p>
          <a:p>
            <a:pPr eaLnBrk="1" hangingPunct="1">
              <a:spcBef>
                <a:spcPct val="0"/>
              </a:spcBef>
            </a:pPr>
            <a:r>
              <a:rPr lang="en-US" b="1" dirty="0" smtClean="0"/>
              <a:t>Segregated for a specific activity</a:t>
            </a:r>
          </a:p>
          <a:p>
            <a:pPr eaLnBrk="1" hangingPunct="1">
              <a:spcBef>
                <a:spcPct val="0"/>
              </a:spcBef>
            </a:pPr>
            <a:r>
              <a:rPr lang="en-US" b="1" dirty="0" smtClean="0"/>
              <a:t>Governmental accounting</a:t>
            </a:r>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6</a:t>
            </a:fld>
            <a:endParaRPr lang="en-US" dirty="0"/>
          </a:p>
        </p:txBody>
      </p:sp>
    </p:spTree>
    <p:extLst>
      <p:ext uri="{BB962C8B-B14F-4D97-AF65-F5344CB8AC3E}">
        <p14:creationId xmlns:p14="http://schemas.microsoft.com/office/powerpoint/2010/main" val="1053497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7</a:t>
            </a:fld>
            <a:endParaRPr lang="en-US" dirty="0"/>
          </a:p>
        </p:txBody>
      </p:sp>
    </p:spTree>
    <p:extLst>
      <p:ext uri="{BB962C8B-B14F-4D97-AF65-F5344CB8AC3E}">
        <p14:creationId xmlns:p14="http://schemas.microsoft.com/office/powerpoint/2010/main" val="2434639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8</a:t>
            </a:fld>
            <a:endParaRPr lang="en-US" dirty="0"/>
          </a:p>
        </p:txBody>
      </p:sp>
    </p:spTree>
    <p:extLst>
      <p:ext uri="{BB962C8B-B14F-4D97-AF65-F5344CB8AC3E}">
        <p14:creationId xmlns:p14="http://schemas.microsoft.com/office/powerpoint/2010/main" val="3588830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Fund 27 is used in all districts.  We’ll get into some specifics related to F-27 a little later.</a:t>
            </a:r>
          </a:p>
          <a:p>
            <a:pPr eaLnBrk="1" hangingPunct="1">
              <a:spcBef>
                <a:spcPct val="0"/>
              </a:spcBef>
            </a:pPr>
            <a:endParaRPr lang="en-US" b="1" dirty="0" smtClean="0"/>
          </a:p>
          <a:p>
            <a:pPr eaLnBrk="1" hangingPunct="1">
              <a:spcBef>
                <a:spcPct val="0"/>
              </a:spcBef>
            </a:pPr>
            <a:r>
              <a:rPr lang="en-US" b="1" dirty="0" smtClean="0"/>
              <a:t>Fund 21 -</a:t>
            </a:r>
          </a:p>
          <a:p>
            <a:pPr eaLnBrk="1" hangingPunct="1">
              <a:spcBef>
                <a:spcPct val="0"/>
              </a:spcBef>
            </a:pPr>
            <a:r>
              <a:rPr lang="en-US" b="1" dirty="0" smtClean="0"/>
              <a:t>Gifts not expended in the same year or significant amount not allowed to be reported in fund 10</a:t>
            </a:r>
          </a:p>
          <a:p>
            <a:pPr eaLnBrk="1" hangingPunct="1">
              <a:spcBef>
                <a:spcPct val="0"/>
              </a:spcBef>
            </a:pPr>
            <a:r>
              <a:rPr lang="en-US" b="1" dirty="0" smtClean="0"/>
              <a:t>Include here both expendable and non-expendable (explain that term)</a:t>
            </a:r>
          </a:p>
          <a:p>
            <a:pPr eaLnBrk="1" hangingPunct="1">
              <a:spcBef>
                <a:spcPct val="0"/>
              </a:spcBef>
            </a:pPr>
            <a:endParaRPr lang="en-US" b="1" dirty="0" smtClean="0"/>
          </a:p>
          <a:p>
            <a:pPr eaLnBrk="1" hangingPunct="1">
              <a:spcBef>
                <a:spcPct val="0"/>
              </a:spcBef>
            </a:pPr>
            <a:r>
              <a:rPr lang="en-US" b="1" dirty="0" smtClean="0"/>
              <a:t>Fund 29 –  Headstart, Federal Indian Education funded programs</a:t>
            </a:r>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9</a:t>
            </a:fld>
            <a:endParaRPr lang="en-US" dirty="0"/>
          </a:p>
        </p:txBody>
      </p:sp>
    </p:spTree>
    <p:extLst>
      <p:ext uri="{BB962C8B-B14F-4D97-AF65-F5344CB8AC3E}">
        <p14:creationId xmlns:p14="http://schemas.microsoft.com/office/powerpoint/2010/main" val="2993028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Referendum vs non-referendum</a:t>
            </a:r>
          </a:p>
          <a:p>
            <a:pPr eaLnBrk="1" hangingPunct="1">
              <a:spcBef>
                <a:spcPct val="0"/>
              </a:spcBef>
            </a:pPr>
            <a:r>
              <a:rPr lang="en-US" b="1" dirty="0" smtClean="0"/>
              <a:t>Debt proceeds do not get reported here</a:t>
            </a:r>
          </a:p>
          <a:p>
            <a:pPr eaLnBrk="1" hangingPunct="1">
              <a:spcBef>
                <a:spcPct val="0"/>
              </a:spcBef>
            </a:pPr>
            <a:r>
              <a:rPr lang="en-US" b="1" dirty="0" smtClean="0"/>
              <a:t>Revenue to make the repayment will be a tax levy or in fund 38 may be a transfer from fund 10 (WRS payment common example)</a:t>
            </a:r>
          </a:p>
          <a:p>
            <a:endParaRPr lang="en-US" dirty="0"/>
          </a:p>
        </p:txBody>
      </p:sp>
      <p:sp>
        <p:nvSpPr>
          <p:cNvPr id="4" name="Slide Number Placeholder 3"/>
          <p:cNvSpPr>
            <a:spLocks noGrp="1"/>
          </p:cNvSpPr>
          <p:nvPr>
            <p:ph type="sldNum" sz="quarter" idx="10"/>
          </p:nvPr>
        </p:nvSpPr>
        <p:spPr/>
        <p:txBody>
          <a:bodyPr/>
          <a:lstStyle/>
          <a:p>
            <a:fld id="{6592A5A1-56EA-41D0-9C52-5BB87E1830FF}" type="slidenum">
              <a:rPr lang="en-US" smtClean="0"/>
              <a:t>10</a:t>
            </a:fld>
            <a:endParaRPr lang="en-US" dirty="0"/>
          </a:p>
        </p:txBody>
      </p:sp>
    </p:spTree>
    <p:extLst>
      <p:ext uri="{BB962C8B-B14F-4D97-AF65-F5344CB8AC3E}">
        <p14:creationId xmlns:p14="http://schemas.microsoft.com/office/powerpoint/2010/main" val="171426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file://localhost/Users/anninmp/Documents/Jobs%20In%20Progress/%20LOGOS/%20DPI%20Logos/dpi_logo_horizSS-REV.emf"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1" y="4436124"/>
            <a:ext cx="12481004" cy="2589457"/>
            <a:chOff x="-1" y="4436124"/>
            <a:chExt cx="12481004" cy="2589457"/>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4436124"/>
              <a:ext cx="12481004" cy="2589457"/>
            </a:xfrm>
            <a:prstGeom prst="rect">
              <a:avLst/>
            </a:prstGeom>
          </p:spPr>
        </p:pic>
        <p:pic>
          <p:nvPicPr>
            <p:cNvPr id="14"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4665274" y="6118862"/>
              <a:ext cx="3065847" cy="630384"/>
            </a:xfrm>
            <a:prstGeom prst="rect">
              <a:avLst/>
            </a:prstGeom>
          </p:spPr>
        </p:pic>
      </p:grpSp>
      <p:sp>
        <p:nvSpPr>
          <p:cNvPr id="16" name="Text Placeholder 14"/>
          <p:cNvSpPr>
            <a:spLocks noGrp="1"/>
          </p:cNvSpPr>
          <p:nvPr>
            <p:ph type="body" sz="quarter" idx="10" hasCustomPrompt="1"/>
          </p:nvPr>
        </p:nvSpPr>
        <p:spPr>
          <a:xfrm>
            <a:off x="1862203" y="1766642"/>
            <a:ext cx="8614582" cy="1724085"/>
          </a:xfrm>
          <a:prstGeom prst="rect">
            <a:avLst/>
          </a:prstGeom>
        </p:spPr>
        <p:txBody>
          <a:bodyPr>
            <a:noAutofit/>
          </a:bodyPr>
          <a:lstStyle>
            <a:lvl1pPr marL="0" indent="0" algn="ctr">
              <a:lnSpc>
                <a:spcPts val="5214"/>
              </a:lnSpc>
              <a:buNone/>
              <a:defRPr sz="4914" baseline="0">
                <a:solidFill>
                  <a:srgbClr val="333399"/>
                </a:solidFill>
                <a:latin typeface="Lato Black" panose="020F0A02020204030203" pitchFamily="34" charset="0"/>
              </a:defRPr>
            </a:lvl1pPr>
            <a:lvl2pPr>
              <a:defRPr sz="3599">
                <a:solidFill>
                  <a:srgbClr val="333399"/>
                </a:solidFill>
                <a:latin typeface="+mj-lt"/>
              </a:defRPr>
            </a:lvl2pPr>
            <a:lvl3pPr>
              <a:defRPr sz="3599">
                <a:solidFill>
                  <a:srgbClr val="333399"/>
                </a:solidFill>
                <a:latin typeface="+mj-lt"/>
              </a:defRPr>
            </a:lvl3pPr>
            <a:lvl4pPr>
              <a:defRPr sz="3599">
                <a:solidFill>
                  <a:srgbClr val="333399"/>
                </a:solidFill>
                <a:latin typeface="+mj-lt"/>
              </a:defRPr>
            </a:lvl4pPr>
            <a:lvl5pPr>
              <a:defRPr sz="3599">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7" name="Text Placeholder 16"/>
          <p:cNvSpPr>
            <a:spLocks noGrp="1"/>
          </p:cNvSpPr>
          <p:nvPr>
            <p:ph type="body" sz="quarter" idx="11" hasCustomPrompt="1"/>
          </p:nvPr>
        </p:nvSpPr>
        <p:spPr>
          <a:xfrm>
            <a:off x="7449809" y="4144592"/>
            <a:ext cx="3042118" cy="1534571"/>
          </a:xfrm>
          <a:prstGeom prst="rect">
            <a:avLst/>
          </a:prstGeom>
        </p:spPr>
        <p:txBody>
          <a:bodyPr>
            <a:normAutofit/>
          </a:bodyPr>
          <a:lstStyle>
            <a:lvl1pPr marL="0" indent="0" algn="l">
              <a:lnSpc>
                <a:spcPct val="100000"/>
              </a:lnSpc>
              <a:buNone/>
              <a:defRPr sz="2457"/>
            </a:lvl1pPr>
            <a:lvl2pPr marL="467873" indent="0">
              <a:lnSpc>
                <a:spcPct val="100000"/>
              </a:lnSpc>
              <a:buNone/>
              <a:defRPr sz="2000"/>
            </a:lvl2pPr>
            <a:lvl3pPr marL="935745" indent="0">
              <a:lnSpc>
                <a:spcPct val="100000"/>
              </a:lnSpc>
              <a:buNone/>
              <a:defRPr sz="2000"/>
            </a:lvl3pPr>
            <a:lvl4pPr marL="1403618" indent="0">
              <a:lnSpc>
                <a:spcPct val="100000"/>
              </a:lnSpc>
              <a:buNone/>
              <a:defRPr sz="2000"/>
            </a:lvl4pPr>
            <a:lvl5pPr marL="1871491" indent="0">
              <a:lnSpc>
                <a:spcPct val="100000"/>
              </a:lnSpc>
              <a:buNone/>
              <a:defRPr sz="2000"/>
            </a:lvl5pPr>
          </a:lstStyle>
          <a:p>
            <a:pPr lvl="0"/>
            <a:r>
              <a:rPr lang="en-US" dirty="0" smtClean="0"/>
              <a:t>Name of Presenter</a:t>
            </a:r>
            <a:br>
              <a:rPr lang="en-US" dirty="0" smtClean="0"/>
            </a:br>
            <a:r>
              <a:rPr lang="en-US" dirty="0" smtClean="0"/>
              <a:t>Title</a:t>
            </a:r>
            <a:br>
              <a:rPr lang="en-US" dirty="0" smtClean="0"/>
            </a:br>
            <a:r>
              <a:rPr lang="en-US" dirty="0" smtClean="0"/>
              <a:t>Date</a:t>
            </a:r>
          </a:p>
        </p:txBody>
      </p:sp>
    </p:spTree>
    <p:extLst>
      <p:ext uri="{BB962C8B-B14F-4D97-AF65-F5344CB8AC3E}">
        <p14:creationId xmlns:p14="http://schemas.microsoft.com/office/powerpoint/2010/main" val="255618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750"/>
                                        <p:tgtEl>
                                          <p:spTgt spid="16">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7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735497" y="0"/>
            <a:ext cx="10972800" cy="1262270"/>
          </a:xfrm>
        </p:spPr>
        <p:txBody>
          <a:bodyPr anchor="ctr">
            <a:normAutofit/>
          </a:bodyPr>
          <a:lstStyle>
            <a:lvl1pPr marL="0" indent="0" algn="ctr">
              <a:buNone/>
              <a:defRPr sz="4800">
                <a:solidFill>
                  <a:schemeClr val="bg1"/>
                </a:solidFill>
                <a:latin typeface="+mj-lt"/>
              </a:defRPr>
            </a:lvl1pPr>
          </a:lstStyle>
          <a:p>
            <a:pPr lvl="0"/>
            <a:r>
              <a:rPr lang="en-US" dirty="0" smtClean="0"/>
              <a:t>Title</a:t>
            </a:r>
            <a:endParaRPr lang="en-US" dirty="0"/>
          </a:p>
        </p:txBody>
      </p:sp>
      <p:sp>
        <p:nvSpPr>
          <p:cNvPr id="6" name="Text Placeholder 11"/>
          <p:cNvSpPr>
            <a:spLocks noGrp="1"/>
          </p:cNvSpPr>
          <p:nvPr>
            <p:ph type="body" sz="quarter" idx="14"/>
          </p:nvPr>
        </p:nvSpPr>
        <p:spPr>
          <a:xfrm>
            <a:off x="2840633" y="1858617"/>
            <a:ext cx="6888637" cy="4631635"/>
          </a:xfrm>
        </p:spPr>
        <p:txBody>
          <a:bodyPr>
            <a:normAutofit/>
          </a:bodyPr>
          <a:lstStyle>
            <a:lvl1pPr marL="468024" indent="-468024">
              <a:lnSpc>
                <a:spcPct val="150000"/>
              </a:lnSpc>
              <a:spcAft>
                <a:spcPts val="599"/>
              </a:spcAft>
              <a:buFont typeface="Arial"/>
              <a:buChar char="•"/>
              <a:defRPr sz="3276" b="1"/>
            </a:lvl1pPr>
            <a:lvl2pPr marL="467873" indent="0">
              <a:buNone/>
              <a:defRPr sz="2399"/>
            </a:lvl2pPr>
            <a:lvl3pPr marL="935745" indent="0">
              <a:buNone/>
              <a:defRPr sz="2399"/>
            </a:lvl3pPr>
            <a:lvl4pPr marL="1403619" indent="0">
              <a:buNone/>
              <a:defRPr sz="2399"/>
            </a:lvl4pPr>
            <a:lvl5pPr marL="1871492" indent="0">
              <a:buNone/>
              <a:defRPr sz="2399"/>
            </a:lvl5pPr>
          </a:lstStyle>
          <a:p>
            <a:pPr lvl="0"/>
            <a:endParaRPr lang="en-US" dirty="0"/>
          </a:p>
        </p:txBody>
      </p:sp>
      <p:pic>
        <p:nvPicPr>
          <p:cNvPr id="4" name="Picture 5" descr="logo_tony_new.gif"/>
          <p:cNvPicPr>
            <a:picLocks noChangeAspect="1"/>
          </p:cNvPicPr>
          <p:nvPr userDrawn="1"/>
        </p:nvPicPr>
        <p:blipFill>
          <a:blip r:embed="rId2" cstate="print"/>
          <a:srcRect/>
          <a:stretch>
            <a:fillRect/>
          </a:stretch>
        </p:blipFill>
        <p:spPr bwMode="auto">
          <a:xfrm>
            <a:off x="11544300" y="6085439"/>
            <a:ext cx="809625" cy="809625"/>
          </a:xfrm>
          <a:prstGeom prst="rect">
            <a:avLst/>
          </a:prstGeom>
          <a:noFill/>
          <a:ln w="9525">
            <a:noFill/>
            <a:miter lim="800000"/>
            <a:headEnd/>
            <a:tailEnd/>
          </a:ln>
        </p:spPr>
      </p:pic>
      <p:sp>
        <p:nvSpPr>
          <p:cNvPr id="7" name="TextBox 6"/>
          <p:cNvSpPr txBox="1"/>
          <p:nvPr userDrawn="1"/>
        </p:nvSpPr>
        <p:spPr>
          <a:xfrm>
            <a:off x="334318" y="6259418"/>
            <a:ext cx="802358" cy="461665"/>
          </a:xfrm>
          <a:prstGeom prst="rect">
            <a:avLst/>
          </a:prstGeom>
          <a:noFill/>
        </p:spPr>
        <p:txBody>
          <a:bodyPr wrap="square" rtlCol="0">
            <a:spAutoFit/>
          </a:bodyPr>
          <a:lstStyle/>
          <a:p>
            <a:fld id="{BB4A0869-0424-40AA-AF10-D3A4D706B8FB}" type="slidenum">
              <a:rPr lang="en-US" sz="2400" smtClean="0"/>
              <a:t>‹#›</a:t>
            </a:fld>
            <a:endParaRPr lang="en-US" sz="2400" dirty="0"/>
          </a:p>
        </p:txBody>
      </p:sp>
    </p:spTree>
    <p:extLst>
      <p:ext uri="{BB962C8B-B14F-4D97-AF65-F5344CB8AC3E}">
        <p14:creationId xmlns:p14="http://schemas.microsoft.com/office/powerpoint/2010/main" val="2162182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775252" y="0"/>
            <a:ext cx="10962861" cy="1252330"/>
          </a:xfrm>
        </p:spPr>
        <p:txBody>
          <a:bodyPr anchor="ctr">
            <a:normAutofit/>
          </a:bodyPr>
          <a:lstStyle>
            <a:lvl1pPr marL="0" indent="0" algn="ctr">
              <a:buNone/>
              <a:defRPr sz="4800">
                <a:solidFill>
                  <a:schemeClr val="bg1"/>
                </a:solidFill>
                <a:latin typeface="+mj-lt"/>
              </a:defRPr>
            </a:lvl1pPr>
          </a:lstStyle>
          <a:p>
            <a:pPr lvl="0"/>
            <a:r>
              <a:rPr lang="en-US" dirty="0" smtClean="0"/>
              <a:t>Title</a:t>
            </a:r>
            <a:endParaRPr lang="en-US" dirty="0"/>
          </a:p>
        </p:txBody>
      </p:sp>
      <p:sp>
        <p:nvSpPr>
          <p:cNvPr id="5" name="Media Placeholder 2"/>
          <p:cNvSpPr>
            <a:spLocks noGrp="1"/>
          </p:cNvSpPr>
          <p:nvPr>
            <p:ph type="media" sz="quarter" idx="15"/>
          </p:nvPr>
        </p:nvSpPr>
        <p:spPr>
          <a:xfrm>
            <a:off x="2867832" y="1838740"/>
            <a:ext cx="6886177" cy="4641572"/>
          </a:xfrm>
        </p:spPr>
        <p:txBody>
          <a:bodyPr/>
          <a:lstStyle/>
          <a:p>
            <a:endParaRPr lang="en-US" dirty="0"/>
          </a:p>
        </p:txBody>
      </p:sp>
    </p:spTree>
    <p:extLst>
      <p:ext uri="{BB962C8B-B14F-4D97-AF65-F5344CB8AC3E}">
        <p14:creationId xmlns:p14="http://schemas.microsoft.com/office/powerpoint/2010/main" val="27847612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745435" y="0"/>
            <a:ext cx="10972800" cy="1262270"/>
          </a:xfrm>
        </p:spPr>
        <p:txBody>
          <a:bodyPr anchor="ctr">
            <a:normAutofit/>
          </a:bodyPr>
          <a:lstStyle>
            <a:lvl1pPr marL="0" indent="0" algn="ctr">
              <a:buNone/>
              <a:defRPr sz="4800">
                <a:solidFill>
                  <a:schemeClr val="bg1"/>
                </a:solidFill>
                <a:latin typeface="+mj-lt"/>
              </a:defRPr>
            </a:lvl1pPr>
          </a:lstStyle>
          <a:p>
            <a:pPr lvl="0"/>
            <a:r>
              <a:rPr lang="en-US" dirty="0" smtClean="0"/>
              <a:t>Title</a:t>
            </a:r>
            <a:endParaRPr lang="en-US" dirty="0"/>
          </a:p>
        </p:txBody>
      </p:sp>
      <p:sp>
        <p:nvSpPr>
          <p:cNvPr id="7" name="Text Placeholder 5"/>
          <p:cNvSpPr>
            <a:spLocks noGrp="1"/>
          </p:cNvSpPr>
          <p:nvPr>
            <p:ph type="body" sz="quarter" idx="14"/>
          </p:nvPr>
        </p:nvSpPr>
        <p:spPr>
          <a:xfrm>
            <a:off x="1217317" y="1878495"/>
            <a:ext cx="5054278" cy="4552123"/>
          </a:xfrm>
        </p:spPr>
        <p:txBody>
          <a:bodyPr>
            <a:normAutofit/>
          </a:bodyPr>
          <a:lstStyle>
            <a:lvl1pPr marL="468024" indent="-468024">
              <a:lnSpc>
                <a:spcPct val="150000"/>
              </a:lnSpc>
              <a:spcAft>
                <a:spcPts val="599"/>
              </a:spcAft>
              <a:buFont typeface="Arial"/>
              <a:buChar char="•"/>
              <a:defRPr sz="3276" b="1"/>
            </a:lvl1pPr>
            <a:lvl2pPr marL="467873" indent="0">
              <a:lnSpc>
                <a:spcPct val="150000"/>
              </a:lnSpc>
              <a:buNone/>
              <a:defRPr/>
            </a:lvl2pPr>
            <a:lvl3pPr marL="935745" indent="0">
              <a:lnSpc>
                <a:spcPct val="150000"/>
              </a:lnSpc>
              <a:buNone/>
              <a:defRPr/>
            </a:lvl3pPr>
            <a:lvl4pPr marL="1403619" indent="0">
              <a:lnSpc>
                <a:spcPct val="150000"/>
              </a:lnSpc>
              <a:buNone/>
              <a:defRPr/>
            </a:lvl4pPr>
            <a:lvl5pPr marL="1871492" indent="0">
              <a:lnSpc>
                <a:spcPct val="150000"/>
              </a:lnSpc>
              <a:buNone/>
              <a:defRPr/>
            </a:lvl5pPr>
          </a:lstStyle>
          <a:p>
            <a:pPr lvl="0"/>
            <a:endParaRPr lang="en-US" dirty="0"/>
          </a:p>
        </p:txBody>
      </p:sp>
      <p:sp>
        <p:nvSpPr>
          <p:cNvPr id="9" name="Picture Placeholder 12"/>
          <p:cNvSpPr>
            <a:spLocks noGrp="1"/>
          </p:cNvSpPr>
          <p:nvPr>
            <p:ph type="pic" sz="quarter" idx="15" hasCustomPrompt="1"/>
          </p:nvPr>
        </p:nvSpPr>
        <p:spPr>
          <a:xfrm>
            <a:off x="6626261" y="1873283"/>
            <a:ext cx="4668671" cy="4558523"/>
          </a:xfrm>
        </p:spPr>
        <p:txBody>
          <a:bodyPr/>
          <a:lstStyle>
            <a:lvl1pPr marL="0" indent="0">
              <a:buNone/>
              <a:defRPr baseline="0">
                <a:solidFill>
                  <a:schemeClr val="bg2"/>
                </a:solidFill>
              </a:defRPr>
            </a:lvl1pPr>
          </a:lstStyle>
          <a:p>
            <a:r>
              <a:rPr lang="en-US" dirty="0" smtClean="0"/>
              <a:t>Insert picture here</a:t>
            </a:r>
            <a:endParaRPr lang="en-US" dirty="0"/>
          </a:p>
        </p:txBody>
      </p:sp>
    </p:spTree>
    <p:extLst>
      <p:ext uri="{BB962C8B-B14F-4D97-AF65-F5344CB8AC3E}">
        <p14:creationId xmlns:p14="http://schemas.microsoft.com/office/powerpoint/2010/main" val="15060119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36" userDrawn="1">
          <p15:clr>
            <a:srgbClr val="FBAE40"/>
          </p15:clr>
        </p15:guide>
        <p15:guide id="2" pos="786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6">
            <a:extLst>
              <a:ext uri="{28A0092B-C50C-407E-A947-70E740481C1C}">
                <a14:useLocalDpi xmlns:a14="http://schemas.microsoft.com/office/drawing/2010/main" val="0"/>
              </a:ext>
            </a:extLst>
          </a:blip>
          <a:srcRect l="4558" t="2280" r="11021" b="2749"/>
          <a:stretch/>
        </p:blipFill>
        <p:spPr>
          <a:xfrm>
            <a:off x="0" y="2"/>
            <a:ext cx="12476748" cy="7023098"/>
          </a:xfrm>
          <a:prstGeom prst="rect">
            <a:avLst/>
          </a:prstGeom>
        </p:spPr>
      </p:pic>
      <p:sp>
        <p:nvSpPr>
          <p:cNvPr id="3" name="Text Placeholder 2"/>
          <p:cNvSpPr>
            <a:spLocks noGrp="1"/>
          </p:cNvSpPr>
          <p:nvPr>
            <p:ph type="body" idx="1"/>
          </p:nvPr>
        </p:nvSpPr>
        <p:spPr>
          <a:xfrm>
            <a:off x="858064" y="1869575"/>
            <a:ext cx="10764798" cy="44560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Title 4"/>
          <p:cNvSpPr txBox="1">
            <a:spLocks/>
          </p:cNvSpPr>
          <p:nvPr userDrawn="1"/>
        </p:nvSpPr>
        <p:spPr bwMode="auto">
          <a:xfrm>
            <a:off x="-8605" y="1"/>
            <a:ext cx="12489530" cy="1258460"/>
          </a:xfrm>
          <a:prstGeom prst="rect">
            <a:avLst/>
          </a:prstGeom>
          <a:solidFill>
            <a:srgbClr val="262087"/>
          </a:solidFill>
          <a:ln w="9525">
            <a:noFill/>
            <a:miter lim="800000"/>
            <a:headEnd/>
            <a:tailEnd/>
          </a:ln>
        </p:spPr>
        <p:txBody>
          <a:bodyPr vert="horz" wrap="square" lIns="91407" tIns="45703" rIns="91407" bIns="45703"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99" dirty="0">
              <a:latin typeface="Lato Black" panose="020F0A02020204030203" pitchFamily="34" charset="0"/>
            </a:endParaRPr>
          </a:p>
        </p:txBody>
      </p:sp>
    </p:spTree>
    <p:extLst>
      <p:ext uri="{BB962C8B-B14F-4D97-AF65-F5344CB8AC3E}">
        <p14:creationId xmlns:p14="http://schemas.microsoft.com/office/powerpoint/2010/main" val="383244454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6" r:id="rId3"/>
    <p:sldLayoutId id="2147483679" r:id="rId4"/>
  </p:sldLayoutIdLst>
  <p:timing>
    <p:tnLst>
      <p:par>
        <p:cTn id="1" dur="indefinite" restart="never" nodeType="tmRoot"/>
      </p:par>
    </p:tnLst>
  </p:timing>
  <p:hf hdr="0" ftr="0" dt="0"/>
  <p:txStyles>
    <p:titleStyle>
      <a:lvl1pPr algn="l" defTabSz="936071" rtl="0" eaLnBrk="1" latinLnBrk="0" hangingPunct="1">
        <a:lnSpc>
          <a:spcPct val="90000"/>
        </a:lnSpc>
        <a:spcBef>
          <a:spcPct val="0"/>
        </a:spcBef>
        <a:buNone/>
        <a:defRPr sz="4504" kern="1200">
          <a:solidFill>
            <a:schemeClr val="tx1"/>
          </a:solidFill>
          <a:latin typeface="+mj-lt"/>
          <a:ea typeface="+mj-ea"/>
          <a:cs typeface="+mj-cs"/>
        </a:defRPr>
      </a:lvl1pPr>
    </p:titleStyle>
    <p:bodyStyle>
      <a:lvl1pPr marL="274320" indent="-274320" algn="l" defTabSz="936071" rtl="0" eaLnBrk="1" latinLnBrk="0" hangingPunct="1">
        <a:lnSpc>
          <a:spcPct val="150000"/>
        </a:lnSpc>
        <a:spcBef>
          <a:spcPts val="1024"/>
        </a:spcBef>
        <a:spcAft>
          <a:spcPts val="600"/>
        </a:spcAft>
        <a:buFont typeface="Arial" panose="020B0604020202020204" pitchFamily="34" charset="0"/>
        <a:buChar char="•"/>
        <a:defRPr sz="2400" kern="1200">
          <a:solidFill>
            <a:schemeClr val="tx1"/>
          </a:solidFill>
          <a:latin typeface="+mn-lt"/>
          <a:ea typeface="+mn-ea"/>
          <a:cs typeface="+mn-cs"/>
        </a:defRPr>
      </a:lvl1pPr>
      <a:lvl2pPr marL="702053" indent="-234018" algn="l" defTabSz="936071" rtl="0" eaLnBrk="1" latinLnBrk="0" hangingPunct="1">
        <a:lnSpc>
          <a:spcPct val="150000"/>
        </a:lnSpc>
        <a:spcBef>
          <a:spcPts val="512"/>
        </a:spcBef>
        <a:spcAft>
          <a:spcPts val="600"/>
        </a:spcAft>
        <a:buFont typeface="Lato" panose="020F0502020204030203" pitchFamily="34" charset="0"/>
        <a:buChar char="-"/>
        <a:defRPr sz="2400" kern="1200">
          <a:solidFill>
            <a:schemeClr val="tx1"/>
          </a:solidFill>
          <a:latin typeface="+mn-lt"/>
          <a:ea typeface="+mn-ea"/>
          <a:cs typeface="+mn-cs"/>
        </a:defRPr>
      </a:lvl2pPr>
      <a:lvl3pPr marL="1170089"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3pPr>
      <a:lvl4pPr marL="1638125"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4pPr>
      <a:lvl5pPr marL="2106160"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5pPr>
      <a:lvl6pPr marL="2574196"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6pPr>
      <a:lvl7pPr marL="3042232"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7pPr>
      <a:lvl8pPr marL="3510267"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8pPr>
      <a:lvl9pPr marL="3978303"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9pPr>
    </p:bodyStyle>
    <p:otherStyle>
      <a:defPPr>
        <a:defRPr lang="en-US"/>
      </a:defPPr>
      <a:lvl1pPr marL="0" algn="l" defTabSz="936071" rtl="0" eaLnBrk="1" latinLnBrk="0" hangingPunct="1">
        <a:defRPr sz="1843" kern="1200">
          <a:solidFill>
            <a:schemeClr val="tx1"/>
          </a:solidFill>
          <a:latin typeface="+mn-lt"/>
          <a:ea typeface="+mn-ea"/>
          <a:cs typeface="+mn-cs"/>
        </a:defRPr>
      </a:lvl1pPr>
      <a:lvl2pPr marL="468036" algn="l" defTabSz="936071" rtl="0" eaLnBrk="1" latinLnBrk="0" hangingPunct="1">
        <a:defRPr sz="1843" kern="1200">
          <a:solidFill>
            <a:schemeClr val="tx1"/>
          </a:solidFill>
          <a:latin typeface="+mn-lt"/>
          <a:ea typeface="+mn-ea"/>
          <a:cs typeface="+mn-cs"/>
        </a:defRPr>
      </a:lvl2pPr>
      <a:lvl3pPr marL="936071" algn="l" defTabSz="936071" rtl="0" eaLnBrk="1" latinLnBrk="0" hangingPunct="1">
        <a:defRPr sz="1843" kern="1200">
          <a:solidFill>
            <a:schemeClr val="tx1"/>
          </a:solidFill>
          <a:latin typeface="+mn-lt"/>
          <a:ea typeface="+mn-ea"/>
          <a:cs typeface="+mn-cs"/>
        </a:defRPr>
      </a:lvl3pPr>
      <a:lvl4pPr marL="1404107" algn="l" defTabSz="936071" rtl="0" eaLnBrk="1" latinLnBrk="0" hangingPunct="1">
        <a:defRPr sz="1843" kern="1200">
          <a:solidFill>
            <a:schemeClr val="tx1"/>
          </a:solidFill>
          <a:latin typeface="+mn-lt"/>
          <a:ea typeface="+mn-ea"/>
          <a:cs typeface="+mn-cs"/>
        </a:defRPr>
      </a:lvl4pPr>
      <a:lvl5pPr marL="1872143" algn="l" defTabSz="936071" rtl="0" eaLnBrk="1" latinLnBrk="0" hangingPunct="1">
        <a:defRPr sz="1843" kern="1200">
          <a:solidFill>
            <a:schemeClr val="tx1"/>
          </a:solidFill>
          <a:latin typeface="+mn-lt"/>
          <a:ea typeface="+mn-ea"/>
          <a:cs typeface="+mn-cs"/>
        </a:defRPr>
      </a:lvl5pPr>
      <a:lvl6pPr marL="2340178" algn="l" defTabSz="936071" rtl="0" eaLnBrk="1" latinLnBrk="0" hangingPunct="1">
        <a:defRPr sz="1843" kern="1200">
          <a:solidFill>
            <a:schemeClr val="tx1"/>
          </a:solidFill>
          <a:latin typeface="+mn-lt"/>
          <a:ea typeface="+mn-ea"/>
          <a:cs typeface="+mn-cs"/>
        </a:defRPr>
      </a:lvl6pPr>
      <a:lvl7pPr marL="2808214" algn="l" defTabSz="936071" rtl="0" eaLnBrk="1" latinLnBrk="0" hangingPunct="1">
        <a:defRPr sz="1843" kern="1200">
          <a:solidFill>
            <a:schemeClr val="tx1"/>
          </a:solidFill>
          <a:latin typeface="+mn-lt"/>
          <a:ea typeface="+mn-ea"/>
          <a:cs typeface="+mn-cs"/>
        </a:defRPr>
      </a:lvl7pPr>
      <a:lvl8pPr marL="3276249" algn="l" defTabSz="936071" rtl="0" eaLnBrk="1" latinLnBrk="0" hangingPunct="1">
        <a:defRPr sz="1843" kern="1200">
          <a:solidFill>
            <a:schemeClr val="tx1"/>
          </a:solidFill>
          <a:latin typeface="+mn-lt"/>
          <a:ea typeface="+mn-ea"/>
          <a:cs typeface="+mn-cs"/>
        </a:defRPr>
      </a:lvl8pPr>
      <a:lvl9pPr marL="3744285" algn="l" defTabSz="936071" rtl="0" eaLnBrk="1" latinLnBrk="0" hangingPunct="1">
        <a:defRPr sz="18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dpi.wi.gov/sfs/finances/wufar/overview"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Eugene.fornecker@dpi.wi.gov"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mailto:dpifin@dpi.wi.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77345" y="1454914"/>
            <a:ext cx="8614582" cy="1724085"/>
          </a:xfrm>
        </p:spPr>
        <p:txBody>
          <a:bodyPr/>
          <a:lstStyle/>
          <a:p>
            <a:r>
              <a:rPr lang="en-US" sz="5400" b="1" dirty="0"/>
              <a:t>Introduction</a:t>
            </a:r>
          </a:p>
          <a:p>
            <a:r>
              <a:rPr lang="en-US" sz="5400" b="1" dirty="0"/>
              <a:t>to </a:t>
            </a:r>
          </a:p>
          <a:p>
            <a:r>
              <a:rPr lang="en-US" sz="5400" b="1" dirty="0"/>
              <a:t>WUFAR</a:t>
            </a:r>
          </a:p>
        </p:txBody>
      </p:sp>
      <p:sp>
        <p:nvSpPr>
          <p:cNvPr id="3" name="Text Placeholder 2"/>
          <p:cNvSpPr>
            <a:spLocks noGrp="1"/>
          </p:cNvSpPr>
          <p:nvPr>
            <p:ph type="body" sz="quarter" idx="11"/>
          </p:nvPr>
        </p:nvSpPr>
        <p:spPr>
          <a:xfrm>
            <a:off x="7294418" y="4103028"/>
            <a:ext cx="4042064" cy="1534571"/>
          </a:xfrm>
        </p:spPr>
        <p:txBody>
          <a:bodyPr>
            <a:noAutofit/>
          </a:bodyPr>
          <a:lstStyle/>
          <a:p>
            <a:pPr>
              <a:spcBef>
                <a:spcPts val="0"/>
              </a:spcBef>
              <a:spcAft>
                <a:spcPts val="0"/>
              </a:spcAft>
            </a:pPr>
            <a:r>
              <a:rPr lang="en-US" sz="2000" b="1" dirty="0" smtClean="0"/>
              <a:t>Gene Fornecker</a:t>
            </a:r>
          </a:p>
          <a:p>
            <a:pPr>
              <a:spcBef>
                <a:spcPts val="0"/>
              </a:spcBef>
              <a:spcAft>
                <a:spcPts val="0"/>
              </a:spcAft>
            </a:pPr>
            <a:r>
              <a:rPr lang="en-US" sz="2000" b="1" dirty="0" smtClean="0"/>
              <a:t>School Finance Auditor, DPI</a:t>
            </a:r>
          </a:p>
          <a:p>
            <a:pPr>
              <a:spcBef>
                <a:spcPts val="0"/>
              </a:spcBef>
              <a:spcAft>
                <a:spcPts val="0"/>
              </a:spcAft>
            </a:pPr>
            <a:r>
              <a:rPr lang="en-US" sz="2000" b="1" dirty="0" smtClean="0"/>
              <a:t>WASBO Accounting Conference</a:t>
            </a:r>
          </a:p>
          <a:p>
            <a:pPr>
              <a:spcBef>
                <a:spcPts val="0"/>
              </a:spcBef>
              <a:spcAft>
                <a:spcPts val="0"/>
              </a:spcAft>
            </a:pPr>
            <a:r>
              <a:rPr lang="en-US" sz="2000" b="1" dirty="0" smtClean="0"/>
              <a:t>March 14, 2018</a:t>
            </a:r>
            <a:endParaRPr lang="en-US" sz="2000" b="1" dirty="0"/>
          </a:p>
        </p:txBody>
      </p:sp>
    </p:spTree>
    <p:extLst>
      <p:ext uri="{BB962C8B-B14F-4D97-AF65-F5344CB8AC3E}">
        <p14:creationId xmlns:p14="http://schemas.microsoft.com/office/powerpoint/2010/main" val="189197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30 FUNDS – Debt Services</a:t>
            </a:r>
            <a:endParaRPr lang="en-US" dirty="0"/>
          </a:p>
        </p:txBody>
      </p:sp>
      <p:sp>
        <p:nvSpPr>
          <p:cNvPr id="3" name="Text Placeholder 2"/>
          <p:cNvSpPr>
            <a:spLocks noGrp="1"/>
          </p:cNvSpPr>
          <p:nvPr>
            <p:ph type="body" sz="quarter" idx="14"/>
          </p:nvPr>
        </p:nvSpPr>
        <p:spPr>
          <a:xfrm>
            <a:off x="1519018" y="1213320"/>
            <a:ext cx="9113814" cy="5507763"/>
          </a:xfrm>
        </p:spPr>
        <p:txBody>
          <a:bodyPr>
            <a:noAutofit/>
          </a:bodyPr>
          <a:lstStyle/>
          <a:p>
            <a:pPr marL="274320" indent="-274320">
              <a:lnSpc>
                <a:spcPct val="100000"/>
              </a:lnSpc>
              <a:spcBef>
                <a:spcPts val="200"/>
              </a:spcBef>
              <a:spcAft>
                <a:spcPts val="0"/>
              </a:spcAft>
              <a:buClr>
                <a:schemeClr val="accent3"/>
              </a:buClr>
              <a:buNone/>
              <a:defRPr/>
            </a:pPr>
            <a:r>
              <a:rPr lang="en-US" sz="2800" u="sng" dirty="0">
                <a:solidFill>
                  <a:srgbClr val="FF0000"/>
                </a:solidFill>
              </a:rPr>
              <a:t>FUND 38</a:t>
            </a:r>
          </a:p>
          <a:p>
            <a:pPr marL="274320" indent="-274320">
              <a:lnSpc>
                <a:spcPct val="100000"/>
              </a:lnSpc>
              <a:spcBef>
                <a:spcPts val="200"/>
              </a:spcBef>
              <a:spcAft>
                <a:spcPts val="0"/>
              </a:spcAft>
              <a:buClr>
                <a:schemeClr val="accent3"/>
              </a:buClr>
              <a:buNone/>
              <a:defRPr/>
            </a:pPr>
            <a:r>
              <a:rPr lang="en-US" sz="2400" dirty="0"/>
              <a:t>	</a:t>
            </a:r>
            <a:r>
              <a:rPr lang="en-US" sz="2800" dirty="0"/>
              <a:t>Repayment of debt issues that were either </a:t>
            </a:r>
          </a:p>
          <a:p>
            <a:pPr marL="640080" lvl="1" indent="-246888">
              <a:lnSpc>
                <a:spcPct val="100000"/>
              </a:lnSpc>
              <a:spcBef>
                <a:spcPts val="200"/>
              </a:spcBef>
              <a:spcAft>
                <a:spcPts val="0"/>
              </a:spcAft>
              <a:buFont typeface="Wingdings 2"/>
              <a:buChar char=""/>
              <a:defRPr/>
            </a:pPr>
            <a:r>
              <a:rPr lang="en-US" sz="2400" b="1" u="sng" dirty="0"/>
              <a:t>not</a:t>
            </a:r>
            <a:r>
              <a:rPr lang="en-US" sz="2400" b="1" dirty="0"/>
              <a:t> authorized by school board resolution before August 12, 1993, or </a:t>
            </a:r>
          </a:p>
          <a:p>
            <a:pPr marL="640080" lvl="1" indent="-246888">
              <a:lnSpc>
                <a:spcPct val="100000"/>
              </a:lnSpc>
              <a:spcBef>
                <a:spcPts val="200"/>
              </a:spcBef>
              <a:spcAft>
                <a:spcPts val="0"/>
              </a:spcAft>
              <a:buFont typeface="Wingdings 2"/>
              <a:buChar char=""/>
              <a:defRPr/>
            </a:pPr>
            <a:r>
              <a:rPr lang="en-US" sz="2400" b="1" dirty="0"/>
              <a:t>were incurred without referendum approval after that date (8/12/93). </a:t>
            </a:r>
          </a:p>
          <a:p>
            <a:pPr marL="640080" lvl="1" indent="-246888">
              <a:lnSpc>
                <a:spcPct val="100000"/>
              </a:lnSpc>
              <a:spcBef>
                <a:spcPts val="200"/>
              </a:spcBef>
              <a:spcAft>
                <a:spcPts val="0"/>
              </a:spcAft>
              <a:defRPr/>
            </a:pPr>
            <a:r>
              <a:rPr lang="en-US" sz="2400" b="1" i="1" dirty="0"/>
              <a:t>Is </a:t>
            </a:r>
            <a:r>
              <a:rPr lang="en-US" sz="2400" b="1" i="1" u="sng" dirty="0"/>
              <a:t>within</a:t>
            </a:r>
            <a:r>
              <a:rPr lang="en-US" sz="2400" b="1" i="1" dirty="0"/>
              <a:t> the district’s revenue limit.</a:t>
            </a:r>
          </a:p>
          <a:p>
            <a:pPr marL="274320" indent="-274320">
              <a:lnSpc>
                <a:spcPct val="100000"/>
              </a:lnSpc>
              <a:spcBef>
                <a:spcPts val="200"/>
              </a:spcBef>
              <a:spcAft>
                <a:spcPts val="0"/>
              </a:spcAft>
              <a:buClr>
                <a:schemeClr val="accent3"/>
              </a:buClr>
              <a:buNone/>
              <a:defRPr/>
            </a:pPr>
            <a:r>
              <a:rPr lang="en-US" sz="2800" u="sng" dirty="0">
                <a:solidFill>
                  <a:srgbClr val="FF0000"/>
                </a:solidFill>
              </a:rPr>
              <a:t>FUND 39</a:t>
            </a:r>
          </a:p>
          <a:p>
            <a:pPr marL="274320" indent="-274320">
              <a:lnSpc>
                <a:spcPct val="100000"/>
              </a:lnSpc>
              <a:spcBef>
                <a:spcPts val="200"/>
              </a:spcBef>
              <a:spcAft>
                <a:spcPts val="0"/>
              </a:spcAft>
              <a:buClr>
                <a:schemeClr val="accent3"/>
              </a:buClr>
              <a:buNone/>
              <a:defRPr/>
            </a:pPr>
            <a:r>
              <a:rPr lang="en-US" sz="2000" dirty="0"/>
              <a:t>	</a:t>
            </a:r>
            <a:r>
              <a:rPr lang="en-US" sz="2800" dirty="0"/>
              <a:t>Repayment of debt issues that were either</a:t>
            </a:r>
          </a:p>
          <a:p>
            <a:pPr marL="640080" lvl="1" indent="-246888">
              <a:lnSpc>
                <a:spcPct val="100000"/>
              </a:lnSpc>
              <a:spcBef>
                <a:spcPts val="200"/>
              </a:spcBef>
              <a:spcAft>
                <a:spcPts val="0"/>
              </a:spcAft>
              <a:buFont typeface="Wingdings 2"/>
              <a:buChar char=""/>
              <a:defRPr/>
            </a:pPr>
            <a:r>
              <a:rPr lang="en-US" sz="2400" b="1" dirty="0"/>
              <a:t>authorized by school board resolution before August 12, 1993, or </a:t>
            </a:r>
          </a:p>
          <a:p>
            <a:pPr marL="640080" lvl="1" indent="-246888">
              <a:lnSpc>
                <a:spcPct val="100000"/>
              </a:lnSpc>
              <a:spcBef>
                <a:spcPts val="200"/>
              </a:spcBef>
              <a:spcAft>
                <a:spcPts val="0"/>
              </a:spcAft>
              <a:buFont typeface="Wingdings 2"/>
              <a:buChar char=""/>
              <a:defRPr/>
            </a:pPr>
            <a:r>
              <a:rPr lang="en-US" sz="2400" b="1" dirty="0"/>
              <a:t>approved by referendum.</a:t>
            </a:r>
          </a:p>
          <a:p>
            <a:pPr marL="640080" lvl="1" indent="-246888">
              <a:lnSpc>
                <a:spcPct val="100000"/>
              </a:lnSpc>
              <a:spcBef>
                <a:spcPts val="200"/>
              </a:spcBef>
              <a:spcAft>
                <a:spcPts val="0"/>
              </a:spcAft>
              <a:defRPr/>
            </a:pPr>
            <a:r>
              <a:rPr lang="en-US" sz="2400" b="1" i="1" dirty="0"/>
              <a:t>Is </a:t>
            </a:r>
            <a:r>
              <a:rPr lang="en-US" sz="2400" b="1" i="1" u="sng" dirty="0"/>
              <a:t>outside</a:t>
            </a:r>
            <a:r>
              <a:rPr lang="en-US" sz="2400" b="1" i="1" dirty="0"/>
              <a:t> the district’s revenue limit.</a:t>
            </a:r>
          </a:p>
          <a:p>
            <a:pPr marL="320040" indent="-320040">
              <a:lnSpc>
                <a:spcPct val="100000"/>
              </a:lnSpc>
              <a:spcBef>
                <a:spcPts val="600"/>
              </a:spcBef>
              <a:spcAft>
                <a:spcPts val="0"/>
              </a:spcAft>
              <a:buClr>
                <a:schemeClr val="accent3"/>
              </a:buClr>
              <a:buNone/>
              <a:defRPr/>
            </a:pPr>
            <a:endParaRPr lang="en-US" sz="2800" i="1"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10</a:t>
            </a:fld>
            <a:endParaRPr lang="en-US" sz="2400" dirty="0"/>
          </a:p>
        </p:txBody>
      </p:sp>
    </p:spTree>
    <p:extLst>
      <p:ext uri="{BB962C8B-B14F-4D97-AF65-F5344CB8AC3E}">
        <p14:creationId xmlns:p14="http://schemas.microsoft.com/office/powerpoint/2010/main" val="1245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40 FUNDS – Capital Projects</a:t>
            </a:r>
            <a:endParaRPr lang="en-US" dirty="0"/>
          </a:p>
        </p:txBody>
      </p:sp>
      <p:sp>
        <p:nvSpPr>
          <p:cNvPr id="3" name="Text Placeholder 2"/>
          <p:cNvSpPr>
            <a:spLocks noGrp="1"/>
          </p:cNvSpPr>
          <p:nvPr>
            <p:ph type="body" sz="quarter" idx="14"/>
          </p:nvPr>
        </p:nvSpPr>
        <p:spPr>
          <a:xfrm>
            <a:off x="1519018" y="2318327"/>
            <a:ext cx="9113814" cy="4402756"/>
          </a:xfrm>
        </p:spPr>
        <p:txBody>
          <a:bodyPr>
            <a:noAutofit/>
          </a:bodyPr>
          <a:lstStyle/>
          <a:p>
            <a:pPr marL="274320" indent="-274320">
              <a:lnSpc>
                <a:spcPct val="100000"/>
              </a:lnSpc>
              <a:spcBef>
                <a:spcPts val="600"/>
              </a:spcBef>
              <a:spcAft>
                <a:spcPts val="0"/>
              </a:spcAft>
              <a:buClr>
                <a:schemeClr val="accent3"/>
              </a:buClr>
              <a:buNone/>
              <a:defRPr/>
            </a:pPr>
            <a:r>
              <a:rPr lang="en-US" sz="2800" u="sng" dirty="0">
                <a:solidFill>
                  <a:srgbClr val="FF0000"/>
                </a:solidFill>
              </a:rPr>
              <a:t>Fund 41 – </a:t>
            </a:r>
            <a:r>
              <a:rPr lang="en-US" sz="2400" u="sng" dirty="0">
                <a:solidFill>
                  <a:srgbClr val="FF0000"/>
                </a:solidFill>
              </a:rPr>
              <a:t>Capital Expansion Fund</a:t>
            </a:r>
            <a:endParaRPr lang="en-US" sz="2800" u="sng" dirty="0">
              <a:solidFill>
                <a:srgbClr val="FF0000"/>
              </a:solidFill>
            </a:endParaRPr>
          </a:p>
          <a:p>
            <a:pPr marL="320040" indent="-320040">
              <a:lnSpc>
                <a:spcPct val="100000"/>
              </a:lnSpc>
              <a:spcBef>
                <a:spcPts val="600"/>
              </a:spcBef>
              <a:spcAft>
                <a:spcPts val="0"/>
              </a:spcAft>
              <a:buFont typeface="Arial" pitchFamily="34" charset="0"/>
              <a:buChar char="•"/>
              <a:defRPr/>
            </a:pPr>
            <a:r>
              <a:rPr lang="en-US" sz="2800" dirty="0"/>
              <a:t>Capital expansion financed with tax levy</a:t>
            </a:r>
          </a:p>
          <a:p>
            <a:pPr marL="320040" indent="-320040">
              <a:lnSpc>
                <a:spcPct val="100000"/>
              </a:lnSpc>
              <a:spcBef>
                <a:spcPts val="600"/>
              </a:spcBef>
              <a:spcAft>
                <a:spcPts val="0"/>
              </a:spcAft>
              <a:buFont typeface="Arial" pitchFamily="34" charset="0"/>
              <a:buChar char="•"/>
              <a:defRPr/>
            </a:pPr>
            <a:r>
              <a:rPr lang="en-US" sz="2800" dirty="0"/>
              <a:t>Acquiring and remodeling buildings and sites, and repair that extend the service life of buildings</a:t>
            </a:r>
          </a:p>
          <a:p>
            <a:pPr marL="320040" indent="-320040">
              <a:lnSpc>
                <a:spcPct val="100000"/>
              </a:lnSpc>
              <a:spcBef>
                <a:spcPts val="600"/>
              </a:spcBef>
              <a:spcAft>
                <a:spcPts val="0"/>
              </a:spcAft>
              <a:buFont typeface="Arial" pitchFamily="34" charset="0"/>
              <a:buChar char="•"/>
              <a:defRPr/>
            </a:pPr>
            <a:r>
              <a:rPr lang="en-US" sz="2800" dirty="0"/>
              <a:t>No equipment</a:t>
            </a:r>
          </a:p>
          <a:p>
            <a:pPr marL="320040" indent="-320040">
              <a:lnSpc>
                <a:spcPct val="100000"/>
              </a:lnSpc>
              <a:spcBef>
                <a:spcPts val="600"/>
              </a:spcBef>
              <a:spcAft>
                <a:spcPts val="0"/>
              </a:spcAft>
              <a:buFont typeface="Arial" pitchFamily="34" charset="0"/>
              <a:buChar char="•"/>
              <a:defRPr/>
            </a:pPr>
            <a:r>
              <a:rPr lang="en-US" sz="2800" dirty="0"/>
              <a:t>Approved at annual meeting</a:t>
            </a:r>
          </a:p>
          <a:p>
            <a:pPr marL="320040" indent="-320040">
              <a:lnSpc>
                <a:spcPct val="100000"/>
              </a:lnSpc>
              <a:spcBef>
                <a:spcPts val="600"/>
              </a:spcBef>
              <a:spcAft>
                <a:spcPts val="0"/>
              </a:spcAft>
              <a:buClr>
                <a:schemeClr val="accent3"/>
              </a:buClr>
              <a:buNone/>
              <a:defRPr/>
            </a:pPr>
            <a:endParaRPr lang="en-US" sz="2800" i="1"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11</a:t>
            </a:fld>
            <a:endParaRPr lang="en-US" sz="2400" dirty="0"/>
          </a:p>
        </p:txBody>
      </p:sp>
    </p:spTree>
    <p:extLst>
      <p:ext uri="{BB962C8B-B14F-4D97-AF65-F5344CB8AC3E}">
        <p14:creationId xmlns:p14="http://schemas.microsoft.com/office/powerpoint/2010/main" val="2580580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40 FUNDS – Capital Projects</a:t>
            </a:r>
            <a:endParaRPr lang="en-US" dirty="0"/>
          </a:p>
        </p:txBody>
      </p:sp>
      <p:sp>
        <p:nvSpPr>
          <p:cNvPr id="3" name="Text Placeholder 2"/>
          <p:cNvSpPr>
            <a:spLocks noGrp="1"/>
          </p:cNvSpPr>
          <p:nvPr>
            <p:ph type="body" sz="quarter" idx="14"/>
          </p:nvPr>
        </p:nvSpPr>
        <p:spPr>
          <a:xfrm>
            <a:off x="1296280" y="1262270"/>
            <a:ext cx="9113814" cy="5507763"/>
          </a:xfrm>
        </p:spPr>
        <p:txBody>
          <a:bodyPr>
            <a:noAutofit/>
          </a:bodyPr>
          <a:lstStyle/>
          <a:p>
            <a:pPr marL="274320" indent="-274320">
              <a:lnSpc>
                <a:spcPct val="100000"/>
              </a:lnSpc>
              <a:spcBef>
                <a:spcPts val="300"/>
              </a:spcBef>
              <a:spcAft>
                <a:spcPts val="0"/>
              </a:spcAft>
              <a:buClr>
                <a:schemeClr val="accent3"/>
              </a:buClr>
              <a:buNone/>
              <a:defRPr/>
            </a:pPr>
            <a:r>
              <a:rPr lang="en-US" sz="2600" u="sng" dirty="0">
                <a:solidFill>
                  <a:srgbClr val="FF0000"/>
                </a:solidFill>
              </a:rPr>
              <a:t>Fund 46 –Long Term Capital Improvement Trust Fund</a:t>
            </a:r>
          </a:p>
          <a:p>
            <a:pPr marL="274320" indent="-274320">
              <a:lnSpc>
                <a:spcPct val="100000"/>
              </a:lnSpc>
              <a:spcBef>
                <a:spcPts val="300"/>
              </a:spcBef>
              <a:spcAft>
                <a:spcPts val="0"/>
              </a:spcAft>
              <a:buClr>
                <a:schemeClr val="accent3"/>
              </a:buClr>
              <a:buNone/>
              <a:defRPr/>
            </a:pPr>
            <a:r>
              <a:rPr lang="en-US" sz="2600" dirty="0"/>
              <a:t>	Segregated fund financed by a Fund 10 transfer for purposes identified in the district’s long-term capital improvement plan. No funds may be used for a period of 5 years after the ‘trust fund’ is created</a:t>
            </a:r>
            <a:r>
              <a:rPr lang="en-US" sz="2600" dirty="0" smtClean="0"/>
              <a:t>.</a:t>
            </a:r>
            <a:endParaRPr lang="en-US" sz="2600" u="sng" dirty="0"/>
          </a:p>
          <a:p>
            <a:pPr marL="274320" indent="-274320">
              <a:lnSpc>
                <a:spcPct val="100000"/>
              </a:lnSpc>
              <a:spcBef>
                <a:spcPts val="300"/>
              </a:spcBef>
              <a:spcAft>
                <a:spcPts val="0"/>
              </a:spcAft>
              <a:buClr>
                <a:schemeClr val="accent3"/>
              </a:buClr>
              <a:buNone/>
              <a:defRPr/>
            </a:pPr>
            <a:r>
              <a:rPr lang="en-US" sz="2600" u="sng" dirty="0">
                <a:solidFill>
                  <a:srgbClr val="FF0000"/>
                </a:solidFill>
              </a:rPr>
              <a:t>Fund 48 – TIF Capital Improvement Levy Fund</a:t>
            </a:r>
          </a:p>
          <a:p>
            <a:pPr marL="274320" indent="-274320">
              <a:lnSpc>
                <a:spcPct val="100000"/>
              </a:lnSpc>
              <a:spcBef>
                <a:spcPts val="300"/>
              </a:spcBef>
              <a:spcAft>
                <a:spcPts val="0"/>
              </a:spcAft>
              <a:buClr>
                <a:schemeClr val="accent3"/>
              </a:buClr>
              <a:buNone/>
              <a:defRPr/>
            </a:pPr>
            <a:r>
              <a:rPr lang="en-US" sz="2600" i="1" dirty="0"/>
              <a:t>	</a:t>
            </a:r>
            <a:r>
              <a:rPr lang="en-US" sz="2600" dirty="0"/>
              <a:t>Kenosha Only: Financed with a TIF capital improvement </a:t>
            </a:r>
            <a:r>
              <a:rPr lang="en-US" sz="2600" dirty="0" smtClean="0"/>
              <a:t>levy</a:t>
            </a:r>
            <a:endParaRPr lang="en-US" sz="2600" i="1" dirty="0"/>
          </a:p>
          <a:p>
            <a:pPr marL="274320" indent="-274320">
              <a:lnSpc>
                <a:spcPct val="100000"/>
              </a:lnSpc>
              <a:spcBef>
                <a:spcPts val="300"/>
              </a:spcBef>
              <a:spcAft>
                <a:spcPts val="0"/>
              </a:spcAft>
              <a:buClr>
                <a:schemeClr val="accent3"/>
              </a:buClr>
              <a:buNone/>
              <a:defRPr/>
            </a:pPr>
            <a:r>
              <a:rPr lang="en-US" sz="2600" u="sng" dirty="0">
                <a:solidFill>
                  <a:srgbClr val="FF0000"/>
                </a:solidFill>
              </a:rPr>
              <a:t>Fund 49 – Other Capital Projects Fund</a:t>
            </a:r>
          </a:p>
          <a:p>
            <a:pPr marL="274320" indent="-274320">
              <a:lnSpc>
                <a:spcPct val="100000"/>
              </a:lnSpc>
              <a:spcBef>
                <a:spcPts val="300"/>
              </a:spcBef>
              <a:spcAft>
                <a:spcPts val="0"/>
              </a:spcAft>
              <a:buClr>
                <a:schemeClr val="accent3"/>
              </a:buClr>
              <a:buNone/>
              <a:defRPr/>
            </a:pPr>
            <a:r>
              <a:rPr lang="en-US" sz="2600" dirty="0"/>
              <a:t>	Recording expenditures generally financed through bonds, promissory notes, state trust fund loans, land contracts</a:t>
            </a:r>
          </a:p>
          <a:p>
            <a:pPr marL="274320" indent="-274320">
              <a:lnSpc>
                <a:spcPct val="100000"/>
              </a:lnSpc>
              <a:spcBef>
                <a:spcPts val="300"/>
              </a:spcBef>
              <a:spcAft>
                <a:spcPts val="0"/>
              </a:spcAft>
              <a:buClr>
                <a:schemeClr val="accent3"/>
              </a:buClr>
              <a:buNone/>
              <a:defRPr/>
            </a:pPr>
            <a:r>
              <a:rPr lang="en-US" sz="2600" dirty="0"/>
              <a:t>	Proceeds of debt also accounted for in fund 49</a:t>
            </a:r>
          </a:p>
          <a:p>
            <a:pPr marL="320040" indent="-320040">
              <a:lnSpc>
                <a:spcPct val="100000"/>
              </a:lnSpc>
              <a:spcBef>
                <a:spcPts val="300"/>
              </a:spcBef>
              <a:spcAft>
                <a:spcPts val="0"/>
              </a:spcAft>
              <a:buClr>
                <a:schemeClr val="accent3"/>
              </a:buClr>
              <a:buNone/>
              <a:defRPr/>
            </a:pPr>
            <a:endParaRPr lang="en-US" sz="2800" i="1"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12</a:t>
            </a:fld>
            <a:endParaRPr lang="en-US" sz="2400" dirty="0"/>
          </a:p>
        </p:txBody>
      </p:sp>
    </p:spTree>
    <p:extLst>
      <p:ext uri="{BB962C8B-B14F-4D97-AF65-F5344CB8AC3E}">
        <p14:creationId xmlns:p14="http://schemas.microsoft.com/office/powerpoint/2010/main" val="2051092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Fund 39 or Fund 49:</a:t>
            </a:r>
            <a:endParaRPr lang="en-US" dirty="0"/>
          </a:p>
        </p:txBody>
      </p:sp>
      <p:sp>
        <p:nvSpPr>
          <p:cNvPr id="3" name="Text Placeholder 2"/>
          <p:cNvSpPr>
            <a:spLocks noGrp="1"/>
          </p:cNvSpPr>
          <p:nvPr>
            <p:ph type="body" sz="quarter" idx="14"/>
          </p:nvPr>
        </p:nvSpPr>
        <p:spPr>
          <a:xfrm>
            <a:off x="1296280" y="1262270"/>
            <a:ext cx="9113814" cy="5507763"/>
          </a:xfrm>
        </p:spPr>
        <p:txBody>
          <a:bodyPr>
            <a:noAutofit/>
          </a:bodyPr>
          <a:lstStyle/>
          <a:p>
            <a:pPr marL="274320" indent="-274320">
              <a:lnSpc>
                <a:spcPct val="100000"/>
              </a:lnSpc>
              <a:spcBef>
                <a:spcPts val="600"/>
              </a:spcBef>
              <a:spcAft>
                <a:spcPts val="600"/>
              </a:spcAft>
              <a:buClr>
                <a:schemeClr val="accent1">
                  <a:lumMod val="50000"/>
                </a:schemeClr>
              </a:buClr>
              <a:buNone/>
              <a:defRPr/>
            </a:pPr>
            <a:r>
              <a:rPr lang="en-US" sz="3200" dirty="0"/>
              <a:t>The Fairly Normal School District passed a referendum to issue bonds for the construction of a new elementary school.  </a:t>
            </a:r>
          </a:p>
          <a:p>
            <a:pPr marL="274320" indent="-274320">
              <a:lnSpc>
                <a:spcPct val="100000"/>
              </a:lnSpc>
              <a:spcBef>
                <a:spcPts val="600"/>
              </a:spcBef>
              <a:spcAft>
                <a:spcPts val="600"/>
              </a:spcAft>
              <a:buClr>
                <a:schemeClr val="accent1">
                  <a:lumMod val="50000"/>
                </a:schemeClr>
              </a:buClr>
              <a:buNone/>
              <a:defRPr/>
            </a:pPr>
            <a:r>
              <a:rPr lang="en-US" sz="3200" dirty="0"/>
              <a:t>Where do you record:</a:t>
            </a:r>
          </a:p>
          <a:p>
            <a:pPr marL="822960" lvl="1" indent="-457200">
              <a:lnSpc>
                <a:spcPct val="100000"/>
              </a:lnSpc>
              <a:spcBef>
                <a:spcPts val="600"/>
              </a:spcBef>
              <a:buClr>
                <a:schemeClr val="accent1">
                  <a:lumMod val="50000"/>
                </a:schemeClr>
              </a:buClr>
              <a:buFont typeface="Wingdings 2"/>
              <a:buChar char=""/>
              <a:defRPr/>
            </a:pPr>
            <a:r>
              <a:rPr lang="en-US" sz="2800" b="1" dirty="0"/>
              <a:t>Receipt of proceeds from bond sale</a:t>
            </a:r>
            <a:r>
              <a:rPr lang="en-US" sz="2800" b="1" dirty="0" smtClean="0"/>
              <a:t>?</a:t>
            </a:r>
            <a:r>
              <a:rPr lang="en-US" sz="2800" b="1" dirty="0">
                <a:solidFill>
                  <a:srgbClr val="020286"/>
                </a:solidFill>
              </a:rPr>
              <a:t> </a:t>
            </a:r>
            <a:endParaRPr lang="en-US" sz="2800" b="1" dirty="0" smtClean="0">
              <a:solidFill>
                <a:srgbClr val="020286"/>
              </a:solidFill>
            </a:endParaRPr>
          </a:p>
          <a:p>
            <a:pPr marL="822960" lvl="1" indent="-457200">
              <a:lnSpc>
                <a:spcPct val="100000"/>
              </a:lnSpc>
              <a:spcBef>
                <a:spcPts val="600"/>
              </a:spcBef>
              <a:buClr>
                <a:schemeClr val="accent1">
                  <a:lumMod val="50000"/>
                </a:schemeClr>
              </a:buClr>
              <a:buFont typeface="Wingdings 2"/>
              <a:buChar char=""/>
              <a:defRPr/>
            </a:pPr>
            <a:r>
              <a:rPr lang="en-US" sz="2800" b="1" dirty="0" smtClean="0"/>
              <a:t>Expenditures </a:t>
            </a:r>
            <a:r>
              <a:rPr lang="en-US" sz="2800" b="1" dirty="0"/>
              <a:t>for construction project</a:t>
            </a:r>
            <a:r>
              <a:rPr lang="en-US" sz="2800" b="1" dirty="0" smtClean="0"/>
              <a:t>?</a:t>
            </a:r>
            <a:r>
              <a:rPr lang="en-US" sz="2800" b="1" dirty="0">
                <a:solidFill>
                  <a:srgbClr val="020286"/>
                </a:solidFill>
              </a:rPr>
              <a:t> </a:t>
            </a:r>
            <a:endParaRPr lang="en-US" sz="2800" b="1" dirty="0" smtClean="0">
              <a:solidFill>
                <a:srgbClr val="020286"/>
              </a:solidFill>
            </a:endParaRPr>
          </a:p>
          <a:p>
            <a:pPr marL="822960" lvl="1" indent="-457200">
              <a:lnSpc>
                <a:spcPct val="100000"/>
              </a:lnSpc>
              <a:spcBef>
                <a:spcPts val="600"/>
              </a:spcBef>
              <a:buClr>
                <a:schemeClr val="accent1">
                  <a:lumMod val="50000"/>
                </a:schemeClr>
              </a:buClr>
              <a:buFont typeface="Wingdings 2"/>
              <a:buChar char=""/>
              <a:defRPr/>
            </a:pPr>
            <a:r>
              <a:rPr lang="en-US" sz="2800" b="1" dirty="0" smtClean="0"/>
              <a:t>Principal </a:t>
            </a:r>
            <a:r>
              <a:rPr lang="en-US" sz="2800" b="1" dirty="0"/>
              <a:t>and Interest payment on the bonds?</a:t>
            </a:r>
          </a:p>
          <a:p>
            <a:pPr marL="822960" lvl="1" indent="-457200">
              <a:lnSpc>
                <a:spcPct val="100000"/>
              </a:lnSpc>
              <a:spcBef>
                <a:spcPts val="600"/>
              </a:spcBef>
              <a:buClr>
                <a:schemeClr val="accent1">
                  <a:lumMod val="50000"/>
                </a:schemeClr>
              </a:buClr>
              <a:buFont typeface="Wingdings 2"/>
              <a:buChar char=""/>
              <a:defRPr/>
            </a:pPr>
            <a:r>
              <a:rPr lang="en-US" sz="2800" b="1" dirty="0"/>
              <a:t>Tax levy for the bond?</a:t>
            </a:r>
          </a:p>
          <a:p>
            <a:pPr marL="320040" indent="-320040">
              <a:lnSpc>
                <a:spcPct val="100000"/>
              </a:lnSpc>
              <a:spcBef>
                <a:spcPts val="600"/>
              </a:spcBef>
              <a:spcAft>
                <a:spcPts val="600"/>
              </a:spcAft>
              <a:buClr>
                <a:schemeClr val="accent3"/>
              </a:buClr>
              <a:buNone/>
              <a:defRPr/>
            </a:pPr>
            <a:endParaRPr lang="en-US" sz="2800" i="1"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13</a:t>
            </a:fld>
            <a:endParaRPr lang="en-US" sz="2400" dirty="0"/>
          </a:p>
        </p:txBody>
      </p:sp>
      <p:sp>
        <p:nvSpPr>
          <p:cNvPr id="7" name="TextBox 6"/>
          <p:cNvSpPr txBox="1"/>
          <p:nvPr/>
        </p:nvSpPr>
        <p:spPr>
          <a:xfrm>
            <a:off x="9285696" y="4632569"/>
            <a:ext cx="685800" cy="584200"/>
          </a:xfrm>
          <a:prstGeom prst="rect">
            <a:avLst/>
          </a:prstGeom>
          <a:noFill/>
        </p:spPr>
        <p:txBody>
          <a:bodyPr>
            <a:spAutoFit/>
          </a:bodyPr>
          <a:lstStyle/>
          <a:p>
            <a:pPr>
              <a:defRPr/>
            </a:pPr>
            <a:r>
              <a:rPr lang="en-US" sz="3200" b="1" dirty="0">
                <a:solidFill>
                  <a:srgbClr val="020286"/>
                </a:solidFill>
                <a:latin typeface="+mj-lt"/>
              </a:rPr>
              <a:t>39</a:t>
            </a:r>
          </a:p>
        </p:txBody>
      </p:sp>
      <p:sp>
        <p:nvSpPr>
          <p:cNvPr id="8" name="TextBox 7"/>
          <p:cNvSpPr txBox="1"/>
          <p:nvPr/>
        </p:nvSpPr>
        <p:spPr>
          <a:xfrm>
            <a:off x="5756031" y="5216769"/>
            <a:ext cx="685800" cy="584200"/>
          </a:xfrm>
          <a:prstGeom prst="rect">
            <a:avLst/>
          </a:prstGeom>
          <a:noFill/>
        </p:spPr>
        <p:txBody>
          <a:bodyPr>
            <a:spAutoFit/>
          </a:bodyPr>
          <a:lstStyle/>
          <a:p>
            <a:pPr>
              <a:defRPr/>
            </a:pPr>
            <a:r>
              <a:rPr lang="en-US" sz="3200" b="1" dirty="0">
                <a:solidFill>
                  <a:srgbClr val="020286"/>
                </a:solidFill>
                <a:latin typeface="+mj-lt"/>
              </a:rPr>
              <a:t>39</a:t>
            </a:r>
          </a:p>
        </p:txBody>
      </p:sp>
      <p:sp>
        <p:nvSpPr>
          <p:cNvPr id="9" name="TextBox 8"/>
          <p:cNvSpPr txBox="1"/>
          <p:nvPr/>
        </p:nvSpPr>
        <p:spPr>
          <a:xfrm>
            <a:off x="8066441" y="3464169"/>
            <a:ext cx="990600" cy="584200"/>
          </a:xfrm>
          <a:prstGeom prst="rect">
            <a:avLst/>
          </a:prstGeom>
          <a:noFill/>
        </p:spPr>
        <p:txBody>
          <a:bodyPr>
            <a:spAutoFit/>
          </a:bodyPr>
          <a:lstStyle/>
          <a:p>
            <a:pPr>
              <a:defRPr/>
            </a:pPr>
            <a:r>
              <a:rPr lang="en-US" sz="3200" b="1" dirty="0">
                <a:solidFill>
                  <a:srgbClr val="020286"/>
                </a:solidFill>
                <a:latin typeface="+mj-lt"/>
              </a:rPr>
              <a:t>49</a:t>
            </a:r>
          </a:p>
        </p:txBody>
      </p:sp>
      <p:sp>
        <p:nvSpPr>
          <p:cNvPr id="10" name="TextBox 9"/>
          <p:cNvSpPr txBox="1"/>
          <p:nvPr/>
        </p:nvSpPr>
        <p:spPr>
          <a:xfrm>
            <a:off x="8578362" y="4048369"/>
            <a:ext cx="990600" cy="584200"/>
          </a:xfrm>
          <a:prstGeom prst="rect">
            <a:avLst/>
          </a:prstGeom>
          <a:noFill/>
        </p:spPr>
        <p:txBody>
          <a:bodyPr>
            <a:spAutoFit/>
          </a:bodyPr>
          <a:lstStyle/>
          <a:p>
            <a:pPr>
              <a:defRPr/>
            </a:pPr>
            <a:r>
              <a:rPr lang="en-US" sz="3200" b="1" dirty="0">
                <a:solidFill>
                  <a:srgbClr val="020286"/>
                </a:solidFill>
                <a:latin typeface="+mj-lt"/>
              </a:rPr>
              <a:t>49</a:t>
            </a:r>
          </a:p>
        </p:txBody>
      </p:sp>
    </p:spTree>
    <p:extLst>
      <p:ext uri="{BB962C8B-B14F-4D97-AF65-F5344CB8AC3E}">
        <p14:creationId xmlns:p14="http://schemas.microsoft.com/office/powerpoint/2010/main" val="297014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FUND 50 – Food Service Fund</a:t>
            </a:r>
            <a:endParaRPr lang="en-US" dirty="0"/>
          </a:p>
        </p:txBody>
      </p:sp>
      <p:sp>
        <p:nvSpPr>
          <p:cNvPr id="3" name="Text Placeholder 2"/>
          <p:cNvSpPr>
            <a:spLocks noGrp="1"/>
          </p:cNvSpPr>
          <p:nvPr>
            <p:ph type="body" sz="quarter" idx="14"/>
          </p:nvPr>
        </p:nvSpPr>
        <p:spPr>
          <a:xfrm>
            <a:off x="1296280" y="1262270"/>
            <a:ext cx="9113814" cy="5507763"/>
          </a:xfrm>
        </p:spPr>
        <p:txBody>
          <a:bodyPr>
            <a:noAutofit/>
          </a:bodyPr>
          <a:lstStyle/>
          <a:p>
            <a:pPr marL="273050" indent="-273050">
              <a:lnSpc>
                <a:spcPct val="90000"/>
              </a:lnSpc>
              <a:spcBef>
                <a:spcPts val="600"/>
              </a:spcBef>
              <a:spcAft>
                <a:spcPts val="0"/>
              </a:spcAft>
              <a:buClr>
                <a:schemeClr val="accent1"/>
              </a:buClr>
              <a:buSzPct val="70000"/>
              <a:buFont typeface="Wingdings" pitchFamily="2" charset="2"/>
              <a:buChar char=""/>
              <a:defRPr/>
            </a:pPr>
            <a:r>
              <a:rPr lang="en-US" sz="3400" dirty="0"/>
              <a:t>Activities relating to pupil and </a:t>
            </a:r>
            <a:r>
              <a:rPr lang="en-US" sz="3400" u="sng" dirty="0"/>
              <a:t>elderly</a:t>
            </a:r>
            <a:r>
              <a:rPr lang="en-US" sz="3400" dirty="0"/>
              <a:t> food service activities</a:t>
            </a:r>
          </a:p>
          <a:p>
            <a:pPr>
              <a:lnSpc>
                <a:spcPct val="90000"/>
              </a:lnSpc>
              <a:spcBef>
                <a:spcPts val="600"/>
              </a:spcBef>
              <a:spcAft>
                <a:spcPts val="0"/>
              </a:spcAft>
              <a:buClr>
                <a:schemeClr val="accent1"/>
              </a:buClr>
              <a:buSzPct val="70000"/>
              <a:defRPr/>
            </a:pPr>
            <a:endParaRPr lang="en-US" sz="1800" dirty="0"/>
          </a:p>
          <a:p>
            <a:pPr marL="273050" indent="-273050">
              <a:lnSpc>
                <a:spcPct val="90000"/>
              </a:lnSpc>
              <a:spcBef>
                <a:spcPts val="600"/>
              </a:spcBef>
              <a:spcAft>
                <a:spcPts val="0"/>
              </a:spcAft>
              <a:buClr>
                <a:schemeClr val="accent1"/>
              </a:buClr>
              <a:buSzPct val="70000"/>
              <a:buFont typeface="Wingdings" pitchFamily="2" charset="2"/>
              <a:buChar char=""/>
              <a:defRPr/>
            </a:pPr>
            <a:r>
              <a:rPr lang="en-US" sz="3400" dirty="0"/>
              <a:t>May not run a deficit</a:t>
            </a:r>
          </a:p>
          <a:p>
            <a:pPr marL="1187450" lvl="1" indent="-457200">
              <a:lnSpc>
                <a:spcPct val="90000"/>
              </a:lnSpc>
              <a:spcBef>
                <a:spcPts val="600"/>
              </a:spcBef>
              <a:spcAft>
                <a:spcPts val="0"/>
              </a:spcAft>
              <a:buFont typeface="Arial" panose="020B0604020202020204" pitchFamily="34" charset="0"/>
              <a:buChar char="•"/>
              <a:defRPr/>
            </a:pPr>
            <a:r>
              <a:rPr lang="en-US" sz="3000" b="1" dirty="0"/>
              <a:t>Pupil food service deficit covered by fund 10 transfer</a:t>
            </a:r>
          </a:p>
          <a:p>
            <a:pPr marL="1187450" lvl="1" indent="-457200">
              <a:lnSpc>
                <a:spcPct val="90000"/>
              </a:lnSpc>
              <a:spcBef>
                <a:spcPts val="600"/>
              </a:spcBef>
              <a:spcAft>
                <a:spcPts val="0"/>
              </a:spcAft>
              <a:buFont typeface="Arial" panose="020B0604020202020204" pitchFamily="34" charset="0"/>
              <a:buChar char="•"/>
              <a:defRPr/>
            </a:pPr>
            <a:r>
              <a:rPr lang="en-US" sz="3000" b="1" dirty="0"/>
              <a:t>Elderly food service deficit must be covered by community service fund 80 transfer</a:t>
            </a:r>
          </a:p>
          <a:p>
            <a:pPr marL="1016000" lvl="1" indent="-285750">
              <a:lnSpc>
                <a:spcPct val="90000"/>
              </a:lnSpc>
              <a:spcBef>
                <a:spcPts val="600"/>
              </a:spcBef>
              <a:spcAft>
                <a:spcPts val="0"/>
              </a:spcAft>
              <a:buFont typeface="Arial" panose="020B0604020202020204" pitchFamily="34" charset="0"/>
              <a:buChar char="•"/>
              <a:defRPr/>
            </a:pPr>
            <a:endParaRPr lang="en-US" sz="1800" dirty="0"/>
          </a:p>
          <a:p>
            <a:pPr marL="273050" indent="-273050">
              <a:lnSpc>
                <a:spcPct val="90000"/>
              </a:lnSpc>
              <a:spcBef>
                <a:spcPts val="600"/>
              </a:spcBef>
              <a:spcAft>
                <a:spcPts val="0"/>
              </a:spcAft>
              <a:buClr>
                <a:schemeClr val="accent1"/>
              </a:buClr>
              <a:buSzPct val="70000"/>
              <a:buFont typeface="Wingdings" pitchFamily="2" charset="2"/>
              <a:buChar char=""/>
              <a:defRPr/>
            </a:pPr>
            <a:r>
              <a:rPr lang="en-US" sz="3400" dirty="0"/>
              <a:t>Districts must separate fund balance reserved for elderly food service.</a:t>
            </a:r>
          </a:p>
          <a:p>
            <a:pPr marL="320040" indent="-320040">
              <a:lnSpc>
                <a:spcPct val="100000"/>
              </a:lnSpc>
              <a:spcBef>
                <a:spcPts val="600"/>
              </a:spcBef>
              <a:spcAft>
                <a:spcPts val="600"/>
              </a:spcAft>
              <a:buClr>
                <a:schemeClr val="accent3"/>
              </a:buClr>
              <a:buNone/>
              <a:defRPr/>
            </a:pPr>
            <a:endParaRPr lang="en-US" sz="2800" i="1"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14</a:t>
            </a:fld>
            <a:endParaRPr lang="en-US" sz="2400" dirty="0"/>
          </a:p>
        </p:txBody>
      </p:sp>
    </p:spTree>
    <p:extLst>
      <p:ext uri="{BB962C8B-B14F-4D97-AF65-F5344CB8AC3E}">
        <p14:creationId xmlns:p14="http://schemas.microsoft.com/office/powerpoint/2010/main" val="3843443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FUND 60 – Agency Fund</a:t>
            </a:r>
            <a:endParaRPr lang="en-US" dirty="0"/>
          </a:p>
        </p:txBody>
      </p:sp>
      <p:sp>
        <p:nvSpPr>
          <p:cNvPr id="3" name="Text Placeholder 2"/>
          <p:cNvSpPr>
            <a:spLocks noGrp="1"/>
          </p:cNvSpPr>
          <p:nvPr>
            <p:ph type="body" sz="quarter" idx="14"/>
          </p:nvPr>
        </p:nvSpPr>
        <p:spPr>
          <a:xfrm>
            <a:off x="1296280" y="1262270"/>
            <a:ext cx="10086828" cy="5507763"/>
          </a:xfrm>
        </p:spPr>
        <p:txBody>
          <a:bodyPr>
            <a:noAutofit/>
          </a:bodyPr>
          <a:lstStyle/>
          <a:p>
            <a:pPr marL="274320" indent="-274320">
              <a:lnSpc>
                <a:spcPct val="90000"/>
              </a:lnSpc>
              <a:spcAft>
                <a:spcPts val="0"/>
              </a:spcAft>
              <a:buClr>
                <a:schemeClr val="accent3"/>
              </a:buClr>
              <a:buNone/>
              <a:defRPr/>
            </a:pPr>
            <a:r>
              <a:rPr lang="en-US" sz="3200" dirty="0"/>
              <a:t>Account for assets held by the district for pupil organizations</a:t>
            </a:r>
          </a:p>
          <a:p>
            <a:pPr marL="640080" lvl="1" indent="-246888">
              <a:lnSpc>
                <a:spcPct val="90000"/>
              </a:lnSpc>
              <a:spcAft>
                <a:spcPts val="0"/>
              </a:spcAft>
              <a:buFont typeface="Arial" pitchFamily="34" charset="0"/>
              <a:buChar char="•"/>
              <a:defRPr/>
            </a:pPr>
            <a:r>
              <a:rPr lang="en-US" sz="2800" b="1" dirty="0"/>
              <a:t>Pupil organizations (student activities) are  those that are </a:t>
            </a:r>
            <a:r>
              <a:rPr lang="en-US" sz="2800" b="1" i="1" dirty="0"/>
              <a:t>student run</a:t>
            </a:r>
            <a:r>
              <a:rPr lang="en-US" sz="2800" b="1" dirty="0"/>
              <a:t>, with decisions being made by the students.  Examples:</a:t>
            </a:r>
          </a:p>
          <a:p>
            <a:pPr lvl="2" indent="-246888">
              <a:lnSpc>
                <a:spcPct val="90000"/>
              </a:lnSpc>
              <a:spcAft>
                <a:spcPts val="0"/>
              </a:spcAft>
              <a:buFont typeface="Arial" pitchFamily="34" charset="0"/>
              <a:buChar char="•"/>
              <a:defRPr/>
            </a:pPr>
            <a:r>
              <a:rPr lang="en-US" sz="2800" b="1" dirty="0"/>
              <a:t>High School Student Council</a:t>
            </a:r>
          </a:p>
          <a:p>
            <a:pPr lvl="2" indent="-246888">
              <a:lnSpc>
                <a:spcPct val="90000"/>
              </a:lnSpc>
              <a:spcAft>
                <a:spcPts val="0"/>
              </a:spcAft>
              <a:buFont typeface="Arial" pitchFamily="34" charset="0"/>
              <a:buChar char="•"/>
              <a:defRPr/>
            </a:pPr>
            <a:r>
              <a:rPr lang="en-US" sz="2800" b="1" dirty="0"/>
              <a:t>Senior Class</a:t>
            </a:r>
          </a:p>
          <a:p>
            <a:pPr marL="640080" lvl="1" indent="-246888">
              <a:lnSpc>
                <a:spcPct val="90000"/>
              </a:lnSpc>
              <a:spcAft>
                <a:spcPts val="0"/>
              </a:spcAft>
              <a:buFont typeface="Arial" pitchFamily="34" charset="0"/>
              <a:buChar char="•"/>
              <a:defRPr/>
            </a:pPr>
            <a:r>
              <a:rPr lang="en-US" sz="2800" b="1" dirty="0"/>
              <a:t>Organizations </a:t>
            </a:r>
            <a:r>
              <a:rPr lang="en-US" sz="2800" b="1" i="1" dirty="0"/>
              <a:t>for</a:t>
            </a:r>
            <a:r>
              <a:rPr lang="en-US" sz="2800" b="1" dirty="0"/>
              <a:t> students but governed </a:t>
            </a:r>
            <a:r>
              <a:rPr lang="en-US" sz="2800" b="1" i="1" dirty="0"/>
              <a:t>by staff</a:t>
            </a:r>
            <a:r>
              <a:rPr lang="en-US" sz="2800" b="1" dirty="0"/>
              <a:t>, such as an Athletic Club should not be accounted for in Fund 60.</a:t>
            </a:r>
          </a:p>
          <a:p>
            <a:pPr marL="274320" indent="-274320">
              <a:lnSpc>
                <a:spcPct val="90000"/>
              </a:lnSpc>
              <a:spcAft>
                <a:spcPts val="0"/>
              </a:spcAft>
              <a:buClr>
                <a:schemeClr val="accent3"/>
              </a:buClr>
              <a:buFont typeface="Wingdings" pitchFamily="2" charset="2"/>
              <a:buChar char="ü"/>
              <a:defRPr/>
            </a:pPr>
            <a:endParaRPr lang="en-US" sz="600" dirty="0"/>
          </a:p>
          <a:p>
            <a:pPr marL="274320" indent="-274320">
              <a:lnSpc>
                <a:spcPct val="90000"/>
              </a:lnSpc>
              <a:spcAft>
                <a:spcPts val="0"/>
              </a:spcAft>
              <a:buClr>
                <a:schemeClr val="accent3"/>
              </a:buClr>
              <a:buNone/>
              <a:defRPr/>
            </a:pPr>
            <a:r>
              <a:rPr lang="en-US" sz="3200" dirty="0"/>
              <a:t>Only balance sheet accounts for this fund are reported in the budget and annual reports.</a:t>
            </a:r>
          </a:p>
          <a:p>
            <a:pPr marL="320040" indent="-320040">
              <a:lnSpc>
                <a:spcPct val="100000"/>
              </a:lnSpc>
              <a:spcBef>
                <a:spcPts val="600"/>
              </a:spcBef>
              <a:spcAft>
                <a:spcPts val="600"/>
              </a:spcAft>
              <a:buClr>
                <a:schemeClr val="accent3"/>
              </a:buClr>
              <a:buNone/>
              <a:defRPr/>
            </a:pPr>
            <a:endParaRPr lang="en-US" sz="3200" i="1"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15</a:t>
            </a:fld>
            <a:endParaRPr lang="en-US" sz="2400" dirty="0"/>
          </a:p>
        </p:txBody>
      </p:sp>
    </p:spTree>
    <p:extLst>
      <p:ext uri="{BB962C8B-B14F-4D97-AF65-F5344CB8AC3E}">
        <p14:creationId xmlns:p14="http://schemas.microsoft.com/office/powerpoint/2010/main" val="86595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70 FUNDS – Trust Funds</a:t>
            </a:r>
            <a:endParaRPr lang="en-US" dirty="0"/>
          </a:p>
        </p:txBody>
      </p:sp>
      <p:sp>
        <p:nvSpPr>
          <p:cNvPr id="3" name="Text Placeholder 2"/>
          <p:cNvSpPr>
            <a:spLocks noGrp="1"/>
          </p:cNvSpPr>
          <p:nvPr>
            <p:ph type="body" sz="quarter" idx="14"/>
          </p:nvPr>
        </p:nvSpPr>
        <p:spPr>
          <a:xfrm>
            <a:off x="1296280" y="1262270"/>
            <a:ext cx="10086828" cy="5507763"/>
          </a:xfrm>
        </p:spPr>
        <p:txBody>
          <a:bodyPr>
            <a:noAutofit/>
          </a:bodyPr>
          <a:lstStyle/>
          <a:p>
            <a:pPr marL="274320" indent="-274320" algn="ctr">
              <a:lnSpc>
                <a:spcPct val="100000"/>
              </a:lnSpc>
              <a:spcBef>
                <a:spcPts val="300"/>
              </a:spcBef>
              <a:spcAft>
                <a:spcPts val="0"/>
              </a:spcAft>
              <a:buClr>
                <a:schemeClr val="accent3"/>
              </a:buClr>
              <a:buNone/>
              <a:defRPr/>
            </a:pPr>
            <a:r>
              <a:rPr lang="en-US" sz="3200" dirty="0"/>
              <a:t>Assets held by the district in a trustee capacity</a:t>
            </a:r>
          </a:p>
          <a:p>
            <a:pPr marL="274320" indent="-274320">
              <a:lnSpc>
                <a:spcPct val="100000"/>
              </a:lnSpc>
              <a:spcBef>
                <a:spcPts val="300"/>
              </a:spcBef>
              <a:spcAft>
                <a:spcPts val="0"/>
              </a:spcAft>
              <a:buClr>
                <a:schemeClr val="accent3"/>
              </a:buClr>
              <a:buNone/>
              <a:defRPr/>
            </a:pPr>
            <a:endParaRPr lang="en-US" sz="1200" u="sng" dirty="0"/>
          </a:p>
          <a:p>
            <a:pPr marL="274320" indent="-274320">
              <a:lnSpc>
                <a:spcPct val="100000"/>
              </a:lnSpc>
              <a:spcBef>
                <a:spcPts val="300"/>
              </a:spcBef>
              <a:spcAft>
                <a:spcPts val="0"/>
              </a:spcAft>
              <a:buClr>
                <a:schemeClr val="accent3"/>
              </a:buClr>
              <a:buNone/>
              <a:defRPr/>
            </a:pPr>
            <a:r>
              <a:rPr lang="en-US" sz="2800" u="sng" dirty="0">
                <a:solidFill>
                  <a:srgbClr val="FF0000"/>
                </a:solidFill>
              </a:rPr>
              <a:t>FUND 72</a:t>
            </a:r>
          </a:p>
          <a:p>
            <a:pPr marL="274320" indent="-274320">
              <a:lnSpc>
                <a:spcPct val="100000"/>
              </a:lnSpc>
              <a:spcBef>
                <a:spcPts val="300"/>
              </a:spcBef>
              <a:spcAft>
                <a:spcPts val="0"/>
              </a:spcAft>
              <a:buClr>
                <a:schemeClr val="accent3"/>
              </a:buClr>
              <a:buNone/>
              <a:defRPr/>
            </a:pPr>
            <a:r>
              <a:rPr lang="en-US" sz="2800" dirty="0"/>
              <a:t>	Accounts for gifts and donations specified for the benefit of private individuals  and organizations not under the control of the school board</a:t>
            </a:r>
          </a:p>
          <a:p>
            <a:pPr marL="274320" indent="-274320">
              <a:lnSpc>
                <a:spcPct val="100000"/>
              </a:lnSpc>
              <a:spcBef>
                <a:spcPts val="300"/>
              </a:spcBef>
              <a:spcAft>
                <a:spcPts val="0"/>
              </a:spcAft>
              <a:buClr>
                <a:schemeClr val="accent3"/>
              </a:buClr>
              <a:buNone/>
              <a:defRPr/>
            </a:pPr>
            <a:r>
              <a:rPr lang="en-US" sz="2800" dirty="0"/>
              <a:t>		SCHOLARSHIPS</a:t>
            </a:r>
          </a:p>
          <a:p>
            <a:pPr marL="274320" indent="-274320">
              <a:lnSpc>
                <a:spcPct val="100000"/>
              </a:lnSpc>
              <a:spcBef>
                <a:spcPts val="300"/>
              </a:spcBef>
              <a:spcAft>
                <a:spcPts val="0"/>
              </a:spcAft>
              <a:buClr>
                <a:schemeClr val="accent3"/>
              </a:buClr>
              <a:buNone/>
              <a:defRPr/>
            </a:pPr>
            <a:endParaRPr lang="en-US" sz="1200" u="sng" dirty="0"/>
          </a:p>
          <a:p>
            <a:pPr marL="274320" indent="-274320">
              <a:lnSpc>
                <a:spcPct val="100000"/>
              </a:lnSpc>
              <a:spcBef>
                <a:spcPts val="300"/>
              </a:spcBef>
              <a:spcAft>
                <a:spcPts val="0"/>
              </a:spcAft>
              <a:buClr>
                <a:schemeClr val="accent3"/>
              </a:buClr>
              <a:buNone/>
              <a:defRPr/>
            </a:pPr>
            <a:r>
              <a:rPr lang="en-US" sz="2800" u="sng" dirty="0">
                <a:solidFill>
                  <a:srgbClr val="FF0000"/>
                </a:solidFill>
              </a:rPr>
              <a:t>FUND 73</a:t>
            </a:r>
          </a:p>
          <a:p>
            <a:pPr marL="274320" indent="-274320">
              <a:lnSpc>
                <a:spcPct val="100000"/>
              </a:lnSpc>
              <a:spcBef>
                <a:spcPts val="300"/>
              </a:spcBef>
              <a:spcAft>
                <a:spcPts val="0"/>
              </a:spcAft>
              <a:buClr>
                <a:schemeClr val="accent3"/>
              </a:buClr>
              <a:buNone/>
              <a:defRPr/>
            </a:pPr>
            <a:r>
              <a:rPr lang="en-US" sz="2800" dirty="0"/>
              <a:t>	Accounts for activity of a legally established employee benefit trust.  Includes post employment benefits such as pension and OPEB.  Could include active employee benefits as well, such as HRAs.</a:t>
            </a:r>
          </a:p>
          <a:p>
            <a:pPr marL="320040" indent="-320040">
              <a:lnSpc>
                <a:spcPct val="100000"/>
              </a:lnSpc>
              <a:spcBef>
                <a:spcPts val="300"/>
              </a:spcBef>
              <a:spcAft>
                <a:spcPts val="600"/>
              </a:spcAft>
              <a:buClr>
                <a:schemeClr val="accent3"/>
              </a:buClr>
              <a:buNone/>
              <a:defRPr/>
            </a:pPr>
            <a:endParaRPr lang="en-US" sz="2800" i="1"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16</a:t>
            </a:fld>
            <a:endParaRPr lang="en-US" sz="2400" dirty="0"/>
          </a:p>
        </p:txBody>
      </p:sp>
    </p:spTree>
    <p:extLst>
      <p:ext uri="{BB962C8B-B14F-4D97-AF65-F5344CB8AC3E}">
        <p14:creationId xmlns:p14="http://schemas.microsoft.com/office/powerpoint/2010/main" val="3140222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FUND 80 – Community Service</a:t>
            </a:r>
            <a:endParaRPr lang="en-US" dirty="0"/>
          </a:p>
        </p:txBody>
      </p:sp>
      <p:sp>
        <p:nvSpPr>
          <p:cNvPr id="3" name="Text Placeholder 2"/>
          <p:cNvSpPr>
            <a:spLocks noGrp="1"/>
          </p:cNvSpPr>
          <p:nvPr>
            <p:ph type="body" sz="quarter" idx="14"/>
          </p:nvPr>
        </p:nvSpPr>
        <p:spPr>
          <a:xfrm>
            <a:off x="1296280" y="1262270"/>
            <a:ext cx="10086828" cy="5507763"/>
          </a:xfrm>
        </p:spPr>
        <p:txBody>
          <a:bodyPr>
            <a:noAutofit/>
          </a:bodyPr>
          <a:lstStyle/>
          <a:p>
            <a:pPr marL="274320" indent="-274320">
              <a:lnSpc>
                <a:spcPct val="100000"/>
              </a:lnSpc>
              <a:spcBef>
                <a:spcPts val="600"/>
              </a:spcBef>
              <a:spcAft>
                <a:spcPts val="0"/>
              </a:spcAft>
              <a:buClr>
                <a:schemeClr val="accent3"/>
              </a:buClr>
              <a:buNone/>
              <a:defRPr/>
            </a:pPr>
            <a:r>
              <a:rPr lang="en-US" sz="3200" dirty="0"/>
              <a:t>Activities where the primary function is to serve the community and are outside the regular and extracurricular programs for students.</a:t>
            </a:r>
          </a:p>
          <a:p>
            <a:pPr marL="640080" lvl="1" indent="-246888">
              <a:lnSpc>
                <a:spcPct val="100000"/>
              </a:lnSpc>
              <a:spcBef>
                <a:spcPts val="600"/>
              </a:spcBef>
              <a:spcAft>
                <a:spcPts val="0"/>
              </a:spcAft>
              <a:buClr>
                <a:schemeClr val="accent1">
                  <a:lumMod val="50000"/>
                </a:schemeClr>
              </a:buClr>
              <a:buFont typeface="Wingdings" pitchFamily="2" charset="2"/>
              <a:buChar char="Ø"/>
              <a:defRPr/>
            </a:pPr>
            <a:r>
              <a:rPr lang="en-US" sz="2800" b="1" dirty="0" smtClean="0"/>
              <a:t>Before and after school care</a:t>
            </a:r>
          </a:p>
          <a:p>
            <a:pPr marL="640080" lvl="1" indent="-246888">
              <a:lnSpc>
                <a:spcPct val="100000"/>
              </a:lnSpc>
              <a:spcBef>
                <a:spcPts val="600"/>
              </a:spcBef>
              <a:spcAft>
                <a:spcPts val="0"/>
              </a:spcAft>
              <a:buClr>
                <a:schemeClr val="accent1">
                  <a:lumMod val="50000"/>
                </a:schemeClr>
              </a:buClr>
              <a:buFont typeface="Wingdings" pitchFamily="2" charset="2"/>
              <a:buChar char="Ø"/>
              <a:defRPr/>
            </a:pPr>
            <a:r>
              <a:rPr lang="en-US" sz="2800" b="1" dirty="0" smtClean="0"/>
              <a:t>Pre-school </a:t>
            </a:r>
            <a:r>
              <a:rPr lang="en-US" sz="2800" b="1" dirty="0"/>
              <a:t>day care</a:t>
            </a:r>
          </a:p>
          <a:p>
            <a:pPr marL="640080" lvl="1" indent="-246888">
              <a:lnSpc>
                <a:spcPct val="100000"/>
              </a:lnSpc>
              <a:spcBef>
                <a:spcPts val="600"/>
              </a:spcBef>
              <a:spcAft>
                <a:spcPts val="0"/>
              </a:spcAft>
              <a:buClr>
                <a:schemeClr val="accent1">
                  <a:lumMod val="50000"/>
                </a:schemeClr>
              </a:buClr>
              <a:buFont typeface="Wingdings" pitchFamily="2" charset="2"/>
              <a:buChar char="Ø"/>
              <a:defRPr/>
            </a:pPr>
            <a:r>
              <a:rPr lang="en-US" sz="2800" b="1" dirty="0"/>
              <a:t>Community swimming pool</a:t>
            </a:r>
          </a:p>
          <a:p>
            <a:pPr marL="640080" lvl="1" indent="-246888">
              <a:lnSpc>
                <a:spcPct val="100000"/>
              </a:lnSpc>
              <a:spcBef>
                <a:spcPts val="600"/>
              </a:spcBef>
              <a:spcAft>
                <a:spcPts val="0"/>
              </a:spcAft>
              <a:buClr>
                <a:schemeClr val="accent1">
                  <a:lumMod val="50000"/>
                </a:schemeClr>
              </a:buClr>
              <a:buFont typeface="Wingdings" pitchFamily="2" charset="2"/>
              <a:buChar char="Ø"/>
              <a:defRPr/>
            </a:pPr>
            <a:r>
              <a:rPr lang="en-US" sz="2800" b="1" dirty="0" smtClean="0"/>
              <a:t>Adult education </a:t>
            </a:r>
          </a:p>
          <a:p>
            <a:pPr marL="640080" lvl="1" indent="-246888">
              <a:lnSpc>
                <a:spcPct val="100000"/>
              </a:lnSpc>
              <a:spcBef>
                <a:spcPts val="600"/>
              </a:spcBef>
              <a:spcAft>
                <a:spcPts val="0"/>
              </a:spcAft>
              <a:buClr>
                <a:schemeClr val="accent1">
                  <a:lumMod val="50000"/>
                </a:schemeClr>
              </a:buClr>
              <a:buFont typeface="Wingdings" pitchFamily="2" charset="2"/>
              <a:buChar char="Ø"/>
              <a:defRPr/>
            </a:pPr>
            <a:r>
              <a:rPr lang="en-US" sz="2800" b="1" dirty="0" smtClean="0"/>
              <a:t>Community </a:t>
            </a:r>
            <a:r>
              <a:rPr lang="en-US" sz="2800" b="1" dirty="0"/>
              <a:t>Recreation Programs</a:t>
            </a:r>
          </a:p>
          <a:p>
            <a:pPr marL="0" lvl="1" indent="-246888">
              <a:lnSpc>
                <a:spcPct val="100000"/>
              </a:lnSpc>
              <a:spcBef>
                <a:spcPts val="600"/>
              </a:spcBef>
              <a:spcAft>
                <a:spcPts val="0"/>
              </a:spcAft>
              <a:buClr>
                <a:schemeClr val="accent1">
                  <a:lumMod val="50000"/>
                </a:schemeClr>
              </a:buClr>
              <a:defRPr/>
            </a:pPr>
            <a:r>
              <a:rPr lang="en-US" sz="3200" b="1" dirty="0"/>
              <a:t>May levy for this fund to support these activities.</a:t>
            </a:r>
          </a:p>
          <a:p>
            <a:pPr marL="320040" indent="-320040">
              <a:lnSpc>
                <a:spcPct val="100000"/>
              </a:lnSpc>
              <a:spcBef>
                <a:spcPts val="300"/>
              </a:spcBef>
              <a:spcAft>
                <a:spcPts val="600"/>
              </a:spcAft>
              <a:buClr>
                <a:schemeClr val="accent3"/>
              </a:buClr>
              <a:buNone/>
              <a:defRPr/>
            </a:pPr>
            <a:endParaRPr lang="en-US" sz="3600" i="1"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17</a:t>
            </a:fld>
            <a:endParaRPr lang="en-US" sz="2400" dirty="0"/>
          </a:p>
        </p:txBody>
      </p:sp>
    </p:spTree>
    <p:extLst>
      <p:ext uri="{BB962C8B-B14F-4D97-AF65-F5344CB8AC3E}">
        <p14:creationId xmlns:p14="http://schemas.microsoft.com/office/powerpoint/2010/main" val="712835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nSpc>
                <a:spcPct val="100000"/>
              </a:lnSpc>
              <a:spcBef>
                <a:spcPts val="0"/>
              </a:spcBef>
            </a:pPr>
            <a:r>
              <a:rPr lang="en-US" sz="3600" dirty="0" smtClean="0"/>
              <a:t>90 FUNDS – Package And </a:t>
            </a:r>
          </a:p>
          <a:p>
            <a:pPr>
              <a:lnSpc>
                <a:spcPct val="100000"/>
              </a:lnSpc>
              <a:spcBef>
                <a:spcPts val="0"/>
              </a:spcBef>
            </a:pPr>
            <a:r>
              <a:rPr lang="en-US" sz="3600" dirty="0" smtClean="0"/>
              <a:t>Cooperative Programs</a:t>
            </a:r>
            <a:endParaRPr lang="en-US" sz="3600" dirty="0"/>
          </a:p>
        </p:txBody>
      </p:sp>
      <p:sp>
        <p:nvSpPr>
          <p:cNvPr id="3" name="Text Placeholder 2"/>
          <p:cNvSpPr>
            <a:spLocks noGrp="1"/>
          </p:cNvSpPr>
          <p:nvPr>
            <p:ph type="body" sz="quarter" idx="14"/>
          </p:nvPr>
        </p:nvSpPr>
        <p:spPr>
          <a:xfrm>
            <a:off x="1296280" y="1262270"/>
            <a:ext cx="10086828" cy="5507763"/>
          </a:xfrm>
        </p:spPr>
        <p:txBody>
          <a:bodyPr>
            <a:noAutofit/>
          </a:bodyPr>
          <a:lstStyle/>
          <a:p>
            <a:pPr marL="0" indent="0">
              <a:lnSpc>
                <a:spcPct val="100000"/>
              </a:lnSpc>
              <a:spcBef>
                <a:spcPts val="600"/>
              </a:spcBef>
              <a:spcAft>
                <a:spcPts val="0"/>
              </a:spcAft>
              <a:buClr>
                <a:schemeClr val="accent3"/>
              </a:buClr>
              <a:buNone/>
              <a:defRPr/>
            </a:pPr>
            <a:r>
              <a:rPr lang="en-US" sz="2600" dirty="0"/>
              <a:t>Multidistrict projects for which it is necessary to keep a separate record of activity so that participant districts’ share can be </a:t>
            </a:r>
            <a:r>
              <a:rPr lang="en-US" sz="2600" dirty="0" smtClean="0"/>
              <a:t>determined</a:t>
            </a:r>
            <a:endParaRPr lang="en-US" sz="2600" dirty="0"/>
          </a:p>
          <a:p>
            <a:pPr marL="274320" indent="-274320">
              <a:lnSpc>
                <a:spcPct val="100000"/>
              </a:lnSpc>
              <a:spcBef>
                <a:spcPts val="600"/>
              </a:spcBef>
              <a:spcAft>
                <a:spcPts val="0"/>
              </a:spcAft>
              <a:buClr>
                <a:schemeClr val="accent3"/>
              </a:buClr>
              <a:buNone/>
              <a:defRPr/>
            </a:pPr>
            <a:r>
              <a:rPr lang="en-US" sz="2800" u="sng" dirty="0">
                <a:solidFill>
                  <a:srgbClr val="FF0000"/>
                </a:solidFill>
              </a:rPr>
              <a:t>FUND 91</a:t>
            </a:r>
          </a:p>
          <a:p>
            <a:pPr marL="274320" indent="-274320">
              <a:lnSpc>
                <a:spcPct val="100000"/>
              </a:lnSpc>
              <a:spcBef>
                <a:spcPts val="600"/>
              </a:spcBef>
              <a:spcAft>
                <a:spcPts val="0"/>
              </a:spcAft>
              <a:buClr>
                <a:schemeClr val="accent3"/>
              </a:buClr>
              <a:buNone/>
              <a:defRPr/>
            </a:pPr>
            <a:r>
              <a:rPr lang="en-US" sz="2800" dirty="0"/>
              <a:t>	</a:t>
            </a:r>
            <a:r>
              <a:rPr lang="en-US" sz="2600" dirty="0"/>
              <a:t>Expenditure made by a host district for programs made available to other districts through a CESA</a:t>
            </a:r>
          </a:p>
          <a:p>
            <a:pPr marL="274320" indent="-274320">
              <a:lnSpc>
                <a:spcPct val="100000"/>
              </a:lnSpc>
              <a:spcBef>
                <a:spcPts val="600"/>
              </a:spcBef>
              <a:spcAft>
                <a:spcPts val="0"/>
              </a:spcAft>
              <a:buClr>
                <a:schemeClr val="accent3"/>
              </a:buClr>
              <a:buNone/>
              <a:defRPr/>
            </a:pPr>
            <a:r>
              <a:rPr lang="en-US" sz="2800" u="sng" dirty="0">
                <a:solidFill>
                  <a:srgbClr val="FF0000"/>
                </a:solidFill>
              </a:rPr>
              <a:t>FUND 93</a:t>
            </a:r>
          </a:p>
          <a:p>
            <a:pPr marL="274320" indent="-274320">
              <a:lnSpc>
                <a:spcPct val="100000"/>
              </a:lnSpc>
              <a:spcBef>
                <a:spcPts val="600"/>
              </a:spcBef>
              <a:spcAft>
                <a:spcPts val="0"/>
              </a:spcAft>
              <a:buClr>
                <a:schemeClr val="accent3"/>
              </a:buClr>
              <a:buNone/>
              <a:defRPr/>
            </a:pPr>
            <a:r>
              <a:rPr lang="en-US" sz="2800" dirty="0"/>
              <a:t>	</a:t>
            </a:r>
            <a:r>
              <a:rPr lang="en-US" sz="2600" dirty="0"/>
              <a:t>Consortia programs funded with loans from the TEACH Wisconsin Board</a:t>
            </a:r>
          </a:p>
          <a:p>
            <a:pPr marL="274320" indent="-274320">
              <a:lnSpc>
                <a:spcPct val="100000"/>
              </a:lnSpc>
              <a:spcBef>
                <a:spcPts val="600"/>
              </a:spcBef>
              <a:spcAft>
                <a:spcPts val="0"/>
              </a:spcAft>
              <a:buClr>
                <a:schemeClr val="accent3"/>
              </a:buClr>
              <a:buNone/>
              <a:defRPr/>
            </a:pPr>
            <a:r>
              <a:rPr lang="en-US" sz="2800" u="sng" dirty="0">
                <a:solidFill>
                  <a:srgbClr val="FF0000"/>
                </a:solidFill>
              </a:rPr>
              <a:t>FUND 99</a:t>
            </a:r>
          </a:p>
          <a:p>
            <a:pPr marL="274320" indent="-274320">
              <a:lnSpc>
                <a:spcPct val="100000"/>
              </a:lnSpc>
              <a:spcBef>
                <a:spcPts val="600"/>
              </a:spcBef>
              <a:spcAft>
                <a:spcPts val="0"/>
              </a:spcAft>
              <a:buClr>
                <a:schemeClr val="accent3"/>
              </a:buClr>
              <a:buNone/>
              <a:defRPr/>
            </a:pPr>
            <a:r>
              <a:rPr lang="en-US" sz="2800" dirty="0"/>
              <a:t>	</a:t>
            </a:r>
            <a:r>
              <a:rPr lang="en-US" sz="2600" dirty="0"/>
              <a:t>All types of cooperative instructional funds other than those reported in funds 91 and 93-never special education  </a:t>
            </a:r>
          </a:p>
          <a:p>
            <a:pPr marL="320040" indent="-320040">
              <a:lnSpc>
                <a:spcPct val="100000"/>
              </a:lnSpc>
              <a:spcBef>
                <a:spcPts val="600"/>
              </a:spcBef>
              <a:spcAft>
                <a:spcPts val="0"/>
              </a:spcAft>
              <a:buClr>
                <a:schemeClr val="accent3"/>
              </a:buClr>
              <a:buNone/>
              <a:defRPr/>
            </a:pPr>
            <a:endParaRPr lang="en-US" sz="2800" i="1"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18</a:t>
            </a:fld>
            <a:endParaRPr lang="en-US" sz="2400" dirty="0"/>
          </a:p>
        </p:txBody>
      </p:sp>
    </p:spTree>
    <p:extLst>
      <p:ext uri="{BB962C8B-B14F-4D97-AF65-F5344CB8AC3E}">
        <p14:creationId xmlns:p14="http://schemas.microsoft.com/office/powerpoint/2010/main" val="1178853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nSpc>
                <a:spcPct val="100000"/>
              </a:lnSpc>
              <a:spcBef>
                <a:spcPts val="0"/>
              </a:spcBef>
            </a:pPr>
            <a:r>
              <a:rPr lang="en-US" dirty="0" smtClean="0"/>
              <a:t>Account Roll-Ups</a:t>
            </a:r>
            <a:endParaRPr lang="en-US" dirty="0"/>
          </a:p>
        </p:txBody>
      </p:sp>
      <p:sp>
        <p:nvSpPr>
          <p:cNvPr id="3" name="Text Placeholder 2"/>
          <p:cNvSpPr>
            <a:spLocks noGrp="1"/>
          </p:cNvSpPr>
          <p:nvPr>
            <p:ph type="body" sz="quarter" idx="14"/>
          </p:nvPr>
        </p:nvSpPr>
        <p:spPr>
          <a:xfrm>
            <a:off x="1296280" y="1262270"/>
            <a:ext cx="10086828" cy="5507763"/>
          </a:xfrm>
        </p:spPr>
        <p:txBody>
          <a:bodyPr>
            <a:noAutofit/>
          </a:bodyPr>
          <a:lstStyle/>
          <a:p>
            <a:pPr marL="320040" indent="-320040">
              <a:lnSpc>
                <a:spcPct val="100000"/>
              </a:lnSpc>
              <a:spcBef>
                <a:spcPts val="600"/>
              </a:spcBef>
              <a:spcAft>
                <a:spcPts val="0"/>
              </a:spcAft>
              <a:buFont typeface="Wingdings"/>
              <a:buChar char=""/>
              <a:defRPr/>
            </a:pPr>
            <a:r>
              <a:rPr lang="en-US" sz="2600" dirty="0"/>
              <a:t>Before we begin, let’s talk about “Rolling Up”</a:t>
            </a:r>
          </a:p>
          <a:p>
            <a:pPr marL="320040" indent="-320040">
              <a:lnSpc>
                <a:spcPct val="100000"/>
              </a:lnSpc>
              <a:spcBef>
                <a:spcPts val="600"/>
              </a:spcBef>
              <a:spcAft>
                <a:spcPts val="0"/>
              </a:spcAft>
              <a:buFont typeface="Wingdings"/>
              <a:buChar char=""/>
              <a:defRPr/>
            </a:pPr>
            <a:r>
              <a:rPr lang="en-US" sz="2600" dirty="0"/>
              <a:t>For reporting purposes, DPI does not require the level of detail that you may need internally.  Therefore, the chart of accounts are structured to Roll Up into higher level accounts</a:t>
            </a:r>
            <a:endParaRPr lang="en-US" sz="2600" i="1"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19</a:t>
            </a:fld>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523450860"/>
              </p:ext>
            </p:extLst>
          </p:nvPr>
        </p:nvGraphicFramePr>
        <p:xfrm>
          <a:off x="1447800" y="2996597"/>
          <a:ext cx="9665676" cy="3961667"/>
        </p:xfrm>
        <a:graphic>
          <a:graphicData uri="http://schemas.openxmlformats.org/drawingml/2006/table">
            <a:tbl>
              <a:tblPr firstRow="1" bandRow="1">
                <a:tableStyleId>{5C22544A-7EE6-4342-B048-85BDC9FD1C3A}</a:tableStyleId>
              </a:tblPr>
              <a:tblGrid>
                <a:gridCol w="1512731">
                  <a:extLst>
                    <a:ext uri="{9D8B030D-6E8A-4147-A177-3AD203B41FA5}">
                      <a16:colId xmlns:a16="http://schemas.microsoft.com/office/drawing/2014/main" val="20000"/>
                    </a:ext>
                  </a:extLst>
                </a:gridCol>
                <a:gridCol w="849469">
                  <a:extLst>
                    <a:ext uri="{9D8B030D-6E8A-4147-A177-3AD203B41FA5}">
                      <a16:colId xmlns:a16="http://schemas.microsoft.com/office/drawing/2014/main" val="20001"/>
                    </a:ext>
                  </a:extLst>
                </a:gridCol>
                <a:gridCol w="1699846">
                  <a:extLst>
                    <a:ext uri="{9D8B030D-6E8A-4147-A177-3AD203B41FA5}">
                      <a16:colId xmlns:a16="http://schemas.microsoft.com/office/drawing/2014/main" val="20002"/>
                    </a:ext>
                  </a:extLst>
                </a:gridCol>
                <a:gridCol w="785446">
                  <a:extLst>
                    <a:ext uri="{9D8B030D-6E8A-4147-A177-3AD203B41FA5}">
                      <a16:colId xmlns:a16="http://schemas.microsoft.com/office/drawing/2014/main" val="20003"/>
                    </a:ext>
                  </a:extLst>
                </a:gridCol>
                <a:gridCol w="1858390">
                  <a:extLst>
                    <a:ext uri="{9D8B030D-6E8A-4147-A177-3AD203B41FA5}">
                      <a16:colId xmlns:a16="http://schemas.microsoft.com/office/drawing/2014/main" val="20004"/>
                    </a:ext>
                  </a:extLst>
                </a:gridCol>
                <a:gridCol w="955149">
                  <a:extLst>
                    <a:ext uri="{9D8B030D-6E8A-4147-A177-3AD203B41FA5}">
                      <a16:colId xmlns:a16="http://schemas.microsoft.com/office/drawing/2014/main" val="20005"/>
                    </a:ext>
                  </a:extLst>
                </a:gridCol>
                <a:gridCol w="1047064">
                  <a:extLst>
                    <a:ext uri="{9D8B030D-6E8A-4147-A177-3AD203B41FA5}">
                      <a16:colId xmlns:a16="http://schemas.microsoft.com/office/drawing/2014/main" val="20006"/>
                    </a:ext>
                  </a:extLst>
                </a:gridCol>
                <a:gridCol w="957581">
                  <a:extLst>
                    <a:ext uri="{9D8B030D-6E8A-4147-A177-3AD203B41FA5}">
                      <a16:colId xmlns:a16="http://schemas.microsoft.com/office/drawing/2014/main" val="20007"/>
                    </a:ext>
                  </a:extLst>
                </a:gridCol>
              </a:tblGrid>
              <a:tr h="412511">
                <a:tc gridSpan="2">
                  <a:txBody>
                    <a:bodyPr/>
                    <a:lstStyle/>
                    <a:p>
                      <a:pPr algn="ctr"/>
                      <a:r>
                        <a:rPr lang="en-US" dirty="0" smtClean="0"/>
                        <a:t>Detail</a:t>
                      </a:r>
                      <a:endParaRPr lang="en-US" dirty="0"/>
                    </a:p>
                  </a:txBody>
                  <a:tcPr/>
                </a:tc>
                <a:tc hMerge="1">
                  <a:txBody>
                    <a:bodyPr/>
                    <a:lstStyle/>
                    <a:p>
                      <a:endParaRPr lang="en-US" dirty="0"/>
                    </a:p>
                  </a:txBody>
                  <a:tcPr/>
                </a:tc>
                <a:tc gridSpan="2">
                  <a:txBody>
                    <a:bodyPr/>
                    <a:lstStyle/>
                    <a:p>
                      <a:pPr algn="ctr"/>
                      <a:r>
                        <a:rPr lang="en-US" dirty="0" smtClean="0"/>
                        <a:t>Roll To</a:t>
                      </a:r>
                      <a:endParaRPr lang="en-US" dirty="0"/>
                    </a:p>
                  </a:txBody>
                  <a:tcPr/>
                </a:tc>
                <a:tc hMerge="1">
                  <a:txBody>
                    <a:bodyPr/>
                    <a:lstStyle/>
                    <a:p>
                      <a:endParaRPr lang="en-US" dirty="0"/>
                    </a:p>
                  </a:txBody>
                  <a:tcPr/>
                </a:tc>
                <a:tc gridSpan="2">
                  <a:txBody>
                    <a:bodyPr/>
                    <a:lstStyle/>
                    <a:p>
                      <a:pPr algn="ctr"/>
                      <a:r>
                        <a:rPr lang="en-US" dirty="0" smtClean="0"/>
                        <a:t>Roll To</a:t>
                      </a:r>
                      <a:endParaRPr lang="en-US" dirty="0"/>
                    </a:p>
                  </a:txBody>
                  <a:tcPr/>
                </a:tc>
                <a:tc hMerge="1">
                  <a:txBody>
                    <a:bodyPr/>
                    <a:lstStyle/>
                    <a:p>
                      <a:endParaRPr lang="en-US" dirty="0"/>
                    </a:p>
                  </a:txBody>
                  <a:tcPr/>
                </a:tc>
                <a:tc gridSpan="2">
                  <a:txBody>
                    <a:bodyPr/>
                    <a:lstStyle/>
                    <a:p>
                      <a:pPr algn="ctr"/>
                      <a:r>
                        <a:rPr lang="en-US" dirty="0" smtClean="0"/>
                        <a:t>Roll To</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10892">
                <a:tc>
                  <a:txBody>
                    <a:bodyPr/>
                    <a:lstStyle/>
                    <a:p>
                      <a:r>
                        <a:rPr lang="en-US" sz="1600" b="1" dirty="0" smtClean="0">
                          <a:latin typeface="+mj-lt"/>
                        </a:rPr>
                        <a:t>Undifferentiated</a:t>
                      </a:r>
                      <a:endParaRPr lang="en-US" sz="1600" b="1" dirty="0">
                        <a:latin typeface="+mj-lt"/>
                      </a:endParaRPr>
                    </a:p>
                  </a:txBody>
                  <a:tcPr marL="9144" marR="9144"/>
                </a:tc>
                <a:tc>
                  <a:txBody>
                    <a:bodyPr/>
                    <a:lstStyle/>
                    <a:p>
                      <a:r>
                        <a:rPr lang="en-US" sz="1600" b="1" dirty="0" smtClean="0">
                          <a:latin typeface="+mj-lt"/>
                        </a:rPr>
                        <a:t>110000</a:t>
                      </a:r>
                      <a:endParaRPr lang="en-US" sz="1600" b="1" dirty="0">
                        <a:latin typeface="+mj-lt"/>
                      </a:endParaRPr>
                    </a:p>
                  </a:txBody>
                  <a:tcPr marL="9144" marR="9144"/>
                </a:tc>
                <a:tc>
                  <a:txBody>
                    <a:bodyPr/>
                    <a:lstStyle/>
                    <a:p>
                      <a:r>
                        <a:rPr lang="en-US" sz="1600" b="1" dirty="0" smtClean="0">
                          <a:latin typeface="+mj-lt"/>
                        </a:rPr>
                        <a:t>Undifferentiated</a:t>
                      </a:r>
                      <a:endParaRPr lang="en-US" sz="1600" b="1" dirty="0">
                        <a:latin typeface="+mj-lt"/>
                      </a:endParaRPr>
                    </a:p>
                  </a:txBody>
                  <a:tcPr marL="9144" marR="9144"/>
                </a:tc>
                <a:tc>
                  <a:txBody>
                    <a:bodyPr/>
                    <a:lstStyle/>
                    <a:p>
                      <a:r>
                        <a:rPr lang="en-US" sz="1600" b="1" dirty="0" smtClean="0">
                          <a:latin typeface="+mj-lt"/>
                        </a:rPr>
                        <a:t>110000</a:t>
                      </a:r>
                      <a:endParaRPr lang="en-US" sz="1600" b="1" dirty="0">
                        <a:latin typeface="+mj-lt"/>
                      </a:endParaRPr>
                    </a:p>
                  </a:txBody>
                  <a:tcPr marL="9144" marR="9144"/>
                </a:tc>
                <a:tc>
                  <a:txBody>
                    <a:bodyPr/>
                    <a:lstStyle/>
                    <a:p>
                      <a:r>
                        <a:rPr lang="en-US" sz="1600" b="1" dirty="0" smtClean="0">
                          <a:latin typeface="+mj-lt"/>
                        </a:rPr>
                        <a:t>Undifferentiated</a:t>
                      </a:r>
                      <a:endParaRPr lang="en-US" sz="1600" b="1" dirty="0">
                        <a:latin typeface="+mj-lt"/>
                      </a:endParaRPr>
                    </a:p>
                  </a:txBody>
                  <a:tcPr marL="9144" marR="9144"/>
                </a:tc>
                <a:tc>
                  <a:txBody>
                    <a:bodyPr/>
                    <a:lstStyle/>
                    <a:p>
                      <a:r>
                        <a:rPr lang="en-US" sz="1600" b="1" dirty="0" smtClean="0">
                          <a:latin typeface="+mj-lt"/>
                        </a:rPr>
                        <a:t>110000</a:t>
                      </a:r>
                      <a:endParaRPr lang="en-US" sz="1600" b="1" dirty="0">
                        <a:latin typeface="+mj-lt"/>
                      </a:endParaRPr>
                    </a:p>
                  </a:txBody>
                  <a:tcPr marL="9144" marR="9144"/>
                </a:tc>
                <a:tc>
                  <a:txBody>
                    <a:bodyPr/>
                    <a:lstStyle/>
                    <a:p>
                      <a:r>
                        <a:rPr lang="en-US" sz="1600" b="1" dirty="0" smtClean="0">
                          <a:latin typeface="+mj-lt"/>
                        </a:rPr>
                        <a:t>Instruction</a:t>
                      </a:r>
                      <a:endParaRPr lang="en-US" sz="1600" b="1" dirty="0">
                        <a:latin typeface="+mj-lt"/>
                      </a:endParaRPr>
                    </a:p>
                  </a:txBody>
                  <a:tcPr marL="9144" marR="9144"/>
                </a:tc>
                <a:tc>
                  <a:txBody>
                    <a:bodyPr/>
                    <a:lstStyle/>
                    <a:p>
                      <a:r>
                        <a:rPr lang="en-US" sz="1600" b="1" dirty="0" smtClean="0">
                          <a:latin typeface="+mj-lt"/>
                        </a:rPr>
                        <a:t>110000</a:t>
                      </a:r>
                      <a:endParaRPr lang="en-US" sz="1600" b="1" dirty="0">
                        <a:latin typeface="+mj-lt"/>
                      </a:endParaRPr>
                    </a:p>
                  </a:txBody>
                  <a:tcPr marL="9144" marR="9144"/>
                </a:tc>
                <a:extLst>
                  <a:ext uri="{0D108BD9-81ED-4DB2-BD59-A6C34878D82A}">
                    <a16:rowId xmlns:a16="http://schemas.microsoft.com/office/drawing/2014/main" val="10001"/>
                  </a:ext>
                </a:extLst>
              </a:tr>
              <a:tr h="410892">
                <a:tc>
                  <a:txBody>
                    <a:bodyPr/>
                    <a:lstStyle/>
                    <a:p>
                      <a:r>
                        <a:rPr lang="en-US" sz="1600" i="1" dirty="0" smtClean="0">
                          <a:latin typeface="+mj-lt"/>
                        </a:rPr>
                        <a:t>Linguistics</a:t>
                      </a:r>
                      <a:endParaRPr lang="en-US" sz="1600" i="1" dirty="0">
                        <a:latin typeface="+mj-lt"/>
                      </a:endParaRPr>
                    </a:p>
                  </a:txBody>
                  <a:tcPr marL="9144" marR="9144"/>
                </a:tc>
                <a:tc>
                  <a:txBody>
                    <a:bodyPr/>
                    <a:lstStyle/>
                    <a:p>
                      <a:r>
                        <a:rPr lang="en-US" sz="1600" i="1" dirty="0" smtClean="0">
                          <a:latin typeface="+mj-lt"/>
                        </a:rPr>
                        <a:t>122200</a:t>
                      </a:r>
                      <a:endParaRPr lang="en-US" sz="1600" i="1" dirty="0">
                        <a:latin typeface="+mj-lt"/>
                      </a:endParaRPr>
                    </a:p>
                  </a:txBody>
                  <a:tcPr marL="9144" marR="9144"/>
                </a:tc>
                <a:tc>
                  <a:txBody>
                    <a:bodyPr/>
                    <a:lstStyle/>
                    <a:p>
                      <a:r>
                        <a:rPr lang="en-US" sz="1600" b="1" dirty="0" smtClean="0">
                          <a:latin typeface="+mj-lt"/>
                        </a:rPr>
                        <a:t>English</a:t>
                      </a:r>
                      <a:endParaRPr lang="en-US" sz="1600" b="1" dirty="0">
                        <a:latin typeface="+mj-lt"/>
                      </a:endParaRPr>
                    </a:p>
                  </a:txBody>
                  <a:tcPr marL="9144" marR="9144"/>
                </a:tc>
                <a:tc>
                  <a:txBody>
                    <a:bodyPr/>
                    <a:lstStyle/>
                    <a:p>
                      <a:r>
                        <a:rPr lang="en-US" sz="1600" b="1" dirty="0" smtClean="0">
                          <a:latin typeface="+mj-lt"/>
                        </a:rPr>
                        <a:t>122000</a:t>
                      </a:r>
                      <a:endParaRPr lang="en-US" sz="1600" b="1" dirty="0">
                        <a:latin typeface="+mj-lt"/>
                      </a:endParaRPr>
                    </a:p>
                  </a:txBody>
                  <a:tcPr marL="9144" marR="9144"/>
                </a:tc>
                <a:tc>
                  <a:txBody>
                    <a:bodyPr/>
                    <a:lstStyle/>
                    <a:p>
                      <a:r>
                        <a:rPr lang="en-US" sz="1600" b="1" dirty="0" smtClean="0">
                          <a:latin typeface="+mj-lt"/>
                        </a:rPr>
                        <a:t>Regular Curriculum</a:t>
                      </a:r>
                      <a:endParaRPr lang="en-US" sz="1600" b="1" dirty="0">
                        <a:latin typeface="+mj-lt"/>
                      </a:endParaRPr>
                    </a:p>
                  </a:txBody>
                  <a:tcPr marL="9144" marR="9144"/>
                </a:tc>
                <a:tc>
                  <a:txBody>
                    <a:bodyPr/>
                    <a:lstStyle/>
                    <a:p>
                      <a:r>
                        <a:rPr lang="en-US" sz="1600" b="1" dirty="0" smtClean="0">
                          <a:latin typeface="+mj-lt"/>
                        </a:rPr>
                        <a:t>120000</a:t>
                      </a:r>
                      <a:endParaRPr lang="en-US" sz="1600" b="1" dirty="0">
                        <a:latin typeface="+mj-lt"/>
                      </a:endParaRPr>
                    </a:p>
                  </a:txBody>
                  <a:tcPr marL="9144" marR="9144"/>
                </a:tc>
                <a:tc>
                  <a:txBody>
                    <a:bodyPr/>
                    <a:lstStyle/>
                    <a:p>
                      <a:r>
                        <a:rPr lang="en-US" sz="1600" b="1" dirty="0" smtClean="0">
                          <a:latin typeface="+mj-lt"/>
                        </a:rPr>
                        <a:t>Instruction</a:t>
                      </a:r>
                      <a:endParaRPr lang="en-US" sz="1600" b="1" dirty="0">
                        <a:latin typeface="+mj-lt"/>
                      </a:endParaRPr>
                    </a:p>
                  </a:txBody>
                  <a:tcPr marL="9144" marR="9144"/>
                </a:tc>
                <a:tc>
                  <a:txBody>
                    <a:bodyPr/>
                    <a:lstStyle/>
                    <a:p>
                      <a:r>
                        <a:rPr lang="en-US" sz="1600" b="1" dirty="0" smtClean="0">
                          <a:latin typeface="+mj-lt"/>
                        </a:rPr>
                        <a:t>100000</a:t>
                      </a:r>
                      <a:endParaRPr lang="en-US" sz="1600" b="1" dirty="0">
                        <a:latin typeface="+mj-lt"/>
                      </a:endParaRPr>
                    </a:p>
                  </a:txBody>
                  <a:tcPr marL="9144" marR="9144"/>
                </a:tc>
                <a:extLst>
                  <a:ext uri="{0D108BD9-81ED-4DB2-BD59-A6C34878D82A}">
                    <a16:rowId xmlns:a16="http://schemas.microsoft.com/office/drawing/2014/main" val="10002"/>
                  </a:ext>
                </a:extLst>
              </a:tr>
              <a:tr h="410892">
                <a:tc>
                  <a:txBody>
                    <a:bodyPr/>
                    <a:lstStyle/>
                    <a:p>
                      <a:r>
                        <a:rPr lang="en-US" sz="1600" i="1" dirty="0" smtClean="0">
                          <a:latin typeface="+mj-lt"/>
                        </a:rPr>
                        <a:t>Literature</a:t>
                      </a:r>
                      <a:endParaRPr lang="en-US" sz="1600" i="1" dirty="0">
                        <a:latin typeface="+mj-lt"/>
                      </a:endParaRPr>
                    </a:p>
                  </a:txBody>
                  <a:tcPr marL="9144" marR="9144"/>
                </a:tc>
                <a:tc>
                  <a:txBody>
                    <a:bodyPr/>
                    <a:lstStyle/>
                    <a:p>
                      <a:r>
                        <a:rPr lang="en-US" sz="1600" i="1" dirty="0" smtClean="0">
                          <a:latin typeface="+mj-lt"/>
                        </a:rPr>
                        <a:t>122300</a:t>
                      </a:r>
                      <a:endParaRPr lang="en-US" sz="1600" i="1" dirty="0">
                        <a:latin typeface="+mj-lt"/>
                      </a:endParaRPr>
                    </a:p>
                  </a:txBody>
                  <a:tcPr marL="9144" marR="9144"/>
                </a:tc>
                <a:tc>
                  <a:txBody>
                    <a:bodyPr/>
                    <a:lstStyle/>
                    <a:p>
                      <a:r>
                        <a:rPr lang="en-US" sz="1600" b="1" dirty="0" smtClean="0">
                          <a:latin typeface="+mj-lt"/>
                        </a:rPr>
                        <a:t>English</a:t>
                      </a:r>
                      <a:endParaRPr lang="en-US" sz="1600" b="1" dirty="0">
                        <a:latin typeface="+mj-lt"/>
                      </a:endParaRPr>
                    </a:p>
                  </a:txBody>
                  <a:tcPr marL="9144" marR="9144"/>
                </a:tc>
                <a:tc>
                  <a:txBody>
                    <a:bodyPr/>
                    <a:lstStyle/>
                    <a:p>
                      <a:r>
                        <a:rPr lang="en-US" sz="1600" b="1" dirty="0" smtClean="0">
                          <a:latin typeface="+mj-lt"/>
                        </a:rPr>
                        <a:t>122000</a:t>
                      </a:r>
                      <a:endParaRPr lang="en-US" sz="1600" b="1" dirty="0">
                        <a:latin typeface="+mj-lt"/>
                      </a:endParaRPr>
                    </a:p>
                  </a:txBody>
                  <a:tcPr marL="9144" marR="9144"/>
                </a:tc>
                <a:tc>
                  <a:txBody>
                    <a:bodyPr/>
                    <a:lstStyle/>
                    <a:p>
                      <a:r>
                        <a:rPr kumimoji="0" lang="en-US" sz="1600" b="1" kern="1200" dirty="0" smtClean="0">
                          <a:solidFill>
                            <a:schemeClr val="dk1"/>
                          </a:solidFill>
                          <a:latin typeface="+mj-lt"/>
                          <a:ea typeface="+mn-ea"/>
                          <a:cs typeface="+mn-cs"/>
                        </a:rPr>
                        <a:t>Regular Curriculum</a:t>
                      </a:r>
                      <a:endParaRPr kumimoji="0" lang="en-US" sz="1600" b="1" kern="1200" dirty="0">
                        <a:solidFill>
                          <a:schemeClr val="dk1"/>
                        </a:solidFill>
                        <a:latin typeface="+mj-lt"/>
                        <a:ea typeface="+mn-ea"/>
                        <a:cs typeface="+mn-cs"/>
                      </a:endParaRPr>
                    </a:p>
                  </a:txBody>
                  <a:tcPr marL="9144" marR="9144"/>
                </a:tc>
                <a:tc>
                  <a:txBody>
                    <a:bodyPr/>
                    <a:lstStyle/>
                    <a:p>
                      <a:r>
                        <a:rPr lang="en-US" sz="1600" b="1" dirty="0" smtClean="0">
                          <a:latin typeface="+mj-lt"/>
                        </a:rPr>
                        <a:t>120000</a:t>
                      </a:r>
                      <a:endParaRPr lang="en-US" sz="1600" b="1" dirty="0">
                        <a:latin typeface="+mj-lt"/>
                      </a:endParaRPr>
                    </a:p>
                  </a:txBody>
                  <a:tcPr marL="9144" marR="9144"/>
                </a:tc>
                <a:tc>
                  <a:txBody>
                    <a:bodyPr/>
                    <a:lstStyle/>
                    <a:p>
                      <a:r>
                        <a:rPr lang="en-US" sz="1600" b="1" dirty="0" smtClean="0">
                          <a:latin typeface="+mj-lt"/>
                        </a:rPr>
                        <a:t>Instruction</a:t>
                      </a:r>
                      <a:endParaRPr lang="en-US" sz="1600" b="1" dirty="0">
                        <a:latin typeface="+mj-lt"/>
                      </a:endParaRPr>
                    </a:p>
                  </a:txBody>
                  <a:tcPr marL="9144" marR="9144"/>
                </a:tc>
                <a:tc>
                  <a:txBody>
                    <a:bodyPr/>
                    <a:lstStyle/>
                    <a:p>
                      <a:r>
                        <a:rPr lang="en-US" sz="1600" b="1" dirty="0" smtClean="0">
                          <a:latin typeface="+mj-lt"/>
                        </a:rPr>
                        <a:t>100000</a:t>
                      </a:r>
                      <a:endParaRPr lang="en-US" sz="1600" b="1" dirty="0">
                        <a:latin typeface="+mj-lt"/>
                      </a:endParaRPr>
                    </a:p>
                  </a:txBody>
                  <a:tcPr marL="9144" marR="9144"/>
                </a:tc>
                <a:extLst>
                  <a:ext uri="{0D108BD9-81ED-4DB2-BD59-A6C34878D82A}">
                    <a16:rowId xmlns:a16="http://schemas.microsoft.com/office/drawing/2014/main" val="10003"/>
                  </a:ext>
                </a:extLst>
              </a:tr>
              <a:tr h="410892">
                <a:tc>
                  <a:txBody>
                    <a:bodyPr/>
                    <a:lstStyle/>
                    <a:p>
                      <a:r>
                        <a:rPr lang="en-US" sz="1600" i="1" dirty="0" smtClean="0">
                          <a:latin typeface="+mj-lt"/>
                        </a:rPr>
                        <a:t>Algebra</a:t>
                      </a:r>
                      <a:endParaRPr lang="en-US" sz="1600" i="1" dirty="0">
                        <a:latin typeface="+mj-lt"/>
                      </a:endParaRPr>
                    </a:p>
                  </a:txBody>
                  <a:tcPr marL="9144" marR="9144"/>
                </a:tc>
                <a:tc>
                  <a:txBody>
                    <a:bodyPr/>
                    <a:lstStyle/>
                    <a:p>
                      <a:r>
                        <a:rPr lang="en-US" sz="1600" i="1" dirty="0" smtClean="0">
                          <a:latin typeface="+mj-lt"/>
                        </a:rPr>
                        <a:t>124100</a:t>
                      </a:r>
                      <a:endParaRPr lang="en-US" sz="1600" i="1" dirty="0">
                        <a:latin typeface="+mj-lt"/>
                      </a:endParaRPr>
                    </a:p>
                  </a:txBody>
                  <a:tcPr marL="9144" marR="9144"/>
                </a:tc>
                <a:tc>
                  <a:txBody>
                    <a:bodyPr/>
                    <a:lstStyle/>
                    <a:p>
                      <a:r>
                        <a:rPr lang="en-US" sz="1600" b="1" dirty="0" smtClean="0">
                          <a:latin typeface="+mj-lt"/>
                        </a:rPr>
                        <a:t>Mathematics</a:t>
                      </a:r>
                      <a:endParaRPr lang="en-US" sz="1600" b="1" dirty="0">
                        <a:latin typeface="+mj-lt"/>
                      </a:endParaRPr>
                    </a:p>
                  </a:txBody>
                  <a:tcPr marL="9144" marR="9144"/>
                </a:tc>
                <a:tc>
                  <a:txBody>
                    <a:bodyPr/>
                    <a:lstStyle/>
                    <a:p>
                      <a:r>
                        <a:rPr lang="en-US" sz="1600" b="1" dirty="0" smtClean="0">
                          <a:latin typeface="+mj-lt"/>
                        </a:rPr>
                        <a:t>124000</a:t>
                      </a:r>
                      <a:endParaRPr lang="en-US" sz="1600" b="1" dirty="0">
                        <a:latin typeface="+mj-lt"/>
                      </a:endParaRPr>
                    </a:p>
                  </a:txBody>
                  <a:tcPr marL="9144" marR="9144"/>
                </a:tc>
                <a:tc>
                  <a:txBody>
                    <a:bodyPr/>
                    <a:lstStyle/>
                    <a:p>
                      <a:r>
                        <a:rPr kumimoji="0" lang="en-US" sz="1600" b="1" kern="1200" dirty="0" smtClean="0">
                          <a:solidFill>
                            <a:schemeClr val="dk1"/>
                          </a:solidFill>
                          <a:latin typeface="+mj-lt"/>
                          <a:ea typeface="+mn-ea"/>
                          <a:cs typeface="+mn-cs"/>
                        </a:rPr>
                        <a:t>Regular Curriculum</a:t>
                      </a:r>
                      <a:endParaRPr kumimoji="0" lang="en-US" sz="1600" b="1" kern="1200" dirty="0">
                        <a:solidFill>
                          <a:schemeClr val="dk1"/>
                        </a:solidFill>
                        <a:latin typeface="+mj-lt"/>
                        <a:ea typeface="+mn-ea"/>
                        <a:cs typeface="+mn-cs"/>
                      </a:endParaRPr>
                    </a:p>
                  </a:txBody>
                  <a:tcPr marL="9144" marR="9144"/>
                </a:tc>
                <a:tc>
                  <a:txBody>
                    <a:bodyPr/>
                    <a:lstStyle/>
                    <a:p>
                      <a:r>
                        <a:rPr lang="en-US" sz="1600" b="1" dirty="0" smtClean="0">
                          <a:latin typeface="+mj-lt"/>
                        </a:rPr>
                        <a:t>120000</a:t>
                      </a:r>
                      <a:endParaRPr lang="en-US" sz="1600" b="1" dirty="0">
                        <a:latin typeface="+mj-lt"/>
                      </a:endParaRPr>
                    </a:p>
                  </a:txBody>
                  <a:tcPr marL="9144" marR="9144"/>
                </a:tc>
                <a:tc>
                  <a:txBody>
                    <a:bodyPr/>
                    <a:lstStyle/>
                    <a:p>
                      <a:r>
                        <a:rPr lang="en-US" sz="1600" b="1" dirty="0" smtClean="0">
                          <a:latin typeface="+mj-lt"/>
                        </a:rPr>
                        <a:t>Instruction</a:t>
                      </a:r>
                      <a:endParaRPr lang="en-US" sz="1600" b="1" dirty="0">
                        <a:latin typeface="+mj-lt"/>
                      </a:endParaRPr>
                    </a:p>
                  </a:txBody>
                  <a:tcPr marL="9144" marR="9144"/>
                </a:tc>
                <a:tc>
                  <a:txBody>
                    <a:bodyPr/>
                    <a:lstStyle/>
                    <a:p>
                      <a:r>
                        <a:rPr lang="en-US" sz="1600" b="1" dirty="0" smtClean="0">
                          <a:latin typeface="+mj-lt"/>
                        </a:rPr>
                        <a:t>100000</a:t>
                      </a:r>
                      <a:endParaRPr lang="en-US" sz="1600" b="1" dirty="0">
                        <a:latin typeface="+mj-lt"/>
                      </a:endParaRPr>
                    </a:p>
                  </a:txBody>
                  <a:tcPr marL="9144" marR="9144"/>
                </a:tc>
                <a:extLst>
                  <a:ext uri="{0D108BD9-81ED-4DB2-BD59-A6C34878D82A}">
                    <a16:rowId xmlns:a16="http://schemas.microsoft.com/office/drawing/2014/main" val="10004"/>
                  </a:ext>
                </a:extLst>
              </a:tr>
              <a:tr h="574123">
                <a:tc>
                  <a:txBody>
                    <a:bodyPr/>
                    <a:lstStyle/>
                    <a:p>
                      <a:r>
                        <a:rPr lang="en-US" sz="1600" i="1" dirty="0" smtClean="0">
                          <a:latin typeface="+mj-lt"/>
                        </a:rPr>
                        <a:t>Accounting</a:t>
                      </a:r>
                      <a:endParaRPr lang="en-US" sz="1600" i="1" dirty="0">
                        <a:latin typeface="+mj-lt"/>
                      </a:endParaRPr>
                    </a:p>
                  </a:txBody>
                  <a:tcPr marL="9144" marR="9144"/>
                </a:tc>
                <a:tc>
                  <a:txBody>
                    <a:bodyPr/>
                    <a:lstStyle/>
                    <a:p>
                      <a:r>
                        <a:rPr lang="en-US" sz="1600" i="1" dirty="0" smtClean="0">
                          <a:latin typeface="+mj-lt"/>
                        </a:rPr>
                        <a:t>132100</a:t>
                      </a:r>
                      <a:endParaRPr lang="en-US" sz="1600" i="1" dirty="0">
                        <a:latin typeface="+mj-lt"/>
                      </a:endParaRPr>
                    </a:p>
                  </a:txBody>
                  <a:tcPr marL="9144" marR="9144"/>
                </a:tc>
                <a:tc>
                  <a:txBody>
                    <a:bodyPr/>
                    <a:lstStyle/>
                    <a:p>
                      <a:r>
                        <a:rPr lang="en-US" sz="1600" b="1" dirty="0" smtClean="0">
                          <a:latin typeface="+mj-lt"/>
                        </a:rPr>
                        <a:t>Business Ed</a:t>
                      </a:r>
                      <a:endParaRPr lang="en-US" sz="1600" b="1" dirty="0">
                        <a:latin typeface="+mj-lt"/>
                      </a:endParaRPr>
                    </a:p>
                  </a:txBody>
                  <a:tcPr marL="9144" marR="9144"/>
                </a:tc>
                <a:tc>
                  <a:txBody>
                    <a:bodyPr/>
                    <a:lstStyle/>
                    <a:p>
                      <a:r>
                        <a:rPr lang="en-US" sz="1600" b="1" dirty="0" smtClean="0">
                          <a:latin typeface="+mj-lt"/>
                        </a:rPr>
                        <a:t>132000</a:t>
                      </a:r>
                      <a:endParaRPr lang="en-US" sz="1600" b="1" dirty="0">
                        <a:latin typeface="+mj-lt"/>
                      </a:endParaRPr>
                    </a:p>
                  </a:txBody>
                  <a:tcPr marL="9144" marR="9144"/>
                </a:tc>
                <a:tc>
                  <a:txBody>
                    <a:bodyPr/>
                    <a:lstStyle/>
                    <a:p>
                      <a:r>
                        <a:rPr kumimoji="0" lang="en-US" sz="1600" b="1" kern="1200" dirty="0" smtClean="0">
                          <a:solidFill>
                            <a:schemeClr val="dk1"/>
                          </a:solidFill>
                          <a:latin typeface="+mj-lt"/>
                          <a:ea typeface="+mn-ea"/>
                          <a:cs typeface="+mn-cs"/>
                        </a:rPr>
                        <a:t>Vocational Curriculum</a:t>
                      </a:r>
                      <a:endParaRPr kumimoji="0" lang="en-US" sz="1600" b="1" kern="1200" dirty="0">
                        <a:solidFill>
                          <a:schemeClr val="dk1"/>
                        </a:solidFill>
                        <a:latin typeface="+mj-lt"/>
                        <a:ea typeface="+mn-ea"/>
                        <a:cs typeface="+mn-cs"/>
                      </a:endParaRPr>
                    </a:p>
                  </a:txBody>
                  <a:tcPr marL="9144" marR="9144"/>
                </a:tc>
                <a:tc>
                  <a:txBody>
                    <a:bodyPr/>
                    <a:lstStyle/>
                    <a:p>
                      <a:r>
                        <a:rPr lang="en-US" sz="1600" b="1" dirty="0" smtClean="0">
                          <a:latin typeface="+mj-lt"/>
                        </a:rPr>
                        <a:t>130000</a:t>
                      </a:r>
                      <a:endParaRPr lang="en-US" sz="1600" b="1" dirty="0">
                        <a:latin typeface="+mj-lt"/>
                      </a:endParaRPr>
                    </a:p>
                  </a:txBody>
                  <a:tcPr marL="9144" marR="9144"/>
                </a:tc>
                <a:tc>
                  <a:txBody>
                    <a:bodyPr/>
                    <a:lstStyle/>
                    <a:p>
                      <a:r>
                        <a:rPr lang="en-US" sz="1600" b="1" dirty="0" smtClean="0">
                          <a:latin typeface="+mj-lt"/>
                        </a:rPr>
                        <a:t>Instruction</a:t>
                      </a:r>
                      <a:endParaRPr lang="en-US" sz="1600" b="1" dirty="0">
                        <a:latin typeface="+mj-lt"/>
                      </a:endParaRPr>
                    </a:p>
                  </a:txBody>
                  <a:tcPr marL="9144" marR="9144"/>
                </a:tc>
                <a:tc>
                  <a:txBody>
                    <a:bodyPr/>
                    <a:lstStyle/>
                    <a:p>
                      <a:r>
                        <a:rPr lang="en-US" sz="1600" b="1" dirty="0" smtClean="0">
                          <a:latin typeface="+mj-lt"/>
                        </a:rPr>
                        <a:t>100000</a:t>
                      </a:r>
                      <a:endParaRPr lang="en-US" sz="1600" b="1" dirty="0">
                        <a:latin typeface="+mj-lt"/>
                      </a:endParaRPr>
                    </a:p>
                  </a:txBody>
                  <a:tcPr marL="9144" marR="9144"/>
                </a:tc>
                <a:extLst>
                  <a:ext uri="{0D108BD9-81ED-4DB2-BD59-A6C34878D82A}">
                    <a16:rowId xmlns:a16="http://schemas.microsoft.com/office/drawing/2014/main" val="10005"/>
                  </a:ext>
                </a:extLst>
              </a:tr>
              <a:tr h="574123">
                <a:tc>
                  <a:txBody>
                    <a:bodyPr/>
                    <a:lstStyle/>
                    <a:p>
                      <a:r>
                        <a:rPr lang="en-US" sz="1600" i="1" dirty="0" smtClean="0">
                          <a:latin typeface="+mj-lt"/>
                        </a:rPr>
                        <a:t>Home Economics</a:t>
                      </a:r>
                      <a:endParaRPr lang="en-US" sz="1600" i="1" dirty="0">
                        <a:latin typeface="+mj-lt"/>
                      </a:endParaRPr>
                    </a:p>
                  </a:txBody>
                  <a:tcPr marL="9144" marR="9144"/>
                </a:tc>
                <a:tc>
                  <a:txBody>
                    <a:bodyPr/>
                    <a:lstStyle/>
                    <a:p>
                      <a:r>
                        <a:rPr lang="en-US" sz="1600" i="1" dirty="0" smtClean="0">
                          <a:latin typeface="+mj-lt"/>
                        </a:rPr>
                        <a:t>135100</a:t>
                      </a:r>
                      <a:endParaRPr lang="en-US" sz="1600" i="1" dirty="0">
                        <a:latin typeface="+mj-lt"/>
                      </a:endParaRPr>
                    </a:p>
                  </a:txBody>
                  <a:tcPr marL="9144" marR="9144"/>
                </a:tc>
                <a:tc>
                  <a:txBody>
                    <a:bodyPr/>
                    <a:lstStyle/>
                    <a:p>
                      <a:r>
                        <a:rPr lang="en-US" sz="1600" b="1" dirty="0" smtClean="0">
                          <a:latin typeface="+mj-lt"/>
                        </a:rPr>
                        <a:t>Family &amp; Consumer</a:t>
                      </a:r>
                      <a:r>
                        <a:rPr lang="en-US" sz="1600" b="1" baseline="0" dirty="0" smtClean="0">
                          <a:latin typeface="+mj-lt"/>
                        </a:rPr>
                        <a:t> Ed</a:t>
                      </a:r>
                      <a:endParaRPr lang="en-US" sz="1600" b="1" dirty="0">
                        <a:latin typeface="+mj-lt"/>
                      </a:endParaRPr>
                    </a:p>
                  </a:txBody>
                  <a:tcPr marL="9144" marR="9144"/>
                </a:tc>
                <a:tc>
                  <a:txBody>
                    <a:bodyPr/>
                    <a:lstStyle/>
                    <a:p>
                      <a:r>
                        <a:rPr lang="en-US" sz="1600" b="1" dirty="0" smtClean="0">
                          <a:latin typeface="+mj-lt"/>
                        </a:rPr>
                        <a:t>135000</a:t>
                      </a:r>
                      <a:endParaRPr lang="en-US" sz="1600" b="1" dirty="0">
                        <a:latin typeface="+mj-lt"/>
                      </a:endParaRPr>
                    </a:p>
                  </a:txBody>
                  <a:tcPr marL="9144" marR="9144"/>
                </a:tc>
                <a:tc>
                  <a:txBody>
                    <a:bodyPr/>
                    <a:lstStyle/>
                    <a:p>
                      <a:r>
                        <a:rPr kumimoji="0" lang="en-US" sz="1600" b="1" kern="1200" dirty="0" smtClean="0">
                          <a:solidFill>
                            <a:schemeClr val="dk1"/>
                          </a:solidFill>
                          <a:latin typeface="+mj-lt"/>
                          <a:ea typeface="+mn-ea"/>
                          <a:cs typeface="+mn-cs"/>
                        </a:rPr>
                        <a:t>Vocational Curriculum</a:t>
                      </a:r>
                      <a:endParaRPr kumimoji="0" lang="en-US" sz="1600" b="1" kern="1200" dirty="0">
                        <a:solidFill>
                          <a:schemeClr val="dk1"/>
                        </a:solidFill>
                        <a:latin typeface="+mj-lt"/>
                        <a:ea typeface="+mn-ea"/>
                        <a:cs typeface="+mn-cs"/>
                      </a:endParaRPr>
                    </a:p>
                  </a:txBody>
                  <a:tcPr marL="9144" marR="9144"/>
                </a:tc>
                <a:tc>
                  <a:txBody>
                    <a:bodyPr/>
                    <a:lstStyle/>
                    <a:p>
                      <a:r>
                        <a:rPr lang="en-US" sz="1600" b="1" dirty="0" smtClean="0">
                          <a:latin typeface="+mj-lt"/>
                        </a:rPr>
                        <a:t>130000</a:t>
                      </a:r>
                      <a:endParaRPr lang="en-US" sz="1600" b="1" dirty="0">
                        <a:latin typeface="+mj-lt"/>
                      </a:endParaRPr>
                    </a:p>
                  </a:txBody>
                  <a:tcPr marL="9144" marR="9144"/>
                </a:tc>
                <a:tc>
                  <a:txBody>
                    <a:bodyPr/>
                    <a:lstStyle/>
                    <a:p>
                      <a:r>
                        <a:rPr lang="en-US" sz="1600" b="1" dirty="0" smtClean="0">
                          <a:latin typeface="+mj-lt"/>
                        </a:rPr>
                        <a:t>Instruction</a:t>
                      </a:r>
                      <a:endParaRPr lang="en-US" sz="1600" b="1" dirty="0">
                        <a:latin typeface="+mj-lt"/>
                      </a:endParaRPr>
                    </a:p>
                  </a:txBody>
                  <a:tcPr marL="9144" marR="9144"/>
                </a:tc>
                <a:tc>
                  <a:txBody>
                    <a:bodyPr/>
                    <a:lstStyle/>
                    <a:p>
                      <a:r>
                        <a:rPr lang="en-US" sz="1600" b="1" dirty="0" smtClean="0">
                          <a:latin typeface="+mj-lt"/>
                        </a:rPr>
                        <a:t>100000</a:t>
                      </a:r>
                      <a:endParaRPr lang="en-US" sz="1600" b="1" dirty="0">
                        <a:latin typeface="+mj-lt"/>
                      </a:endParaRPr>
                    </a:p>
                  </a:txBody>
                  <a:tcPr marL="9144" marR="9144"/>
                </a:tc>
                <a:extLst>
                  <a:ext uri="{0D108BD9-81ED-4DB2-BD59-A6C34878D82A}">
                    <a16:rowId xmlns:a16="http://schemas.microsoft.com/office/drawing/2014/main" val="10006"/>
                  </a:ext>
                </a:extLst>
              </a:tr>
              <a:tr h="410892">
                <a:tc>
                  <a:txBody>
                    <a:bodyPr/>
                    <a:lstStyle/>
                    <a:p>
                      <a:r>
                        <a:rPr lang="en-US" sz="1600" i="1" dirty="0" smtClean="0">
                          <a:latin typeface="+mj-lt"/>
                        </a:rPr>
                        <a:t>Team</a:t>
                      </a:r>
                      <a:r>
                        <a:rPr lang="en-US" sz="1600" i="1" baseline="0" dirty="0" smtClean="0">
                          <a:latin typeface="+mj-lt"/>
                        </a:rPr>
                        <a:t> Sports</a:t>
                      </a:r>
                      <a:endParaRPr lang="en-US" sz="1600" i="1" dirty="0">
                        <a:latin typeface="+mj-lt"/>
                      </a:endParaRPr>
                    </a:p>
                  </a:txBody>
                  <a:tcPr marL="9144" marR="9144"/>
                </a:tc>
                <a:tc>
                  <a:txBody>
                    <a:bodyPr/>
                    <a:lstStyle/>
                    <a:p>
                      <a:r>
                        <a:rPr lang="en-US" sz="1600" i="1" dirty="0" smtClean="0">
                          <a:latin typeface="+mj-lt"/>
                        </a:rPr>
                        <a:t>143800</a:t>
                      </a:r>
                      <a:endParaRPr lang="en-US" sz="1600" i="1" dirty="0">
                        <a:latin typeface="+mj-lt"/>
                      </a:endParaRPr>
                    </a:p>
                  </a:txBody>
                  <a:tcPr marL="9144" marR="9144"/>
                </a:tc>
                <a:tc>
                  <a:txBody>
                    <a:bodyPr/>
                    <a:lstStyle/>
                    <a:p>
                      <a:r>
                        <a:rPr lang="en-US" sz="1600" b="0" i="1" dirty="0" smtClean="0">
                          <a:latin typeface="+mj-lt"/>
                        </a:rPr>
                        <a:t>Physical Ed</a:t>
                      </a:r>
                      <a:endParaRPr lang="en-US" sz="1600" b="0" i="1" dirty="0">
                        <a:latin typeface="+mj-lt"/>
                      </a:endParaRPr>
                    </a:p>
                  </a:txBody>
                  <a:tcPr marL="9144" marR="9144"/>
                </a:tc>
                <a:tc>
                  <a:txBody>
                    <a:bodyPr/>
                    <a:lstStyle/>
                    <a:p>
                      <a:r>
                        <a:rPr lang="en-US" sz="1600" b="0" i="1" dirty="0" smtClean="0">
                          <a:latin typeface="+mj-lt"/>
                        </a:rPr>
                        <a:t>143000</a:t>
                      </a:r>
                      <a:endParaRPr lang="en-US" sz="1600" b="0" i="1" dirty="0">
                        <a:latin typeface="+mj-lt"/>
                      </a:endParaRPr>
                    </a:p>
                  </a:txBody>
                  <a:tcPr marL="9144" marR="9144"/>
                </a:tc>
                <a:tc>
                  <a:txBody>
                    <a:bodyPr/>
                    <a:lstStyle/>
                    <a:p>
                      <a:r>
                        <a:rPr kumimoji="0" lang="en-US" sz="1600" b="1" kern="1200" dirty="0" smtClean="0">
                          <a:solidFill>
                            <a:schemeClr val="dk1"/>
                          </a:solidFill>
                          <a:latin typeface="+mj-lt"/>
                          <a:ea typeface="+mn-ea"/>
                          <a:cs typeface="+mn-cs"/>
                        </a:rPr>
                        <a:t>Physical Curriculum</a:t>
                      </a:r>
                      <a:endParaRPr kumimoji="0" lang="en-US" sz="1600" b="1" kern="1200" dirty="0">
                        <a:solidFill>
                          <a:schemeClr val="dk1"/>
                        </a:solidFill>
                        <a:latin typeface="+mj-lt"/>
                        <a:ea typeface="+mn-ea"/>
                        <a:cs typeface="+mn-cs"/>
                      </a:endParaRPr>
                    </a:p>
                  </a:txBody>
                  <a:tcPr marL="9144" marR="9144"/>
                </a:tc>
                <a:tc>
                  <a:txBody>
                    <a:bodyPr/>
                    <a:lstStyle/>
                    <a:p>
                      <a:r>
                        <a:rPr lang="en-US" sz="1600" b="1" dirty="0" smtClean="0">
                          <a:latin typeface="+mj-lt"/>
                        </a:rPr>
                        <a:t>140000</a:t>
                      </a:r>
                      <a:endParaRPr lang="en-US" sz="1600" b="1" dirty="0">
                        <a:latin typeface="+mj-lt"/>
                      </a:endParaRPr>
                    </a:p>
                  </a:txBody>
                  <a:tcPr marL="9144" marR="9144"/>
                </a:tc>
                <a:tc>
                  <a:txBody>
                    <a:bodyPr/>
                    <a:lstStyle/>
                    <a:p>
                      <a:r>
                        <a:rPr lang="en-US" sz="1600" b="1" dirty="0" smtClean="0">
                          <a:latin typeface="+mj-lt"/>
                        </a:rPr>
                        <a:t>Instruction</a:t>
                      </a:r>
                      <a:endParaRPr lang="en-US" sz="1600" b="1" dirty="0">
                        <a:latin typeface="+mj-lt"/>
                      </a:endParaRPr>
                    </a:p>
                  </a:txBody>
                  <a:tcPr marL="9144" marR="9144"/>
                </a:tc>
                <a:tc>
                  <a:txBody>
                    <a:bodyPr/>
                    <a:lstStyle/>
                    <a:p>
                      <a:r>
                        <a:rPr lang="en-US" sz="1600" b="1" dirty="0" smtClean="0">
                          <a:latin typeface="+mj-lt"/>
                        </a:rPr>
                        <a:t>100000</a:t>
                      </a:r>
                      <a:endParaRPr lang="en-US" sz="1600" b="1" dirty="0">
                        <a:latin typeface="+mj-lt"/>
                      </a:endParaRPr>
                    </a:p>
                  </a:txBody>
                  <a:tcPr marL="9144" marR="9144"/>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85180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WUFAR?</a:t>
            </a:r>
            <a:endParaRPr lang="en-US" dirty="0"/>
          </a:p>
        </p:txBody>
      </p:sp>
      <p:sp>
        <p:nvSpPr>
          <p:cNvPr id="3" name="Text Placeholder 2"/>
          <p:cNvSpPr>
            <a:spLocks noGrp="1"/>
          </p:cNvSpPr>
          <p:nvPr>
            <p:ph type="body" sz="quarter" idx="14"/>
          </p:nvPr>
        </p:nvSpPr>
        <p:spPr>
          <a:xfrm>
            <a:off x="2005446" y="1704110"/>
            <a:ext cx="7938654" cy="4275924"/>
          </a:xfrm>
        </p:spPr>
        <p:txBody>
          <a:bodyPr>
            <a:normAutofit lnSpcReduction="10000"/>
          </a:bodyPr>
          <a:lstStyle/>
          <a:p>
            <a:pPr marL="0" indent="0" algn="ctr">
              <a:buNone/>
            </a:pPr>
            <a:r>
              <a:rPr lang="en-US" sz="4000" u="sng" dirty="0">
                <a:latin typeface="Lato" panose="020F0502020204030203" pitchFamily="34" charset="0"/>
              </a:rPr>
              <a:t>W</a:t>
            </a:r>
            <a:r>
              <a:rPr lang="en-US" sz="4000" dirty="0">
                <a:latin typeface="Lato" panose="020F0502020204030203" pitchFamily="34" charset="0"/>
              </a:rPr>
              <a:t>isconsin </a:t>
            </a:r>
            <a:r>
              <a:rPr lang="en-US" sz="4000" u="sng" dirty="0">
                <a:latin typeface="Lato" panose="020F0502020204030203" pitchFamily="34" charset="0"/>
              </a:rPr>
              <a:t>U</a:t>
            </a:r>
            <a:r>
              <a:rPr lang="en-US" sz="4000" dirty="0">
                <a:latin typeface="Lato" panose="020F0502020204030203" pitchFamily="34" charset="0"/>
              </a:rPr>
              <a:t>niform </a:t>
            </a:r>
            <a:r>
              <a:rPr lang="en-US" sz="4000" u="sng" dirty="0">
                <a:latin typeface="Lato" panose="020F0502020204030203" pitchFamily="34" charset="0"/>
              </a:rPr>
              <a:t>F</a:t>
            </a:r>
            <a:r>
              <a:rPr lang="en-US" sz="4000" dirty="0">
                <a:latin typeface="Lato" panose="020F0502020204030203" pitchFamily="34" charset="0"/>
              </a:rPr>
              <a:t>inancial </a:t>
            </a:r>
            <a:r>
              <a:rPr lang="en-US" sz="4000" u="sng" dirty="0">
                <a:latin typeface="Lato" panose="020F0502020204030203" pitchFamily="34" charset="0"/>
              </a:rPr>
              <a:t>A</a:t>
            </a:r>
            <a:r>
              <a:rPr lang="en-US" sz="4000" dirty="0">
                <a:latin typeface="Lato" panose="020F0502020204030203" pitchFamily="34" charset="0"/>
              </a:rPr>
              <a:t>ccounting </a:t>
            </a:r>
            <a:r>
              <a:rPr lang="en-US" sz="4000" u="sng" dirty="0">
                <a:latin typeface="Lato" panose="020F0502020204030203" pitchFamily="34" charset="0"/>
              </a:rPr>
              <a:t>R</a:t>
            </a:r>
            <a:r>
              <a:rPr lang="en-US" sz="4000" dirty="0">
                <a:latin typeface="Lato" panose="020F0502020204030203" pitchFamily="34" charset="0"/>
              </a:rPr>
              <a:t>equirements</a:t>
            </a:r>
            <a:br>
              <a:rPr lang="en-US" sz="4000" dirty="0">
                <a:latin typeface="Lato" panose="020F0502020204030203" pitchFamily="34" charset="0"/>
              </a:rPr>
            </a:br>
            <a:r>
              <a:rPr lang="en-US" sz="2400" dirty="0" smtClean="0">
                <a:latin typeface="Lato" panose="020F0502020204030203" pitchFamily="34" charset="0"/>
              </a:rPr>
              <a:t>-</a:t>
            </a:r>
            <a:r>
              <a:rPr lang="en-US" sz="4000" dirty="0" smtClean="0">
                <a:latin typeface="Lato" panose="020F0502020204030203" pitchFamily="34" charset="0"/>
              </a:rPr>
              <a:t/>
            </a:r>
            <a:br>
              <a:rPr lang="en-US" sz="4000" dirty="0" smtClean="0">
                <a:latin typeface="Lato" panose="020F0502020204030203" pitchFamily="34" charset="0"/>
              </a:rPr>
            </a:br>
            <a:r>
              <a:rPr lang="en-US" sz="4000" dirty="0" smtClean="0">
                <a:latin typeface="Lato" panose="020F0502020204030203" pitchFamily="34" charset="0"/>
              </a:rPr>
              <a:t>What </a:t>
            </a:r>
            <a:r>
              <a:rPr lang="en-US" sz="4000" dirty="0">
                <a:latin typeface="Lato" panose="020F0502020204030203" pitchFamily="34" charset="0"/>
              </a:rPr>
              <a:t>is WUFAR?</a:t>
            </a:r>
            <a:br>
              <a:rPr lang="en-US" sz="4000" dirty="0">
                <a:latin typeface="Lato" panose="020F0502020204030203" pitchFamily="34" charset="0"/>
              </a:rPr>
            </a:br>
            <a:r>
              <a:rPr lang="en-US" sz="4000" dirty="0">
                <a:latin typeface="Lato" panose="020F0502020204030203" pitchFamily="34" charset="0"/>
              </a:rPr>
              <a:t>Why do we have WUFAR?</a:t>
            </a:r>
          </a:p>
          <a:p>
            <a:pPr marL="0" indent="0" algn="ctr">
              <a:buNone/>
            </a:pPr>
            <a:endParaRPr lang="en-US"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2</a:t>
            </a:fld>
            <a:endParaRPr lang="en-US" sz="2400" dirty="0"/>
          </a:p>
        </p:txBody>
      </p:sp>
    </p:spTree>
    <p:extLst>
      <p:ext uri="{BB962C8B-B14F-4D97-AF65-F5344CB8AC3E}">
        <p14:creationId xmlns:p14="http://schemas.microsoft.com/office/powerpoint/2010/main" val="87142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nSpc>
                <a:spcPct val="100000"/>
              </a:lnSpc>
              <a:spcBef>
                <a:spcPts val="0"/>
              </a:spcBef>
            </a:pPr>
            <a:r>
              <a:rPr lang="en-US" dirty="0" smtClean="0"/>
              <a:t>What is a Location?</a:t>
            </a:r>
            <a:endParaRPr lang="en-US" dirty="0"/>
          </a:p>
        </p:txBody>
      </p:sp>
      <p:sp>
        <p:nvSpPr>
          <p:cNvPr id="3" name="Text Placeholder 2"/>
          <p:cNvSpPr>
            <a:spLocks noGrp="1"/>
          </p:cNvSpPr>
          <p:nvPr>
            <p:ph type="body" sz="quarter" idx="14"/>
          </p:nvPr>
        </p:nvSpPr>
        <p:spPr>
          <a:xfrm>
            <a:off x="1296280" y="1262270"/>
            <a:ext cx="10086828" cy="5507763"/>
          </a:xfrm>
        </p:spPr>
        <p:txBody>
          <a:bodyPr>
            <a:noAutofit/>
          </a:bodyPr>
          <a:lstStyle/>
          <a:p>
            <a:pPr>
              <a:lnSpc>
                <a:spcPct val="100000"/>
              </a:lnSpc>
              <a:spcBef>
                <a:spcPts val="600"/>
              </a:spcBef>
              <a:spcAft>
                <a:spcPts val="600"/>
              </a:spcAft>
              <a:buFont typeface="Arial" pitchFamily="34" charset="0"/>
              <a:buChar char="•"/>
              <a:defRPr/>
            </a:pPr>
            <a:r>
              <a:rPr lang="en-US" sz="3600" dirty="0"/>
              <a:t>Where? </a:t>
            </a:r>
          </a:p>
          <a:p>
            <a:pPr lvl="1">
              <a:lnSpc>
                <a:spcPct val="100000"/>
              </a:lnSpc>
              <a:spcBef>
                <a:spcPts val="600"/>
              </a:spcBef>
              <a:buFont typeface="Arial" pitchFamily="34" charset="0"/>
              <a:buChar char="•"/>
              <a:defRPr/>
            </a:pPr>
            <a:endParaRPr lang="en-US" sz="1100" b="1" dirty="0"/>
          </a:p>
          <a:p>
            <a:pPr>
              <a:lnSpc>
                <a:spcPct val="100000"/>
              </a:lnSpc>
              <a:spcBef>
                <a:spcPts val="600"/>
              </a:spcBef>
              <a:spcAft>
                <a:spcPts val="600"/>
              </a:spcAft>
              <a:buFont typeface="Arial" pitchFamily="34" charset="0"/>
              <a:buChar char="•"/>
              <a:defRPr/>
            </a:pPr>
            <a:r>
              <a:rPr lang="en-US" sz="3600" dirty="0"/>
              <a:t> DPI </a:t>
            </a:r>
            <a:r>
              <a:rPr lang="en-US" sz="3600" dirty="0" smtClean="0"/>
              <a:t>historically didn’t </a:t>
            </a:r>
            <a:r>
              <a:rPr lang="en-US" sz="3600" dirty="0"/>
              <a:t>collect</a:t>
            </a:r>
          </a:p>
          <a:p>
            <a:pPr>
              <a:lnSpc>
                <a:spcPct val="100000"/>
              </a:lnSpc>
              <a:spcBef>
                <a:spcPts val="600"/>
              </a:spcBef>
              <a:spcAft>
                <a:spcPts val="600"/>
              </a:spcAft>
              <a:buFont typeface="Arial" pitchFamily="34" charset="0"/>
              <a:buChar char="•"/>
              <a:defRPr/>
            </a:pPr>
            <a:endParaRPr lang="en-US" sz="1100" dirty="0"/>
          </a:p>
          <a:p>
            <a:pPr>
              <a:lnSpc>
                <a:spcPct val="100000"/>
              </a:lnSpc>
              <a:spcBef>
                <a:spcPts val="600"/>
              </a:spcBef>
              <a:spcAft>
                <a:spcPts val="600"/>
              </a:spcAft>
              <a:buFont typeface="Arial" pitchFamily="34" charset="0"/>
              <a:buChar char="•"/>
              <a:defRPr/>
            </a:pPr>
            <a:r>
              <a:rPr lang="en-US" sz="3600" dirty="0"/>
              <a:t> Used for </a:t>
            </a:r>
            <a:r>
              <a:rPr lang="en-US" sz="3600" dirty="0" smtClean="0"/>
              <a:t>tracking expenditures by district building location</a:t>
            </a:r>
            <a:endParaRPr lang="en-US" sz="3600" dirty="0"/>
          </a:p>
          <a:p>
            <a:pPr>
              <a:lnSpc>
                <a:spcPct val="100000"/>
              </a:lnSpc>
              <a:spcBef>
                <a:spcPts val="600"/>
              </a:spcBef>
              <a:spcAft>
                <a:spcPts val="600"/>
              </a:spcAft>
              <a:buFont typeface="Arial" pitchFamily="34" charset="0"/>
              <a:buChar char="•"/>
              <a:defRPr/>
            </a:pPr>
            <a:endParaRPr lang="en-US" sz="1100" dirty="0"/>
          </a:p>
          <a:p>
            <a:pPr>
              <a:lnSpc>
                <a:spcPct val="100000"/>
              </a:lnSpc>
              <a:spcBef>
                <a:spcPts val="600"/>
              </a:spcBef>
              <a:spcAft>
                <a:spcPts val="600"/>
              </a:spcAft>
              <a:buFont typeface="Arial" pitchFamily="34" charset="0"/>
              <a:buChar char="•"/>
              <a:defRPr/>
            </a:pPr>
            <a:r>
              <a:rPr lang="en-US" sz="3600" dirty="0"/>
              <a:t> </a:t>
            </a:r>
            <a:r>
              <a:rPr lang="en-US" sz="3600" dirty="0" smtClean="0"/>
              <a:t>New ESSA requirement will require reporting by school building</a:t>
            </a:r>
            <a:endParaRPr lang="en-US" sz="3600" dirty="0"/>
          </a:p>
          <a:p>
            <a:pPr marL="0" indent="0">
              <a:lnSpc>
                <a:spcPct val="100000"/>
              </a:lnSpc>
              <a:spcBef>
                <a:spcPts val="600"/>
              </a:spcBef>
              <a:spcAft>
                <a:spcPts val="600"/>
              </a:spcAft>
              <a:buNone/>
              <a:defRPr/>
            </a:pPr>
            <a:endParaRPr lang="en-US" sz="3200" i="1"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20</a:t>
            </a:fld>
            <a:endParaRPr lang="en-US" sz="2400" dirty="0"/>
          </a:p>
        </p:txBody>
      </p:sp>
    </p:spTree>
    <p:extLst>
      <p:ext uri="{BB962C8B-B14F-4D97-AF65-F5344CB8AC3E}">
        <p14:creationId xmlns:p14="http://schemas.microsoft.com/office/powerpoint/2010/main" val="3492248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nSpc>
                <a:spcPct val="100000"/>
              </a:lnSpc>
              <a:spcBef>
                <a:spcPts val="0"/>
              </a:spcBef>
            </a:pPr>
            <a:r>
              <a:rPr lang="en-US" dirty="0" smtClean="0"/>
              <a:t>What is a Function?</a:t>
            </a:r>
            <a:endParaRPr lang="en-US" dirty="0"/>
          </a:p>
        </p:txBody>
      </p:sp>
      <p:sp>
        <p:nvSpPr>
          <p:cNvPr id="3" name="Text Placeholder 2"/>
          <p:cNvSpPr>
            <a:spLocks noGrp="1"/>
          </p:cNvSpPr>
          <p:nvPr>
            <p:ph type="body" sz="quarter" idx="14"/>
          </p:nvPr>
        </p:nvSpPr>
        <p:spPr>
          <a:xfrm>
            <a:off x="1805354" y="1262270"/>
            <a:ext cx="9179169" cy="5507763"/>
          </a:xfrm>
        </p:spPr>
        <p:txBody>
          <a:bodyPr>
            <a:noAutofit/>
          </a:bodyPr>
          <a:lstStyle/>
          <a:p>
            <a:pPr>
              <a:lnSpc>
                <a:spcPct val="100000"/>
              </a:lnSpc>
              <a:spcBef>
                <a:spcPts val="600"/>
              </a:spcBef>
              <a:spcAft>
                <a:spcPts val="600"/>
              </a:spcAft>
              <a:buFont typeface="Arial" pitchFamily="34" charset="0"/>
              <a:buChar char="•"/>
              <a:defRPr/>
            </a:pPr>
            <a:r>
              <a:rPr lang="en-US" sz="3200" dirty="0"/>
              <a:t>Why? </a:t>
            </a:r>
          </a:p>
          <a:p>
            <a:pPr>
              <a:lnSpc>
                <a:spcPct val="100000"/>
              </a:lnSpc>
              <a:spcBef>
                <a:spcPts val="600"/>
              </a:spcBef>
              <a:spcAft>
                <a:spcPts val="600"/>
              </a:spcAft>
              <a:defRPr/>
            </a:pPr>
            <a:endParaRPr lang="en-US" sz="1400" dirty="0"/>
          </a:p>
          <a:p>
            <a:pPr>
              <a:lnSpc>
                <a:spcPct val="100000"/>
              </a:lnSpc>
              <a:spcBef>
                <a:spcPts val="600"/>
              </a:spcBef>
              <a:spcAft>
                <a:spcPts val="600"/>
              </a:spcAft>
              <a:buFont typeface="Arial" pitchFamily="34" charset="0"/>
              <a:buChar char="•"/>
              <a:defRPr/>
            </a:pPr>
            <a:r>
              <a:rPr lang="en-US" sz="3200" dirty="0"/>
              <a:t> For what area? </a:t>
            </a:r>
          </a:p>
          <a:p>
            <a:pPr fontAlgn="auto">
              <a:lnSpc>
                <a:spcPct val="100000"/>
              </a:lnSpc>
              <a:spcBef>
                <a:spcPts val="600"/>
              </a:spcBef>
              <a:spcAft>
                <a:spcPts val="600"/>
              </a:spcAft>
              <a:defRPr/>
            </a:pPr>
            <a:endParaRPr lang="en-US" sz="1400" dirty="0"/>
          </a:p>
          <a:p>
            <a:pPr marL="9525" indent="-9525">
              <a:lnSpc>
                <a:spcPct val="100000"/>
              </a:lnSpc>
              <a:spcBef>
                <a:spcPts val="600"/>
              </a:spcBef>
              <a:spcAft>
                <a:spcPts val="600"/>
              </a:spcAft>
              <a:buFont typeface="Wingdings" pitchFamily="2" charset="2"/>
              <a:buNone/>
              <a:defRPr/>
            </a:pPr>
            <a:r>
              <a:rPr lang="en-US" sz="3200" dirty="0"/>
              <a:t>Function describes the purpose for which a service or materials are acquired. </a:t>
            </a:r>
          </a:p>
          <a:p>
            <a:pPr>
              <a:lnSpc>
                <a:spcPct val="100000"/>
              </a:lnSpc>
              <a:spcBef>
                <a:spcPts val="600"/>
              </a:spcBef>
              <a:spcAft>
                <a:spcPts val="600"/>
              </a:spcAft>
              <a:buClr>
                <a:srgbClr val="6600CC"/>
              </a:buClr>
              <a:buFont typeface="Arial" pitchFamily="34" charset="0"/>
              <a:buChar char="•"/>
              <a:defRPr/>
            </a:pPr>
            <a:r>
              <a:rPr lang="en-US" sz="3200" dirty="0"/>
              <a:t> 1xxxxx functions are instructional</a:t>
            </a:r>
          </a:p>
          <a:p>
            <a:pPr>
              <a:lnSpc>
                <a:spcPct val="100000"/>
              </a:lnSpc>
              <a:spcBef>
                <a:spcPts val="600"/>
              </a:spcBef>
              <a:spcAft>
                <a:spcPts val="600"/>
              </a:spcAft>
              <a:buClr>
                <a:srgbClr val="6600CC"/>
              </a:buClr>
              <a:buFont typeface="Arial" pitchFamily="34" charset="0"/>
              <a:buChar char="•"/>
              <a:defRPr/>
            </a:pPr>
            <a:r>
              <a:rPr lang="en-US" sz="3200" dirty="0"/>
              <a:t> 2xxxxx functions are support services</a:t>
            </a:r>
          </a:p>
          <a:p>
            <a:pPr marL="0" indent="0">
              <a:lnSpc>
                <a:spcPct val="100000"/>
              </a:lnSpc>
              <a:spcBef>
                <a:spcPts val="600"/>
              </a:spcBef>
              <a:spcAft>
                <a:spcPts val="600"/>
              </a:spcAft>
              <a:buClr>
                <a:srgbClr val="083763"/>
              </a:buClr>
              <a:buNone/>
              <a:defRPr/>
            </a:pPr>
            <a:endParaRPr lang="en-US" sz="3200" b="1"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21</a:t>
            </a:fld>
            <a:endParaRPr lang="en-US" sz="2400" dirty="0"/>
          </a:p>
        </p:txBody>
      </p:sp>
    </p:spTree>
    <p:extLst>
      <p:ext uri="{BB962C8B-B14F-4D97-AF65-F5344CB8AC3E}">
        <p14:creationId xmlns:p14="http://schemas.microsoft.com/office/powerpoint/2010/main" val="1260129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nSpc>
                <a:spcPct val="100000"/>
              </a:lnSpc>
              <a:spcBef>
                <a:spcPts val="0"/>
              </a:spcBef>
            </a:pPr>
            <a:r>
              <a:rPr lang="en-US" dirty="0" smtClean="0"/>
              <a:t>Types of Function</a:t>
            </a:r>
            <a:r>
              <a:rPr lang="en-US" dirty="0"/>
              <a:t>s</a:t>
            </a:r>
          </a:p>
        </p:txBody>
      </p:sp>
      <p:sp>
        <p:nvSpPr>
          <p:cNvPr id="3" name="Text Placeholder 2"/>
          <p:cNvSpPr>
            <a:spLocks noGrp="1"/>
          </p:cNvSpPr>
          <p:nvPr>
            <p:ph type="body" sz="quarter" idx="14"/>
          </p:nvPr>
        </p:nvSpPr>
        <p:spPr>
          <a:xfrm>
            <a:off x="1805354" y="1262270"/>
            <a:ext cx="9179169" cy="5507763"/>
          </a:xfrm>
        </p:spPr>
        <p:txBody>
          <a:bodyPr>
            <a:noAutofit/>
          </a:bodyPr>
          <a:lstStyle/>
          <a:p>
            <a:pPr marL="320040" indent="-320040">
              <a:lnSpc>
                <a:spcPct val="100000"/>
              </a:lnSpc>
              <a:spcBef>
                <a:spcPts val="600"/>
              </a:spcBef>
              <a:spcAft>
                <a:spcPts val="0"/>
              </a:spcAft>
              <a:buClr>
                <a:srgbClr val="6600CC"/>
              </a:buClr>
              <a:buFont typeface="Arial" pitchFamily="34" charset="0"/>
              <a:buChar char="•"/>
              <a:defRPr/>
            </a:pPr>
            <a:r>
              <a:rPr lang="en-US" sz="3200" dirty="0"/>
              <a:t> Undifferentiated Curriculum – 110000</a:t>
            </a:r>
          </a:p>
          <a:p>
            <a:pPr marL="640080" lvl="1" indent="-274320">
              <a:lnSpc>
                <a:spcPct val="100000"/>
              </a:lnSpc>
              <a:spcBef>
                <a:spcPts val="600"/>
              </a:spcBef>
              <a:spcAft>
                <a:spcPts val="0"/>
              </a:spcAft>
              <a:buClr>
                <a:srgbClr val="6600CC"/>
              </a:buClr>
              <a:buFont typeface="Arial" pitchFamily="34" charset="0"/>
              <a:buChar char="•"/>
              <a:defRPr/>
            </a:pPr>
            <a:r>
              <a:rPr lang="en-US" b="1" dirty="0"/>
              <a:t>Teaches two or more curricular areas to the same group of students.</a:t>
            </a:r>
          </a:p>
          <a:p>
            <a:pPr lvl="2">
              <a:lnSpc>
                <a:spcPct val="100000"/>
              </a:lnSpc>
              <a:spcBef>
                <a:spcPts val="600"/>
              </a:spcBef>
              <a:spcAft>
                <a:spcPts val="0"/>
              </a:spcAft>
              <a:buClr>
                <a:srgbClr val="6600CC"/>
              </a:buClr>
              <a:buFont typeface="Arial" pitchFamily="34" charset="0"/>
              <a:buChar char="•"/>
              <a:defRPr/>
            </a:pPr>
            <a:r>
              <a:rPr lang="en-US" sz="2200" b="1" dirty="0"/>
              <a:t>Language arts/social studies program</a:t>
            </a:r>
          </a:p>
          <a:p>
            <a:pPr lvl="2">
              <a:lnSpc>
                <a:spcPct val="100000"/>
              </a:lnSpc>
              <a:spcBef>
                <a:spcPts val="600"/>
              </a:spcBef>
              <a:spcAft>
                <a:spcPts val="0"/>
              </a:spcAft>
              <a:buClr>
                <a:srgbClr val="6600CC"/>
              </a:buClr>
              <a:buFont typeface="Arial" pitchFamily="34" charset="0"/>
              <a:buChar char="•"/>
              <a:defRPr/>
            </a:pPr>
            <a:r>
              <a:rPr lang="en-US" sz="2200" b="1" dirty="0"/>
              <a:t>First grade teacher</a:t>
            </a:r>
          </a:p>
          <a:p>
            <a:pPr marL="320040" indent="-320040">
              <a:lnSpc>
                <a:spcPct val="100000"/>
              </a:lnSpc>
              <a:spcBef>
                <a:spcPts val="600"/>
              </a:spcBef>
              <a:spcAft>
                <a:spcPts val="0"/>
              </a:spcAft>
              <a:buClr>
                <a:srgbClr val="6600CC"/>
              </a:buClr>
              <a:buFont typeface="Arial" pitchFamily="34" charset="0"/>
              <a:buChar char="•"/>
              <a:defRPr/>
            </a:pPr>
            <a:r>
              <a:rPr lang="en-US" sz="3200" dirty="0"/>
              <a:t> Regular Curriculum– 120000</a:t>
            </a:r>
          </a:p>
          <a:p>
            <a:pPr marL="640080" lvl="1" indent="-274320">
              <a:lnSpc>
                <a:spcPct val="100000"/>
              </a:lnSpc>
              <a:spcBef>
                <a:spcPts val="600"/>
              </a:spcBef>
              <a:spcAft>
                <a:spcPts val="0"/>
              </a:spcAft>
              <a:buClr>
                <a:srgbClr val="6600CC"/>
              </a:buClr>
              <a:buFont typeface="Arial" pitchFamily="34" charset="0"/>
              <a:buChar char="•"/>
              <a:defRPr/>
            </a:pPr>
            <a:r>
              <a:rPr lang="en-US" b="1" dirty="0"/>
              <a:t>Teaches one curricular area</a:t>
            </a:r>
          </a:p>
          <a:p>
            <a:pPr lvl="2">
              <a:lnSpc>
                <a:spcPct val="100000"/>
              </a:lnSpc>
              <a:spcBef>
                <a:spcPts val="600"/>
              </a:spcBef>
              <a:spcAft>
                <a:spcPts val="0"/>
              </a:spcAft>
              <a:buClr>
                <a:srgbClr val="6600CC"/>
              </a:buClr>
              <a:buFont typeface="Arial" pitchFamily="34" charset="0"/>
              <a:buChar char="•"/>
              <a:defRPr/>
            </a:pPr>
            <a:r>
              <a:rPr lang="en-US" sz="2200" b="1" dirty="0"/>
              <a:t>122000 - English Language</a:t>
            </a:r>
          </a:p>
          <a:p>
            <a:pPr lvl="2">
              <a:lnSpc>
                <a:spcPct val="100000"/>
              </a:lnSpc>
              <a:spcBef>
                <a:spcPts val="600"/>
              </a:spcBef>
              <a:spcAft>
                <a:spcPts val="0"/>
              </a:spcAft>
              <a:buClr>
                <a:srgbClr val="6600CC"/>
              </a:buClr>
              <a:buFont typeface="Arial" pitchFamily="34" charset="0"/>
              <a:buChar char="•"/>
              <a:defRPr/>
            </a:pPr>
            <a:r>
              <a:rPr lang="en-US" sz="2200" b="1" dirty="0"/>
              <a:t>124000 - Mathematics</a:t>
            </a:r>
          </a:p>
          <a:p>
            <a:pPr lvl="3">
              <a:lnSpc>
                <a:spcPct val="100000"/>
              </a:lnSpc>
              <a:spcBef>
                <a:spcPts val="600"/>
              </a:spcBef>
              <a:spcAft>
                <a:spcPts val="0"/>
              </a:spcAft>
              <a:buClr>
                <a:srgbClr val="6600CC"/>
              </a:buClr>
              <a:buFont typeface="Arial" pitchFamily="34" charset="0"/>
              <a:buChar char="•"/>
              <a:defRPr/>
            </a:pPr>
            <a:r>
              <a:rPr lang="en-US" sz="2200" b="1" dirty="0"/>
              <a:t>124100 - Algebra</a:t>
            </a:r>
          </a:p>
          <a:p>
            <a:pPr lvl="3">
              <a:lnSpc>
                <a:spcPct val="100000"/>
              </a:lnSpc>
              <a:spcBef>
                <a:spcPts val="600"/>
              </a:spcBef>
              <a:spcAft>
                <a:spcPts val="0"/>
              </a:spcAft>
              <a:buClr>
                <a:srgbClr val="6600CC"/>
              </a:buClr>
              <a:buFont typeface="Arial" pitchFamily="34" charset="0"/>
              <a:buChar char="•"/>
              <a:defRPr/>
            </a:pPr>
            <a:r>
              <a:rPr lang="en-US" sz="2200" b="1" dirty="0"/>
              <a:t>124300 - Calculus</a:t>
            </a:r>
          </a:p>
          <a:p>
            <a:pPr lvl="3">
              <a:lnSpc>
                <a:spcPct val="100000"/>
              </a:lnSpc>
              <a:spcBef>
                <a:spcPts val="600"/>
              </a:spcBef>
              <a:spcAft>
                <a:spcPts val="0"/>
              </a:spcAft>
              <a:buClr>
                <a:srgbClr val="6600CC"/>
              </a:buClr>
              <a:buFont typeface="Arial" pitchFamily="34" charset="0"/>
              <a:buChar char="•"/>
              <a:defRPr/>
            </a:pPr>
            <a:r>
              <a:rPr lang="en-US" sz="2200" b="1" dirty="0"/>
              <a:t>124600 - Geometry </a:t>
            </a:r>
          </a:p>
          <a:p>
            <a:pPr marL="0" indent="0">
              <a:lnSpc>
                <a:spcPct val="100000"/>
              </a:lnSpc>
              <a:spcBef>
                <a:spcPts val="600"/>
              </a:spcBef>
              <a:spcAft>
                <a:spcPts val="600"/>
              </a:spcAft>
              <a:buClr>
                <a:srgbClr val="083763"/>
              </a:buClr>
              <a:buNone/>
              <a:defRPr/>
            </a:pPr>
            <a:endParaRPr lang="en-US" sz="3200"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22</a:t>
            </a:fld>
            <a:endParaRPr lang="en-US" sz="2400" dirty="0"/>
          </a:p>
        </p:txBody>
      </p:sp>
    </p:spTree>
    <p:extLst>
      <p:ext uri="{BB962C8B-B14F-4D97-AF65-F5344CB8AC3E}">
        <p14:creationId xmlns:p14="http://schemas.microsoft.com/office/powerpoint/2010/main" val="3486485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nSpc>
                <a:spcPct val="100000"/>
              </a:lnSpc>
              <a:spcBef>
                <a:spcPts val="0"/>
              </a:spcBef>
            </a:pPr>
            <a:r>
              <a:rPr lang="en-US" dirty="0" smtClean="0"/>
              <a:t>Types of Function</a:t>
            </a:r>
            <a:r>
              <a:rPr lang="en-US" dirty="0"/>
              <a:t>s</a:t>
            </a:r>
          </a:p>
        </p:txBody>
      </p:sp>
      <p:sp>
        <p:nvSpPr>
          <p:cNvPr id="3" name="Text Placeholder 2"/>
          <p:cNvSpPr>
            <a:spLocks noGrp="1"/>
          </p:cNvSpPr>
          <p:nvPr>
            <p:ph type="body" sz="quarter" idx="14"/>
          </p:nvPr>
        </p:nvSpPr>
        <p:spPr>
          <a:xfrm>
            <a:off x="1805354" y="1262270"/>
            <a:ext cx="9179169" cy="5507763"/>
          </a:xfrm>
        </p:spPr>
        <p:txBody>
          <a:bodyPr>
            <a:noAutofit/>
          </a:bodyPr>
          <a:lstStyle/>
          <a:p>
            <a:pPr>
              <a:lnSpc>
                <a:spcPct val="100000"/>
              </a:lnSpc>
              <a:spcBef>
                <a:spcPts val="600"/>
              </a:spcBef>
              <a:spcAft>
                <a:spcPts val="0"/>
              </a:spcAft>
              <a:buClr>
                <a:srgbClr val="6600CC"/>
              </a:buClr>
              <a:buFont typeface="Arial" pitchFamily="34" charset="0"/>
              <a:buChar char="•"/>
              <a:defRPr/>
            </a:pPr>
            <a:r>
              <a:rPr lang="en-US" sz="3600" dirty="0"/>
              <a:t>Special Education</a:t>
            </a:r>
          </a:p>
          <a:p>
            <a:pPr marL="925073" lvl="1" indent="-457200">
              <a:lnSpc>
                <a:spcPct val="100000"/>
              </a:lnSpc>
              <a:spcBef>
                <a:spcPts val="600"/>
              </a:spcBef>
              <a:spcAft>
                <a:spcPts val="0"/>
              </a:spcAft>
              <a:buClr>
                <a:srgbClr val="6600CC"/>
              </a:buClr>
              <a:buFont typeface="Arial" panose="020B0604020202020204" pitchFamily="34" charset="0"/>
              <a:buChar char="•"/>
              <a:defRPr/>
            </a:pPr>
            <a:r>
              <a:rPr lang="en-US" sz="2800" b="1" dirty="0"/>
              <a:t>Early Childhood – 152000 </a:t>
            </a:r>
          </a:p>
          <a:p>
            <a:pPr marL="925073" lvl="1" indent="-457200">
              <a:lnSpc>
                <a:spcPct val="100000"/>
              </a:lnSpc>
              <a:spcBef>
                <a:spcPts val="600"/>
              </a:spcBef>
              <a:spcAft>
                <a:spcPts val="0"/>
              </a:spcAft>
              <a:buClr>
                <a:srgbClr val="6600CC"/>
              </a:buClr>
              <a:buFont typeface="Arial" panose="020B0604020202020204" pitchFamily="34" charset="0"/>
              <a:buChar char="•"/>
              <a:defRPr/>
            </a:pPr>
            <a:r>
              <a:rPr lang="en-US" sz="2800" b="1" dirty="0"/>
              <a:t>Speech &amp; Language– 156600 </a:t>
            </a:r>
          </a:p>
          <a:p>
            <a:pPr marL="925073" lvl="1" indent="-457200">
              <a:lnSpc>
                <a:spcPct val="100000"/>
              </a:lnSpc>
              <a:spcBef>
                <a:spcPts val="600"/>
              </a:spcBef>
              <a:spcAft>
                <a:spcPts val="0"/>
              </a:spcAft>
              <a:buClr>
                <a:srgbClr val="6600CC"/>
              </a:buClr>
              <a:buFont typeface="Arial" panose="020B0604020202020204" pitchFamily="34" charset="0"/>
              <a:buChar char="•"/>
              <a:defRPr/>
            </a:pPr>
            <a:r>
              <a:rPr lang="en-US" sz="2800" b="1" dirty="0"/>
              <a:t>Cross Categorical- 158000</a:t>
            </a:r>
          </a:p>
          <a:p>
            <a:pPr marL="925073" lvl="1" indent="-457200">
              <a:lnSpc>
                <a:spcPct val="100000"/>
              </a:lnSpc>
              <a:spcBef>
                <a:spcPts val="600"/>
              </a:spcBef>
              <a:spcAft>
                <a:spcPts val="0"/>
              </a:spcAft>
              <a:buClr>
                <a:srgbClr val="6600CC"/>
              </a:buClr>
              <a:buFont typeface="Arial" panose="020B0604020202020204" pitchFamily="34" charset="0"/>
              <a:buChar char="•"/>
              <a:defRPr/>
            </a:pPr>
            <a:r>
              <a:rPr lang="en-US" sz="2800" b="1" dirty="0"/>
              <a:t>Special Education Program Aide – 159100</a:t>
            </a:r>
            <a:endParaRPr lang="en-US" sz="1000" b="1" dirty="0"/>
          </a:p>
          <a:p>
            <a:pPr>
              <a:lnSpc>
                <a:spcPct val="100000"/>
              </a:lnSpc>
              <a:spcBef>
                <a:spcPts val="600"/>
              </a:spcBef>
              <a:spcAft>
                <a:spcPts val="0"/>
              </a:spcAft>
              <a:buClr>
                <a:srgbClr val="6600CC"/>
              </a:buClr>
              <a:buFont typeface="Arial" pitchFamily="34" charset="0"/>
              <a:buChar char="•"/>
              <a:defRPr/>
            </a:pPr>
            <a:r>
              <a:rPr lang="en-US" sz="3200" dirty="0"/>
              <a:t>School Psychologist- 215000</a:t>
            </a:r>
            <a:endParaRPr lang="en-US" sz="500" dirty="0"/>
          </a:p>
          <a:p>
            <a:pPr>
              <a:lnSpc>
                <a:spcPct val="100000"/>
              </a:lnSpc>
              <a:spcBef>
                <a:spcPts val="600"/>
              </a:spcBef>
              <a:spcAft>
                <a:spcPts val="0"/>
              </a:spcAft>
              <a:buClr>
                <a:srgbClr val="6600CC"/>
              </a:buClr>
              <a:buFont typeface="Arial" pitchFamily="34" charset="0"/>
              <a:buChar char="•"/>
              <a:defRPr/>
            </a:pPr>
            <a:r>
              <a:rPr lang="en-US" sz="3200" dirty="0"/>
              <a:t>Staff Training – 221300</a:t>
            </a:r>
          </a:p>
          <a:p>
            <a:pPr>
              <a:lnSpc>
                <a:spcPct val="100000"/>
              </a:lnSpc>
              <a:spcBef>
                <a:spcPts val="600"/>
              </a:spcBef>
              <a:spcAft>
                <a:spcPts val="0"/>
              </a:spcAft>
              <a:buClr>
                <a:srgbClr val="6600CC"/>
              </a:buClr>
              <a:buFont typeface="Arial" pitchFamily="34" charset="0"/>
              <a:buChar char="•"/>
              <a:defRPr/>
            </a:pPr>
            <a:r>
              <a:rPr lang="en-US" sz="3200" dirty="0"/>
              <a:t>500000 - District-wide - used only for a revenue</a:t>
            </a:r>
            <a:r>
              <a:rPr lang="en-US" dirty="0"/>
              <a:t> </a:t>
            </a:r>
          </a:p>
          <a:p>
            <a:pPr marL="0" indent="0">
              <a:lnSpc>
                <a:spcPct val="100000"/>
              </a:lnSpc>
              <a:spcBef>
                <a:spcPts val="600"/>
              </a:spcBef>
              <a:spcAft>
                <a:spcPts val="0"/>
              </a:spcAft>
              <a:buClr>
                <a:srgbClr val="6600CC"/>
              </a:buClr>
              <a:buNone/>
              <a:defRPr/>
            </a:pPr>
            <a:endParaRPr lang="en-US" sz="3200"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23</a:t>
            </a:fld>
            <a:endParaRPr lang="en-US" sz="2400" dirty="0"/>
          </a:p>
        </p:txBody>
      </p:sp>
    </p:spTree>
    <p:extLst>
      <p:ext uri="{BB962C8B-B14F-4D97-AF65-F5344CB8AC3E}">
        <p14:creationId xmlns:p14="http://schemas.microsoft.com/office/powerpoint/2010/main" val="3458029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nSpc>
                <a:spcPct val="100000"/>
              </a:lnSpc>
              <a:spcBef>
                <a:spcPts val="0"/>
              </a:spcBef>
            </a:pPr>
            <a:r>
              <a:rPr lang="en-US" dirty="0" smtClean="0"/>
              <a:t>What is a Function</a:t>
            </a:r>
            <a:r>
              <a:rPr lang="en-US" dirty="0"/>
              <a:t>?</a:t>
            </a:r>
          </a:p>
        </p:txBody>
      </p:sp>
      <p:sp>
        <p:nvSpPr>
          <p:cNvPr id="3" name="Text Placeholder 2"/>
          <p:cNvSpPr>
            <a:spLocks noGrp="1"/>
          </p:cNvSpPr>
          <p:nvPr>
            <p:ph type="body" sz="quarter" idx="14"/>
          </p:nvPr>
        </p:nvSpPr>
        <p:spPr>
          <a:xfrm>
            <a:off x="1805354" y="1262270"/>
            <a:ext cx="9179169" cy="5507763"/>
          </a:xfrm>
        </p:spPr>
        <p:txBody>
          <a:bodyPr>
            <a:noAutofit/>
          </a:bodyPr>
          <a:lstStyle/>
          <a:p>
            <a:pPr marL="0" indent="0" fontAlgn="auto">
              <a:lnSpc>
                <a:spcPct val="100000"/>
              </a:lnSpc>
              <a:spcBef>
                <a:spcPts val="600"/>
              </a:spcBef>
              <a:spcAft>
                <a:spcPts val="0"/>
              </a:spcAft>
              <a:buNone/>
              <a:defRPr/>
            </a:pPr>
            <a:r>
              <a:rPr lang="en-US" sz="3200" dirty="0"/>
              <a:t>Is the revenue for a specific function?</a:t>
            </a:r>
          </a:p>
          <a:p>
            <a:pPr marL="457200" indent="-457200" fontAlgn="auto">
              <a:lnSpc>
                <a:spcPct val="100000"/>
              </a:lnSpc>
              <a:spcBef>
                <a:spcPts val="600"/>
              </a:spcBef>
              <a:spcAft>
                <a:spcPts val="0"/>
              </a:spcAft>
              <a:buFont typeface="Wingdings" pitchFamily="2" charset="2"/>
              <a:buChar char="ü"/>
              <a:defRPr/>
            </a:pPr>
            <a:r>
              <a:rPr lang="en-US" sz="3200" dirty="0"/>
              <a:t>Drivers’ Ed fee (145000)</a:t>
            </a:r>
          </a:p>
          <a:p>
            <a:pPr marL="457200" indent="-457200" fontAlgn="auto">
              <a:lnSpc>
                <a:spcPct val="100000"/>
              </a:lnSpc>
              <a:spcBef>
                <a:spcPts val="600"/>
              </a:spcBef>
              <a:spcAft>
                <a:spcPts val="0"/>
              </a:spcAft>
              <a:buFont typeface="Wingdings" pitchFamily="2" charset="2"/>
              <a:buChar char="ü"/>
              <a:defRPr/>
            </a:pPr>
            <a:r>
              <a:rPr lang="en-US" sz="3200" dirty="0"/>
              <a:t>Library fees (222000)</a:t>
            </a:r>
          </a:p>
          <a:p>
            <a:pPr marL="457200" indent="-457200" fontAlgn="auto">
              <a:lnSpc>
                <a:spcPct val="100000"/>
              </a:lnSpc>
              <a:spcBef>
                <a:spcPts val="600"/>
              </a:spcBef>
              <a:spcAft>
                <a:spcPts val="0"/>
              </a:spcAft>
              <a:buFont typeface="Wingdings" pitchFamily="2" charset="2"/>
              <a:buChar char="ü"/>
              <a:defRPr/>
            </a:pPr>
            <a:r>
              <a:rPr lang="en-US" sz="3200" dirty="0"/>
              <a:t>Grant to support a specific tech ed program (136000)</a:t>
            </a:r>
          </a:p>
          <a:p>
            <a:pPr fontAlgn="auto">
              <a:lnSpc>
                <a:spcPct val="100000"/>
              </a:lnSpc>
              <a:spcBef>
                <a:spcPts val="600"/>
              </a:spcBef>
              <a:spcAft>
                <a:spcPts val="0"/>
              </a:spcAft>
              <a:defRPr/>
            </a:pPr>
            <a:endParaRPr lang="en-US" sz="900" dirty="0"/>
          </a:p>
          <a:p>
            <a:pPr marL="0" indent="0" fontAlgn="auto">
              <a:lnSpc>
                <a:spcPct val="100000"/>
              </a:lnSpc>
              <a:spcBef>
                <a:spcPts val="600"/>
              </a:spcBef>
              <a:spcAft>
                <a:spcPts val="0"/>
              </a:spcAft>
              <a:buNone/>
              <a:defRPr/>
            </a:pPr>
            <a:r>
              <a:rPr lang="en-US" sz="3200" dirty="0"/>
              <a:t>Or is it a general revenue?</a:t>
            </a:r>
          </a:p>
          <a:p>
            <a:pPr marL="457200" indent="-457200" fontAlgn="auto">
              <a:lnSpc>
                <a:spcPct val="100000"/>
              </a:lnSpc>
              <a:spcBef>
                <a:spcPts val="600"/>
              </a:spcBef>
              <a:spcAft>
                <a:spcPts val="0"/>
              </a:spcAft>
              <a:buFont typeface="Wingdings" pitchFamily="2" charset="2"/>
              <a:buChar char="ü"/>
              <a:defRPr/>
            </a:pPr>
            <a:r>
              <a:rPr lang="en-US" sz="3200" dirty="0"/>
              <a:t>District-Wide (500000)</a:t>
            </a:r>
          </a:p>
          <a:p>
            <a:pPr marL="914400" lvl="1" indent="-457200" fontAlgn="auto">
              <a:lnSpc>
                <a:spcPct val="100000"/>
              </a:lnSpc>
              <a:spcBef>
                <a:spcPts val="600"/>
              </a:spcBef>
              <a:spcAft>
                <a:spcPts val="0"/>
              </a:spcAft>
              <a:buFont typeface="Wingdings" pitchFamily="2" charset="2"/>
              <a:buChar char="ü"/>
              <a:defRPr/>
            </a:pPr>
            <a:r>
              <a:rPr lang="en-US" sz="2800" b="1" i="1" dirty="0"/>
              <a:t>This function number is only to be used with revenues (a source code)</a:t>
            </a:r>
          </a:p>
          <a:p>
            <a:pPr fontAlgn="auto">
              <a:lnSpc>
                <a:spcPct val="100000"/>
              </a:lnSpc>
              <a:spcBef>
                <a:spcPts val="600"/>
              </a:spcBef>
              <a:spcAft>
                <a:spcPts val="0"/>
              </a:spcAft>
              <a:defRPr/>
            </a:pPr>
            <a:endParaRPr lang="en-US" sz="3200" dirty="0"/>
          </a:p>
          <a:p>
            <a:pPr marL="0" indent="0">
              <a:lnSpc>
                <a:spcPct val="100000"/>
              </a:lnSpc>
              <a:spcBef>
                <a:spcPts val="600"/>
              </a:spcBef>
              <a:spcAft>
                <a:spcPts val="0"/>
              </a:spcAft>
              <a:buClr>
                <a:srgbClr val="6600CC"/>
              </a:buClr>
              <a:buNone/>
              <a:defRPr/>
            </a:pPr>
            <a:endParaRPr lang="en-US" sz="3600"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24</a:t>
            </a:fld>
            <a:endParaRPr lang="en-US" sz="2400" dirty="0"/>
          </a:p>
        </p:txBody>
      </p:sp>
    </p:spTree>
    <p:extLst>
      <p:ext uri="{BB962C8B-B14F-4D97-AF65-F5344CB8AC3E}">
        <p14:creationId xmlns:p14="http://schemas.microsoft.com/office/powerpoint/2010/main" val="50163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nSpc>
                <a:spcPct val="100000"/>
              </a:lnSpc>
              <a:spcBef>
                <a:spcPts val="0"/>
              </a:spcBef>
            </a:pPr>
            <a:r>
              <a:rPr lang="en-US" dirty="0" smtClean="0"/>
              <a:t>BALANCE SHEET ACCOUNTS</a:t>
            </a:r>
            <a:endParaRPr lang="en-US" dirty="0"/>
          </a:p>
        </p:txBody>
      </p:sp>
      <p:sp>
        <p:nvSpPr>
          <p:cNvPr id="3" name="Text Placeholder 2"/>
          <p:cNvSpPr>
            <a:spLocks noGrp="1"/>
          </p:cNvSpPr>
          <p:nvPr>
            <p:ph type="body" sz="quarter" idx="14"/>
          </p:nvPr>
        </p:nvSpPr>
        <p:spPr>
          <a:xfrm>
            <a:off x="2529128" y="1262270"/>
            <a:ext cx="9179169" cy="5507763"/>
          </a:xfrm>
        </p:spPr>
        <p:txBody>
          <a:bodyPr>
            <a:noAutofit/>
          </a:bodyPr>
          <a:lstStyle/>
          <a:p>
            <a:pPr>
              <a:lnSpc>
                <a:spcPct val="100000"/>
              </a:lnSpc>
              <a:spcBef>
                <a:spcPts val="300"/>
              </a:spcBef>
              <a:spcAft>
                <a:spcPts val="0"/>
              </a:spcAft>
              <a:buNone/>
              <a:defRPr/>
            </a:pPr>
            <a:r>
              <a:rPr lang="en-US" sz="2800" dirty="0"/>
              <a:t>700 000 – Assets</a:t>
            </a:r>
          </a:p>
          <a:p>
            <a:pPr marL="925073" lvl="1" indent="-457200">
              <a:lnSpc>
                <a:spcPct val="100000"/>
              </a:lnSpc>
              <a:spcBef>
                <a:spcPts val="300"/>
              </a:spcBef>
              <a:spcAft>
                <a:spcPts val="0"/>
              </a:spcAft>
              <a:buFont typeface="Arial" panose="020B0604020202020204" pitchFamily="34" charset="0"/>
              <a:buChar char="•"/>
              <a:defRPr/>
            </a:pPr>
            <a:r>
              <a:rPr lang="en-US" sz="2800" b="1" dirty="0"/>
              <a:t>711000 - Cash</a:t>
            </a:r>
          </a:p>
          <a:p>
            <a:pPr marL="925073" lvl="1" indent="-457200">
              <a:lnSpc>
                <a:spcPct val="100000"/>
              </a:lnSpc>
              <a:spcBef>
                <a:spcPts val="300"/>
              </a:spcBef>
              <a:spcAft>
                <a:spcPts val="0"/>
              </a:spcAft>
              <a:buFont typeface="Arial" panose="020B0604020202020204" pitchFamily="34" charset="0"/>
              <a:buChar char="•"/>
              <a:defRPr/>
            </a:pPr>
            <a:r>
              <a:rPr lang="en-US" sz="2800" b="1" dirty="0"/>
              <a:t>713000 - Receivables</a:t>
            </a:r>
          </a:p>
          <a:p>
            <a:pPr marL="925073" lvl="1" indent="-457200">
              <a:lnSpc>
                <a:spcPct val="100000"/>
              </a:lnSpc>
              <a:spcBef>
                <a:spcPts val="300"/>
              </a:spcBef>
              <a:spcAft>
                <a:spcPts val="0"/>
              </a:spcAft>
              <a:buFont typeface="Arial" panose="020B0604020202020204" pitchFamily="34" charset="0"/>
              <a:buChar char="•"/>
              <a:defRPr/>
            </a:pPr>
            <a:r>
              <a:rPr lang="en-US" sz="2800" b="1" dirty="0"/>
              <a:t>715000 - Due from other Governments</a:t>
            </a:r>
          </a:p>
          <a:p>
            <a:pPr>
              <a:lnSpc>
                <a:spcPct val="100000"/>
              </a:lnSpc>
              <a:spcBef>
                <a:spcPts val="300"/>
              </a:spcBef>
              <a:spcAft>
                <a:spcPts val="0"/>
              </a:spcAft>
              <a:buNone/>
              <a:defRPr/>
            </a:pPr>
            <a:r>
              <a:rPr lang="en-US" sz="2800" dirty="0"/>
              <a:t>800 000 – Liabilities</a:t>
            </a:r>
          </a:p>
          <a:p>
            <a:pPr marL="925073" lvl="1" indent="-457200">
              <a:lnSpc>
                <a:spcPct val="100000"/>
              </a:lnSpc>
              <a:spcBef>
                <a:spcPts val="300"/>
              </a:spcBef>
              <a:spcAft>
                <a:spcPts val="0"/>
              </a:spcAft>
              <a:buFont typeface="Arial" panose="020B0604020202020204" pitchFamily="34" charset="0"/>
              <a:buChar char="•"/>
              <a:defRPr/>
            </a:pPr>
            <a:r>
              <a:rPr lang="en-US" sz="2800" b="1" dirty="0"/>
              <a:t>811000 - Payables</a:t>
            </a:r>
          </a:p>
          <a:p>
            <a:pPr marL="925073" lvl="1" indent="-457200">
              <a:lnSpc>
                <a:spcPct val="100000"/>
              </a:lnSpc>
              <a:spcBef>
                <a:spcPts val="300"/>
              </a:spcBef>
              <a:spcAft>
                <a:spcPts val="0"/>
              </a:spcAft>
              <a:buFont typeface="Arial" panose="020B0604020202020204" pitchFamily="34" charset="0"/>
              <a:buChar char="•"/>
              <a:defRPr/>
            </a:pPr>
            <a:r>
              <a:rPr lang="en-US" sz="2800" b="1" dirty="0"/>
              <a:t>813000 - Due to other Governments</a:t>
            </a:r>
          </a:p>
          <a:p>
            <a:pPr marL="925073" lvl="1" indent="-457200">
              <a:lnSpc>
                <a:spcPct val="100000"/>
              </a:lnSpc>
              <a:spcBef>
                <a:spcPts val="300"/>
              </a:spcBef>
              <a:spcAft>
                <a:spcPts val="0"/>
              </a:spcAft>
              <a:buFont typeface="Arial" panose="020B0604020202020204" pitchFamily="34" charset="0"/>
              <a:buChar char="•"/>
              <a:defRPr/>
            </a:pPr>
            <a:r>
              <a:rPr lang="en-US" sz="2800" b="1" dirty="0"/>
              <a:t>842000 - Long-Term Debt</a:t>
            </a:r>
          </a:p>
          <a:p>
            <a:pPr>
              <a:lnSpc>
                <a:spcPct val="100000"/>
              </a:lnSpc>
              <a:spcBef>
                <a:spcPts val="300"/>
              </a:spcBef>
              <a:spcAft>
                <a:spcPts val="0"/>
              </a:spcAft>
              <a:buNone/>
              <a:defRPr/>
            </a:pPr>
            <a:r>
              <a:rPr lang="en-US" sz="2800" dirty="0"/>
              <a:t>900 000 – Fund Balance “Equity”</a:t>
            </a:r>
          </a:p>
          <a:p>
            <a:pPr marL="925073" lvl="1" indent="-457200">
              <a:lnSpc>
                <a:spcPct val="100000"/>
              </a:lnSpc>
              <a:spcBef>
                <a:spcPts val="300"/>
              </a:spcBef>
              <a:spcAft>
                <a:spcPts val="0"/>
              </a:spcAft>
              <a:buFont typeface="Arial" panose="020B0604020202020204" pitchFamily="34" charset="0"/>
              <a:buChar char="•"/>
              <a:defRPr/>
            </a:pPr>
            <a:r>
              <a:rPr lang="en-US" sz="2800" b="1" dirty="0"/>
              <a:t>936000 - Restricted Fund Balance</a:t>
            </a:r>
          </a:p>
          <a:p>
            <a:pPr marL="925073" lvl="1" indent="-457200">
              <a:lnSpc>
                <a:spcPct val="100000"/>
              </a:lnSpc>
              <a:spcBef>
                <a:spcPts val="300"/>
              </a:spcBef>
              <a:spcAft>
                <a:spcPts val="0"/>
              </a:spcAft>
              <a:buFont typeface="Arial" panose="020B0604020202020204" pitchFamily="34" charset="0"/>
              <a:buChar char="•"/>
              <a:defRPr/>
            </a:pPr>
            <a:r>
              <a:rPr lang="en-US" sz="2800" b="1" dirty="0"/>
              <a:t>939900 - Unassigned Fund Balance</a:t>
            </a:r>
          </a:p>
          <a:p>
            <a:pPr marL="0" indent="0">
              <a:lnSpc>
                <a:spcPct val="100000"/>
              </a:lnSpc>
              <a:spcBef>
                <a:spcPts val="600"/>
              </a:spcBef>
              <a:spcAft>
                <a:spcPts val="0"/>
              </a:spcAft>
              <a:buClr>
                <a:srgbClr val="6600CC"/>
              </a:buClr>
              <a:buNone/>
              <a:defRPr/>
            </a:pPr>
            <a:endParaRPr lang="en-US" sz="3600"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25</a:t>
            </a:fld>
            <a:endParaRPr lang="en-US" sz="2400" dirty="0"/>
          </a:p>
        </p:txBody>
      </p:sp>
    </p:spTree>
    <p:extLst>
      <p:ext uri="{BB962C8B-B14F-4D97-AF65-F5344CB8AC3E}">
        <p14:creationId xmlns:p14="http://schemas.microsoft.com/office/powerpoint/2010/main" val="1605830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nSpc>
                <a:spcPct val="100000"/>
              </a:lnSpc>
              <a:spcBef>
                <a:spcPts val="0"/>
              </a:spcBef>
            </a:pPr>
            <a:r>
              <a:rPr lang="en-US" dirty="0"/>
              <a:t>What is a source or objects?</a:t>
            </a:r>
          </a:p>
        </p:txBody>
      </p:sp>
      <p:sp>
        <p:nvSpPr>
          <p:cNvPr id="3" name="Text Placeholder 2"/>
          <p:cNvSpPr>
            <a:spLocks noGrp="1"/>
          </p:cNvSpPr>
          <p:nvPr>
            <p:ph type="body" sz="quarter" idx="14"/>
          </p:nvPr>
        </p:nvSpPr>
        <p:spPr>
          <a:xfrm>
            <a:off x="1594338" y="1262270"/>
            <a:ext cx="10113959" cy="5507763"/>
          </a:xfrm>
        </p:spPr>
        <p:txBody>
          <a:bodyPr>
            <a:noAutofit/>
          </a:bodyPr>
          <a:lstStyle/>
          <a:p>
            <a:pPr marL="457200" indent="-457200">
              <a:lnSpc>
                <a:spcPct val="100000"/>
              </a:lnSpc>
              <a:spcBef>
                <a:spcPts val="300"/>
              </a:spcBef>
              <a:spcAft>
                <a:spcPts val="0"/>
              </a:spcAft>
              <a:buFont typeface="Wingdings"/>
              <a:buChar char=""/>
              <a:defRPr/>
            </a:pPr>
            <a:r>
              <a:rPr lang="en-US" sz="2800" dirty="0"/>
              <a:t>Source </a:t>
            </a:r>
            <a:r>
              <a:rPr lang="en-US" sz="3200" dirty="0"/>
              <a:t>-used to classify revenues by their origins</a:t>
            </a:r>
          </a:p>
          <a:p>
            <a:pPr marL="457200" indent="-457200">
              <a:lnSpc>
                <a:spcPct val="100000"/>
              </a:lnSpc>
              <a:spcBef>
                <a:spcPts val="300"/>
              </a:spcBef>
              <a:spcAft>
                <a:spcPts val="0"/>
              </a:spcAft>
              <a:buFont typeface="Wingdings"/>
              <a:buChar char=""/>
              <a:defRPr/>
            </a:pPr>
            <a:r>
              <a:rPr lang="en-US" sz="2800" dirty="0"/>
              <a:t>Object - </a:t>
            </a:r>
            <a:r>
              <a:rPr lang="en-US" sz="3200" dirty="0"/>
              <a:t>used to identify the service or item used or purchased in accomplishing a function.</a:t>
            </a:r>
          </a:p>
          <a:p>
            <a:pPr marL="0" indent="0">
              <a:lnSpc>
                <a:spcPct val="100000"/>
              </a:lnSpc>
              <a:spcBef>
                <a:spcPts val="300"/>
              </a:spcBef>
              <a:spcAft>
                <a:spcPts val="0"/>
              </a:spcAft>
              <a:buClr>
                <a:srgbClr val="6600CC"/>
              </a:buClr>
              <a:buNone/>
              <a:defRPr/>
            </a:pPr>
            <a:endParaRPr lang="en-US" sz="3200"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26</a:t>
            </a:fld>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358562183"/>
              </p:ext>
            </p:extLst>
          </p:nvPr>
        </p:nvGraphicFramePr>
        <p:xfrm>
          <a:off x="1031630" y="2879178"/>
          <a:ext cx="10083250" cy="3124199"/>
        </p:xfrm>
        <a:graphic>
          <a:graphicData uri="http://schemas.openxmlformats.org/drawingml/2006/table">
            <a:tbl>
              <a:tblPr firstRow="1" bandRow="1">
                <a:tableStyleId>{5C22544A-7EE6-4342-B048-85BDC9FD1C3A}</a:tableStyleId>
              </a:tblPr>
              <a:tblGrid>
                <a:gridCol w="1080348">
                  <a:extLst>
                    <a:ext uri="{9D8B030D-6E8A-4147-A177-3AD203B41FA5}">
                      <a16:colId xmlns:a16="http://schemas.microsoft.com/office/drawing/2014/main" val="20000"/>
                    </a:ext>
                  </a:extLst>
                </a:gridCol>
                <a:gridCol w="990320">
                  <a:extLst>
                    <a:ext uri="{9D8B030D-6E8A-4147-A177-3AD203B41FA5}">
                      <a16:colId xmlns:a16="http://schemas.microsoft.com/office/drawing/2014/main" val="20001"/>
                    </a:ext>
                  </a:extLst>
                </a:gridCol>
                <a:gridCol w="900290">
                  <a:extLst>
                    <a:ext uri="{9D8B030D-6E8A-4147-A177-3AD203B41FA5}">
                      <a16:colId xmlns:a16="http://schemas.microsoft.com/office/drawing/2014/main" val="20002"/>
                    </a:ext>
                  </a:extLst>
                </a:gridCol>
                <a:gridCol w="1170378">
                  <a:extLst>
                    <a:ext uri="{9D8B030D-6E8A-4147-A177-3AD203B41FA5}">
                      <a16:colId xmlns:a16="http://schemas.microsoft.com/office/drawing/2014/main" val="20003"/>
                    </a:ext>
                  </a:extLst>
                </a:gridCol>
                <a:gridCol w="900290">
                  <a:extLst>
                    <a:ext uri="{9D8B030D-6E8A-4147-A177-3AD203B41FA5}">
                      <a16:colId xmlns:a16="http://schemas.microsoft.com/office/drawing/2014/main" val="20004"/>
                    </a:ext>
                  </a:extLst>
                </a:gridCol>
                <a:gridCol w="900290">
                  <a:extLst>
                    <a:ext uri="{9D8B030D-6E8A-4147-A177-3AD203B41FA5}">
                      <a16:colId xmlns:a16="http://schemas.microsoft.com/office/drawing/2014/main" val="20005"/>
                    </a:ext>
                  </a:extLst>
                </a:gridCol>
                <a:gridCol w="900290">
                  <a:extLst>
                    <a:ext uri="{9D8B030D-6E8A-4147-A177-3AD203B41FA5}">
                      <a16:colId xmlns:a16="http://schemas.microsoft.com/office/drawing/2014/main" val="20006"/>
                    </a:ext>
                  </a:extLst>
                </a:gridCol>
                <a:gridCol w="1080348">
                  <a:extLst>
                    <a:ext uri="{9D8B030D-6E8A-4147-A177-3AD203B41FA5}">
                      <a16:colId xmlns:a16="http://schemas.microsoft.com/office/drawing/2014/main" val="20007"/>
                    </a:ext>
                  </a:extLst>
                </a:gridCol>
                <a:gridCol w="1080348">
                  <a:extLst>
                    <a:ext uri="{9D8B030D-6E8A-4147-A177-3AD203B41FA5}">
                      <a16:colId xmlns:a16="http://schemas.microsoft.com/office/drawing/2014/main" val="20008"/>
                    </a:ext>
                  </a:extLst>
                </a:gridCol>
                <a:gridCol w="1080348">
                  <a:extLst>
                    <a:ext uri="{9D8B030D-6E8A-4147-A177-3AD203B41FA5}">
                      <a16:colId xmlns:a16="http://schemas.microsoft.com/office/drawing/2014/main" val="20009"/>
                    </a:ext>
                  </a:extLst>
                </a:gridCol>
              </a:tblGrid>
              <a:tr h="578555">
                <a:tc>
                  <a:txBody>
                    <a:bodyPr/>
                    <a:lstStyle/>
                    <a:p>
                      <a:endParaRPr lang="en-US" sz="1900" b="1" dirty="0">
                        <a:solidFill>
                          <a:schemeClr val="tx1"/>
                        </a:solidFill>
                      </a:endParaRPr>
                    </a:p>
                  </a:txBody>
                  <a:tcPr/>
                </a:tc>
                <a:tc>
                  <a:txBody>
                    <a:bodyPr/>
                    <a:lstStyle/>
                    <a:p>
                      <a:pPr algn="ctr"/>
                      <a:r>
                        <a:rPr lang="en-US" sz="1900" b="1" dirty="0" smtClean="0">
                          <a:solidFill>
                            <a:schemeClr val="tx1"/>
                          </a:solidFill>
                        </a:rPr>
                        <a:t>100</a:t>
                      </a:r>
                      <a:endParaRPr lang="en-US" sz="1900" b="1" dirty="0">
                        <a:solidFill>
                          <a:schemeClr val="tx1"/>
                        </a:solidFill>
                      </a:endParaRPr>
                    </a:p>
                  </a:txBody>
                  <a:tcPr/>
                </a:tc>
                <a:tc>
                  <a:txBody>
                    <a:bodyPr/>
                    <a:lstStyle/>
                    <a:p>
                      <a:pPr algn="ctr"/>
                      <a:r>
                        <a:rPr lang="en-US" sz="1900" b="1" dirty="0" smtClean="0">
                          <a:solidFill>
                            <a:schemeClr val="tx1"/>
                          </a:solidFill>
                        </a:rPr>
                        <a:t>200</a:t>
                      </a:r>
                      <a:endParaRPr lang="en-US" sz="1900" b="1" dirty="0">
                        <a:solidFill>
                          <a:schemeClr val="tx1"/>
                        </a:solidFill>
                      </a:endParaRPr>
                    </a:p>
                  </a:txBody>
                  <a:tcPr/>
                </a:tc>
                <a:tc>
                  <a:txBody>
                    <a:bodyPr/>
                    <a:lstStyle/>
                    <a:p>
                      <a:pPr algn="ctr"/>
                      <a:r>
                        <a:rPr lang="en-US" sz="1900" b="1" dirty="0" smtClean="0">
                          <a:solidFill>
                            <a:schemeClr val="tx1"/>
                          </a:solidFill>
                        </a:rPr>
                        <a:t>300</a:t>
                      </a:r>
                      <a:endParaRPr lang="en-US" sz="1900" b="1" dirty="0">
                        <a:solidFill>
                          <a:schemeClr val="tx1"/>
                        </a:solidFill>
                      </a:endParaRPr>
                    </a:p>
                  </a:txBody>
                  <a:tcPr/>
                </a:tc>
                <a:tc>
                  <a:txBody>
                    <a:bodyPr/>
                    <a:lstStyle/>
                    <a:p>
                      <a:pPr algn="ctr"/>
                      <a:r>
                        <a:rPr lang="en-US" sz="1900" b="1" dirty="0" smtClean="0">
                          <a:solidFill>
                            <a:schemeClr val="tx1"/>
                          </a:solidFill>
                        </a:rPr>
                        <a:t>400</a:t>
                      </a:r>
                      <a:endParaRPr lang="en-US" sz="1900" b="1" dirty="0">
                        <a:solidFill>
                          <a:schemeClr val="tx1"/>
                        </a:solidFill>
                      </a:endParaRPr>
                    </a:p>
                  </a:txBody>
                  <a:tcPr/>
                </a:tc>
                <a:tc>
                  <a:txBody>
                    <a:bodyPr/>
                    <a:lstStyle/>
                    <a:p>
                      <a:pPr algn="ctr"/>
                      <a:r>
                        <a:rPr lang="en-US" sz="1900" b="1" dirty="0" smtClean="0">
                          <a:solidFill>
                            <a:schemeClr val="tx1"/>
                          </a:solidFill>
                        </a:rPr>
                        <a:t>500</a:t>
                      </a:r>
                      <a:endParaRPr lang="en-US" sz="1900" b="1" dirty="0">
                        <a:solidFill>
                          <a:schemeClr val="tx1"/>
                        </a:solidFill>
                      </a:endParaRPr>
                    </a:p>
                  </a:txBody>
                  <a:tcPr/>
                </a:tc>
                <a:tc>
                  <a:txBody>
                    <a:bodyPr/>
                    <a:lstStyle/>
                    <a:p>
                      <a:pPr algn="ctr"/>
                      <a:r>
                        <a:rPr lang="en-US" sz="1900" b="1" dirty="0" smtClean="0">
                          <a:solidFill>
                            <a:schemeClr val="tx1"/>
                          </a:solidFill>
                        </a:rPr>
                        <a:t>600</a:t>
                      </a:r>
                      <a:endParaRPr lang="en-US" sz="1900" b="1" dirty="0">
                        <a:solidFill>
                          <a:schemeClr val="tx1"/>
                        </a:solidFill>
                      </a:endParaRPr>
                    </a:p>
                  </a:txBody>
                  <a:tcPr/>
                </a:tc>
                <a:tc>
                  <a:txBody>
                    <a:bodyPr/>
                    <a:lstStyle/>
                    <a:p>
                      <a:pPr algn="ctr"/>
                      <a:r>
                        <a:rPr lang="en-US" sz="1900" b="1" dirty="0" smtClean="0">
                          <a:solidFill>
                            <a:schemeClr val="tx1"/>
                          </a:solidFill>
                        </a:rPr>
                        <a:t>700</a:t>
                      </a:r>
                      <a:endParaRPr lang="en-US" sz="1900" b="1" dirty="0">
                        <a:solidFill>
                          <a:schemeClr val="tx1"/>
                        </a:solidFill>
                      </a:endParaRPr>
                    </a:p>
                  </a:txBody>
                  <a:tcPr/>
                </a:tc>
                <a:tc>
                  <a:txBody>
                    <a:bodyPr/>
                    <a:lstStyle/>
                    <a:p>
                      <a:pPr algn="ctr"/>
                      <a:r>
                        <a:rPr lang="en-US" sz="1900" b="1" dirty="0" smtClean="0">
                          <a:solidFill>
                            <a:schemeClr val="tx1"/>
                          </a:solidFill>
                        </a:rPr>
                        <a:t>800</a:t>
                      </a:r>
                      <a:endParaRPr lang="en-US" sz="1900" b="1" dirty="0">
                        <a:solidFill>
                          <a:schemeClr val="tx1"/>
                        </a:solidFill>
                      </a:endParaRPr>
                    </a:p>
                  </a:txBody>
                  <a:tcPr/>
                </a:tc>
                <a:tc>
                  <a:txBody>
                    <a:bodyPr/>
                    <a:lstStyle/>
                    <a:p>
                      <a:pPr algn="ctr"/>
                      <a:r>
                        <a:rPr lang="en-US" sz="1900" b="1" dirty="0" smtClean="0">
                          <a:solidFill>
                            <a:schemeClr val="tx1"/>
                          </a:solidFill>
                        </a:rPr>
                        <a:t>900</a:t>
                      </a:r>
                      <a:endParaRPr lang="en-US" sz="1900" b="1" dirty="0">
                        <a:solidFill>
                          <a:schemeClr val="tx1"/>
                        </a:solidFill>
                      </a:endParaRPr>
                    </a:p>
                  </a:txBody>
                  <a:tcPr/>
                </a:tc>
                <a:extLst>
                  <a:ext uri="{0D108BD9-81ED-4DB2-BD59-A6C34878D82A}">
                    <a16:rowId xmlns:a16="http://schemas.microsoft.com/office/drawing/2014/main" val="10000"/>
                  </a:ext>
                </a:extLst>
              </a:tr>
              <a:tr h="1272822">
                <a:tc>
                  <a:txBody>
                    <a:bodyPr/>
                    <a:lstStyle/>
                    <a:p>
                      <a:r>
                        <a:rPr lang="en-US" sz="1900" b="1" dirty="0" smtClean="0">
                          <a:solidFill>
                            <a:schemeClr val="tx1"/>
                          </a:solidFill>
                        </a:rPr>
                        <a:t>Source (rev)</a:t>
                      </a:r>
                      <a:endParaRPr lang="en-US" sz="1900" b="1" dirty="0">
                        <a:solidFill>
                          <a:schemeClr val="tx1"/>
                        </a:solidFill>
                      </a:endParaRPr>
                    </a:p>
                  </a:txBody>
                  <a:tcPr/>
                </a:tc>
                <a:tc>
                  <a:txBody>
                    <a:bodyPr/>
                    <a:lstStyle/>
                    <a:p>
                      <a:pPr algn="ctr"/>
                      <a:r>
                        <a:rPr lang="en-US" sz="1800" b="1" dirty="0" smtClean="0">
                          <a:solidFill>
                            <a:schemeClr val="tx1"/>
                          </a:solidFill>
                        </a:rPr>
                        <a:t>Transfers In</a:t>
                      </a:r>
                      <a:endParaRPr lang="en-US" sz="1800" b="1" dirty="0">
                        <a:solidFill>
                          <a:schemeClr val="tx1"/>
                        </a:solidFill>
                      </a:endParaRPr>
                    </a:p>
                  </a:txBody>
                  <a:tcPr marL="9144" marR="9144"/>
                </a:tc>
                <a:tc>
                  <a:txBody>
                    <a:bodyPr/>
                    <a:lstStyle/>
                    <a:p>
                      <a:pPr algn="ctr"/>
                      <a:r>
                        <a:rPr lang="en-US" sz="1900" b="1" dirty="0" smtClean="0">
                          <a:solidFill>
                            <a:schemeClr val="tx1"/>
                          </a:solidFill>
                        </a:rPr>
                        <a:t>Local Sources</a:t>
                      </a:r>
                      <a:endParaRPr lang="en-US" sz="1900" b="1" dirty="0">
                        <a:solidFill>
                          <a:schemeClr val="tx1"/>
                        </a:solidFill>
                      </a:endParaRPr>
                    </a:p>
                  </a:txBody>
                  <a:tcPr marL="9144" marR="9144"/>
                </a:tc>
                <a:tc>
                  <a:txBody>
                    <a:bodyPr/>
                    <a:lstStyle/>
                    <a:p>
                      <a:pPr algn="ctr"/>
                      <a:r>
                        <a:rPr lang="en-US" sz="1900" b="1" dirty="0" smtClean="0">
                          <a:solidFill>
                            <a:schemeClr val="tx1"/>
                          </a:solidFill>
                        </a:rPr>
                        <a:t>Inter-District (WI)</a:t>
                      </a:r>
                      <a:endParaRPr lang="en-US" sz="1900" b="1" dirty="0">
                        <a:solidFill>
                          <a:schemeClr val="tx1"/>
                        </a:solidFill>
                      </a:endParaRPr>
                    </a:p>
                  </a:txBody>
                  <a:tcPr marL="9144" marR="9144"/>
                </a:tc>
                <a:tc>
                  <a:txBody>
                    <a:bodyPr/>
                    <a:lstStyle/>
                    <a:p>
                      <a:pPr algn="ctr"/>
                      <a:r>
                        <a:rPr lang="en-US" sz="1900" b="1" dirty="0" smtClean="0">
                          <a:solidFill>
                            <a:schemeClr val="tx1"/>
                          </a:solidFill>
                        </a:rPr>
                        <a:t>Inter-District (non-WI)</a:t>
                      </a:r>
                      <a:endParaRPr lang="en-US" sz="1900" b="1" dirty="0">
                        <a:solidFill>
                          <a:schemeClr val="tx1"/>
                        </a:solidFill>
                      </a:endParaRPr>
                    </a:p>
                  </a:txBody>
                  <a:tcPr marL="9144" marR="9144"/>
                </a:tc>
                <a:tc>
                  <a:txBody>
                    <a:bodyPr/>
                    <a:lstStyle/>
                    <a:p>
                      <a:pPr algn="ctr"/>
                      <a:r>
                        <a:rPr lang="en-US" sz="1800" b="1" dirty="0" smtClean="0">
                          <a:solidFill>
                            <a:schemeClr val="tx1"/>
                          </a:solidFill>
                        </a:rPr>
                        <a:t>Inter-mediate</a:t>
                      </a:r>
                      <a:endParaRPr lang="en-US" sz="1800" b="1" dirty="0">
                        <a:solidFill>
                          <a:schemeClr val="tx1"/>
                        </a:solidFill>
                      </a:endParaRPr>
                    </a:p>
                  </a:txBody>
                  <a:tcPr marL="9144" marR="9144"/>
                </a:tc>
                <a:tc>
                  <a:txBody>
                    <a:bodyPr/>
                    <a:lstStyle/>
                    <a:p>
                      <a:pPr algn="ctr"/>
                      <a:r>
                        <a:rPr lang="en-US" sz="1900" b="1" dirty="0" smtClean="0">
                          <a:solidFill>
                            <a:schemeClr val="tx1"/>
                          </a:solidFill>
                        </a:rPr>
                        <a:t>State Sources</a:t>
                      </a:r>
                      <a:endParaRPr lang="en-US" sz="1900" b="1" dirty="0">
                        <a:solidFill>
                          <a:schemeClr val="tx1"/>
                        </a:solidFill>
                      </a:endParaRPr>
                    </a:p>
                  </a:txBody>
                  <a:tcPr marL="9144" marR="9144"/>
                </a:tc>
                <a:tc>
                  <a:txBody>
                    <a:bodyPr/>
                    <a:lstStyle/>
                    <a:p>
                      <a:pPr algn="ctr"/>
                      <a:r>
                        <a:rPr lang="en-US" sz="1900" b="1" dirty="0" smtClean="0">
                          <a:solidFill>
                            <a:schemeClr val="tx1"/>
                          </a:solidFill>
                        </a:rPr>
                        <a:t>Federal Sources</a:t>
                      </a:r>
                      <a:endParaRPr lang="en-US" sz="1900" b="1" dirty="0">
                        <a:solidFill>
                          <a:schemeClr val="tx1"/>
                        </a:solidFill>
                      </a:endParaRPr>
                    </a:p>
                  </a:txBody>
                  <a:tcPr marL="9144" marR="9144"/>
                </a:tc>
                <a:tc>
                  <a:txBody>
                    <a:bodyPr/>
                    <a:lstStyle/>
                    <a:p>
                      <a:pPr algn="ctr"/>
                      <a:r>
                        <a:rPr lang="en-US" sz="1900" b="1" dirty="0" smtClean="0">
                          <a:solidFill>
                            <a:schemeClr val="tx1"/>
                          </a:solidFill>
                        </a:rPr>
                        <a:t>Other Financing Sources</a:t>
                      </a:r>
                      <a:endParaRPr lang="en-US" sz="1900" b="1" dirty="0">
                        <a:solidFill>
                          <a:schemeClr val="tx1"/>
                        </a:solidFill>
                      </a:endParaRPr>
                    </a:p>
                  </a:txBody>
                  <a:tcPr marL="9144" marR="9144"/>
                </a:tc>
                <a:tc>
                  <a:txBody>
                    <a:bodyPr/>
                    <a:lstStyle/>
                    <a:p>
                      <a:pPr algn="ctr"/>
                      <a:r>
                        <a:rPr lang="en-US" sz="1900" b="1" dirty="0" smtClean="0">
                          <a:solidFill>
                            <a:schemeClr val="tx1"/>
                          </a:solidFill>
                        </a:rPr>
                        <a:t>Other Revenues</a:t>
                      </a:r>
                      <a:endParaRPr lang="en-US" sz="1900" b="1" dirty="0">
                        <a:solidFill>
                          <a:schemeClr val="tx1"/>
                        </a:solidFill>
                      </a:endParaRPr>
                    </a:p>
                  </a:txBody>
                  <a:tcPr marL="9144" marR="9144"/>
                </a:tc>
                <a:extLst>
                  <a:ext uri="{0D108BD9-81ED-4DB2-BD59-A6C34878D82A}">
                    <a16:rowId xmlns:a16="http://schemas.microsoft.com/office/drawing/2014/main" val="10001"/>
                  </a:ext>
                </a:extLst>
              </a:tr>
              <a:tr h="1272822">
                <a:tc>
                  <a:txBody>
                    <a:bodyPr/>
                    <a:lstStyle/>
                    <a:p>
                      <a:r>
                        <a:rPr lang="en-US" sz="1900" b="1" dirty="0" smtClean="0">
                          <a:solidFill>
                            <a:schemeClr val="tx1"/>
                          </a:solidFill>
                        </a:rPr>
                        <a:t>Object (exp)</a:t>
                      </a:r>
                      <a:endParaRPr lang="en-US" sz="1900" b="1" dirty="0">
                        <a:solidFill>
                          <a:schemeClr val="tx1"/>
                        </a:solidFill>
                      </a:endParaRPr>
                    </a:p>
                  </a:txBody>
                  <a:tcPr/>
                </a:tc>
                <a:tc>
                  <a:txBody>
                    <a:bodyPr/>
                    <a:lstStyle/>
                    <a:p>
                      <a:pPr algn="ctr"/>
                      <a:r>
                        <a:rPr lang="en-US" sz="1900" b="1" dirty="0" smtClean="0">
                          <a:solidFill>
                            <a:schemeClr val="tx1"/>
                          </a:solidFill>
                        </a:rPr>
                        <a:t>Salaries</a:t>
                      </a:r>
                      <a:endParaRPr lang="en-US" sz="1900" b="1" dirty="0">
                        <a:solidFill>
                          <a:schemeClr val="tx1"/>
                        </a:solidFill>
                      </a:endParaRPr>
                    </a:p>
                  </a:txBody>
                  <a:tcPr marL="9144" marR="9144"/>
                </a:tc>
                <a:tc>
                  <a:txBody>
                    <a:bodyPr/>
                    <a:lstStyle/>
                    <a:p>
                      <a:pPr algn="ctr"/>
                      <a:r>
                        <a:rPr lang="en-US" sz="1800" b="1" dirty="0" smtClean="0">
                          <a:solidFill>
                            <a:schemeClr val="tx1"/>
                          </a:solidFill>
                        </a:rPr>
                        <a:t>Benefits</a:t>
                      </a:r>
                      <a:endParaRPr lang="en-US" sz="1800" b="1" dirty="0">
                        <a:solidFill>
                          <a:schemeClr val="tx1"/>
                        </a:solidFill>
                      </a:endParaRPr>
                    </a:p>
                  </a:txBody>
                  <a:tcPr marL="9144" marR="9144"/>
                </a:tc>
                <a:tc>
                  <a:txBody>
                    <a:bodyPr/>
                    <a:lstStyle/>
                    <a:p>
                      <a:pPr algn="ctr"/>
                      <a:r>
                        <a:rPr lang="en-US" sz="1900" b="1" dirty="0" smtClean="0">
                          <a:solidFill>
                            <a:schemeClr val="tx1"/>
                          </a:solidFill>
                        </a:rPr>
                        <a:t>Purchased Services</a:t>
                      </a:r>
                      <a:endParaRPr lang="en-US" sz="1900" b="1" dirty="0">
                        <a:solidFill>
                          <a:schemeClr val="tx1"/>
                        </a:solidFill>
                      </a:endParaRPr>
                    </a:p>
                  </a:txBody>
                  <a:tcPr marL="9144" marR="9144"/>
                </a:tc>
                <a:tc>
                  <a:txBody>
                    <a:bodyPr/>
                    <a:lstStyle/>
                    <a:p>
                      <a:pPr algn="ctr"/>
                      <a:r>
                        <a:rPr lang="en-US" sz="1900" b="1" dirty="0" smtClean="0">
                          <a:solidFill>
                            <a:schemeClr val="tx1"/>
                          </a:solidFill>
                        </a:rPr>
                        <a:t>Non-Capital Objects</a:t>
                      </a:r>
                      <a:endParaRPr lang="en-US" sz="1900" b="1" dirty="0">
                        <a:solidFill>
                          <a:schemeClr val="tx1"/>
                        </a:solidFill>
                      </a:endParaRPr>
                    </a:p>
                  </a:txBody>
                  <a:tcPr marL="9144" marR="9144"/>
                </a:tc>
                <a:tc>
                  <a:txBody>
                    <a:bodyPr/>
                    <a:lstStyle/>
                    <a:p>
                      <a:pPr algn="ctr"/>
                      <a:r>
                        <a:rPr lang="en-US" sz="1900" b="1" dirty="0" smtClean="0">
                          <a:solidFill>
                            <a:schemeClr val="tx1"/>
                          </a:solidFill>
                        </a:rPr>
                        <a:t>Capital Objects</a:t>
                      </a:r>
                      <a:endParaRPr lang="en-US" sz="1900" b="1" dirty="0">
                        <a:solidFill>
                          <a:schemeClr val="tx1"/>
                        </a:solidFill>
                      </a:endParaRPr>
                    </a:p>
                  </a:txBody>
                  <a:tcPr marL="9144" marR="9144"/>
                </a:tc>
                <a:tc>
                  <a:txBody>
                    <a:bodyPr/>
                    <a:lstStyle/>
                    <a:p>
                      <a:pPr algn="ctr"/>
                      <a:r>
                        <a:rPr lang="en-US" sz="1900" b="1" dirty="0" smtClean="0">
                          <a:solidFill>
                            <a:schemeClr val="tx1"/>
                          </a:solidFill>
                        </a:rPr>
                        <a:t>Debt Retire</a:t>
                      </a:r>
                      <a:endParaRPr lang="en-US" sz="1900" b="1" dirty="0">
                        <a:solidFill>
                          <a:schemeClr val="tx1"/>
                        </a:solidFill>
                      </a:endParaRPr>
                    </a:p>
                  </a:txBody>
                  <a:tcPr marL="9144" marR="9144"/>
                </a:tc>
                <a:tc>
                  <a:txBody>
                    <a:bodyPr/>
                    <a:lstStyle/>
                    <a:p>
                      <a:pPr algn="ctr"/>
                      <a:r>
                        <a:rPr lang="en-US" sz="1900" b="1" dirty="0" smtClean="0">
                          <a:solidFill>
                            <a:schemeClr val="tx1"/>
                          </a:solidFill>
                        </a:rPr>
                        <a:t>Insurance</a:t>
                      </a:r>
                      <a:endParaRPr lang="en-US" sz="1900" b="1" dirty="0">
                        <a:solidFill>
                          <a:schemeClr val="tx1"/>
                        </a:solidFill>
                      </a:endParaRPr>
                    </a:p>
                  </a:txBody>
                  <a:tcPr marL="9144" marR="9144"/>
                </a:tc>
                <a:tc>
                  <a:txBody>
                    <a:bodyPr/>
                    <a:lstStyle/>
                    <a:p>
                      <a:pPr algn="ctr"/>
                      <a:r>
                        <a:rPr lang="en-US" sz="1900" b="1" dirty="0" smtClean="0">
                          <a:solidFill>
                            <a:schemeClr val="tx1"/>
                          </a:solidFill>
                        </a:rPr>
                        <a:t>Transfers</a:t>
                      </a:r>
                      <a:endParaRPr lang="en-US" sz="1900" b="1" dirty="0">
                        <a:solidFill>
                          <a:schemeClr val="tx1"/>
                        </a:solidFill>
                      </a:endParaRPr>
                    </a:p>
                  </a:txBody>
                  <a:tcPr marL="9144" marR="9144"/>
                </a:tc>
                <a:tc>
                  <a:txBody>
                    <a:bodyPr/>
                    <a:lstStyle/>
                    <a:p>
                      <a:pPr algn="ctr"/>
                      <a:r>
                        <a:rPr lang="en-US" sz="1900" b="1" dirty="0" smtClean="0">
                          <a:solidFill>
                            <a:schemeClr val="tx1"/>
                          </a:solidFill>
                        </a:rPr>
                        <a:t>Other Objects</a:t>
                      </a:r>
                      <a:endParaRPr lang="en-US" sz="1900" b="1" dirty="0">
                        <a:solidFill>
                          <a:schemeClr val="tx1"/>
                        </a:solidFill>
                      </a:endParaRPr>
                    </a:p>
                  </a:txBody>
                  <a:tcPr marL="9144" marR="9144"/>
                </a:tc>
                <a:extLst>
                  <a:ext uri="{0D108BD9-81ED-4DB2-BD59-A6C34878D82A}">
                    <a16:rowId xmlns:a16="http://schemas.microsoft.com/office/drawing/2014/main" val="10002"/>
                  </a:ext>
                </a:extLst>
              </a:tr>
            </a:tbl>
          </a:graphicData>
        </a:graphic>
      </p:graphicFrame>
      <p:sp>
        <p:nvSpPr>
          <p:cNvPr id="5" name="Rectangle 4"/>
          <p:cNvSpPr/>
          <p:nvPr/>
        </p:nvSpPr>
        <p:spPr>
          <a:xfrm>
            <a:off x="1031630" y="2879178"/>
            <a:ext cx="10083250" cy="3124199"/>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031630" y="3446585"/>
            <a:ext cx="10083250" cy="1230923"/>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87064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nSpc>
                <a:spcPct val="100000"/>
              </a:lnSpc>
              <a:spcBef>
                <a:spcPts val="0"/>
              </a:spcBef>
            </a:pPr>
            <a:r>
              <a:rPr lang="en-US" dirty="0" smtClean="0"/>
              <a:t>Revenue Sources</a:t>
            </a:r>
            <a:endParaRPr lang="en-US" dirty="0"/>
          </a:p>
        </p:txBody>
      </p:sp>
      <p:sp>
        <p:nvSpPr>
          <p:cNvPr id="3" name="Text Placeholder 2"/>
          <p:cNvSpPr>
            <a:spLocks noGrp="1"/>
          </p:cNvSpPr>
          <p:nvPr>
            <p:ph type="body" sz="quarter" idx="14"/>
          </p:nvPr>
        </p:nvSpPr>
        <p:spPr>
          <a:xfrm>
            <a:off x="1594338" y="1262270"/>
            <a:ext cx="10113959" cy="5507763"/>
          </a:xfrm>
        </p:spPr>
        <p:txBody>
          <a:bodyPr>
            <a:noAutofit/>
          </a:bodyPr>
          <a:lstStyle/>
          <a:p>
            <a:pPr marL="274320" indent="-274320" algn="ctr">
              <a:lnSpc>
                <a:spcPct val="100000"/>
              </a:lnSpc>
              <a:spcBef>
                <a:spcPts val="600"/>
              </a:spcBef>
              <a:spcAft>
                <a:spcPts val="0"/>
              </a:spcAft>
              <a:buClr>
                <a:schemeClr val="accent3"/>
              </a:buClr>
              <a:buNone/>
              <a:defRPr/>
            </a:pPr>
            <a:r>
              <a:rPr lang="en-US" sz="3600" dirty="0"/>
              <a:t>REVENUE CODING: TWO (2) QUESTIONS</a:t>
            </a:r>
          </a:p>
          <a:p>
            <a:pPr marL="274320" indent="-274320">
              <a:lnSpc>
                <a:spcPct val="100000"/>
              </a:lnSpc>
              <a:spcBef>
                <a:spcPts val="600"/>
              </a:spcBef>
              <a:spcAft>
                <a:spcPts val="0"/>
              </a:spcAft>
              <a:buClr>
                <a:schemeClr val="accent3"/>
              </a:buClr>
              <a:buFont typeface="Wingdings 2"/>
              <a:buChar char=""/>
              <a:defRPr/>
            </a:pPr>
            <a:endParaRPr lang="en-US" sz="1200" dirty="0"/>
          </a:p>
          <a:p>
            <a:pPr marL="274320" indent="-274320">
              <a:lnSpc>
                <a:spcPct val="100000"/>
              </a:lnSpc>
              <a:spcBef>
                <a:spcPts val="600"/>
              </a:spcBef>
              <a:spcAft>
                <a:spcPts val="0"/>
              </a:spcAft>
              <a:buClr>
                <a:schemeClr val="accent3"/>
              </a:buClr>
              <a:buFont typeface="Wingdings 2"/>
              <a:buChar char=""/>
              <a:defRPr/>
            </a:pPr>
            <a:r>
              <a:rPr lang="en-US" sz="3600" dirty="0"/>
              <a:t>“Who are you receiving the money from?”</a:t>
            </a:r>
          </a:p>
          <a:p>
            <a:pPr marL="640080" lvl="1" indent="-246888">
              <a:lnSpc>
                <a:spcPct val="100000"/>
              </a:lnSpc>
              <a:spcBef>
                <a:spcPts val="600"/>
              </a:spcBef>
              <a:spcAft>
                <a:spcPts val="0"/>
              </a:spcAft>
              <a:buFont typeface="Wingdings 2"/>
              <a:buChar char=""/>
              <a:defRPr/>
            </a:pPr>
            <a:r>
              <a:rPr lang="en-US" sz="2800" b="1" dirty="0"/>
              <a:t>DPI</a:t>
            </a:r>
          </a:p>
          <a:p>
            <a:pPr marL="640080" lvl="1" indent="-246888">
              <a:lnSpc>
                <a:spcPct val="100000"/>
              </a:lnSpc>
              <a:spcBef>
                <a:spcPts val="600"/>
              </a:spcBef>
              <a:spcAft>
                <a:spcPts val="0"/>
              </a:spcAft>
              <a:buFont typeface="Wingdings 2"/>
              <a:buChar char=""/>
              <a:defRPr/>
            </a:pPr>
            <a:r>
              <a:rPr lang="en-US" sz="2800" b="1" dirty="0"/>
              <a:t>Municipality</a:t>
            </a:r>
          </a:p>
          <a:p>
            <a:pPr marL="640080" lvl="1" indent="-246888">
              <a:lnSpc>
                <a:spcPct val="100000"/>
              </a:lnSpc>
              <a:spcBef>
                <a:spcPts val="600"/>
              </a:spcBef>
              <a:spcAft>
                <a:spcPts val="0"/>
              </a:spcAft>
              <a:buFont typeface="Wingdings 2"/>
              <a:buChar char=""/>
              <a:defRPr/>
            </a:pPr>
            <a:r>
              <a:rPr lang="en-US" sz="2800" b="1" dirty="0"/>
              <a:t>Parent</a:t>
            </a:r>
          </a:p>
          <a:p>
            <a:pPr marL="274320" indent="-274320">
              <a:lnSpc>
                <a:spcPct val="100000"/>
              </a:lnSpc>
              <a:spcBef>
                <a:spcPts val="600"/>
              </a:spcBef>
              <a:spcAft>
                <a:spcPts val="0"/>
              </a:spcAft>
              <a:buClr>
                <a:schemeClr val="accent3"/>
              </a:buClr>
              <a:buFont typeface="Wingdings 2"/>
              <a:buChar char=""/>
              <a:defRPr/>
            </a:pPr>
            <a:r>
              <a:rPr lang="en-US" sz="3600" dirty="0"/>
              <a:t>“What is it for?”</a:t>
            </a:r>
          </a:p>
          <a:p>
            <a:pPr marL="640080" lvl="1" indent="-246888">
              <a:lnSpc>
                <a:spcPct val="100000"/>
              </a:lnSpc>
              <a:spcBef>
                <a:spcPts val="600"/>
              </a:spcBef>
              <a:spcAft>
                <a:spcPts val="0"/>
              </a:spcAft>
              <a:buFont typeface="Wingdings 2"/>
              <a:buChar char=""/>
              <a:defRPr/>
            </a:pPr>
            <a:r>
              <a:rPr lang="en-US" sz="2800" b="1" dirty="0"/>
              <a:t>State aid</a:t>
            </a:r>
          </a:p>
          <a:p>
            <a:pPr marL="640080" lvl="1" indent="-246888">
              <a:lnSpc>
                <a:spcPct val="100000"/>
              </a:lnSpc>
              <a:spcBef>
                <a:spcPts val="600"/>
              </a:spcBef>
              <a:spcAft>
                <a:spcPts val="0"/>
              </a:spcAft>
              <a:buFont typeface="Wingdings 2"/>
              <a:buChar char=""/>
              <a:defRPr/>
            </a:pPr>
            <a:r>
              <a:rPr lang="en-US" sz="2800" b="1" dirty="0"/>
              <a:t>Federal aid</a:t>
            </a:r>
          </a:p>
          <a:p>
            <a:pPr marL="640080" lvl="1" indent="-246888">
              <a:lnSpc>
                <a:spcPct val="100000"/>
              </a:lnSpc>
              <a:spcBef>
                <a:spcPts val="600"/>
              </a:spcBef>
              <a:spcAft>
                <a:spcPts val="0"/>
              </a:spcAft>
              <a:buFont typeface="Wingdings 2"/>
              <a:buChar char=""/>
              <a:defRPr/>
            </a:pPr>
            <a:r>
              <a:rPr lang="en-US" sz="2800" b="1" dirty="0"/>
              <a:t>Tuition</a:t>
            </a:r>
          </a:p>
          <a:p>
            <a:pPr marL="0" indent="0">
              <a:lnSpc>
                <a:spcPct val="100000"/>
              </a:lnSpc>
              <a:spcBef>
                <a:spcPts val="600"/>
              </a:spcBef>
              <a:spcAft>
                <a:spcPts val="0"/>
              </a:spcAft>
              <a:buClr>
                <a:srgbClr val="6600CC"/>
              </a:buClr>
              <a:buNone/>
              <a:defRPr/>
            </a:pPr>
            <a:endParaRPr lang="en-US" sz="3600"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27</a:t>
            </a:fld>
            <a:endParaRPr lang="en-US" sz="2400" dirty="0"/>
          </a:p>
        </p:txBody>
      </p:sp>
    </p:spTree>
    <p:extLst>
      <p:ext uri="{BB962C8B-B14F-4D97-AF65-F5344CB8AC3E}">
        <p14:creationId xmlns:p14="http://schemas.microsoft.com/office/powerpoint/2010/main" val="2553098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nSpc>
                <a:spcPct val="100000"/>
              </a:lnSpc>
              <a:spcBef>
                <a:spcPts val="0"/>
              </a:spcBef>
            </a:pPr>
            <a:r>
              <a:rPr lang="en-US" dirty="0" smtClean="0"/>
              <a:t>Expenditure Object</a:t>
            </a:r>
            <a:endParaRPr lang="en-US" dirty="0"/>
          </a:p>
        </p:txBody>
      </p:sp>
      <p:sp>
        <p:nvSpPr>
          <p:cNvPr id="3" name="Text Placeholder 2"/>
          <p:cNvSpPr>
            <a:spLocks noGrp="1"/>
          </p:cNvSpPr>
          <p:nvPr>
            <p:ph type="body" sz="quarter" idx="14"/>
          </p:nvPr>
        </p:nvSpPr>
        <p:spPr>
          <a:xfrm>
            <a:off x="1594338" y="1262270"/>
            <a:ext cx="10113959" cy="5507763"/>
          </a:xfrm>
        </p:spPr>
        <p:txBody>
          <a:bodyPr>
            <a:noAutofit/>
          </a:bodyPr>
          <a:lstStyle/>
          <a:p>
            <a:pPr>
              <a:lnSpc>
                <a:spcPct val="100000"/>
              </a:lnSpc>
              <a:spcBef>
                <a:spcPts val="600"/>
              </a:spcBef>
              <a:spcAft>
                <a:spcPts val="600"/>
              </a:spcAft>
              <a:buNone/>
              <a:defRPr/>
            </a:pPr>
            <a:r>
              <a:rPr lang="en-US" dirty="0"/>
              <a:t>EXPENDITURE CODING:  ONE (1) QUESTION</a:t>
            </a:r>
          </a:p>
          <a:p>
            <a:pPr algn="ctr">
              <a:lnSpc>
                <a:spcPct val="100000"/>
              </a:lnSpc>
              <a:spcBef>
                <a:spcPts val="600"/>
              </a:spcBef>
              <a:spcAft>
                <a:spcPts val="600"/>
              </a:spcAft>
              <a:buNone/>
              <a:defRPr/>
            </a:pPr>
            <a:endParaRPr lang="en-US" dirty="0"/>
          </a:p>
          <a:p>
            <a:pPr>
              <a:lnSpc>
                <a:spcPct val="100000"/>
              </a:lnSpc>
              <a:spcBef>
                <a:spcPts val="600"/>
              </a:spcBef>
              <a:spcAft>
                <a:spcPts val="600"/>
              </a:spcAft>
              <a:defRPr/>
            </a:pPr>
            <a:r>
              <a:rPr lang="en-US" dirty="0"/>
              <a:t>“What is being purchased?”</a:t>
            </a:r>
          </a:p>
          <a:p>
            <a:pPr marL="810773" lvl="1" indent="-342900">
              <a:lnSpc>
                <a:spcPct val="100000"/>
              </a:lnSpc>
              <a:spcBef>
                <a:spcPts val="600"/>
              </a:spcBef>
              <a:buFont typeface="Arial" panose="020B0604020202020204" pitchFamily="34" charset="0"/>
              <a:buChar char="•"/>
              <a:defRPr/>
            </a:pPr>
            <a:r>
              <a:rPr lang="en-US" sz="2800" b="1" dirty="0"/>
              <a:t>Pay the gas bill</a:t>
            </a:r>
          </a:p>
          <a:p>
            <a:pPr marL="810773" lvl="1" indent="-342900">
              <a:lnSpc>
                <a:spcPct val="100000"/>
              </a:lnSpc>
              <a:spcBef>
                <a:spcPts val="600"/>
              </a:spcBef>
              <a:buFont typeface="Arial" panose="020B0604020202020204" pitchFamily="34" charset="0"/>
              <a:buChar char="•"/>
              <a:defRPr/>
            </a:pPr>
            <a:r>
              <a:rPr lang="en-US" sz="2800" b="1" dirty="0"/>
              <a:t>Payroll</a:t>
            </a:r>
          </a:p>
          <a:p>
            <a:pPr marL="810773" lvl="1" indent="-342900">
              <a:lnSpc>
                <a:spcPct val="100000"/>
              </a:lnSpc>
              <a:spcBef>
                <a:spcPts val="600"/>
              </a:spcBef>
              <a:buFont typeface="Arial" panose="020B0604020202020204" pitchFamily="34" charset="0"/>
              <a:buChar char="•"/>
              <a:defRPr/>
            </a:pPr>
            <a:r>
              <a:rPr lang="en-US" sz="2800" b="1" dirty="0"/>
              <a:t>Purchase textbooks</a:t>
            </a:r>
          </a:p>
          <a:p>
            <a:pPr marL="0" indent="0">
              <a:lnSpc>
                <a:spcPct val="100000"/>
              </a:lnSpc>
              <a:spcBef>
                <a:spcPts val="600"/>
              </a:spcBef>
              <a:spcAft>
                <a:spcPts val="600"/>
              </a:spcAft>
              <a:buClr>
                <a:srgbClr val="6600CC"/>
              </a:buClr>
              <a:buNone/>
              <a:defRPr/>
            </a:pPr>
            <a:endParaRPr lang="en-US" sz="3600"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28</a:t>
            </a:fld>
            <a:endParaRPr lang="en-US" sz="2400" dirty="0"/>
          </a:p>
        </p:txBody>
      </p:sp>
    </p:spTree>
    <p:extLst>
      <p:ext uri="{BB962C8B-B14F-4D97-AF65-F5344CB8AC3E}">
        <p14:creationId xmlns:p14="http://schemas.microsoft.com/office/powerpoint/2010/main" val="1842675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nSpc>
                <a:spcPct val="100000"/>
              </a:lnSpc>
              <a:spcBef>
                <a:spcPts val="0"/>
              </a:spcBef>
            </a:pPr>
            <a:r>
              <a:rPr lang="en-US" dirty="0" smtClean="0"/>
              <a:t>What is a program or project?</a:t>
            </a:r>
            <a:endParaRPr lang="en-US" dirty="0"/>
          </a:p>
        </p:txBody>
      </p:sp>
      <p:sp>
        <p:nvSpPr>
          <p:cNvPr id="3" name="Text Placeholder 2"/>
          <p:cNvSpPr>
            <a:spLocks noGrp="1"/>
          </p:cNvSpPr>
          <p:nvPr>
            <p:ph type="body" sz="quarter" idx="14"/>
          </p:nvPr>
        </p:nvSpPr>
        <p:spPr>
          <a:xfrm>
            <a:off x="1164917" y="1387301"/>
            <a:ext cx="10113959" cy="5507763"/>
          </a:xfrm>
        </p:spPr>
        <p:txBody>
          <a:bodyPr>
            <a:noAutofit/>
          </a:bodyPr>
          <a:lstStyle/>
          <a:p>
            <a:pPr marL="274320" indent="-274320">
              <a:lnSpc>
                <a:spcPct val="100000"/>
              </a:lnSpc>
              <a:spcBef>
                <a:spcPts val="600"/>
              </a:spcBef>
              <a:spcAft>
                <a:spcPts val="0"/>
              </a:spcAft>
              <a:buClr>
                <a:schemeClr val="accent3"/>
              </a:buClr>
              <a:buFont typeface="Wingdings 2"/>
              <a:buChar char=""/>
              <a:defRPr/>
            </a:pPr>
            <a:r>
              <a:rPr lang="en-US" sz="3100" dirty="0"/>
              <a:t>Designed to identify a group of activities.</a:t>
            </a:r>
          </a:p>
          <a:p>
            <a:pPr marL="274320" indent="-274320">
              <a:lnSpc>
                <a:spcPct val="100000"/>
              </a:lnSpc>
              <a:spcBef>
                <a:spcPts val="600"/>
              </a:spcBef>
              <a:spcAft>
                <a:spcPts val="0"/>
              </a:spcAft>
              <a:buClr>
                <a:schemeClr val="accent3"/>
              </a:buClr>
              <a:buFont typeface="Wingdings 2"/>
              <a:buChar char=""/>
              <a:defRPr/>
            </a:pPr>
            <a:r>
              <a:rPr lang="en-US" sz="3100" dirty="0"/>
              <a:t>Generally these activities are identified separately for financial support</a:t>
            </a:r>
          </a:p>
          <a:p>
            <a:pPr marL="640080" lvl="1" indent="-246888">
              <a:lnSpc>
                <a:spcPct val="100000"/>
              </a:lnSpc>
              <a:spcBef>
                <a:spcPts val="600"/>
              </a:spcBef>
              <a:spcAft>
                <a:spcPts val="0"/>
              </a:spcAft>
              <a:buFont typeface="Wingdings 2"/>
              <a:buChar char=""/>
              <a:defRPr/>
            </a:pPr>
            <a:r>
              <a:rPr lang="en-US" sz="2800" b="1" dirty="0"/>
              <a:t>Track expenditures  for a federal grant or state aid</a:t>
            </a:r>
          </a:p>
          <a:p>
            <a:pPr marL="274320" indent="-274320">
              <a:lnSpc>
                <a:spcPct val="100000"/>
              </a:lnSpc>
              <a:spcBef>
                <a:spcPts val="600"/>
              </a:spcBef>
              <a:spcAft>
                <a:spcPts val="0"/>
              </a:spcAft>
              <a:buClr>
                <a:schemeClr val="accent3"/>
              </a:buClr>
              <a:buFont typeface="Wingdings 2"/>
              <a:buChar char=""/>
              <a:defRPr/>
            </a:pPr>
            <a:r>
              <a:rPr lang="en-US" sz="3100" dirty="0"/>
              <a:t>They may also be used for internal tracking by district.</a:t>
            </a:r>
          </a:p>
          <a:p>
            <a:pPr marL="640080" lvl="1" indent="-246888">
              <a:lnSpc>
                <a:spcPct val="100000"/>
              </a:lnSpc>
              <a:spcBef>
                <a:spcPts val="600"/>
              </a:spcBef>
              <a:spcAft>
                <a:spcPts val="0"/>
              </a:spcAft>
              <a:buFont typeface="Wingdings 2"/>
              <a:buChar char=""/>
              <a:defRPr/>
            </a:pPr>
            <a:r>
              <a:rPr lang="en-US" sz="2800" b="1" dirty="0"/>
              <a:t>Programs that have costs in multiple functions</a:t>
            </a:r>
          </a:p>
          <a:p>
            <a:pPr marL="640080" lvl="1" indent="-246888">
              <a:lnSpc>
                <a:spcPct val="100000"/>
              </a:lnSpc>
              <a:spcBef>
                <a:spcPts val="600"/>
              </a:spcBef>
              <a:spcAft>
                <a:spcPts val="0"/>
              </a:spcAft>
              <a:buFont typeface="Wingdings 2"/>
              <a:buChar char=""/>
              <a:defRPr/>
            </a:pPr>
            <a:r>
              <a:rPr lang="en-US" sz="2800" b="1" dirty="0"/>
              <a:t>To distinguish costs between programs using the same function number</a:t>
            </a:r>
          </a:p>
          <a:p>
            <a:pPr marL="274320" indent="-274320">
              <a:lnSpc>
                <a:spcPct val="100000"/>
              </a:lnSpc>
              <a:spcBef>
                <a:spcPts val="600"/>
              </a:spcBef>
              <a:spcAft>
                <a:spcPts val="0"/>
              </a:spcAft>
              <a:buClr>
                <a:schemeClr val="accent3"/>
              </a:buClr>
              <a:buFont typeface="Wingdings 2"/>
              <a:buChar char=""/>
              <a:defRPr/>
            </a:pPr>
            <a:r>
              <a:rPr lang="en-US" sz="3100" dirty="0"/>
              <a:t>Only project codes in Fund 27 (Special Education) </a:t>
            </a:r>
            <a:r>
              <a:rPr lang="en-US" sz="3100" dirty="0" smtClean="0"/>
              <a:t>are presently reported </a:t>
            </a:r>
            <a:r>
              <a:rPr lang="en-US" sz="3100" dirty="0"/>
              <a:t>to DPI School Finance</a:t>
            </a:r>
          </a:p>
          <a:p>
            <a:pPr marL="0" indent="0">
              <a:lnSpc>
                <a:spcPct val="100000"/>
              </a:lnSpc>
              <a:spcBef>
                <a:spcPts val="600"/>
              </a:spcBef>
              <a:spcAft>
                <a:spcPts val="600"/>
              </a:spcAft>
              <a:buClr>
                <a:srgbClr val="6600CC"/>
              </a:buClr>
              <a:buNone/>
              <a:defRPr/>
            </a:pPr>
            <a:endParaRPr lang="en-US" sz="3100"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29</a:t>
            </a:fld>
            <a:endParaRPr lang="en-US" sz="2400" dirty="0"/>
          </a:p>
        </p:txBody>
      </p:sp>
    </p:spTree>
    <p:extLst>
      <p:ext uri="{BB962C8B-B14F-4D97-AF65-F5344CB8AC3E}">
        <p14:creationId xmlns:p14="http://schemas.microsoft.com/office/powerpoint/2010/main" val="1100537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What is WUFAR?</a:t>
            </a:r>
            <a:endParaRPr lang="en-US" dirty="0"/>
          </a:p>
        </p:txBody>
      </p:sp>
      <p:sp>
        <p:nvSpPr>
          <p:cNvPr id="3" name="Text Placeholder 2"/>
          <p:cNvSpPr>
            <a:spLocks noGrp="1"/>
          </p:cNvSpPr>
          <p:nvPr>
            <p:ph type="body" sz="quarter" idx="14"/>
          </p:nvPr>
        </p:nvSpPr>
        <p:spPr>
          <a:xfrm>
            <a:off x="1600199" y="1535892"/>
            <a:ext cx="9133609" cy="4275924"/>
          </a:xfrm>
        </p:spPr>
        <p:txBody>
          <a:bodyPr>
            <a:noAutofit/>
          </a:bodyPr>
          <a:lstStyle/>
          <a:p>
            <a:pPr marL="457200" indent="-457200">
              <a:lnSpc>
                <a:spcPct val="100000"/>
              </a:lnSpc>
              <a:spcBef>
                <a:spcPts val="600"/>
              </a:spcBef>
              <a:spcAft>
                <a:spcPts val="0"/>
              </a:spcAft>
              <a:buClr>
                <a:schemeClr val="accent1">
                  <a:lumMod val="50000"/>
                </a:schemeClr>
              </a:buClr>
              <a:buFont typeface="Wingdings" pitchFamily="2" charset="2"/>
              <a:buChar char="Ø"/>
              <a:defRPr/>
            </a:pPr>
            <a:r>
              <a:rPr lang="en-US" sz="2800" dirty="0"/>
              <a:t>A reporting system that can also be used as an accounting system</a:t>
            </a:r>
          </a:p>
          <a:p>
            <a:pPr marL="1097280" lvl="1" indent="-457200">
              <a:lnSpc>
                <a:spcPct val="100000"/>
              </a:lnSpc>
              <a:spcBef>
                <a:spcPts val="600"/>
              </a:spcBef>
              <a:spcAft>
                <a:spcPts val="0"/>
              </a:spcAft>
              <a:buClr>
                <a:schemeClr val="accent1">
                  <a:lumMod val="50000"/>
                </a:schemeClr>
              </a:buClr>
              <a:buFont typeface="Wingdings" pitchFamily="2" charset="2"/>
              <a:buChar char="Ø"/>
              <a:defRPr/>
            </a:pPr>
            <a:r>
              <a:rPr lang="en-US" sz="2800" b="1" dirty="0"/>
              <a:t>Chart of Accounts</a:t>
            </a:r>
          </a:p>
          <a:p>
            <a:pPr marL="1097280" lvl="1" indent="-457200">
              <a:lnSpc>
                <a:spcPct val="100000"/>
              </a:lnSpc>
              <a:spcBef>
                <a:spcPts val="600"/>
              </a:spcBef>
              <a:spcAft>
                <a:spcPts val="0"/>
              </a:spcAft>
              <a:buClr>
                <a:schemeClr val="accent1">
                  <a:lumMod val="50000"/>
                </a:schemeClr>
              </a:buClr>
              <a:buFont typeface="Wingdings" pitchFamily="2" charset="2"/>
              <a:buChar char="Ø"/>
              <a:defRPr/>
            </a:pPr>
            <a:r>
              <a:rPr lang="en-US" sz="2800" b="1" dirty="0"/>
              <a:t>Sequence of Dimensions</a:t>
            </a:r>
          </a:p>
          <a:p>
            <a:pPr marL="1097280" lvl="1" indent="-457200">
              <a:lnSpc>
                <a:spcPct val="100000"/>
              </a:lnSpc>
              <a:spcBef>
                <a:spcPts val="600"/>
              </a:spcBef>
              <a:spcAft>
                <a:spcPts val="0"/>
              </a:spcAft>
              <a:buClr>
                <a:schemeClr val="accent1">
                  <a:lumMod val="50000"/>
                </a:schemeClr>
              </a:buClr>
              <a:buFont typeface="Wingdings" pitchFamily="2" charset="2"/>
              <a:buChar char="Ø"/>
              <a:defRPr/>
            </a:pPr>
            <a:r>
              <a:rPr lang="en-US" sz="2800" b="1" dirty="0"/>
              <a:t>Required structure for reporting budget and annual reports to the Department of Public Instruction</a:t>
            </a:r>
          </a:p>
          <a:p>
            <a:pPr marL="1097280" lvl="1" indent="-457200">
              <a:lnSpc>
                <a:spcPct val="100000"/>
              </a:lnSpc>
              <a:spcBef>
                <a:spcPts val="600"/>
              </a:spcBef>
              <a:spcAft>
                <a:spcPts val="0"/>
              </a:spcAft>
              <a:buClr>
                <a:schemeClr val="accent1">
                  <a:lumMod val="50000"/>
                </a:schemeClr>
              </a:buClr>
              <a:buFont typeface="Wingdings" pitchFamily="2" charset="2"/>
              <a:buChar char="Ø"/>
              <a:defRPr/>
            </a:pPr>
            <a:r>
              <a:rPr lang="en-US" sz="2800" b="1" dirty="0"/>
              <a:t>May be used locally by districts on a daily operational basis</a:t>
            </a:r>
          </a:p>
          <a:p>
            <a:pPr marL="1371600" lvl="2" indent="-457200">
              <a:lnSpc>
                <a:spcPct val="100000"/>
              </a:lnSpc>
              <a:spcBef>
                <a:spcPts val="600"/>
              </a:spcBef>
              <a:spcAft>
                <a:spcPts val="0"/>
              </a:spcAft>
              <a:buClr>
                <a:schemeClr val="accent1">
                  <a:lumMod val="50000"/>
                </a:schemeClr>
              </a:buClr>
              <a:buFont typeface="Wingdings" pitchFamily="2" charset="2"/>
              <a:buChar char="Ø"/>
              <a:defRPr/>
            </a:pPr>
            <a:r>
              <a:rPr lang="en-US" sz="2800" b="1" dirty="0"/>
              <a:t>Not </a:t>
            </a:r>
            <a:r>
              <a:rPr lang="en-US" sz="2800" b="1" dirty="0" smtClean="0"/>
              <a:t>required. </a:t>
            </a:r>
            <a:endParaRPr lang="en-US" sz="2800" b="1"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3</a:t>
            </a:fld>
            <a:endParaRPr lang="en-US" sz="2400" dirty="0"/>
          </a:p>
        </p:txBody>
      </p:sp>
    </p:spTree>
    <p:extLst>
      <p:ext uri="{BB962C8B-B14F-4D97-AF65-F5344CB8AC3E}">
        <p14:creationId xmlns:p14="http://schemas.microsoft.com/office/powerpoint/2010/main" val="41331782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nSpc>
                <a:spcPct val="100000"/>
              </a:lnSpc>
              <a:spcBef>
                <a:spcPts val="0"/>
              </a:spcBef>
            </a:pPr>
            <a:r>
              <a:rPr lang="en-US" dirty="0" smtClean="0"/>
              <a:t>What is a program or project?</a:t>
            </a:r>
            <a:endParaRPr lang="en-US" dirty="0"/>
          </a:p>
        </p:txBody>
      </p:sp>
      <p:sp>
        <p:nvSpPr>
          <p:cNvPr id="3" name="Text Placeholder 2"/>
          <p:cNvSpPr>
            <a:spLocks noGrp="1"/>
          </p:cNvSpPr>
          <p:nvPr>
            <p:ph type="body" sz="quarter" idx="14"/>
          </p:nvPr>
        </p:nvSpPr>
        <p:spPr>
          <a:xfrm>
            <a:off x="1164917" y="1387301"/>
            <a:ext cx="10113959" cy="5507763"/>
          </a:xfrm>
        </p:spPr>
        <p:txBody>
          <a:bodyPr>
            <a:noAutofit/>
          </a:bodyPr>
          <a:lstStyle/>
          <a:p>
            <a:pPr marL="274320" indent="-274320">
              <a:lnSpc>
                <a:spcPct val="100000"/>
              </a:lnSpc>
              <a:spcBef>
                <a:spcPts val="600"/>
              </a:spcBef>
              <a:spcAft>
                <a:spcPts val="600"/>
              </a:spcAft>
              <a:buClr>
                <a:schemeClr val="accent3"/>
              </a:buClr>
              <a:buFont typeface="Wingdings 2"/>
              <a:buChar char=""/>
              <a:defRPr/>
            </a:pPr>
            <a:r>
              <a:rPr lang="en-US" sz="2800" dirty="0"/>
              <a:t>Project codes 100-599 are determined by </a:t>
            </a:r>
            <a:r>
              <a:rPr lang="en-US" sz="2800" dirty="0" smtClean="0"/>
              <a:t>DPI</a:t>
            </a:r>
            <a:endParaRPr lang="en-US" sz="2800" dirty="0"/>
          </a:p>
          <a:p>
            <a:pPr marL="274320" indent="-274320">
              <a:lnSpc>
                <a:spcPct val="100000"/>
              </a:lnSpc>
              <a:spcBef>
                <a:spcPts val="600"/>
              </a:spcBef>
              <a:spcAft>
                <a:spcPts val="600"/>
              </a:spcAft>
              <a:buClr>
                <a:schemeClr val="accent3"/>
              </a:buClr>
              <a:buFont typeface="Wingdings 2"/>
              <a:buChar char=""/>
              <a:defRPr/>
            </a:pPr>
            <a:r>
              <a:rPr lang="en-US" sz="2800" dirty="0"/>
              <a:t>Project codes 600-999 are for internal </a:t>
            </a:r>
            <a:r>
              <a:rPr lang="en-US" sz="2800" dirty="0" smtClean="0"/>
              <a:t>use</a:t>
            </a:r>
            <a:endParaRPr lang="en-US" sz="2800" dirty="0"/>
          </a:p>
          <a:p>
            <a:pPr marL="640080" lvl="1" indent="-246888">
              <a:lnSpc>
                <a:spcPct val="100000"/>
              </a:lnSpc>
              <a:spcBef>
                <a:spcPts val="600"/>
              </a:spcBef>
              <a:buFont typeface="Wingdings 2"/>
              <a:buChar char=""/>
              <a:defRPr/>
            </a:pPr>
            <a:r>
              <a:rPr lang="en-US" sz="2800" b="1" dirty="0" smtClean="0"/>
              <a:t>Sample</a:t>
            </a:r>
            <a:r>
              <a:rPr lang="en-US" sz="2800" b="1" dirty="0"/>
              <a:t>:</a:t>
            </a:r>
          </a:p>
          <a:p>
            <a:pPr lvl="2" indent="-246888">
              <a:lnSpc>
                <a:spcPct val="100000"/>
              </a:lnSpc>
              <a:spcBef>
                <a:spcPts val="600"/>
              </a:spcBef>
              <a:defRPr/>
            </a:pPr>
            <a:r>
              <a:rPr lang="en-US" sz="2800" b="1" dirty="0"/>
              <a:t>900 – Kindergarten		           </a:t>
            </a:r>
            <a:r>
              <a:rPr lang="en-US" sz="2800" b="1" dirty="0" smtClean="0"/>
              <a:t>	901 </a:t>
            </a:r>
            <a:r>
              <a:rPr lang="en-US" sz="2800" b="1" dirty="0"/>
              <a:t>– First Grade</a:t>
            </a:r>
          </a:p>
          <a:p>
            <a:pPr lvl="2" indent="-246888">
              <a:lnSpc>
                <a:spcPct val="100000"/>
              </a:lnSpc>
              <a:spcBef>
                <a:spcPts val="600"/>
              </a:spcBef>
              <a:defRPr/>
            </a:pPr>
            <a:r>
              <a:rPr lang="en-US" sz="2800" b="1" dirty="0"/>
              <a:t>950 – Common School Fund           </a:t>
            </a:r>
            <a:r>
              <a:rPr lang="en-US" sz="2800" b="1" dirty="0" smtClean="0"/>
              <a:t>	960 </a:t>
            </a:r>
            <a:r>
              <a:rPr lang="en-US" sz="2800" b="1" dirty="0"/>
              <a:t>– Alternative Ed</a:t>
            </a:r>
          </a:p>
          <a:p>
            <a:pPr marL="0" indent="0">
              <a:lnSpc>
                <a:spcPct val="100000"/>
              </a:lnSpc>
              <a:spcBef>
                <a:spcPts val="600"/>
              </a:spcBef>
              <a:spcAft>
                <a:spcPts val="600"/>
              </a:spcAft>
              <a:buClr>
                <a:srgbClr val="6600CC"/>
              </a:buClr>
              <a:buNone/>
              <a:defRPr/>
            </a:pPr>
            <a:endParaRPr lang="en-US" sz="2800"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30</a:t>
            </a:fld>
            <a:endParaRPr lang="en-US" sz="2400" dirty="0"/>
          </a:p>
        </p:txBody>
      </p:sp>
    </p:spTree>
    <p:extLst>
      <p:ext uri="{BB962C8B-B14F-4D97-AF65-F5344CB8AC3E}">
        <p14:creationId xmlns:p14="http://schemas.microsoft.com/office/powerpoint/2010/main" val="1583210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nSpc>
                <a:spcPct val="100000"/>
              </a:lnSpc>
              <a:spcBef>
                <a:spcPts val="0"/>
              </a:spcBef>
            </a:pPr>
            <a:r>
              <a:rPr lang="en-US" dirty="0" smtClean="0"/>
              <a:t>Project Codes</a:t>
            </a:r>
            <a:endParaRPr lang="en-US" dirty="0"/>
          </a:p>
        </p:txBody>
      </p:sp>
      <p:sp>
        <p:nvSpPr>
          <p:cNvPr id="3" name="Text Placeholder 2"/>
          <p:cNvSpPr>
            <a:spLocks noGrp="1"/>
          </p:cNvSpPr>
          <p:nvPr>
            <p:ph type="body" sz="quarter" idx="14"/>
          </p:nvPr>
        </p:nvSpPr>
        <p:spPr>
          <a:xfrm>
            <a:off x="1164917" y="1387301"/>
            <a:ext cx="10113959" cy="5507763"/>
          </a:xfrm>
        </p:spPr>
        <p:txBody>
          <a:bodyPr>
            <a:noAutofit/>
          </a:bodyPr>
          <a:lstStyle/>
          <a:p>
            <a:pPr marL="320040" indent="-320040">
              <a:lnSpc>
                <a:spcPct val="100000"/>
              </a:lnSpc>
              <a:spcBef>
                <a:spcPts val="400"/>
              </a:spcBef>
              <a:spcAft>
                <a:spcPts val="0"/>
              </a:spcAft>
              <a:buClr>
                <a:srgbClr val="6600CC"/>
              </a:buClr>
              <a:buFont typeface="Arial" pitchFamily="34" charset="0"/>
              <a:buChar char="•"/>
              <a:defRPr/>
            </a:pPr>
            <a:r>
              <a:rPr lang="en-US" sz="3000" b="0" dirty="0"/>
              <a:t>Federal and State Grants have been assigned a DPI project number</a:t>
            </a:r>
          </a:p>
          <a:p>
            <a:pPr marL="640080" lvl="1" indent="-274320">
              <a:lnSpc>
                <a:spcPct val="100000"/>
              </a:lnSpc>
              <a:spcBef>
                <a:spcPts val="400"/>
              </a:spcBef>
              <a:spcAft>
                <a:spcPts val="0"/>
              </a:spcAft>
              <a:buClr>
                <a:srgbClr val="6600CC"/>
              </a:buClr>
              <a:buFont typeface="Arial" pitchFamily="34" charset="0"/>
              <a:buChar char="•"/>
              <a:defRPr/>
            </a:pPr>
            <a:r>
              <a:rPr lang="en-US" sz="2800" dirty="0"/>
              <a:t>See Aids Register Codes </a:t>
            </a:r>
          </a:p>
          <a:p>
            <a:pPr marL="640080" lvl="1" indent="-274320">
              <a:lnSpc>
                <a:spcPct val="100000"/>
              </a:lnSpc>
              <a:spcBef>
                <a:spcPts val="400"/>
              </a:spcBef>
              <a:spcAft>
                <a:spcPts val="0"/>
              </a:spcAft>
              <a:buClr>
                <a:srgbClr val="6600CC"/>
              </a:buClr>
              <a:buFont typeface="Arial" pitchFamily="34" charset="0"/>
              <a:buChar char="•"/>
              <a:defRPr/>
            </a:pPr>
            <a:r>
              <a:rPr lang="en-US" sz="2800" dirty="0"/>
              <a:t>Also lists Source code to receipt revenue </a:t>
            </a:r>
            <a:r>
              <a:rPr lang="en-US" sz="2800" dirty="0" smtClean="0"/>
              <a:t>to</a:t>
            </a:r>
            <a:endParaRPr lang="en-US" sz="2400" dirty="0" smtClean="0"/>
          </a:p>
          <a:p>
            <a:pPr marL="914717" lvl="2" indent="-274320">
              <a:lnSpc>
                <a:spcPct val="100000"/>
              </a:lnSpc>
              <a:spcBef>
                <a:spcPts val="400"/>
              </a:spcBef>
              <a:spcAft>
                <a:spcPts val="0"/>
              </a:spcAft>
              <a:buClr>
                <a:srgbClr val="6600CC"/>
              </a:buClr>
              <a:buFont typeface="Arial" pitchFamily="34" charset="0"/>
              <a:buChar char="•"/>
              <a:defRPr/>
            </a:pPr>
            <a:r>
              <a:rPr lang="en-US" sz="2400" u="sng" dirty="0"/>
              <a:t>https://dpi.wi.gov/sfs/finances/aids-register/aids-register-coding </a:t>
            </a:r>
          </a:p>
          <a:p>
            <a:pPr marL="0" indent="0">
              <a:lnSpc>
                <a:spcPct val="100000"/>
              </a:lnSpc>
              <a:spcBef>
                <a:spcPts val="400"/>
              </a:spcBef>
              <a:spcAft>
                <a:spcPts val="600"/>
              </a:spcAft>
              <a:buClr>
                <a:srgbClr val="6600CC"/>
              </a:buClr>
              <a:buNone/>
              <a:defRPr/>
            </a:pPr>
            <a:endParaRPr lang="en-US" sz="2800" b="0"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31</a:t>
            </a:fld>
            <a:endParaRPr lang="en-US" sz="2400" dirty="0"/>
          </a:p>
        </p:txBody>
      </p:sp>
      <p:pic>
        <p:nvPicPr>
          <p:cNvPr id="5" name="Picture 4"/>
          <p:cNvPicPr>
            <a:picLocks noChangeAspect="1"/>
          </p:cNvPicPr>
          <p:nvPr/>
        </p:nvPicPr>
        <p:blipFill>
          <a:blip r:embed="rId4"/>
          <a:stretch>
            <a:fillRect/>
          </a:stretch>
        </p:blipFill>
        <p:spPr>
          <a:xfrm>
            <a:off x="200025" y="3934691"/>
            <a:ext cx="11936557" cy="2555559"/>
          </a:xfrm>
          <a:prstGeom prst="rect">
            <a:avLst/>
          </a:prstGeom>
        </p:spPr>
      </p:pic>
    </p:spTree>
    <p:extLst>
      <p:ext uri="{BB962C8B-B14F-4D97-AF65-F5344CB8AC3E}">
        <p14:creationId xmlns:p14="http://schemas.microsoft.com/office/powerpoint/2010/main" val="28007325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nSpc>
                <a:spcPct val="100000"/>
              </a:lnSpc>
              <a:spcBef>
                <a:spcPts val="0"/>
              </a:spcBef>
            </a:pPr>
            <a:r>
              <a:rPr lang="en-US" dirty="0" smtClean="0"/>
              <a:t>Claiming Costs</a:t>
            </a:r>
            <a:endParaRPr lang="en-US" dirty="0"/>
          </a:p>
        </p:txBody>
      </p:sp>
      <p:sp>
        <p:nvSpPr>
          <p:cNvPr id="3" name="Text Placeholder 2"/>
          <p:cNvSpPr>
            <a:spLocks noGrp="1"/>
          </p:cNvSpPr>
          <p:nvPr>
            <p:ph type="body" sz="quarter" idx="14"/>
          </p:nvPr>
        </p:nvSpPr>
        <p:spPr>
          <a:xfrm>
            <a:off x="1164917" y="1387301"/>
            <a:ext cx="10113959" cy="5507763"/>
          </a:xfrm>
        </p:spPr>
        <p:txBody>
          <a:bodyPr>
            <a:noAutofit/>
          </a:bodyPr>
          <a:lstStyle/>
          <a:p>
            <a:pPr>
              <a:lnSpc>
                <a:spcPct val="100000"/>
              </a:lnSpc>
              <a:spcBef>
                <a:spcPts val="600"/>
              </a:spcBef>
              <a:spcAft>
                <a:spcPts val="0"/>
              </a:spcAft>
              <a:defRPr/>
            </a:pPr>
            <a:r>
              <a:rPr lang="en-US" sz="3200" dirty="0">
                <a:solidFill>
                  <a:srgbClr val="FF0000"/>
                </a:solidFill>
              </a:rPr>
              <a:t>Fund 27 – Special Education projects</a:t>
            </a:r>
            <a:r>
              <a:rPr lang="en-US" sz="3200" dirty="0"/>
              <a:t>	</a:t>
            </a:r>
          </a:p>
          <a:p>
            <a:pPr>
              <a:lnSpc>
                <a:spcPct val="100000"/>
              </a:lnSpc>
              <a:spcBef>
                <a:spcPts val="600"/>
              </a:spcBef>
              <a:spcAft>
                <a:spcPts val="0"/>
              </a:spcAft>
              <a:defRPr/>
            </a:pPr>
            <a:endParaRPr lang="en-US" sz="500" dirty="0"/>
          </a:p>
          <a:p>
            <a:pPr marL="925073" lvl="1" indent="-457200">
              <a:lnSpc>
                <a:spcPct val="100000"/>
              </a:lnSpc>
              <a:spcBef>
                <a:spcPts val="600"/>
              </a:spcBef>
              <a:spcAft>
                <a:spcPts val="0"/>
              </a:spcAft>
              <a:buFont typeface="Arial" panose="020B0604020202020204" pitchFamily="34" charset="0"/>
              <a:buChar char="•"/>
              <a:defRPr/>
            </a:pPr>
            <a:r>
              <a:rPr lang="en-US" sz="2800" b="1" u="sng" dirty="0"/>
              <a:t>ALL</a:t>
            </a:r>
            <a:r>
              <a:rPr lang="en-US" sz="2800" b="1" dirty="0"/>
              <a:t> Special Education expenditures must have a project code. </a:t>
            </a:r>
          </a:p>
          <a:p>
            <a:pPr marL="639323" lvl="1" indent="-171450">
              <a:lnSpc>
                <a:spcPct val="100000"/>
              </a:lnSpc>
              <a:spcBef>
                <a:spcPts val="600"/>
              </a:spcBef>
              <a:spcAft>
                <a:spcPts val="0"/>
              </a:spcAft>
              <a:buFont typeface="Arial" panose="020B0604020202020204" pitchFamily="34" charset="0"/>
              <a:buChar char="•"/>
              <a:defRPr/>
            </a:pPr>
            <a:endParaRPr lang="en-US" sz="800" b="1" dirty="0"/>
          </a:p>
          <a:p>
            <a:pPr marL="925073" lvl="1" indent="-457200">
              <a:lnSpc>
                <a:spcPct val="100000"/>
              </a:lnSpc>
              <a:spcBef>
                <a:spcPts val="600"/>
              </a:spcBef>
              <a:spcAft>
                <a:spcPts val="0"/>
              </a:spcAft>
              <a:buFont typeface="Arial" panose="020B0604020202020204" pitchFamily="34" charset="0"/>
              <a:buChar char="•"/>
              <a:defRPr/>
            </a:pPr>
            <a:r>
              <a:rPr lang="en-US" sz="2800" b="1" dirty="0"/>
              <a:t>Local (IDEA Maintenance of Effort)</a:t>
            </a:r>
          </a:p>
          <a:p>
            <a:pPr marL="1392945" lvl="2" indent="-457200">
              <a:lnSpc>
                <a:spcPct val="100000"/>
              </a:lnSpc>
              <a:spcBef>
                <a:spcPts val="600"/>
              </a:spcBef>
              <a:spcAft>
                <a:spcPts val="0"/>
              </a:spcAft>
              <a:buFont typeface="Arial" panose="020B0604020202020204" pitchFamily="34" charset="0"/>
              <a:buChar char="•"/>
              <a:defRPr/>
            </a:pPr>
            <a:r>
              <a:rPr lang="en-US" sz="2600" b="1" dirty="0"/>
              <a:t>011 - State Special Education Categorical Aid</a:t>
            </a:r>
          </a:p>
          <a:p>
            <a:pPr marL="1392945" lvl="2" indent="-457200">
              <a:lnSpc>
                <a:spcPct val="100000"/>
              </a:lnSpc>
              <a:spcBef>
                <a:spcPts val="600"/>
              </a:spcBef>
              <a:spcAft>
                <a:spcPts val="0"/>
              </a:spcAft>
              <a:buFont typeface="Arial" panose="020B0604020202020204" pitchFamily="34" charset="0"/>
              <a:buChar char="•"/>
              <a:defRPr/>
            </a:pPr>
            <a:r>
              <a:rPr lang="en-US" sz="2600" b="1" dirty="0"/>
              <a:t>019 - Non-aidable Special Education Cost</a:t>
            </a:r>
          </a:p>
          <a:p>
            <a:pPr marL="1107195" lvl="2" indent="-171450">
              <a:lnSpc>
                <a:spcPct val="100000"/>
              </a:lnSpc>
              <a:spcBef>
                <a:spcPts val="600"/>
              </a:spcBef>
              <a:spcAft>
                <a:spcPts val="0"/>
              </a:spcAft>
              <a:buFont typeface="Arial" panose="020B0604020202020204" pitchFamily="34" charset="0"/>
              <a:buChar char="•"/>
              <a:defRPr/>
            </a:pPr>
            <a:endParaRPr lang="en-US" sz="800" b="1" dirty="0"/>
          </a:p>
          <a:p>
            <a:pPr marL="925073" lvl="1" indent="-457200">
              <a:lnSpc>
                <a:spcPct val="100000"/>
              </a:lnSpc>
              <a:spcBef>
                <a:spcPts val="600"/>
              </a:spcBef>
              <a:spcAft>
                <a:spcPts val="0"/>
              </a:spcAft>
              <a:buFont typeface="Arial" panose="020B0604020202020204" pitchFamily="34" charset="0"/>
              <a:buChar char="•"/>
              <a:defRPr/>
            </a:pPr>
            <a:r>
              <a:rPr lang="en-US" sz="2800" b="1" dirty="0"/>
              <a:t>Federal</a:t>
            </a:r>
          </a:p>
          <a:p>
            <a:pPr marL="1392945" lvl="2" indent="-457200">
              <a:lnSpc>
                <a:spcPct val="100000"/>
              </a:lnSpc>
              <a:spcBef>
                <a:spcPts val="600"/>
              </a:spcBef>
              <a:spcAft>
                <a:spcPts val="0"/>
              </a:spcAft>
              <a:buFont typeface="Arial" panose="020B0604020202020204" pitchFamily="34" charset="0"/>
              <a:buChar char="•"/>
              <a:defRPr/>
            </a:pPr>
            <a:r>
              <a:rPr lang="en-US" sz="2600" b="1" dirty="0"/>
              <a:t>341 - IDEA Flow-through</a:t>
            </a:r>
          </a:p>
          <a:p>
            <a:pPr marL="1392945" lvl="2" indent="-457200">
              <a:lnSpc>
                <a:spcPct val="100000"/>
              </a:lnSpc>
              <a:spcBef>
                <a:spcPts val="600"/>
              </a:spcBef>
              <a:spcAft>
                <a:spcPts val="0"/>
              </a:spcAft>
              <a:buFont typeface="Arial" panose="020B0604020202020204" pitchFamily="34" charset="0"/>
              <a:buChar char="•"/>
              <a:defRPr/>
            </a:pPr>
            <a:r>
              <a:rPr lang="en-US" sz="2600" b="1" dirty="0"/>
              <a:t>347 - IDEA Preschool </a:t>
            </a:r>
          </a:p>
          <a:p>
            <a:pPr lvl="1">
              <a:lnSpc>
                <a:spcPct val="100000"/>
              </a:lnSpc>
              <a:spcBef>
                <a:spcPts val="600"/>
              </a:spcBef>
              <a:spcAft>
                <a:spcPts val="0"/>
              </a:spcAft>
              <a:defRPr/>
            </a:pPr>
            <a:endParaRPr lang="en-US" sz="2800" b="1" dirty="0"/>
          </a:p>
          <a:p>
            <a:pPr marL="0" indent="0">
              <a:lnSpc>
                <a:spcPct val="100000"/>
              </a:lnSpc>
              <a:spcBef>
                <a:spcPts val="600"/>
              </a:spcBef>
              <a:spcAft>
                <a:spcPts val="0"/>
              </a:spcAft>
              <a:buNone/>
              <a:defRPr/>
            </a:pPr>
            <a:endParaRPr lang="en-US" sz="2800"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32</a:t>
            </a:fld>
            <a:endParaRPr lang="en-US" sz="2400" dirty="0"/>
          </a:p>
        </p:txBody>
      </p:sp>
    </p:spTree>
    <p:extLst>
      <p:ext uri="{BB962C8B-B14F-4D97-AF65-F5344CB8AC3E}">
        <p14:creationId xmlns:p14="http://schemas.microsoft.com/office/powerpoint/2010/main" val="808599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nSpc>
                <a:spcPct val="100000"/>
              </a:lnSpc>
              <a:spcBef>
                <a:spcPts val="0"/>
              </a:spcBef>
            </a:pPr>
            <a:r>
              <a:rPr lang="en-US" dirty="0" smtClean="0"/>
              <a:t>Project numbers are important</a:t>
            </a:r>
            <a:endParaRPr lang="en-US" dirty="0"/>
          </a:p>
        </p:txBody>
      </p:sp>
      <p:sp>
        <p:nvSpPr>
          <p:cNvPr id="3" name="Text Placeholder 2"/>
          <p:cNvSpPr>
            <a:spLocks noGrp="1"/>
          </p:cNvSpPr>
          <p:nvPr>
            <p:ph type="body" sz="quarter" idx="14"/>
          </p:nvPr>
        </p:nvSpPr>
        <p:spPr>
          <a:xfrm>
            <a:off x="1164917" y="1387301"/>
            <a:ext cx="10113959" cy="5507763"/>
          </a:xfrm>
        </p:spPr>
        <p:txBody>
          <a:bodyPr>
            <a:noAutofit/>
          </a:bodyPr>
          <a:lstStyle/>
          <a:p>
            <a:pPr marL="457200" indent="-457200">
              <a:lnSpc>
                <a:spcPct val="100000"/>
              </a:lnSpc>
              <a:spcBef>
                <a:spcPts val="600"/>
              </a:spcBef>
              <a:spcAft>
                <a:spcPts val="1200"/>
              </a:spcAft>
              <a:buFont typeface="Wingdings"/>
              <a:buChar char=""/>
              <a:defRPr/>
            </a:pPr>
            <a:r>
              <a:rPr lang="en-US" sz="3200" dirty="0"/>
              <a:t>Business Office will run the expenditures by project code in order to claim grant costs</a:t>
            </a:r>
            <a:r>
              <a:rPr lang="en-US" sz="3200" dirty="0" smtClean="0"/>
              <a:t>.</a:t>
            </a:r>
            <a:endParaRPr lang="en-US" sz="3200" dirty="0"/>
          </a:p>
          <a:p>
            <a:pPr marL="457200" indent="-457200">
              <a:lnSpc>
                <a:spcPct val="100000"/>
              </a:lnSpc>
              <a:spcBef>
                <a:spcPts val="600"/>
              </a:spcBef>
              <a:spcAft>
                <a:spcPts val="1200"/>
              </a:spcAft>
              <a:buFont typeface="Wingdings"/>
              <a:buChar char=""/>
              <a:defRPr/>
            </a:pPr>
            <a:r>
              <a:rPr lang="en-US" sz="3200" dirty="0"/>
              <a:t>Special Education Categorical aid is calculated by the project numbers on the district’s PI-1505-SE Special Education Annual Report</a:t>
            </a:r>
            <a:r>
              <a:rPr lang="en-US" sz="3200" dirty="0" smtClean="0"/>
              <a:t>.</a:t>
            </a:r>
            <a:endParaRPr lang="en-US" sz="3200" dirty="0"/>
          </a:p>
          <a:p>
            <a:pPr marL="457200" indent="-457200">
              <a:lnSpc>
                <a:spcPct val="100000"/>
              </a:lnSpc>
              <a:spcBef>
                <a:spcPts val="600"/>
              </a:spcBef>
              <a:spcAft>
                <a:spcPts val="1200"/>
              </a:spcAft>
              <a:buFont typeface="Wingdings"/>
              <a:buChar char=""/>
              <a:defRPr/>
            </a:pPr>
            <a:r>
              <a:rPr lang="en-US" sz="3200" dirty="0"/>
              <a:t>Federal requirements to track grant dollars.</a:t>
            </a:r>
          </a:p>
          <a:p>
            <a:pPr marL="0" lvl="1">
              <a:lnSpc>
                <a:spcPct val="100000"/>
              </a:lnSpc>
              <a:spcBef>
                <a:spcPts val="600"/>
              </a:spcBef>
              <a:spcAft>
                <a:spcPts val="1200"/>
              </a:spcAft>
              <a:defRPr/>
            </a:pPr>
            <a:endParaRPr lang="en-US" sz="3200" b="1"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33</a:t>
            </a:fld>
            <a:endParaRPr lang="en-US" sz="2400" dirty="0"/>
          </a:p>
        </p:txBody>
      </p:sp>
    </p:spTree>
    <p:extLst>
      <p:ext uri="{BB962C8B-B14F-4D97-AF65-F5344CB8AC3E}">
        <p14:creationId xmlns:p14="http://schemas.microsoft.com/office/powerpoint/2010/main" val="2123676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nSpc>
                <a:spcPct val="100000"/>
              </a:lnSpc>
              <a:spcBef>
                <a:spcPts val="0"/>
              </a:spcBef>
            </a:pPr>
            <a:r>
              <a:rPr lang="en-US" sz="4400" dirty="0" smtClean="0"/>
              <a:t>What happens when you string them all together?</a:t>
            </a:r>
            <a:endParaRPr lang="en-US" sz="4400" dirty="0"/>
          </a:p>
        </p:txBody>
      </p:sp>
      <p:sp>
        <p:nvSpPr>
          <p:cNvPr id="3" name="Text Placeholder 2"/>
          <p:cNvSpPr>
            <a:spLocks noGrp="1"/>
          </p:cNvSpPr>
          <p:nvPr>
            <p:ph type="body" sz="quarter" idx="14"/>
          </p:nvPr>
        </p:nvSpPr>
        <p:spPr>
          <a:xfrm>
            <a:off x="1136676" y="1693984"/>
            <a:ext cx="10113959" cy="5507763"/>
          </a:xfrm>
        </p:spPr>
        <p:txBody>
          <a:bodyPr>
            <a:noAutofit/>
          </a:bodyPr>
          <a:lstStyle/>
          <a:p>
            <a:pPr marL="0" lvl="1">
              <a:lnSpc>
                <a:spcPct val="100000"/>
              </a:lnSpc>
              <a:spcBef>
                <a:spcPts val="600"/>
              </a:spcBef>
              <a:spcAft>
                <a:spcPts val="1200"/>
              </a:spcAft>
              <a:defRPr/>
            </a:pPr>
            <a:endParaRPr lang="en-US" sz="3200" b="1" dirty="0" smtClean="0"/>
          </a:p>
          <a:p>
            <a:pPr marL="0" lvl="1">
              <a:lnSpc>
                <a:spcPct val="100000"/>
              </a:lnSpc>
              <a:spcBef>
                <a:spcPts val="600"/>
              </a:spcBef>
              <a:spcAft>
                <a:spcPts val="1200"/>
              </a:spcAft>
              <a:defRPr/>
            </a:pPr>
            <a:endParaRPr lang="en-US" sz="1800" b="1" dirty="0"/>
          </a:p>
          <a:p>
            <a:pPr>
              <a:lnSpc>
                <a:spcPct val="100000"/>
              </a:lnSpc>
              <a:spcBef>
                <a:spcPts val="600"/>
              </a:spcBef>
              <a:buFont typeface="Wingdings" pitchFamily="2" charset="2"/>
              <a:buChar char="§"/>
              <a:defRPr/>
            </a:pPr>
            <a:r>
              <a:rPr lang="en-US" sz="3200" dirty="0" smtClean="0">
                <a:latin typeface="Lato Black" panose="020F0A02020204030203" pitchFamily="34" charset="0"/>
              </a:rPr>
              <a:t>Fund</a:t>
            </a:r>
            <a:r>
              <a:rPr lang="en-US" sz="3200" dirty="0"/>
              <a:t>: Which accounting entity?</a:t>
            </a:r>
          </a:p>
          <a:p>
            <a:pPr>
              <a:lnSpc>
                <a:spcPct val="100000"/>
              </a:lnSpc>
              <a:spcBef>
                <a:spcPts val="600"/>
              </a:spcBef>
              <a:buFont typeface="Wingdings" pitchFamily="2" charset="2"/>
              <a:buChar char="§"/>
              <a:defRPr/>
            </a:pPr>
            <a:r>
              <a:rPr lang="en-US" sz="3200" dirty="0">
                <a:latin typeface="Lato Black" panose="020F0A02020204030203" pitchFamily="34" charset="0"/>
              </a:rPr>
              <a:t>Location</a:t>
            </a:r>
            <a:r>
              <a:rPr lang="en-US" sz="3200" dirty="0"/>
              <a:t>: Where?</a:t>
            </a:r>
          </a:p>
          <a:p>
            <a:pPr>
              <a:lnSpc>
                <a:spcPct val="100000"/>
              </a:lnSpc>
              <a:spcBef>
                <a:spcPts val="600"/>
              </a:spcBef>
              <a:buFont typeface="Wingdings" pitchFamily="2" charset="2"/>
              <a:buChar char="§"/>
              <a:defRPr/>
            </a:pPr>
            <a:r>
              <a:rPr lang="en-US" sz="3200" dirty="0">
                <a:latin typeface="Lato Black" panose="020F0A02020204030203" pitchFamily="34" charset="0"/>
              </a:rPr>
              <a:t>Object</a:t>
            </a:r>
            <a:r>
              <a:rPr lang="en-US" sz="3200" dirty="0"/>
              <a:t>: What?</a:t>
            </a:r>
          </a:p>
          <a:p>
            <a:pPr>
              <a:lnSpc>
                <a:spcPct val="100000"/>
              </a:lnSpc>
              <a:spcBef>
                <a:spcPts val="600"/>
              </a:spcBef>
              <a:buFont typeface="Wingdings" pitchFamily="2" charset="2"/>
              <a:buChar char="§"/>
              <a:defRPr/>
            </a:pPr>
            <a:r>
              <a:rPr lang="en-US" sz="3200" dirty="0">
                <a:latin typeface="Lato Black" panose="020F0A02020204030203" pitchFamily="34" charset="0"/>
              </a:rPr>
              <a:t>Function</a:t>
            </a:r>
            <a:r>
              <a:rPr lang="en-US" sz="3200" dirty="0"/>
              <a:t>: Why?</a:t>
            </a:r>
          </a:p>
          <a:p>
            <a:pPr>
              <a:lnSpc>
                <a:spcPct val="100000"/>
              </a:lnSpc>
              <a:spcBef>
                <a:spcPts val="600"/>
              </a:spcBef>
              <a:buFont typeface="Wingdings" pitchFamily="2" charset="2"/>
              <a:buChar char="§"/>
              <a:defRPr/>
            </a:pPr>
            <a:r>
              <a:rPr lang="en-US" sz="3200" dirty="0">
                <a:latin typeface="Lato Black" panose="020F0A02020204030203" pitchFamily="34" charset="0"/>
              </a:rPr>
              <a:t>Project</a:t>
            </a:r>
            <a:r>
              <a:rPr lang="en-US" sz="3200" dirty="0"/>
              <a:t>: Something special?</a:t>
            </a:r>
          </a:p>
          <a:p>
            <a:pPr marL="0" lvl="1">
              <a:lnSpc>
                <a:spcPct val="100000"/>
              </a:lnSpc>
              <a:spcBef>
                <a:spcPts val="600"/>
              </a:spcBef>
              <a:spcAft>
                <a:spcPts val="1200"/>
              </a:spcAft>
              <a:defRPr/>
            </a:pPr>
            <a:endParaRPr lang="en-US" sz="3200" b="1"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34</a:t>
            </a:fld>
            <a:endParaRPr lang="en-US" sz="2400" dirty="0"/>
          </a:p>
        </p:txBody>
      </p:sp>
      <p:grpSp>
        <p:nvGrpSpPr>
          <p:cNvPr id="7" name="Group 11"/>
          <p:cNvGrpSpPr/>
          <p:nvPr/>
        </p:nvGrpSpPr>
        <p:grpSpPr>
          <a:xfrm>
            <a:off x="3335854" y="1693984"/>
            <a:ext cx="2629727" cy="834367"/>
            <a:chOff x="1669805" y="1614816"/>
            <a:chExt cx="2085919" cy="834367"/>
          </a:xfrm>
          <a:solidFill>
            <a:srgbClr val="7030A0"/>
          </a:solidFill>
          <a:effectLst>
            <a:reflection blurRad="6350" stA="50000" endA="300" endPos="55500" dist="101600" dir="5400000" sy="-100000" algn="bl" rotWithShape="0"/>
          </a:effectLst>
        </p:grpSpPr>
        <p:sp>
          <p:nvSpPr>
            <p:cNvPr id="8" name="Chevron 7"/>
            <p:cNvSpPr/>
            <p:nvPr/>
          </p:nvSpPr>
          <p:spPr>
            <a:xfrm>
              <a:off x="1669805" y="1614816"/>
              <a:ext cx="2085919" cy="834367"/>
            </a:xfrm>
            <a:prstGeom prst="chevron">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3556666"/>
                <a:satOff val="6224"/>
                <a:lumOff val="-9706"/>
                <a:alphaOff val="0"/>
              </a:schemeClr>
            </a:fillRef>
            <a:effectRef idx="0">
              <a:schemeClr val="accent2">
                <a:hueOff val="-3556666"/>
                <a:satOff val="6224"/>
                <a:lumOff val="-9706"/>
                <a:alphaOff val="0"/>
              </a:schemeClr>
            </a:effectRef>
            <a:fontRef idx="minor">
              <a:schemeClr val="lt1"/>
            </a:fontRef>
          </p:style>
        </p:sp>
        <p:sp>
          <p:nvSpPr>
            <p:cNvPr id="9" name="Chevron 6"/>
            <p:cNvSpPr/>
            <p:nvPr/>
          </p:nvSpPr>
          <p:spPr>
            <a:xfrm>
              <a:off x="2086989" y="1614816"/>
              <a:ext cx="1251552"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200" dirty="0"/>
                <a:t>Location</a:t>
              </a:r>
            </a:p>
          </p:txBody>
        </p:sp>
      </p:grpSp>
      <p:grpSp>
        <p:nvGrpSpPr>
          <p:cNvPr id="10" name="Group 12"/>
          <p:cNvGrpSpPr/>
          <p:nvPr/>
        </p:nvGrpSpPr>
        <p:grpSpPr>
          <a:xfrm>
            <a:off x="5165143" y="1693984"/>
            <a:ext cx="2469174" cy="834367"/>
            <a:chOff x="3338540" y="1614816"/>
            <a:chExt cx="2085919" cy="834367"/>
          </a:xfrm>
          <a:effectLst>
            <a:reflection blurRad="6350" stA="50000" endA="300" endPos="55500" dist="101600" dir="5400000" sy="-100000" algn="bl" rotWithShape="0"/>
          </a:effectLst>
        </p:grpSpPr>
        <p:sp>
          <p:nvSpPr>
            <p:cNvPr id="11" name="Chevron 10"/>
            <p:cNvSpPr/>
            <p:nvPr/>
          </p:nvSpPr>
          <p:spPr>
            <a:xfrm>
              <a:off x="3338540" y="1614816"/>
              <a:ext cx="2085919" cy="834367"/>
            </a:xfrm>
            <a:prstGeom prst="chevron">
              <a:avLst/>
            </a:prstGeom>
            <a:solidFill>
              <a:schemeClr val="tx2"/>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7113333"/>
                <a:satOff val="12449"/>
                <a:lumOff val="-19412"/>
                <a:alphaOff val="0"/>
              </a:schemeClr>
            </a:fillRef>
            <a:effectRef idx="0">
              <a:schemeClr val="accent2">
                <a:hueOff val="-7113333"/>
                <a:satOff val="12449"/>
                <a:lumOff val="-19412"/>
                <a:alphaOff val="0"/>
              </a:schemeClr>
            </a:effectRef>
            <a:fontRef idx="minor">
              <a:schemeClr val="lt1"/>
            </a:fontRef>
          </p:style>
        </p:sp>
        <p:sp>
          <p:nvSpPr>
            <p:cNvPr id="12" name="Chevron 8"/>
            <p:cNvSpPr/>
            <p:nvPr/>
          </p:nvSpPr>
          <p:spPr>
            <a:xfrm>
              <a:off x="3755724" y="1614816"/>
              <a:ext cx="1424880" cy="834367"/>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defTabSz="977900">
                <a:lnSpc>
                  <a:spcPct val="90000"/>
                </a:lnSpc>
                <a:spcAft>
                  <a:spcPct val="35000"/>
                </a:spcAft>
                <a:defRPr/>
              </a:pPr>
              <a:r>
                <a:rPr lang="en-US" sz="2200" dirty="0"/>
                <a:t>Object of Expense</a:t>
              </a:r>
            </a:p>
          </p:txBody>
        </p:sp>
      </p:grpSp>
      <p:grpSp>
        <p:nvGrpSpPr>
          <p:cNvPr id="13" name="Group 13"/>
          <p:cNvGrpSpPr/>
          <p:nvPr/>
        </p:nvGrpSpPr>
        <p:grpSpPr>
          <a:xfrm>
            <a:off x="6945194" y="1673120"/>
            <a:ext cx="2558901" cy="834367"/>
            <a:chOff x="5007275" y="1614816"/>
            <a:chExt cx="2085919" cy="834367"/>
          </a:xfrm>
          <a:effectLst>
            <a:reflection blurRad="6350" stA="50000" endA="300" endPos="55500" dist="101600" dir="5400000" sy="-100000" algn="bl" rotWithShape="0"/>
          </a:effectLst>
        </p:grpSpPr>
        <p:sp>
          <p:nvSpPr>
            <p:cNvPr id="14" name="Chevron 13"/>
            <p:cNvSpPr/>
            <p:nvPr/>
          </p:nvSpPr>
          <p:spPr>
            <a:xfrm>
              <a:off x="5007275" y="1614816"/>
              <a:ext cx="2085919" cy="834367"/>
            </a:xfrm>
            <a:prstGeom prst="chevron">
              <a:avLst/>
            </a:prstGeom>
            <a:solidFill>
              <a:schemeClr val="accent3"/>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0669999"/>
                <a:satOff val="18673"/>
                <a:lumOff val="-29118"/>
                <a:alphaOff val="0"/>
              </a:schemeClr>
            </a:fillRef>
            <a:effectRef idx="0">
              <a:schemeClr val="accent2">
                <a:hueOff val="-10669999"/>
                <a:satOff val="18673"/>
                <a:lumOff val="-29118"/>
                <a:alphaOff val="0"/>
              </a:schemeClr>
            </a:effectRef>
            <a:fontRef idx="minor">
              <a:schemeClr val="lt1"/>
            </a:fontRef>
          </p:style>
        </p:sp>
        <p:sp>
          <p:nvSpPr>
            <p:cNvPr id="15" name="Chevron 10"/>
            <p:cNvSpPr/>
            <p:nvPr/>
          </p:nvSpPr>
          <p:spPr>
            <a:xfrm>
              <a:off x="5424459" y="1614816"/>
              <a:ext cx="1251552" cy="834367"/>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200" dirty="0"/>
                <a:t>Function</a:t>
              </a:r>
            </a:p>
          </p:txBody>
        </p:sp>
      </p:grpSp>
      <p:grpSp>
        <p:nvGrpSpPr>
          <p:cNvPr id="16" name="Group 14"/>
          <p:cNvGrpSpPr/>
          <p:nvPr/>
        </p:nvGrpSpPr>
        <p:grpSpPr>
          <a:xfrm>
            <a:off x="8814971" y="1693984"/>
            <a:ext cx="2625969" cy="834367"/>
            <a:chOff x="6676011" y="1614816"/>
            <a:chExt cx="2085919" cy="834367"/>
          </a:xfrm>
          <a:effectLst>
            <a:reflection blurRad="6350" stA="50000" endA="300" endPos="55500" dist="101600" dir="5400000" sy="-100000" algn="bl" rotWithShape="0"/>
          </a:effectLst>
        </p:grpSpPr>
        <p:sp>
          <p:nvSpPr>
            <p:cNvPr id="17" name="Chevron 16"/>
            <p:cNvSpPr/>
            <p:nvPr/>
          </p:nvSpPr>
          <p:spPr>
            <a:xfrm>
              <a:off x="6676011" y="1614816"/>
              <a:ext cx="2085919" cy="834367"/>
            </a:xfrm>
            <a:prstGeom prst="chevron">
              <a:avLst/>
            </a:prstGeom>
            <a:solidFill>
              <a:srgbClr val="020286"/>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4226665"/>
                <a:satOff val="24898"/>
                <a:lumOff val="-38824"/>
                <a:alphaOff val="0"/>
              </a:schemeClr>
            </a:fillRef>
            <a:effectRef idx="0">
              <a:schemeClr val="accent2">
                <a:hueOff val="-14226665"/>
                <a:satOff val="24898"/>
                <a:lumOff val="-38824"/>
                <a:alphaOff val="0"/>
              </a:schemeClr>
            </a:effectRef>
            <a:fontRef idx="minor">
              <a:schemeClr val="lt1"/>
            </a:fontRef>
          </p:style>
        </p:sp>
        <p:sp>
          <p:nvSpPr>
            <p:cNvPr id="18" name="Chevron 12"/>
            <p:cNvSpPr/>
            <p:nvPr/>
          </p:nvSpPr>
          <p:spPr>
            <a:xfrm>
              <a:off x="7093195" y="1614816"/>
              <a:ext cx="1251552" cy="834367"/>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200" dirty="0"/>
                <a:t>Project</a:t>
              </a:r>
            </a:p>
          </p:txBody>
        </p:sp>
      </p:grpSp>
      <p:grpSp>
        <p:nvGrpSpPr>
          <p:cNvPr id="19" name="Group 18"/>
          <p:cNvGrpSpPr/>
          <p:nvPr/>
        </p:nvGrpSpPr>
        <p:grpSpPr>
          <a:xfrm>
            <a:off x="1147893" y="1673121"/>
            <a:ext cx="2588143" cy="834367"/>
            <a:chOff x="1069" y="1614816"/>
            <a:chExt cx="2085919" cy="834367"/>
          </a:xfrm>
          <a:solidFill>
            <a:srgbClr val="00B050"/>
          </a:solidFill>
          <a:effectLst>
            <a:reflection blurRad="6350" stA="50000" endA="300" endPos="55500" dist="101600" dir="5400000" sy="-100000" algn="bl" rotWithShape="0"/>
          </a:effectLst>
        </p:grpSpPr>
        <p:sp>
          <p:nvSpPr>
            <p:cNvPr id="20" name="Pentagon 19"/>
            <p:cNvSpPr/>
            <p:nvPr/>
          </p:nvSpPr>
          <p:spPr>
            <a:xfrm>
              <a:off x="1069" y="1614816"/>
              <a:ext cx="2085919" cy="834367"/>
            </a:xfrm>
            <a:prstGeom prst="homePlate">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Pentagon 4"/>
            <p:cNvSpPr/>
            <p:nvPr/>
          </p:nvSpPr>
          <p:spPr>
            <a:xfrm>
              <a:off x="1069" y="1614816"/>
              <a:ext cx="1637231"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117348" tIns="58674" rIns="29337" bIns="58674" spcCol="1270" anchor="ctr"/>
            <a:lstStyle/>
            <a:p>
              <a:pPr algn="ctr" defTabSz="977900">
                <a:lnSpc>
                  <a:spcPct val="90000"/>
                </a:lnSpc>
                <a:spcAft>
                  <a:spcPct val="35000"/>
                </a:spcAft>
                <a:defRPr/>
              </a:pPr>
              <a:r>
                <a:rPr lang="en-US" sz="2200" b="1" dirty="0">
                  <a:solidFill>
                    <a:schemeClr val="bg1"/>
                  </a:solidFill>
                </a:rPr>
                <a:t>Fund</a:t>
              </a:r>
            </a:p>
          </p:txBody>
        </p:sp>
      </p:grpSp>
    </p:spTree>
    <p:extLst>
      <p:ext uri="{BB962C8B-B14F-4D97-AF65-F5344CB8AC3E}">
        <p14:creationId xmlns:p14="http://schemas.microsoft.com/office/powerpoint/2010/main" val="363991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nSpc>
                <a:spcPct val="100000"/>
              </a:lnSpc>
              <a:spcBef>
                <a:spcPts val="0"/>
              </a:spcBef>
            </a:pPr>
            <a:r>
              <a:rPr lang="en-US" sz="4400" dirty="0" smtClean="0"/>
              <a:t>What happens when you string them all together?</a:t>
            </a:r>
            <a:endParaRPr lang="en-US" sz="4400" dirty="0"/>
          </a:p>
        </p:txBody>
      </p:sp>
      <p:sp>
        <p:nvSpPr>
          <p:cNvPr id="3" name="Text Placeholder 2"/>
          <p:cNvSpPr>
            <a:spLocks noGrp="1"/>
          </p:cNvSpPr>
          <p:nvPr>
            <p:ph type="body" sz="quarter" idx="14"/>
          </p:nvPr>
        </p:nvSpPr>
        <p:spPr>
          <a:xfrm>
            <a:off x="1136676" y="1693984"/>
            <a:ext cx="10113959" cy="5507763"/>
          </a:xfrm>
        </p:spPr>
        <p:txBody>
          <a:bodyPr>
            <a:noAutofit/>
          </a:bodyPr>
          <a:lstStyle/>
          <a:p>
            <a:pPr>
              <a:lnSpc>
                <a:spcPct val="100000"/>
              </a:lnSpc>
              <a:spcBef>
                <a:spcPts val="600"/>
              </a:spcBef>
              <a:spcAft>
                <a:spcPts val="600"/>
              </a:spcAft>
              <a:buFont typeface="Wingdings" panose="05000000000000000000" pitchFamily="2" charset="2"/>
              <a:buChar char="q"/>
              <a:defRPr/>
            </a:pPr>
            <a:r>
              <a:rPr lang="en-US" sz="3200" dirty="0" smtClean="0"/>
              <a:t>Questions </a:t>
            </a:r>
            <a:r>
              <a:rPr lang="en-US" sz="3200" dirty="0"/>
              <a:t>to ask.</a:t>
            </a:r>
          </a:p>
          <a:p>
            <a:pPr marL="925073" lvl="1" indent="-457200">
              <a:lnSpc>
                <a:spcPct val="100000"/>
              </a:lnSpc>
              <a:spcBef>
                <a:spcPts val="600"/>
              </a:spcBef>
              <a:buFont typeface="Wingdings" panose="05000000000000000000" pitchFamily="2" charset="2"/>
              <a:buChar char="q"/>
              <a:defRPr/>
            </a:pPr>
            <a:r>
              <a:rPr lang="en-US" sz="3200" b="1" dirty="0"/>
              <a:t>Does the activity need to be tracked?  If so, by what </a:t>
            </a:r>
            <a:r>
              <a:rPr lang="en-US" sz="3200" b="1" dirty="0" smtClean="0"/>
              <a:t>activity?</a:t>
            </a:r>
          </a:p>
          <a:p>
            <a:pPr marL="1392945" lvl="2" indent="-457200">
              <a:lnSpc>
                <a:spcPct val="100000"/>
              </a:lnSpc>
              <a:spcBef>
                <a:spcPts val="600"/>
              </a:spcBef>
              <a:buFont typeface="Wingdings" panose="05000000000000000000" pitchFamily="2" charset="2"/>
              <a:buChar char="q"/>
              <a:defRPr/>
            </a:pPr>
            <a:r>
              <a:rPr lang="en-US" sz="3200" b="1" dirty="0" smtClean="0"/>
              <a:t>For </a:t>
            </a:r>
            <a:r>
              <a:rPr lang="en-US" sz="3200" b="1" dirty="0"/>
              <a:t>DPI or funding purposes, or internal tracking</a:t>
            </a:r>
          </a:p>
          <a:p>
            <a:pPr marL="925073" lvl="1" indent="-457200">
              <a:lnSpc>
                <a:spcPct val="100000"/>
              </a:lnSpc>
              <a:spcBef>
                <a:spcPts val="600"/>
              </a:spcBef>
              <a:buFont typeface="Wingdings" panose="05000000000000000000" pitchFamily="2" charset="2"/>
              <a:buChar char="q"/>
              <a:defRPr/>
            </a:pPr>
            <a:r>
              <a:rPr lang="en-US" sz="3200" b="1" dirty="0"/>
              <a:t>Is it allowable per the account matrix?</a:t>
            </a:r>
          </a:p>
          <a:p>
            <a:pPr marL="925073" lvl="1" indent="-457200">
              <a:lnSpc>
                <a:spcPct val="100000"/>
              </a:lnSpc>
              <a:spcBef>
                <a:spcPts val="600"/>
              </a:spcBef>
              <a:buFont typeface="Wingdings" panose="05000000000000000000" pitchFamily="2" charset="2"/>
              <a:buChar char="q"/>
              <a:defRPr/>
            </a:pPr>
            <a:r>
              <a:rPr lang="en-US" sz="3200" b="1" dirty="0"/>
              <a:t>Will the account rollup when reported to DPI?</a:t>
            </a:r>
          </a:p>
          <a:p>
            <a:pPr marL="0" lvl="1">
              <a:lnSpc>
                <a:spcPct val="100000"/>
              </a:lnSpc>
              <a:spcBef>
                <a:spcPts val="600"/>
              </a:spcBef>
              <a:defRPr/>
            </a:pPr>
            <a:endParaRPr lang="en-US" sz="3000" b="1"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35</a:t>
            </a:fld>
            <a:endParaRPr lang="en-US" sz="2400" dirty="0"/>
          </a:p>
        </p:txBody>
      </p:sp>
    </p:spTree>
    <p:extLst>
      <p:ext uri="{BB962C8B-B14F-4D97-AF65-F5344CB8AC3E}">
        <p14:creationId xmlns:p14="http://schemas.microsoft.com/office/powerpoint/2010/main" val="19037501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16140" y="0"/>
            <a:ext cx="10972800" cy="1262270"/>
          </a:xfrm>
        </p:spPr>
        <p:txBody>
          <a:bodyPr>
            <a:noAutofit/>
          </a:bodyPr>
          <a:lstStyle/>
          <a:p>
            <a:pPr>
              <a:lnSpc>
                <a:spcPct val="100000"/>
              </a:lnSpc>
              <a:spcBef>
                <a:spcPts val="0"/>
              </a:spcBef>
            </a:pPr>
            <a:r>
              <a:rPr lang="en-US" sz="5400" dirty="0" smtClean="0">
                <a:latin typeface="Lato" panose="020F0502020204030203" pitchFamily="34" charset="0"/>
              </a:rPr>
              <a:t>Examples</a:t>
            </a:r>
            <a:endParaRPr lang="en-US" sz="5400" dirty="0">
              <a:latin typeface="Lato" panose="020F0502020204030203" pitchFamily="34" charset="0"/>
            </a:endParaRPr>
          </a:p>
        </p:txBody>
      </p:sp>
      <p:sp>
        <p:nvSpPr>
          <p:cNvPr id="3" name="Text Placeholder 2"/>
          <p:cNvSpPr>
            <a:spLocks noGrp="1"/>
          </p:cNvSpPr>
          <p:nvPr>
            <p:ph type="body" sz="quarter" idx="14"/>
          </p:nvPr>
        </p:nvSpPr>
        <p:spPr>
          <a:xfrm>
            <a:off x="1711563" y="1301959"/>
            <a:ext cx="9832146" cy="1846334"/>
          </a:xfrm>
        </p:spPr>
        <p:txBody>
          <a:bodyPr>
            <a:noAutofit/>
          </a:bodyPr>
          <a:lstStyle/>
          <a:p>
            <a:pPr marL="0" lvl="1">
              <a:lnSpc>
                <a:spcPct val="100000"/>
              </a:lnSpc>
              <a:spcBef>
                <a:spcPts val="600"/>
              </a:spcBef>
              <a:spcAft>
                <a:spcPts val="1800"/>
              </a:spcAft>
              <a:defRPr/>
            </a:pPr>
            <a:r>
              <a:rPr lang="en-US" sz="3600" b="1" dirty="0">
                <a:latin typeface="Lato" panose="020F0502020204030203" pitchFamily="34" charset="0"/>
              </a:rPr>
              <a:t>The salary and fringe benefits of an elementary school teacher using local money</a:t>
            </a:r>
            <a:r>
              <a:rPr lang="en-US" sz="3600" b="1" dirty="0" smtClean="0">
                <a:latin typeface="Lato" panose="020F0502020204030203" pitchFamily="34" charset="0"/>
              </a:rPr>
              <a:t>.</a:t>
            </a:r>
            <a:endParaRPr lang="en-US" sz="800" b="1" dirty="0">
              <a:latin typeface="Lato" panose="020F0502020204030203" pitchFamily="34" charset="0"/>
            </a:endParaRPr>
          </a:p>
          <a:p>
            <a:pPr marL="0" lvl="1">
              <a:lnSpc>
                <a:spcPct val="100000"/>
              </a:lnSpc>
              <a:spcBef>
                <a:spcPts val="600"/>
              </a:spcBef>
              <a:defRPr/>
            </a:pPr>
            <a:r>
              <a:rPr lang="en-US" sz="2000" b="1" dirty="0" smtClean="0">
                <a:latin typeface="Lato Black" panose="020F0A02020204030203" pitchFamily="34" charset="0"/>
              </a:rPr>
              <a:t>		</a:t>
            </a:r>
            <a:r>
              <a:rPr lang="en-US" sz="2400" b="1" dirty="0" smtClean="0">
                <a:latin typeface="Lato Black" panose="020F0A02020204030203" pitchFamily="34" charset="0"/>
              </a:rPr>
              <a:t>Where?	 What?	  Why?		How?</a:t>
            </a:r>
            <a:endParaRPr lang="en-US" sz="2400" b="1" dirty="0">
              <a:latin typeface="Lato Black" panose="020F0A02020204030203" pitchFamily="34" charset="0"/>
            </a:endParaRPr>
          </a:p>
        </p:txBody>
      </p:sp>
      <p:sp>
        <p:nvSpPr>
          <p:cNvPr id="16" name="Rectangle 15"/>
          <p:cNvSpPr/>
          <p:nvPr/>
        </p:nvSpPr>
        <p:spPr>
          <a:xfrm>
            <a:off x="1711563" y="3253154"/>
            <a:ext cx="1752600" cy="2667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dirty="0">
              <a:solidFill>
                <a:schemeClr val="tx1"/>
              </a:solidFill>
              <a:latin typeface="Lato" panose="020F0502020204030203" pitchFamily="34" charset="0"/>
            </a:endParaRPr>
          </a:p>
        </p:txBody>
      </p:sp>
      <p:grpSp>
        <p:nvGrpSpPr>
          <p:cNvPr id="17" name="Group 6"/>
          <p:cNvGrpSpPr>
            <a:grpSpLocks/>
          </p:cNvGrpSpPr>
          <p:nvPr/>
        </p:nvGrpSpPr>
        <p:grpSpPr bwMode="auto">
          <a:xfrm>
            <a:off x="1711563" y="3253154"/>
            <a:ext cx="1752600" cy="914400"/>
            <a:chOff x="1069" y="1614816"/>
            <a:chExt cx="2085919" cy="834367"/>
          </a:xfrm>
          <a:solidFill>
            <a:schemeClr val="accent1">
              <a:lumMod val="75000"/>
            </a:schemeClr>
          </a:solidFill>
        </p:grpSpPr>
        <p:sp>
          <p:nvSpPr>
            <p:cNvPr id="18" name="Pentagon 7"/>
            <p:cNvSpPr/>
            <p:nvPr/>
          </p:nvSpPr>
          <p:spPr>
            <a:xfrm>
              <a:off x="1069"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Pentagon 4"/>
            <p:cNvSpPr/>
            <p:nvPr/>
          </p:nvSpPr>
          <p:spPr>
            <a:xfrm>
              <a:off x="1069" y="1614816"/>
              <a:ext cx="2085919" cy="834367"/>
            </a:xfrm>
            <a:prstGeom prst="rect">
              <a:avLst/>
            </a:prstGeom>
            <a:grp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117348"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Fund</a:t>
              </a:r>
            </a:p>
          </p:txBody>
        </p:sp>
      </p:grpSp>
      <p:sp>
        <p:nvSpPr>
          <p:cNvPr id="20" name="Rectangle 19"/>
          <p:cNvSpPr/>
          <p:nvPr/>
        </p:nvSpPr>
        <p:spPr>
          <a:xfrm>
            <a:off x="3464163" y="3253154"/>
            <a:ext cx="1752600" cy="2667000"/>
          </a:xfrm>
          <a:prstGeom prst="rect">
            <a:avLst/>
          </a:prstGeom>
          <a:solidFill>
            <a:srgbClr val="CEB9D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1" name="Group 13"/>
          <p:cNvGrpSpPr>
            <a:grpSpLocks/>
          </p:cNvGrpSpPr>
          <p:nvPr/>
        </p:nvGrpSpPr>
        <p:grpSpPr bwMode="auto">
          <a:xfrm>
            <a:off x="3464163" y="3253154"/>
            <a:ext cx="1755775" cy="914718"/>
            <a:chOff x="1669805" y="1614816"/>
            <a:chExt cx="1807665" cy="802608"/>
          </a:xfrm>
          <a:solidFill>
            <a:srgbClr val="7030A0"/>
          </a:solidFill>
        </p:grpSpPr>
        <p:sp>
          <p:nvSpPr>
            <p:cNvPr id="22" name="Chevron 14"/>
            <p:cNvSpPr/>
            <p:nvPr/>
          </p:nvSpPr>
          <p:spPr>
            <a:xfrm>
              <a:off x="1669805" y="1614816"/>
              <a:ext cx="1807665" cy="802608"/>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3556666"/>
                <a:satOff val="6224"/>
                <a:lumOff val="-9706"/>
                <a:alphaOff val="0"/>
              </a:schemeClr>
            </a:fillRef>
            <a:effectRef idx="0">
              <a:schemeClr val="accent2">
                <a:hueOff val="-3556666"/>
                <a:satOff val="6224"/>
                <a:lumOff val="-9706"/>
                <a:alphaOff val="0"/>
              </a:schemeClr>
            </a:effectRef>
            <a:fontRef idx="minor">
              <a:schemeClr val="lt1"/>
            </a:fontRef>
          </p:style>
        </p:sp>
        <p:sp>
          <p:nvSpPr>
            <p:cNvPr id="23" name="Chevron 6"/>
            <p:cNvSpPr/>
            <p:nvPr/>
          </p:nvSpPr>
          <p:spPr>
            <a:xfrm>
              <a:off x="1669806" y="1614817"/>
              <a:ext cx="1804395" cy="802329"/>
            </a:xfrm>
            <a:prstGeom prst="rect">
              <a:avLst/>
            </a:prstGeom>
            <a:grp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Location</a:t>
              </a:r>
            </a:p>
          </p:txBody>
        </p:sp>
      </p:grpSp>
      <p:sp>
        <p:nvSpPr>
          <p:cNvPr id="24" name="Rectangle 23"/>
          <p:cNvSpPr/>
          <p:nvPr/>
        </p:nvSpPr>
        <p:spPr>
          <a:xfrm>
            <a:off x="5216763" y="3253154"/>
            <a:ext cx="1752600" cy="2667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5" name="Group 17"/>
          <p:cNvGrpSpPr>
            <a:grpSpLocks/>
          </p:cNvGrpSpPr>
          <p:nvPr/>
        </p:nvGrpSpPr>
        <p:grpSpPr bwMode="auto">
          <a:xfrm>
            <a:off x="5216763" y="3253154"/>
            <a:ext cx="1755775" cy="914400"/>
            <a:chOff x="3338540" y="1614816"/>
            <a:chExt cx="2085919" cy="834367"/>
          </a:xfrm>
          <a:solidFill>
            <a:srgbClr val="3366FF"/>
          </a:solidFill>
        </p:grpSpPr>
        <p:sp>
          <p:nvSpPr>
            <p:cNvPr id="26" name="Chevron 18"/>
            <p:cNvSpPr/>
            <p:nvPr/>
          </p:nvSpPr>
          <p:spPr>
            <a:xfrm>
              <a:off x="3338540"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7113333"/>
                <a:satOff val="12449"/>
                <a:lumOff val="-19412"/>
                <a:alphaOff val="0"/>
              </a:schemeClr>
            </a:fillRef>
            <a:effectRef idx="0">
              <a:schemeClr val="accent2">
                <a:hueOff val="-7113333"/>
                <a:satOff val="12449"/>
                <a:lumOff val="-19412"/>
                <a:alphaOff val="0"/>
              </a:schemeClr>
            </a:effectRef>
            <a:fontRef idx="minor">
              <a:schemeClr val="lt1"/>
            </a:fontRef>
          </p:style>
        </p:sp>
        <p:sp>
          <p:nvSpPr>
            <p:cNvPr id="27" name="Chevron 8"/>
            <p:cNvSpPr/>
            <p:nvPr/>
          </p:nvSpPr>
          <p:spPr>
            <a:xfrm>
              <a:off x="3755724" y="1614816"/>
              <a:ext cx="1251552"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Object</a:t>
              </a:r>
            </a:p>
          </p:txBody>
        </p:sp>
      </p:grpSp>
      <p:sp>
        <p:nvSpPr>
          <p:cNvPr id="28" name="Rectangle 27"/>
          <p:cNvSpPr/>
          <p:nvPr/>
        </p:nvSpPr>
        <p:spPr>
          <a:xfrm>
            <a:off x="6969363" y="3253154"/>
            <a:ext cx="1828800" cy="2667000"/>
          </a:xfrm>
          <a:prstGeom prst="rect">
            <a:avLst/>
          </a:prstGeom>
          <a:solidFill>
            <a:schemeClr val="accent3">
              <a:lumMod val="20000"/>
              <a:lumOff val="80000"/>
              <a:alpha val="92157"/>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9" name="Group 21"/>
          <p:cNvGrpSpPr>
            <a:grpSpLocks/>
          </p:cNvGrpSpPr>
          <p:nvPr/>
        </p:nvGrpSpPr>
        <p:grpSpPr bwMode="auto">
          <a:xfrm>
            <a:off x="6969363" y="3253154"/>
            <a:ext cx="1841500" cy="914400"/>
            <a:chOff x="5007275" y="1614816"/>
            <a:chExt cx="2085919" cy="834367"/>
          </a:xfrm>
          <a:solidFill>
            <a:srgbClr val="C00000"/>
          </a:solidFill>
        </p:grpSpPr>
        <p:sp>
          <p:nvSpPr>
            <p:cNvPr id="30" name="Chevron 22"/>
            <p:cNvSpPr/>
            <p:nvPr/>
          </p:nvSpPr>
          <p:spPr>
            <a:xfrm>
              <a:off x="5007275"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0669999"/>
                <a:satOff val="18673"/>
                <a:lumOff val="-29118"/>
                <a:alphaOff val="0"/>
              </a:schemeClr>
            </a:fillRef>
            <a:effectRef idx="0">
              <a:schemeClr val="accent2">
                <a:hueOff val="-10669999"/>
                <a:satOff val="18673"/>
                <a:lumOff val="-29118"/>
                <a:alphaOff val="0"/>
              </a:schemeClr>
            </a:effectRef>
            <a:fontRef idx="minor">
              <a:schemeClr val="lt1"/>
            </a:fontRef>
          </p:style>
        </p:sp>
        <p:sp>
          <p:nvSpPr>
            <p:cNvPr id="31" name="Chevron 10"/>
            <p:cNvSpPr/>
            <p:nvPr/>
          </p:nvSpPr>
          <p:spPr>
            <a:xfrm>
              <a:off x="5093588" y="1614816"/>
              <a:ext cx="1898883"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Function</a:t>
              </a:r>
            </a:p>
          </p:txBody>
        </p:sp>
      </p:grpSp>
      <p:sp>
        <p:nvSpPr>
          <p:cNvPr id="32" name="Rectangle 31"/>
          <p:cNvSpPr/>
          <p:nvPr/>
        </p:nvSpPr>
        <p:spPr>
          <a:xfrm>
            <a:off x="8794988" y="3253154"/>
            <a:ext cx="1752600" cy="2667000"/>
          </a:xfrm>
          <a:prstGeom prst="rect">
            <a:avLst/>
          </a:prstGeom>
          <a:solidFill>
            <a:schemeClr val="bg2">
              <a:lumMod val="60000"/>
              <a:lumOff val="40000"/>
              <a:alpha val="92157"/>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33" name="Group 25"/>
          <p:cNvGrpSpPr>
            <a:grpSpLocks/>
          </p:cNvGrpSpPr>
          <p:nvPr/>
        </p:nvGrpSpPr>
        <p:grpSpPr bwMode="auto">
          <a:xfrm>
            <a:off x="8794988" y="3253154"/>
            <a:ext cx="1755775" cy="914400"/>
            <a:chOff x="6676011" y="1614816"/>
            <a:chExt cx="2085919" cy="834367"/>
          </a:xfrm>
          <a:solidFill>
            <a:srgbClr val="020286"/>
          </a:solidFill>
        </p:grpSpPr>
        <p:sp>
          <p:nvSpPr>
            <p:cNvPr id="34" name="Chevron 26"/>
            <p:cNvSpPr/>
            <p:nvPr/>
          </p:nvSpPr>
          <p:spPr>
            <a:xfrm>
              <a:off x="6676011"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4226665"/>
                <a:satOff val="24898"/>
                <a:lumOff val="-38824"/>
                <a:alphaOff val="0"/>
              </a:schemeClr>
            </a:fillRef>
            <a:effectRef idx="0">
              <a:schemeClr val="accent2">
                <a:hueOff val="-14226665"/>
                <a:satOff val="24898"/>
                <a:lumOff val="-38824"/>
                <a:alphaOff val="0"/>
              </a:schemeClr>
            </a:effectRef>
            <a:fontRef idx="minor">
              <a:schemeClr val="lt1"/>
            </a:fontRef>
          </p:style>
        </p:sp>
        <p:sp>
          <p:nvSpPr>
            <p:cNvPr id="35" name="Chevron 12"/>
            <p:cNvSpPr/>
            <p:nvPr/>
          </p:nvSpPr>
          <p:spPr>
            <a:xfrm>
              <a:off x="6860702" y="1614816"/>
              <a:ext cx="1720159"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Project</a:t>
              </a:r>
            </a:p>
          </p:txBody>
        </p:sp>
      </p:grpSp>
      <p:sp>
        <p:nvSpPr>
          <p:cNvPr id="36" name="TextBox 35"/>
          <p:cNvSpPr txBox="1">
            <a:spLocks noChangeArrowheads="1"/>
          </p:cNvSpPr>
          <p:nvPr/>
        </p:nvSpPr>
        <p:spPr bwMode="auto">
          <a:xfrm>
            <a:off x="2016363" y="4573954"/>
            <a:ext cx="990600" cy="646331"/>
          </a:xfrm>
          <a:prstGeom prst="rect">
            <a:avLst/>
          </a:prstGeom>
          <a:noFill/>
          <a:ln w="9525">
            <a:noFill/>
            <a:miter lim="800000"/>
            <a:headEnd/>
            <a:tailEnd/>
          </a:ln>
        </p:spPr>
        <p:txBody>
          <a:bodyPr>
            <a:spAutoFit/>
          </a:bodyPr>
          <a:lstStyle/>
          <a:p>
            <a:pPr algn="ctr"/>
            <a:r>
              <a:rPr lang="en-US" sz="3600" b="1" dirty="0">
                <a:latin typeface="Lato" panose="020F0502020204030203" pitchFamily="34" charset="0"/>
              </a:rPr>
              <a:t>10E</a:t>
            </a:r>
          </a:p>
        </p:txBody>
      </p:sp>
      <p:sp>
        <p:nvSpPr>
          <p:cNvPr id="37" name="TextBox 36"/>
          <p:cNvSpPr txBox="1">
            <a:spLocks noChangeArrowheads="1"/>
          </p:cNvSpPr>
          <p:nvPr/>
        </p:nvSpPr>
        <p:spPr bwMode="auto">
          <a:xfrm>
            <a:off x="3768963" y="4573954"/>
            <a:ext cx="1219200" cy="646331"/>
          </a:xfrm>
          <a:prstGeom prst="rect">
            <a:avLst/>
          </a:prstGeom>
          <a:noFill/>
          <a:ln w="9525">
            <a:noFill/>
            <a:miter lim="800000"/>
            <a:headEnd/>
            <a:tailEnd/>
          </a:ln>
        </p:spPr>
        <p:txBody>
          <a:bodyPr>
            <a:spAutoFit/>
          </a:bodyPr>
          <a:lstStyle/>
          <a:p>
            <a:pPr algn="ctr"/>
            <a:r>
              <a:rPr lang="en-US" sz="3600" b="1" dirty="0">
                <a:latin typeface="Lato" panose="020F0502020204030203" pitchFamily="34" charset="0"/>
              </a:rPr>
              <a:t>XXX</a:t>
            </a:r>
          </a:p>
        </p:txBody>
      </p:sp>
      <p:sp>
        <p:nvSpPr>
          <p:cNvPr id="38" name="TextBox 37"/>
          <p:cNvSpPr txBox="1">
            <a:spLocks noChangeArrowheads="1"/>
          </p:cNvSpPr>
          <p:nvPr/>
        </p:nvSpPr>
        <p:spPr bwMode="auto">
          <a:xfrm>
            <a:off x="5369163" y="4472354"/>
            <a:ext cx="1524000" cy="1200329"/>
          </a:xfrm>
          <a:prstGeom prst="rect">
            <a:avLst/>
          </a:prstGeom>
          <a:noFill/>
          <a:ln w="9525">
            <a:noFill/>
            <a:miter lim="800000"/>
            <a:headEnd/>
            <a:tailEnd/>
          </a:ln>
        </p:spPr>
        <p:txBody>
          <a:bodyPr>
            <a:spAutoFit/>
          </a:bodyPr>
          <a:lstStyle/>
          <a:p>
            <a:pPr algn="ctr"/>
            <a:r>
              <a:rPr lang="en-US" sz="3600" b="1" dirty="0">
                <a:latin typeface="Lato" panose="020F0502020204030203" pitchFamily="34" charset="0"/>
              </a:rPr>
              <a:t>  100 / 200</a:t>
            </a:r>
          </a:p>
        </p:txBody>
      </p:sp>
      <p:sp>
        <p:nvSpPr>
          <p:cNvPr id="39" name="TextBox 38"/>
          <p:cNvSpPr txBox="1">
            <a:spLocks noChangeArrowheads="1"/>
          </p:cNvSpPr>
          <p:nvPr/>
        </p:nvSpPr>
        <p:spPr bwMode="auto">
          <a:xfrm>
            <a:off x="6969363" y="4512042"/>
            <a:ext cx="1828800" cy="584775"/>
          </a:xfrm>
          <a:prstGeom prst="rect">
            <a:avLst/>
          </a:prstGeom>
          <a:noFill/>
          <a:ln w="9525">
            <a:noFill/>
            <a:miter lim="800000"/>
            <a:headEnd/>
            <a:tailEnd/>
          </a:ln>
        </p:spPr>
        <p:txBody>
          <a:bodyPr>
            <a:spAutoFit/>
          </a:bodyPr>
          <a:lstStyle/>
          <a:p>
            <a:pPr algn="ctr"/>
            <a:r>
              <a:rPr lang="en-US" sz="3200" b="1" dirty="0">
                <a:latin typeface="Lato" panose="020F0502020204030203" pitchFamily="34" charset="0"/>
              </a:rPr>
              <a:t>110000</a:t>
            </a:r>
          </a:p>
        </p:txBody>
      </p:sp>
      <p:sp>
        <p:nvSpPr>
          <p:cNvPr id="40" name="TextBox 39"/>
          <p:cNvSpPr txBox="1">
            <a:spLocks noChangeArrowheads="1"/>
          </p:cNvSpPr>
          <p:nvPr/>
        </p:nvSpPr>
        <p:spPr bwMode="auto">
          <a:xfrm>
            <a:off x="8721963" y="4472354"/>
            <a:ext cx="1828800" cy="646331"/>
          </a:xfrm>
          <a:prstGeom prst="rect">
            <a:avLst/>
          </a:prstGeom>
          <a:noFill/>
          <a:ln w="9525">
            <a:noFill/>
            <a:miter lim="800000"/>
            <a:headEnd/>
            <a:tailEnd/>
          </a:ln>
        </p:spPr>
        <p:txBody>
          <a:bodyPr>
            <a:spAutoFit/>
          </a:bodyPr>
          <a:lstStyle/>
          <a:p>
            <a:pPr algn="ctr"/>
            <a:r>
              <a:rPr lang="en-US" sz="3600" b="1" dirty="0">
                <a:latin typeface="Lato" panose="020F0502020204030203" pitchFamily="34" charset="0"/>
              </a:rPr>
              <a:t>000</a:t>
            </a:r>
          </a:p>
        </p:txBody>
      </p:sp>
    </p:spTree>
    <p:extLst>
      <p:ext uri="{BB962C8B-B14F-4D97-AF65-F5344CB8AC3E}">
        <p14:creationId xmlns:p14="http://schemas.microsoft.com/office/powerpoint/2010/main" val="325849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16140" y="0"/>
            <a:ext cx="10972800" cy="1262270"/>
          </a:xfrm>
        </p:spPr>
        <p:txBody>
          <a:bodyPr>
            <a:noAutofit/>
          </a:bodyPr>
          <a:lstStyle/>
          <a:p>
            <a:pPr>
              <a:lnSpc>
                <a:spcPct val="100000"/>
              </a:lnSpc>
              <a:spcBef>
                <a:spcPts val="0"/>
              </a:spcBef>
            </a:pPr>
            <a:r>
              <a:rPr lang="en-US" sz="5400" dirty="0" smtClean="0">
                <a:latin typeface="Lato" panose="020F0502020204030203" pitchFamily="34" charset="0"/>
              </a:rPr>
              <a:t>Examples</a:t>
            </a:r>
            <a:endParaRPr lang="en-US" sz="5400" dirty="0">
              <a:latin typeface="Lato" panose="020F0502020204030203" pitchFamily="34" charset="0"/>
            </a:endParaRPr>
          </a:p>
        </p:txBody>
      </p:sp>
      <p:sp>
        <p:nvSpPr>
          <p:cNvPr id="3" name="Text Placeholder 2"/>
          <p:cNvSpPr>
            <a:spLocks noGrp="1"/>
          </p:cNvSpPr>
          <p:nvPr>
            <p:ph type="body" sz="quarter" idx="14"/>
          </p:nvPr>
        </p:nvSpPr>
        <p:spPr>
          <a:xfrm>
            <a:off x="1711563" y="1301959"/>
            <a:ext cx="9832146" cy="1846334"/>
          </a:xfrm>
        </p:spPr>
        <p:txBody>
          <a:bodyPr>
            <a:noAutofit/>
          </a:bodyPr>
          <a:lstStyle/>
          <a:p>
            <a:pPr marL="0" indent="0">
              <a:lnSpc>
                <a:spcPct val="100000"/>
              </a:lnSpc>
              <a:spcBef>
                <a:spcPts val="600"/>
              </a:spcBef>
              <a:spcAft>
                <a:spcPts val="1800"/>
              </a:spcAft>
              <a:buNone/>
            </a:pPr>
            <a:r>
              <a:rPr lang="en-US" sz="3600" dirty="0"/>
              <a:t>The salary and fringe benefits of a reading teacher charged to the Title I grant.</a:t>
            </a:r>
          </a:p>
          <a:p>
            <a:pPr marL="0" lvl="1">
              <a:lnSpc>
                <a:spcPct val="100000"/>
              </a:lnSpc>
              <a:spcBef>
                <a:spcPts val="600"/>
              </a:spcBef>
              <a:defRPr/>
            </a:pPr>
            <a:r>
              <a:rPr lang="en-US" sz="2000" b="1" dirty="0" smtClean="0">
                <a:latin typeface="Lato Black" panose="020F0A02020204030203" pitchFamily="34" charset="0"/>
              </a:rPr>
              <a:t>		</a:t>
            </a:r>
            <a:r>
              <a:rPr lang="en-US" sz="2400" b="1" dirty="0" smtClean="0">
                <a:latin typeface="Lato Black" panose="020F0A02020204030203" pitchFamily="34" charset="0"/>
              </a:rPr>
              <a:t>Where?	 What?	  Why?		How?</a:t>
            </a:r>
            <a:endParaRPr lang="en-US" sz="2400" b="1" dirty="0">
              <a:latin typeface="Lato Black" panose="020F0A02020204030203" pitchFamily="34" charset="0"/>
            </a:endParaRPr>
          </a:p>
        </p:txBody>
      </p:sp>
      <p:sp>
        <p:nvSpPr>
          <p:cNvPr id="16" name="Rectangle 15"/>
          <p:cNvSpPr/>
          <p:nvPr/>
        </p:nvSpPr>
        <p:spPr>
          <a:xfrm>
            <a:off x="1711563" y="3253154"/>
            <a:ext cx="1752600" cy="2667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dirty="0">
              <a:solidFill>
                <a:schemeClr val="tx1"/>
              </a:solidFill>
              <a:latin typeface="Lato" panose="020F0502020204030203" pitchFamily="34" charset="0"/>
            </a:endParaRPr>
          </a:p>
        </p:txBody>
      </p:sp>
      <p:grpSp>
        <p:nvGrpSpPr>
          <p:cNvPr id="17" name="Group 6"/>
          <p:cNvGrpSpPr>
            <a:grpSpLocks/>
          </p:cNvGrpSpPr>
          <p:nvPr/>
        </p:nvGrpSpPr>
        <p:grpSpPr bwMode="auto">
          <a:xfrm>
            <a:off x="1711563" y="3253154"/>
            <a:ext cx="1752600" cy="914400"/>
            <a:chOff x="1069" y="1614816"/>
            <a:chExt cx="2085919" cy="834367"/>
          </a:xfrm>
          <a:solidFill>
            <a:schemeClr val="accent1">
              <a:lumMod val="75000"/>
            </a:schemeClr>
          </a:solidFill>
        </p:grpSpPr>
        <p:sp>
          <p:nvSpPr>
            <p:cNvPr id="18" name="Pentagon 7"/>
            <p:cNvSpPr/>
            <p:nvPr/>
          </p:nvSpPr>
          <p:spPr>
            <a:xfrm>
              <a:off x="1069"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Pentagon 4"/>
            <p:cNvSpPr/>
            <p:nvPr/>
          </p:nvSpPr>
          <p:spPr>
            <a:xfrm>
              <a:off x="1069" y="1614816"/>
              <a:ext cx="2085919" cy="834367"/>
            </a:xfrm>
            <a:prstGeom prst="rect">
              <a:avLst/>
            </a:prstGeom>
            <a:grp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117348"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Fund</a:t>
              </a:r>
            </a:p>
          </p:txBody>
        </p:sp>
      </p:grpSp>
      <p:sp>
        <p:nvSpPr>
          <p:cNvPr id="20" name="Rectangle 19"/>
          <p:cNvSpPr/>
          <p:nvPr/>
        </p:nvSpPr>
        <p:spPr>
          <a:xfrm>
            <a:off x="3464163" y="3253154"/>
            <a:ext cx="1752600" cy="2667000"/>
          </a:xfrm>
          <a:prstGeom prst="rect">
            <a:avLst/>
          </a:prstGeom>
          <a:solidFill>
            <a:srgbClr val="CEB9D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1" name="Group 13"/>
          <p:cNvGrpSpPr>
            <a:grpSpLocks/>
          </p:cNvGrpSpPr>
          <p:nvPr/>
        </p:nvGrpSpPr>
        <p:grpSpPr bwMode="auto">
          <a:xfrm>
            <a:off x="3464163" y="3253154"/>
            <a:ext cx="1755775" cy="914718"/>
            <a:chOff x="1669805" y="1614816"/>
            <a:chExt cx="1807665" cy="802608"/>
          </a:xfrm>
          <a:solidFill>
            <a:srgbClr val="7030A0"/>
          </a:solidFill>
        </p:grpSpPr>
        <p:sp>
          <p:nvSpPr>
            <p:cNvPr id="22" name="Chevron 14"/>
            <p:cNvSpPr/>
            <p:nvPr/>
          </p:nvSpPr>
          <p:spPr>
            <a:xfrm>
              <a:off x="1669805" y="1614816"/>
              <a:ext cx="1807665" cy="802608"/>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3556666"/>
                <a:satOff val="6224"/>
                <a:lumOff val="-9706"/>
                <a:alphaOff val="0"/>
              </a:schemeClr>
            </a:fillRef>
            <a:effectRef idx="0">
              <a:schemeClr val="accent2">
                <a:hueOff val="-3556666"/>
                <a:satOff val="6224"/>
                <a:lumOff val="-9706"/>
                <a:alphaOff val="0"/>
              </a:schemeClr>
            </a:effectRef>
            <a:fontRef idx="minor">
              <a:schemeClr val="lt1"/>
            </a:fontRef>
          </p:style>
        </p:sp>
        <p:sp>
          <p:nvSpPr>
            <p:cNvPr id="23" name="Chevron 6"/>
            <p:cNvSpPr/>
            <p:nvPr/>
          </p:nvSpPr>
          <p:spPr>
            <a:xfrm>
              <a:off x="1669806" y="1614817"/>
              <a:ext cx="1804395" cy="802329"/>
            </a:xfrm>
            <a:prstGeom prst="rect">
              <a:avLst/>
            </a:prstGeom>
            <a:grp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Location</a:t>
              </a:r>
            </a:p>
          </p:txBody>
        </p:sp>
      </p:grpSp>
      <p:sp>
        <p:nvSpPr>
          <p:cNvPr id="24" name="Rectangle 23"/>
          <p:cNvSpPr/>
          <p:nvPr/>
        </p:nvSpPr>
        <p:spPr>
          <a:xfrm>
            <a:off x="5216763" y="3253154"/>
            <a:ext cx="1752600" cy="2667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5" name="Group 17"/>
          <p:cNvGrpSpPr>
            <a:grpSpLocks/>
          </p:cNvGrpSpPr>
          <p:nvPr/>
        </p:nvGrpSpPr>
        <p:grpSpPr bwMode="auto">
          <a:xfrm>
            <a:off x="5216763" y="3253154"/>
            <a:ext cx="1755775" cy="914400"/>
            <a:chOff x="3338540" y="1614816"/>
            <a:chExt cx="2085919" cy="834367"/>
          </a:xfrm>
          <a:solidFill>
            <a:srgbClr val="3366FF"/>
          </a:solidFill>
        </p:grpSpPr>
        <p:sp>
          <p:nvSpPr>
            <p:cNvPr id="26" name="Chevron 18"/>
            <p:cNvSpPr/>
            <p:nvPr/>
          </p:nvSpPr>
          <p:spPr>
            <a:xfrm>
              <a:off x="3338540"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7113333"/>
                <a:satOff val="12449"/>
                <a:lumOff val="-19412"/>
                <a:alphaOff val="0"/>
              </a:schemeClr>
            </a:fillRef>
            <a:effectRef idx="0">
              <a:schemeClr val="accent2">
                <a:hueOff val="-7113333"/>
                <a:satOff val="12449"/>
                <a:lumOff val="-19412"/>
                <a:alphaOff val="0"/>
              </a:schemeClr>
            </a:effectRef>
            <a:fontRef idx="minor">
              <a:schemeClr val="lt1"/>
            </a:fontRef>
          </p:style>
        </p:sp>
        <p:sp>
          <p:nvSpPr>
            <p:cNvPr id="27" name="Chevron 8"/>
            <p:cNvSpPr/>
            <p:nvPr/>
          </p:nvSpPr>
          <p:spPr>
            <a:xfrm>
              <a:off x="3755724" y="1614816"/>
              <a:ext cx="1251552"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Object</a:t>
              </a:r>
            </a:p>
          </p:txBody>
        </p:sp>
      </p:grpSp>
      <p:sp>
        <p:nvSpPr>
          <p:cNvPr id="28" name="Rectangle 27"/>
          <p:cNvSpPr/>
          <p:nvPr/>
        </p:nvSpPr>
        <p:spPr>
          <a:xfrm>
            <a:off x="6969363" y="3253154"/>
            <a:ext cx="1828800" cy="2667000"/>
          </a:xfrm>
          <a:prstGeom prst="rect">
            <a:avLst/>
          </a:prstGeom>
          <a:solidFill>
            <a:schemeClr val="accent3">
              <a:lumMod val="20000"/>
              <a:lumOff val="80000"/>
              <a:alpha val="92157"/>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9" name="Group 21"/>
          <p:cNvGrpSpPr>
            <a:grpSpLocks/>
          </p:cNvGrpSpPr>
          <p:nvPr/>
        </p:nvGrpSpPr>
        <p:grpSpPr bwMode="auto">
          <a:xfrm>
            <a:off x="6969363" y="3253154"/>
            <a:ext cx="1841500" cy="914400"/>
            <a:chOff x="5007275" y="1614816"/>
            <a:chExt cx="2085919" cy="834367"/>
          </a:xfrm>
          <a:solidFill>
            <a:srgbClr val="C00000"/>
          </a:solidFill>
        </p:grpSpPr>
        <p:sp>
          <p:nvSpPr>
            <p:cNvPr id="30" name="Chevron 22"/>
            <p:cNvSpPr/>
            <p:nvPr/>
          </p:nvSpPr>
          <p:spPr>
            <a:xfrm>
              <a:off x="5007275"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0669999"/>
                <a:satOff val="18673"/>
                <a:lumOff val="-29118"/>
                <a:alphaOff val="0"/>
              </a:schemeClr>
            </a:fillRef>
            <a:effectRef idx="0">
              <a:schemeClr val="accent2">
                <a:hueOff val="-10669999"/>
                <a:satOff val="18673"/>
                <a:lumOff val="-29118"/>
                <a:alphaOff val="0"/>
              </a:schemeClr>
            </a:effectRef>
            <a:fontRef idx="minor">
              <a:schemeClr val="lt1"/>
            </a:fontRef>
          </p:style>
        </p:sp>
        <p:sp>
          <p:nvSpPr>
            <p:cNvPr id="31" name="Chevron 10"/>
            <p:cNvSpPr/>
            <p:nvPr/>
          </p:nvSpPr>
          <p:spPr>
            <a:xfrm>
              <a:off x="5093588" y="1614816"/>
              <a:ext cx="1898883"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Function</a:t>
              </a:r>
            </a:p>
          </p:txBody>
        </p:sp>
      </p:grpSp>
      <p:sp>
        <p:nvSpPr>
          <p:cNvPr id="32" name="Rectangle 31"/>
          <p:cNvSpPr/>
          <p:nvPr/>
        </p:nvSpPr>
        <p:spPr>
          <a:xfrm>
            <a:off x="8794988" y="3253154"/>
            <a:ext cx="1752600" cy="2667000"/>
          </a:xfrm>
          <a:prstGeom prst="rect">
            <a:avLst/>
          </a:prstGeom>
          <a:solidFill>
            <a:schemeClr val="bg2">
              <a:lumMod val="60000"/>
              <a:lumOff val="40000"/>
              <a:alpha val="92157"/>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33" name="Group 25"/>
          <p:cNvGrpSpPr>
            <a:grpSpLocks/>
          </p:cNvGrpSpPr>
          <p:nvPr/>
        </p:nvGrpSpPr>
        <p:grpSpPr bwMode="auto">
          <a:xfrm>
            <a:off x="8794988" y="3253154"/>
            <a:ext cx="1755775" cy="914400"/>
            <a:chOff x="6676011" y="1614816"/>
            <a:chExt cx="2085919" cy="834367"/>
          </a:xfrm>
          <a:solidFill>
            <a:srgbClr val="020286"/>
          </a:solidFill>
        </p:grpSpPr>
        <p:sp>
          <p:nvSpPr>
            <p:cNvPr id="34" name="Chevron 26"/>
            <p:cNvSpPr/>
            <p:nvPr/>
          </p:nvSpPr>
          <p:spPr>
            <a:xfrm>
              <a:off x="6676011"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4226665"/>
                <a:satOff val="24898"/>
                <a:lumOff val="-38824"/>
                <a:alphaOff val="0"/>
              </a:schemeClr>
            </a:fillRef>
            <a:effectRef idx="0">
              <a:schemeClr val="accent2">
                <a:hueOff val="-14226665"/>
                <a:satOff val="24898"/>
                <a:lumOff val="-38824"/>
                <a:alphaOff val="0"/>
              </a:schemeClr>
            </a:effectRef>
            <a:fontRef idx="minor">
              <a:schemeClr val="lt1"/>
            </a:fontRef>
          </p:style>
        </p:sp>
        <p:sp>
          <p:nvSpPr>
            <p:cNvPr id="35" name="Chevron 12"/>
            <p:cNvSpPr/>
            <p:nvPr/>
          </p:nvSpPr>
          <p:spPr>
            <a:xfrm>
              <a:off x="6860702" y="1614816"/>
              <a:ext cx="1720159"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Project</a:t>
              </a:r>
            </a:p>
          </p:txBody>
        </p:sp>
      </p:grpSp>
      <p:sp>
        <p:nvSpPr>
          <p:cNvPr id="36" name="TextBox 35"/>
          <p:cNvSpPr txBox="1">
            <a:spLocks noChangeArrowheads="1"/>
          </p:cNvSpPr>
          <p:nvPr/>
        </p:nvSpPr>
        <p:spPr bwMode="auto">
          <a:xfrm>
            <a:off x="2016363" y="4573954"/>
            <a:ext cx="990600" cy="646331"/>
          </a:xfrm>
          <a:prstGeom prst="rect">
            <a:avLst/>
          </a:prstGeom>
          <a:noFill/>
          <a:ln w="9525">
            <a:noFill/>
            <a:miter lim="800000"/>
            <a:headEnd/>
            <a:tailEnd/>
          </a:ln>
        </p:spPr>
        <p:txBody>
          <a:bodyPr>
            <a:spAutoFit/>
          </a:bodyPr>
          <a:lstStyle/>
          <a:p>
            <a:pPr algn="ctr"/>
            <a:r>
              <a:rPr lang="en-US" sz="3600" b="1" dirty="0">
                <a:latin typeface="Lato" panose="020F0502020204030203" pitchFamily="34" charset="0"/>
              </a:rPr>
              <a:t>10E</a:t>
            </a:r>
          </a:p>
        </p:txBody>
      </p:sp>
      <p:sp>
        <p:nvSpPr>
          <p:cNvPr id="37" name="TextBox 36"/>
          <p:cNvSpPr txBox="1">
            <a:spLocks noChangeArrowheads="1"/>
          </p:cNvSpPr>
          <p:nvPr/>
        </p:nvSpPr>
        <p:spPr bwMode="auto">
          <a:xfrm>
            <a:off x="3768963" y="4573954"/>
            <a:ext cx="1219200" cy="646331"/>
          </a:xfrm>
          <a:prstGeom prst="rect">
            <a:avLst/>
          </a:prstGeom>
          <a:noFill/>
          <a:ln w="9525">
            <a:noFill/>
            <a:miter lim="800000"/>
            <a:headEnd/>
            <a:tailEnd/>
          </a:ln>
        </p:spPr>
        <p:txBody>
          <a:bodyPr>
            <a:spAutoFit/>
          </a:bodyPr>
          <a:lstStyle/>
          <a:p>
            <a:pPr algn="ctr"/>
            <a:r>
              <a:rPr lang="en-US" sz="3600" b="1" dirty="0">
                <a:latin typeface="Lato" panose="020F0502020204030203" pitchFamily="34" charset="0"/>
              </a:rPr>
              <a:t>XXX</a:t>
            </a:r>
          </a:p>
        </p:txBody>
      </p:sp>
      <p:sp>
        <p:nvSpPr>
          <p:cNvPr id="38" name="TextBox 37"/>
          <p:cNvSpPr txBox="1">
            <a:spLocks noChangeArrowheads="1"/>
          </p:cNvSpPr>
          <p:nvPr/>
        </p:nvSpPr>
        <p:spPr bwMode="auto">
          <a:xfrm>
            <a:off x="5369163" y="4472354"/>
            <a:ext cx="1524000" cy="1200329"/>
          </a:xfrm>
          <a:prstGeom prst="rect">
            <a:avLst/>
          </a:prstGeom>
          <a:noFill/>
          <a:ln w="9525">
            <a:noFill/>
            <a:miter lim="800000"/>
            <a:headEnd/>
            <a:tailEnd/>
          </a:ln>
        </p:spPr>
        <p:txBody>
          <a:bodyPr>
            <a:spAutoFit/>
          </a:bodyPr>
          <a:lstStyle/>
          <a:p>
            <a:pPr algn="ctr"/>
            <a:r>
              <a:rPr lang="en-US" sz="3600" b="1" dirty="0">
                <a:latin typeface="Lato" panose="020F0502020204030203" pitchFamily="34" charset="0"/>
              </a:rPr>
              <a:t>  100 / 200</a:t>
            </a:r>
          </a:p>
        </p:txBody>
      </p:sp>
      <p:sp>
        <p:nvSpPr>
          <p:cNvPr id="39" name="TextBox 38"/>
          <p:cNvSpPr txBox="1">
            <a:spLocks noChangeArrowheads="1"/>
          </p:cNvSpPr>
          <p:nvPr/>
        </p:nvSpPr>
        <p:spPr bwMode="auto">
          <a:xfrm>
            <a:off x="6969363" y="4512042"/>
            <a:ext cx="1828800" cy="584775"/>
          </a:xfrm>
          <a:prstGeom prst="rect">
            <a:avLst/>
          </a:prstGeom>
          <a:noFill/>
          <a:ln w="9525">
            <a:noFill/>
            <a:miter lim="800000"/>
            <a:headEnd/>
            <a:tailEnd/>
          </a:ln>
        </p:spPr>
        <p:txBody>
          <a:bodyPr>
            <a:spAutoFit/>
          </a:bodyPr>
          <a:lstStyle/>
          <a:p>
            <a:pPr algn="ctr"/>
            <a:r>
              <a:rPr lang="en-US" sz="3200" b="1" dirty="0" smtClean="0">
                <a:latin typeface="Lato" panose="020F0502020204030203" pitchFamily="34" charset="0"/>
              </a:rPr>
              <a:t>122000</a:t>
            </a:r>
            <a:endParaRPr lang="en-US" sz="3200" b="1" dirty="0">
              <a:latin typeface="Lato" panose="020F0502020204030203" pitchFamily="34" charset="0"/>
            </a:endParaRPr>
          </a:p>
        </p:txBody>
      </p:sp>
      <p:sp>
        <p:nvSpPr>
          <p:cNvPr id="40" name="TextBox 39"/>
          <p:cNvSpPr txBox="1">
            <a:spLocks noChangeArrowheads="1"/>
          </p:cNvSpPr>
          <p:nvPr/>
        </p:nvSpPr>
        <p:spPr bwMode="auto">
          <a:xfrm>
            <a:off x="8794988" y="4472354"/>
            <a:ext cx="1828800" cy="646331"/>
          </a:xfrm>
          <a:prstGeom prst="rect">
            <a:avLst/>
          </a:prstGeom>
          <a:noFill/>
          <a:ln w="9525">
            <a:noFill/>
            <a:miter lim="800000"/>
            <a:headEnd/>
            <a:tailEnd/>
          </a:ln>
        </p:spPr>
        <p:txBody>
          <a:bodyPr>
            <a:spAutoFit/>
          </a:bodyPr>
          <a:lstStyle/>
          <a:p>
            <a:pPr algn="ctr"/>
            <a:r>
              <a:rPr lang="en-US" sz="3600" b="1" dirty="0" smtClean="0">
                <a:latin typeface="Lato" panose="020F0502020204030203" pitchFamily="34" charset="0"/>
              </a:rPr>
              <a:t>141</a:t>
            </a:r>
            <a:endParaRPr lang="en-US" sz="3600" b="1" dirty="0">
              <a:latin typeface="Lato" panose="020F0502020204030203" pitchFamily="34" charset="0"/>
            </a:endParaRPr>
          </a:p>
        </p:txBody>
      </p:sp>
    </p:spTree>
    <p:extLst>
      <p:ext uri="{BB962C8B-B14F-4D97-AF65-F5344CB8AC3E}">
        <p14:creationId xmlns:p14="http://schemas.microsoft.com/office/powerpoint/2010/main" val="315298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16140" y="0"/>
            <a:ext cx="10972800" cy="1262270"/>
          </a:xfrm>
        </p:spPr>
        <p:txBody>
          <a:bodyPr>
            <a:noAutofit/>
          </a:bodyPr>
          <a:lstStyle/>
          <a:p>
            <a:pPr>
              <a:lnSpc>
                <a:spcPct val="100000"/>
              </a:lnSpc>
              <a:spcBef>
                <a:spcPts val="0"/>
              </a:spcBef>
            </a:pPr>
            <a:r>
              <a:rPr lang="en-US" sz="5400" dirty="0" smtClean="0">
                <a:latin typeface="Lato" panose="020F0502020204030203" pitchFamily="34" charset="0"/>
              </a:rPr>
              <a:t>Examples</a:t>
            </a:r>
            <a:endParaRPr lang="en-US" sz="5400" dirty="0">
              <a:latin typeface="Lato" panose="020F0502020204030203" pitchFamily="34" charset="0"/>
            </a:endParaRPr>
          </a:p>
        </p:txBody>
      </p:sp>
      <p:sp>
        <p:nvSpPr>
          <p:cNvPr id="3" name="Text Placeholder 2"/>
          <p:cNvSpPr>
            <a:spLocks noGrp="1"/>
          </p:cNvSpPr>
          <p:nvPr>
            <p:ph type="body" sz="quarter" idx="14"/>
          </p:nvPr>
        </p:nvSpPr>
        <p:spPr>
          <a:xfrm>
            <a:off x="1711563" y="1301959"/>
            <a:ext cx="9832146" cy="1846334"/>
          </a:xfrm>
        </p:spPr>
        <p:txBody>
          <a:bodyPr>
            <a:noAutofit/>
          </a:bodyPr>
          <a:lstStyle/>
          <a:p>
            <a:pPr marL="0" indent="0">
              <a:lnSpc>
                <a:spcPct val="100000"/>
              </a:lnSpc>
              <a:spcBef>
                <a:spcPts val="600"/>
              </a:spcBef>
              <a:spcAft>
                <a:spcPts val="600"/>
              </a:spcAft>
              <a:buNone/>
            </a:pPr>
            <a:r>
              <a:rPr lang="en-US" sz="2800" dirty="0">
                <a:latin typeface="Lato" panose="020F0502020204030203" pitchFamily="34" charset="0"/>
              </a:rPr>
              <a:t>Travel and hotel costs for special education staff to attend a statewide autism training. The costs will be charged to the IDEA preschool grant. </a:t>
            </a:r>
          </a:p>
          <a:p>
            <a:pPr marL="0" lvl="1">
              <a:lnSpc>
                <a:spcPct val="100000"/>
              </a:lnSpc>
              <a:spcBef>
                <a:spcPts val="600"/>
              </a:spcBef>
              <a:defRPr/>
            </a:pPr>
            <a:r>
              <a:rPr lang="en-US" sz="2800" b="1" dirty="0" smtClean="0">
                <a:latin typeface="Lato" panose="020F0502020204030203" pitchFamily="34" charset="0"/>
              </a:rPr>
              <a:t>		Where?	 What?	  Why?	How?</a:t>
            </a:r>
            <a:endParaRPr lang="en-US" sz="2800" b="1" dirty="0">
              <a:latin typeface="Lato" panose="020F0502020204030203" pitchFamily="34" charset="0"/>
            </a:endParaRPr>
          </a:p>
        </p:txBody>
      </p:sp>
      <p:sp>
        <p:nvSpPr>
          <p:cNvPr id="16" name="Rectangle 15"/>
          <p:cNvSpPr/>
          <p:nvPr/>
        </p:nvSpPr>
        <p:spPr>
          <a:xfrm>
            <a:off x="1711563" y="3253154"/>
            <a:ext cx="1752600" cy="2667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dirty="0">
              <a:solidFill>
                <a:schemeClr val="tx1"/>
              </a:solidFill>
              <a:latin typeface="Lato" panose="020F0502020204030203" pitchFamily="34" charset="0"/>
            </a:endParaRPr>
          </a:p>
        </p:txBody>
      </p:sp>
      <p:grpSp>
        <p:nvGrpSpPr>
          <p:cNvPr id="17" name="Group 6"/>
          <p:cNvGrpSpPr>
            <a:grpSpLocks/>
          </p:cNvGrpSpPr>
          <p:nvPr/>
        </p:nvGrpSpPr>
        <p:grpSpPr bwMode="auto">
          <a:xfrm>
            <a:off x="1711563" y="3253154"/>
            <a:ext cx="1752600" cy="914400"/>
            <a:chOff x="1069" y="1614816"/>
            <a:chExt cx="2085919" cy="834367"/>
          </a:xfrm>
          <a:solidFill>
            <a:schemeClr val="accent1">
              <a:lumMod val="75000"/>
            </a:schemeClr>
          </a:solidFill>
        </p:grpSpPr>
        <p:sp>
          <p:nvSpPr>
            <p:cNvPr id="18" name="Pentagon 7"/>
            <p:cNvSpPr/>
            <p:nvPr/>
          </p:nvSpPr>
          <p:spPr>
            <a:xfrm>
              <a:off x="1069"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Pentagon 4"/>
            <p:cNvSpPr/>
            <p:nvPr/>
          </p:nvSpPr>
          <p:spPr>
            <a:xfrm>
              <a:off x="1069" y="1614816"/>
              <a:ext cx="2085919" cy="834367"/>
            </a:xfrm>
            <a:prstGeom prst="rect">
              <a:avLst/>
            </a:prstGeom>
            <a:grp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117348"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Fund</a:t>
              </a:r>
            </a:p>
          </p:txBody>
        </p:sp>
      </p:grpSp>
      <p:sp>
        <p:nvSpPr>
          <p:cNvPr id="20" name="Rectangle 19"/>
          <p:cNvSpPr/>
          <p:nvPr/>
        </p:nvSpPr>
        <p:spPr>
          <a:xfrm>
            <a:off x="3464163" y="3253154"/>
            <a:ext cx="1752600" cy="2667000"/>
          </a:xfrm>
          <a:prstGeom prst="rect">
            <a:avLst/>
          </a:prstGeom>
          <a:solidFill>
            <a:srgbClr val="CEB9D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1" name="Group 13"/>
          <p:cNvGrpSpPr>
            <a:grpSpLocks/>
          </p:cNvGrpSpPr>
          <p:nvPr/>
        </p:nvGrpSpPr>
        <p:grpSpPr bwMode="auto">
          <a:xfrm>
            <a:off x="3464163" y="3253154"/>
            <a:ext cx="1755775" cy="914718"/>
            <a:chOff x="1669805" y="1614816"/>
            <a:chExt cx="1807665" cy="802608"/>
          </a:xfrm>
          <a:solidFill>
            <a:srgbClr val="7030A0"/>
          </a:solidFill>
        </p:grpSpPr>
        <p:sp>
          <p:nvSpPr>
            <p:cNvPr id="22" name="Chevron 14"/>
            <p:cNvSpPr/>
            <p:nvPr/>
          </p:nvSpPr>
          <p:spPr>
            <a:xfrm>
              <a:off x="1669805" y="1614816"/>
              <a:ext cx="1807665" cy="802608"/>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3556666"/>
                <a:satOff val="6224"/>
                <a:lumOff val="-9706"/>
                <a:alphaOff val="0"/>
              </a:schemeClr>
            </a:fillRef>
            <a:effectRef idx="0">
              <a:schemeClr val="accent2">
                <a:hueOff val="-3556666"/>
                <a:satOff val="6224"/>
                <a:lumOff val="-9706"/>
                <a:alphaOff val="0"/>
              </a:schemeClr>
            </a:effectRef>
            <a:fontRef idx="minor">
              <a:schemeClr val="lt1"/>
            </a:fontRef>
          </p:style>
        </p:sp>
        <p:sp>
          <p:nvSpPr>
            <p:cNvPr id="23" name="Chevron 6"/>
            <p:cNvSpPr/>
            <p:nvPr/>
          </p:nvSpPr>
          <p:spPr>
            <a:xfrm>
              <a:off x="1669806" y="1614817"/>
              <a:ext cx="1804395" cy="802329"/>
            </a:xfrm>
            <a:prstGeom prst="rect">
              <a:avLst/>
            </a:prstGeom>
            <a:grp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Location</a:t>
              </a:r>
            </a:p>
          </p:txBody>
        </p:sp>
      </p:grpSp>
      <p:sp>
        <p:nvSpPr>
          <p:cNvPr id="24" name="Rectangle 23"/>
          <p:cNvSpPr/>
          <p:nvPr/>
        </p:nvSpPr>
        <p:spPr>
          <a:xfrm>
            <a:off x="5216763" y="3253154"/>
            <a:ext cx="1752600" cy="2667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5" name="Group 17"/>
          <p:cNvGrpSpPr>
            <a:grpSpLocks/>
          </p:cNvGrpSpPr>
          <p:nvPr/>
        </p:nvGrpSpPr>
        <p:grpSpPr bwMode="auto">
          <a:xfrm>
            <a:off x="5216763" y="3253154"/>
            <a:ext cx="1755775" cy="914400"/>
            <a:chOff x="3338540" y="1614816"/>
            <a:chExt cx="2085919" cy="834367"/>
          </a:xfrm>
          <a:solidFill>
            <a:srgbClr val="3366FF"/>
          </a:solidFill>
        </p:grpSpPr>
        <p:sp>
          <p:nvSpPr>
            <p:cNvPr id="26" name="Chevron 18"/>
            <p:cNvSpPr/>
            <p:nvPr/>
          </p:nvSpPr>
          <p:spPr>
            <a:xfrm>
              <a:off x="3338540"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7113333"/>
                <a:satOff val="12449"/>
                <a:lumOff val="-19412"/>
                <a:alphaOff val="0"/>
              </a:schemeClr>
            </a:fillRef>
            <a:effectRef idx="0">
              <a:schemeClr val="accent2">
                <a:hueOff val="-7113333"/>
                <a:satOff val="12449"/>
                <a:lumOff val="-19412"/>
                <a:alphaOff val="0"/>
              </a:schemeClr>
            </a:effectRef>
            <a:fontRef idx="minor">
              <a:schemeClr val="lt1"/>
            </a:fontRef>
          </p:style>
        </p:sp>
        <p:sp>
          <p:nvSpPr>
            <p:cNvPr id="27" name="Chevron 8"/>
            <p:cNvSpPr/>
            <p:nvPr/>
          </p:nvSpPr>
          <p:spPr>
            <a:xfrm>
              <a:off x="3755724" y="1614816"/>
              <a:ext cx="1251552"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Object</a:t>
              </a:r>
            </a:p>
          </p:txBody>
        </p:sp>
      </p:grpSp>
      <p:sp>
        <p:nvSpPr>
          <p:cNvPr id="28" name="Rectangle 27"/>
          <p:cNvSpPr/>
          <p:nvPr/>
        </p:nvSpPr>
        <p:spPr>
          <a:xfrm>
            <a:off x="6969363" y="3253154"/>
            <a:ext cx="1828800" cy="2667000"/>
          </a:xfrm>
          <a:prstGeom prst="rect">
            <a:avLst/>
          </a:prstGeom>
          <a:solidFill>
            <a:schemeClr val="accent3">
              <a:lumMod val="20000"/>
              <a:lumOff val="80000"/>
              <a:alpha val="92157"/>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9" name="Group 21"/>
          <p:cNvGrpSpPr>
            <a:grpSpLocks/>
          </p:cNvGrpSpPr>
          <p:nvPr/>
        </p:nvGrpSpPr>
        <p:grpSpPr bwMode="auto">
          <a:xfrm>
            <a:off x="6969363" y="3253154"/>
            <a:ext cx="1841500" cy="914400"/>
            <a:chOff x="5007275" y="1614816"/>
            <a:chExt cx="2085919" cy="834367"/>
          </a:xfrm>
          <a:solidFill>
            <a:srgbClr val="C00000"/>
          </a:solidFill>
        </p:grpSpPr>
        <p:sp>
          <p:nvSpPr>
            <p:cNvPr id="30" name="Chevron 22"/>
            <p:cNvSpPr/>
            <p:nvPr/>
          </p:nvSpPr>
          <p:spPr>
            <a:xfrm>
              <a:off x="5007275"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0669999"/>
                <a:satOff val="18673"/>
                <a:lumOff val="-29118"/>
                <a:alphaOff val="0"/>
              </a:schemeClr>
            </a:fillRef>
            <a:effectRef idx="0">
              <a:schemeClr val="accent2">
                <a:hueOff val="-10669999"/>
                <a:satOff val="18673"/>
                <a:lumOff val="-29118"/>
                <a:alphaOff val="0"/>
              </a:schemeClr>
            </a:effectRef>
            <a:fontRef idx="minor">
              <a:schemeClr val="lt1"/>
            </a:fontRef>
          </p:style>
        </p:sp>
        <p:sp>
          <p:nvSpPr>
            <p:cNvPr id="31" name="Chevron 10"/>
            <p:cNvSpPr/>
            <p:nvPr/>
          </p:nvSpPr>
          <p:spPr>
            <a:xfrm>
              <a:off x="5093588" y="1614816"/>
              <a:ext cx="1898883"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Function</a:t>
              </a:r>
            </a:p>
          </p:txBody>
        </p:sp>
      </p:grpSp>
      <p:sp>
        <p:nvSpPr>
          <p:cNvPr id="32" name="Rectangle 31"/>
          <p:cNvSpPr/>
          <p:nvPr/>
        </p:nvSpPr>
        <p:spPr>
          <a:xfrm>
            <a:off x="8794988" y="3253154"/>
            <a:ext cx="1752600" cy="2667000"/>
          </a:xfrm>
          <a:prstGeom prst="rect">
            <a:avLst/>
          </a:prstGeom>
          <a:solidFill>
            <a:schemeClr val="bg2">
              <a:lumMod val="60000"/>
              <a:lumOff val="40000"/>
              <a:alpha val="92157"/>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33" name="Group 25"/>
          <p:cNvGrpSpPr>
            <a:grpSpLocks/>
          </p:cNvGrpSpPr>
          <p:nvPr/>
        </p:nvGrpSpPr>
        <p:grpSpPr bwMode="auto">
          <a:xfrm>
            <a:off x="8794988" y="3253154"/>
            <a:ext cx="1755775" cy="914400"/>
            <a:chOff x="6676011" y="1614816"/>
            <a:chExt cx="2085919" cy="834367"/>
          </a:xfrm>
          <a:solidFill>
            <a:srgbClr val="020286"/>
          </a:solidFill>
        </p:grpSpPr>
        <p:sp>
          <p:nvSpPr>
            <p:cNvPr id="34" name="Chevron 26"/>
            <p:cNvSpPr/>
            <p:nvPr/>
          </p:nvSpPr>
          <p:spPr>
            <a:xfrm>
              <a:off x="6676011"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4226665"/>
                <a:satOff val="24898"/>
                <a:lumOff val="-38824"/>
                <a:alphaOff val="0"/>
              </a:schemeClr>
            </a:fillRef>
            <a:effectRef idx="0">
              <a:schemeClr val="accent2">
                <a:hueOff val="-14226665"/>
                <a:satOff val="24898"/>
                <a:lumOff val="-38824"/>
                <a:alphaOff val="0"/>
              </a:schemeClr>
            </a:effectRef>
            <a:fontRef idx="minor">
              <a:schemeClr val="lt1"/>
            </a:fontRef>
          </p:style>
        </p:sp>
        <p:sp>
          <p:nvSpPr>
            <p:cNvPr id="35" name="Chevron 12"/>
            <p:cNvSpPr/>
            <p:nvPr/>
          </p:nvSpPr>
          <p:spPr>
            <a:xfrm>
              <a:off x="6860702" y="1614816"/>
              <a:ext cx="1720159"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Project</a:t>
              </a:r>
            </a:p>
          </p:txBody>
        </p:sp>
      </p:grpSp>
      <p:sp>
        <p:nvSpPr>
          <p:cNvPr id="36" name="TextBox 35"/>
          <p:cNvSpPr txBox="1">
            <a:spLocks noChangeArrowheads="1"/>
          </p:cNvSpPr>
          <p:nvPr/>
        </p:nvSpPr>
        <p:spPr bwMode="auto">
          <a:xfrm>
            <a:off x="2016363" y="4573954"/>
            <a:ext cx="990600" cy="646331"/>
          </a:xfrm>
          <a:prstGeom prst="rect">
            <a:avLst/>
          </a:prstGeom>
          <a:noFill/>
          <a:ln w="9525">
            <a:noFill/>
            <a:miter lim="800000"/>
            <a:headEnd/>
            <a:tailEnd/>
          </a:ln>
        </p:spPr>
        <p:txBody>
          <a:bodyPr>
            <a:spAutoFit/>
          </a:bodyPr>
          <a:lstStyle/>
          <a:p>
            <a:pPr algn="ctr"/>
            <a:r>
              <a:rPr lang="en-US" sz="3600" b="1" dirty="0" smtClean="0">
                <a:latin typeface="Lato" panose="020F0502020204030203" pitchFamily="34" charset="0"/>
              </a:rPr>
              <a:t>27E</a:t>
            </a:r>
            <a:endParaRPr lang="en-US" sz="3600" b="1" dirty="0">
              <a:latin typeface="Lato" panose="020F0502020204030203" pitchFamily="34" charset="0"/>
            </a:endParaRPr>
          </a:p>
        </p:txBody>
      </p:sp>
      <p:sp>
        <p:nvSpPr>
          <p:cNvPr id="37" name="TextBox 36"/>
          <p:cNvSpPr txBox="1">
            <a:spLocks noChangeArrowheads="1"/>
          </p:cNvSpPr>
          <p:nvPr/>
        </p:nvSpPr>
        <p:spPr bwMode="auto">
          <a:xfrm>
            <a:off x="3768963" y="4573954"/>
            <a:ext cx="1219200" cy="646331"/>
          </a:xfrm>
          <a:prstGeom prst="rect">
            <a:avLst/>
          </a:prstGeom>
          <a:noFill/>
          <a:ln w="9525">
            <a:noFill/>
            <a:miter lim="800000"/>
            <a:headEnd/>
            <a:tailEnd/>
          </a:ln>
        </p:spPr>
        <p:txBody>
          <a:bodyPr>
            <a:spAutoFit/>
          </a:bodyPr>
          <a:lstStyle/>
          <a:p>
            <a:pPr algn="ctr"/>
            <a:r>
              <a:rPr lang="en-US" sz="3600" b="1" dirty="0">
                <a:latin typeface="Lato" panose="020F0502020204030203" pitchFamily="34" charset="0"/>
              </a:rPr>
              <a:t>XXX</a:t>
            </a:r>
          </a:p>
        </p:txBody>
      </p:sp>
      <p:sp>
        <p:nvSpPr>
          <p:cNvPr id="38" name="TextBox 37"/>
          <p:cNvSpPr txBox="1">
            <a:spLocks noChangeArrowheads="1"/>
          </p:cNvSpPr>
          <p:nvPr/>
        </p:nvSpPr>
        <p:spPr bwMode="auto">
          <a:xfrm>
            <a:off x="5369163" y="4472354"/>
            <a:ext cx="1524000" cy="646331"/>
          </a:xfrm>
          <a:prstGeom prst="rect">
            <a:avLst/>
          </a:prstGeom>
          <a:noFill/>
          <a:ln w="9525">
            <a:noFill/>
            <a:miter lim="800000"/>
            <a:headEnd/>
            <a:tailEnd/>
          </a:ln>
        </p:spPr>
        <p:txBody>
          <a:bodyPr>
            <a:spAutoFit/>
          </a:bodyPr>
          <a:lstStyle/>
          <a:p>
            <a:pPr algn="ctr"/>
            <a:r>
              <a:rPr lang="en-US" sz="3600" b="1" dirty="0">
                <a:latin typeface="Lato" panose="020F0502020204030203" pitchFamily="34" charset="0"/>
              </a:rPr>
              <a:t>  </a:t>
            </a:r>
            <a:r>
              <a:rPr lang="en-US" sz="3600" b="1" dirty="0" smtClean="0">
                <a:latin typeface="Lato" panose="020F0502020204030203" pitchFamily="34" charset="0"/>
              </a:rPr>
              <a:t>342</a:t>
            </a:r>
            <a:endParaRPr lang="en-US" sz="3600" b="1" dirty="0">
              <a:latin typeface="Lato" panose="020F0502020204030203" pitchFamily="34" charset="0"/>
            </a:endParaRPr>
          </a:p>
        </p:txBody>
      </p:sp>
      <p:sp>
        <p:nvSpPr>
          <p:cNvPr id="39" name="TextBox 38"/>
          <p:cNvSpPr txBox="1">
            <a:spLocks noChangeArrowheads="1"/>
          </p:cNvSpPr>
          <p:nvPr/>
        </p:nvSpPr>
        <p:spPr bwMode="auto">
          <a:xfrm>
            <a:off x="6969363" y="4512042"/>
            <a:ext cx="1828800" cy="584775"/>
          </a:xfrm>
          <a:prstGeom prst="rect">
            <a:avLst/>
          </a:prstGeom>
          <a:noFill/>
          <a:ln w="9525">
            <a:noFill/>
            <a:miter lim="800000"/>
            <a:headEnd/>
            <a:tailEnd/>
          </a:ln>
        </p:spPr>
        <p:txBody>
          <a:bodyPr>
            <a:spAutoFit/>
          </a:bodyPr>
          <a:lstStyle/>
          <a:p>
            <a:pPr algn="ctr"/>
            <a:r>
              <a:rPr lang="en-US" sz="3200" b="1" dirty="0" smtClean="0">
                <a:latin typeface="Lato" panose="020F0502020204030203" pitchFamily="34" charset="0"/>
              </a:rPr>
              <a:t>221300</a:t>
            </a:r>
            <a:endParaRPr lang="en-US" sz="3200" b="1" dirty="0">
              <a:latin typeface="Lato" panose="020F0502020204030203" pitchFamily="34" charset="0"/>
            </a:endParaRPr>
          </a:p>
        </p:txBody>
      </p:sp>
      <p:sp>
        <p:nvSpPr>
          <p:cNvPr id="40" name="TextBox 39"/>
          <p:cNvSpPr txBox="1">
            <a:spLocks noChangeArrowheads="1"/>
          </p:cNvSpPr>
          <p:nvPr/>
        </p:nvSpPr>
        <p:spPr bwMode="auto">
          <a:xfrm>
            <a:off x="8721963" y="4472354"/>
            <a:ext cx="1828800" cy="646331"/>
          </a:xfrm>
          <a:prstGeom prst="rect">
            <a:avLst/>
          </a:prstGeom>
          <a:noFill/>
          <a:ln w="9525">
            <a:noFill/>
            <a:miter lim="800000"/>
            <a:headEnd/>
            <a:tailEnd/>
          </a:ln>
        </p:spPr>
        <p:txBody>
          <a:bodyPr>
            <a:spAutoFit/>
          </a:bodyPr>
          <a:lstStyle/>
          <a:p>
            <a:pPr algn="ctr"/>
            <a:r>
              <a:rPr lang="en-US" sz="3600" b="1" dirty="0" smtClean="0">
                <a:latin typeface="Lato" panose="020F0502020204030203" pitchFamily="34" charset="0"/>
              </a:rPr>
              <a:t>347</a:t>
            </a:r>
            <a:endParaRPr lang="en-US" sz="3600" b="1" dirty="0">
              <a:latin typeface="Lato" panose="020F0502020204030203" pitchFamily="34" charset="0"/>
            </a:endParaRPr>
          </a:p>
        </p:txBody>
      </p:sp>
    </p:spTree>
    <p:extLst>
      <p:ext uri="{BB962C8B-B14F-4D97-AF65-F5344CB8AC3E}">
        <p14:creationId xmlns:p14="http://schemas.microsoft.com/office/powerpoint/2010/main" val="288107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16140" y="0"/>
            <a:ext cx="10972800" cy="1262270"/>
          </a:xfrm>
        </p:spPr>
        <p:txBody>
          <a:bodyPr>
            <a:noAutofit/>
          </a:bodyPr>
          <a:lstStyle/>
          <a:p>
            <a:pPr>
              <a:lnSpc>
                <a:spcPct val="100000"/>
              </a:lnSpc>
              <a:spcBef>
                <a:spcPts val="0"/>
              </a:spcBef>
            </a:pPr>
            <a:r>
              <a:rPr lang="en-US" sz="5400" dirty="0" smtClean="0">
                <a:latin typeface="Lato" panose="020F0502020204030203" pitchFamily="34" charset="0"/>
              </a:rPr>
              <a:t>Examples</a:t>
            </a:r>
            <a:endParaRPr lang="en-US" sz="5400" dirty="0">
              <a:latin typeface="Lato" panose="020F0502020204030203" pitchFamily="34" charset="0"/>
            </a:endParaRPr>
          </a:p>
        </p:txBody>
      </p:sp>
      <p:sp>
        <p:nvSpPr>
          <p:cNvPr id="3" name="Text Placeholder 2"/>
          <p:cNvSpPr>
            <a:spLocks noGrp="1"/>
          </p:cNvSpPr>
          <p:nvPr>
            <p:ph type="body" sz="quarter" idx="14"/>
          </p:nvPr>
        </p:nvSpPr>
        <p:spPr>
          <a:xfrm>
            <a:off x="1711563" y="1301959"/>
            <a:ext cx="9832146" cy="1846334"/>
          </a:xfrm>
        </p:spPr>
        <p:txBody>
          <a:bodyPr>
            <a:noAutofit/>
          </a:bodyPr>
          <a:lstStyle/>
          <a:p>
            <a:pPr marL="0" indent="0">
              <a:lnSpc>
                <a:spcPct val="100000"/>
              </a:lnSpc>
              <a:spcBef>
                <a:spcPts val="600"/>
              </a:spcBef>
              <a:spcAft>
                <a:spcPts val="1200"/>
              </a:spcAft>
              <a:buNone/>
            </a:pPr>
            <a:r>
              <a:rPr lang="en-US" sz="2800" dirty="0"/>
              <a:t>The purchase of contracted special transportation for students requiring special transportation in their IEP. The costs will be claimed for state special ed categorical aid. </a:t>
            </a:r>
          </a:p>
          <a:p>
            <a:pPr marL="0" lvl="1">
              <a:lnSpc>
                <a:spcPct val="100000"/>
              </a:lnSpc>
              <a:spcBef>
                <a:spcPts val="600"/>
              </a:spcBef>
              <a:defRPr/>
            </a:pPr>
            <a:r>
              <a:rPr lang="en-US" sz="2800" b="1" dirty="0" smtClean="0">
                <a:latin typeface="Lato" panose="020F0502020204030203" pitchFamily="34" charset="0"/>
              </a:rPr>
              <a:t>		</a:t>
            </a:r>
            <a:r>
              <a:rPr lang="en-US" sz="2600" b="1" dirty="0" smtClean="0">
                <a:latin typeface="Lato" panose="020F0502020204030203" pitchFamily="34" charset="0"/>
              </a:rPr>
              <a:t>Where?	 What?	  Why?	How?</a:t>
            </a:r>
            <a:endParaRPr lang="en-US" sz="2600" b="1" dirty="0">
              <a:latin typeface="Lato" panose="020F0502020204030203" pitchFamily="34" charset="0"/>
            </a:endParaRPr>
          </a:p>
        </p:txBody>
      </p:sp>
      <p:sp>
        <p:nvSpPr>
          <p:cNvPr id="16" name="Rectangle 15"/>
          <p:cNvSpPr/>
          <p:nvPr/>
        </p:nvSpPr>
        <p:spPr>
          <a:xfrm>
            <a:off x="1711563" y="3253154"/>
            <a:ext cx="1752600" cy="2667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dirty="0">
              <a:solidFill>
                <a:schemeClr val="tx1"/>
              </a:solidFill>
              <a:latin typeface="Lato" panose="020F0502020204030203" pitchFamily="34" charset="0"/>
            </a:endParaRPr>
          </a:p>
        </p:txBody>
      </p:sp>
      <p:grpSp>
        <p:nvGrpSpPr>
          <p:cNvPr id="17" name="Group 6"/>
          <p:cNvGrpSpPr>
            <a:grpSpLocks/>
          </p:cNvGrpSpPr>
          <p:nvPr/>
        </p:nvGrpSpPr>
        <p:grpSpPr bwMode="auto">
          <a:xfrm>
            <a:off x="1711563" y="3253154"/>
            <a:ext cx="1752600" cy="914400"/>
            <a:chOff x="1069" y="1614816"/>
            <a:chExt cx="2085919" cy="834367"/>
          </a:xfrm>
          <a:solidFill>
            <a:schemeClr val="accent1">
              <a:lumMod val="75000"/>
            </a:schemeClr>
          </a:solidFill>
        </p:grpSpPr>
        <p:sp>
          <p:nvSpPr>
            <p:cNvPr id="18" name="Pentagon 7"/>
            <p:cNvSpPr/>
            <p:nvPr/>
          </p:nvSpPr>
          <p:spPr>
            <a:xfrm>
              <a:off x="1069"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Pentagon 4"/>
            <p:cNvSpPr/>
            <p:nvPr/>
          </p:nvSpPr>
          <p:spPr>
            <a:xfrm>
              <a:off x="1069" y="1614816"/>
              <a:ext cx="2085919" cy="834367"/>
            </a:xfrm>
            <a:prstGeom prst="rect">
              <a:avLst/>
            </a:prstGeom>
            <a:grp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117348"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Fund</a:t>
              </a:r>
            </a:p>
          </p:txBody>
        </p:sp>
      </p:grpSp>
      <p:sp>
        <p:nvSpPr>
          <p:cNvPr id="20" name="Rectangle 19"/>
          <p:cNvSpPr/>
          <p:nvPr/>
        </p:nvSpPr>
        <p:spPr>
          <a:xfrm>
            <a:off x="3464163" y="3253154"/>
            <a:ext cx="1752600" cy="2667000"/>
          </a:xfrm>
          <a:prstGeom prst="rect">
            <a:avLst/>
          </a:prstGeom>
          <a:solidFill>
            <a:srgbClr val="CEB9D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1" name="Group 13"/>
          <p:cNvGrpSpPr>
            <a:grpSpLocks/>
          </p:cNvGrpSpPr>
          <p:nvPr/>
        </p:nvGrpSpPr>
        <p:grpSpPr bwMode="auto">
          <a:xfrm>
            <a:off x="3464163" y="3253154"/>
            <a:ext cx="1755775" cy="914718"/>
            <a:chOff x="1669805" y="1614816"/>
            <a:chExt cx="1807665" cy="802608"/>
          </a:xfrm>
          <a:solidFill>
            <a:srgbClr val="7030A0"/>
          </a:solidFill>
        </p:grpSpPr>
        <p:sp>
          <p:nvSpPr>
            <p:cNvPr id="22" name="Chevron 14"/>
            <p:cNvSpPr/>
            <p:nvPr/>
          </p:nvSpPr>
          <p:spPr>
            <a:xfrm>
              <a:off x="1669805" y="1614816"/>
              <a:ext cx="1807665" cy="802608"/>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3556666"/>
                <a:satOff val="6224"/>
                <a:lumOff val="-9706"/>
                <a:alphaOff val="0"/>
              </a:schemeClr>
            </a:fillRef>
            <a:effectRef idx="0">
              <a:schemeClr val="accent2">
                <a:hueOff val="-3556666"/>
                <a:satOff val="6224"/>
                <a:lumOff val="-9706"/>
                <a:alphaOff val="0"/>
              </a:schemeClr>
            </a:effectRef>
            <a:fontRef idx="minor">
              <a:schemeClr val="lt1"/>
            </a:fontRef>
          </p:style>
        </p:sp>
        <p:sp>
          <p:nvSpPr>
            <p:cNvPr id="23" name="Chevron 6"/>
            <p:cNvSpPr/>
            <p:nvPr/>
          </p:nvSpPr>
          <p:spPr>
            <a:xfrm>
              <a:off x="1669806" y="1614817"/>
              <a:ext cx="1804395" cy="802329"/>
            </a:xfrm>
            <a:prstGeom prst="rect">
              <a:avLst/>
            </a:prstGeom>
            <a:grp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Location</a:t>
              </a:r>
            </a:p>
          </p:txBody>
        </p:sp>
      </p:grpSp>
      <p:sp>
        <p:nvSpPr>
          <p:cNvPr id="24" name="Rectangle 23"/>
          <p:cNvSpPr/>
          <p:nvPr/>
        </p:nvSpPr>
        <p:spPr>
          <a:xfrm>
            <a:off x="5216763" y="3253154"/>
            <a:ext cx="1752600" cy="2667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5" name="Group 17"/>
          <p:cNvGrpSpPr>
            <a:grpSpLocks/>
          </p:cNvGrpSpPr>
          <p:nvPr/>
        </p:nvGrpSpPr>
        <p:grpSpPr bwMode="auto">
          <a:xfrm>
            <a:off x="5216763" y="3253154"/>
            <a:ext cx="1755775" cy="914400"/>
            <a:chOff x="3338540" y="1614816"/>
            <a:chExt cx="2085919" cy="834367"/>
          </a:xfrm>
          <a:solidFill>
            <a:srgbClr val="3366FF"/>
          </a:solidFill>
        </p:grpSpPr>
        <p:sp>
          <p:nvSpPr>
            <p:cNvPr id="26" name="Chevron 18"/>
            <p:cNvSpPr/>
            <p:nvPr/>
          </p:nvSpPr>
          <p:spPr>
            <a:xfrm>
              <a:off x="3338540"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7113333"/>
                <a:satOff val="12449"/>
                <a:lumOff val="-19412"/>
                <a:alphaOff val="0"/>
              </a:schemeClr>
            </a:fillRef>
            <a:effectRef idx="0">
              <a:schemeClr val="accent2">
                <a:hueOff val="-7113333"/>
                <a:satOff val="12449"/>
                <a:lumOff val="-19412"/>
                <a:alphaOff val="0"/>
              </a:schemeClr>
            </a:effectRef>
            <a:fontRef idx="minor">
              <a:schemeClr val="lt1"/>
            </a:fontRef>
          </p:style>
        </p:sp>
        <p:sp>
          <p:nvSpPr>
            <p:cNvPr id="27" name="Chevron 8"/>
            <p:cNvSpPr/>
            <p:nvPr/>
          </p:nvSpPr>
          <p:spPr>
            <a:xfrm>
              <a:off x="3755724" y="1614816"/>
              <a:ext cx="1251552"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Object</a:t>
              </a:r>
            </a:p>
          </p:txBody>
        </p:sp>
      </p:grpSp>
      <p:sp>
        <p:nvSpPr>
          <p:cNvPr id="28" name="Rectangle 27"/>
          <p:cNvSpPr/>
          <p:nvPr/>
        </p:nvSpPr>
        <p:spPr>
          <a:xfrm>
            <a:off x="6969363" y="3253154"/>
            <a:ext cx="1828800" cy="2667000"/>
          </a:xfrm>
          <a:prstGeom prst="rect">
            <a:avLst/>
          </a:prstGeom>
          <a:solidFill>
            <a:schemeClr val="accent3">
              <a:lumMod val="20000"/>
              <a:lumOff val="80000"/>
              <a:alpha val="92157"/>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9" name="Group 21"/>
          <p:cNvGrpSpPr>
            <a:grpSpLocks/>
          </p:cNvGrpSpPr>
          <p:nvPr/>
        </p:nvGrpSpPr>
        <p:grpSpPr bwMode="auto">
          <a:xfrm>
            <a:off x="6969363" y="3253154"/>
            <a:ext cx="1841500" cy="914400"/>
            <a:chOff x="5007275" y="1614816"/>
            <a:chExt cx="2085919" cy="834367"/>
          </a:xfrm>
          <a:solidFill>
            <a:srgbClr val="C00000"/>
          </a:solidFill>
        </p:grpSpPr>
        <p:sp>
          <p:nvSpPr>
            <p:cNvPr id="30" name="Chevron 22"/>
            <p:cNvSpPr/>
            <p:nvPr/>
          </p:nvSpPr>
          <p:spPr>
            <a:xfrm>
              <a:off x="5007275"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0669999"/>
                <a:satOff val="18673"/>
                <a:lumOff val="-29118"/>
                <a:alphaOff val="0"/>
              </a:schemeClr>
            </a:fillRef>
            <a:effectRef idx="0">
              <a:schemeClr val="accent2">
                <a:hueOff val="-10669999"/>
                <a:satOff val="18673"/>
                <a:lumOff val="-29118"/>
                <a:alphaOff val="0"/>
              </a:schemeClr>
            </a:effectRef>
            <a:fontRef idx="minor">
              <a:schemeClr val="lt1"/>
            </a:fontRef>
          </p:style>
        </p:sp>
        <p:sp>
          <p:nvSpPr>
            <p:cNvPr id="31" name="Chevron 10"/>
            <p:cNvSpPr/>
            <p:nvPr/>
          </p:nvSpPr>
          <p:spPr>
            <a:xfrm>
              <a:off x="5093588" y="1614816"/>
              <a:ext cx="1898883"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Function</a:t>
              </a:r>
            </a:p>
          </p:txBody>
        </p:sp>
      </p:grpSp>
      <p:sp>
        <p:nvSpPr>
          <p:cNvPr id="32" name="Rectangle 31"/>
          <p:cNvSpPr/>
          <p:nvPr/>
        </p:nvSpPr>
        <p:spPr>
          <a:xfrm>
            <a:off x="8794988" y="3253154"/>
            <a:ext cx="1752600" cy="2667000"/>
          </a:xfrm>
          <a:prstGeom prst="rect">
            <a:avLst/>
          </a:prstGeom>
          <a:solidFill>
            <a:schemeClr val="bg2">
              <a:lumMod val="60000"/>
              <a:lumOff val="40000"/>
              <a:alpha val="92157"/>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33" name="Group 25"/>
          <p:cNvGrpSpPr>
            <a:grpSpLocks/>
          </p:cNvGrpSpPr>
          <p:nvPr/>
        </p:nvGrpSpPr>
        <p:grpSpPr bwMode="auto">
          <a:xfrm>
            <a:off x="8794988" y="3253154"/>
            <a:ext cx="1755775" cy="914400"/>
            <a:chOff x="6676011" y="1614816"/>
            <a:chExt cx="2085919" cy="834367"/>
          </a:xfrm>
          <a:solidFill>
            <a:srgbClr val="020286"/>
          </a:solidFill>
        </p:grpSpPr>
        <p:sp>
          <p:nvSpPr>
            <p:cNvPr id="34" name="Chevron 26"/>
            <p:cNvSpPr/>
            <p:nvPr/>
          </p:nvSpPr>
          <p:spPr>
            <a:xfrm>
              <a:off x="6676011"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4226665"/>
                <a:satOff val="24898"/>
                <a:lumOff val="-38824"/>
                <a:alphaOff val="0"/>
              </a:schemeClr>
            </a:fillRef>
            <a:effectRef idx="0">
              <a:schemeClr val="accent2">
                <a:hueOff val="-14226665"/>
                <a:satOff val="24898"/>
                <a:lumOff val="-38824"/>
                <a:alphaOff val="0"/>
              </a:schemeClr>
            </a:effectRef>
            <a:fontRef idx="minor">
              <a:schemeClr val="lt1"/>
            </a:fontRef>
          </p:style>
        </p:sp>
        <p:sp>
          <p:nvSpPr>
            <p:cNvPr id="35" name="Chevron 12"/>
            <p:cNvSpPr/>
            <p:nvPr/>
          </p:nvSpPr>
          <p:spPr>
            <a:xfrm>
              <a:off x="6860702" y="1614816"/>
              <a:ext cx="1720159"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Project</a:t>
              </a:r>
            </a:p>
          </p:txBody>
        </p:sp>
      </p:grpSp>
      <p:sp>
        <p:nvSpPr>
          <p:cNvPr id="36" name="TextBox 35"/>
          <p:cNvSpPr txBox="1">
            <a:spLocks noChangeArrowheads="1"/>
          </p:cNvSpPr>
          <p:nvPr/>
        </p:nvSpPr>
        <p:spPr bwMode="auto">
          <a:xfrm>
            <a:off x="2016363" y="4573954"/>
            <a:ext cx="990600" cy="646331"/>
          </a:xfrm>
          <a:prstGeom prst="rect">
            <a:avLst/>
          </a:prstGeom>
          <a:noFill/>
          <a:ln w="9525">
            <a:noFill/>
            <a:miter lim="800000"/>
            <a:headEnd/>
            <a:tailEnd/>
          </a:ln>
        </p:spPr>
        <p:txBody>
          <a:bodyPr>
            <a:spAutoFit/>
          </a:bodyPr>
          <a:lstStyle/>
          <a:p>
            <a:pPr algn="ctr"/>
            <a:r>
              <a:rPr lang="en-US" sz="3600" b="1" dirty="0" smtClean="0">
                <a:latin typeface="Lato" panose="020F0502020204030203" pitchFamily="34" charset="0"/>
              </a:rPr>
              <a:t>27E</a:t>
            </a:r>
            <a:endParaRPr lang="en-US" sz="3600" b="1" dirty="0">
              <a:latin typeface="Lato" panose="020F0502020204030203" pitchFamily="34" charset="0"/>
            </a:endParaRPr>
          </a:p>
        </p:txBody>
      </p:sp>
      <p:sp>
        <p:nvSpPr>
          <p:cNvPr id="37" name="TextBox 36"/>
          <p:cNvSpPr txBox="1">
            <a:spLocks noChangeArrowheads="1"/>
          </p:cNvSpPr>
          <p:nvPr/>
        </p:nvSpPr>
        <p:spPr bwMode="auto">
          <a:xfrm>
            <a:off x="3768963" y="4573954"/>
            <a:ext cx="1219200" cy="646331"/>
          </a:xfrm>
          <a:prstGeom prst="rect">
            <a:avLst/>
          </a:prstGeom>
          <a:noFill/>
          <a:ln w="9525">
            <a:noFill/>
            <a:miter lim="800000"/>
            <a:headEnd/>
            <a:tailEnd/>
          </a:ln>
        </p:spPr>
        <p:txBody>
          <a:bodyPr>
            <a:spAutoFit/>
          </a:bodyPr>
          <a:lstStyle/>
          <a:p>
            <a:pPr algn="ctr"/>
            <a:r>
              <a:rPr lang="en-US" sz="3600" b="1" dirty="0">
                <a:latin typeface="Lato" panose="020F0502020204030203" pitchFamily="34" charset="0"/>
              </a:rPr>
              <a:t>XXX</a:t>
            </a:r>
          </a:p>
        </p:txBody>
      </p:sp>
      <p:sp>
        <p:nvSpPr>
          <p:cNvPr id="38" name="TextBox 37"/>
          <p:cNvSpPr txBox="1">
            <a:spLocks noChangeArrowheads="1"/>
          </p:cNvSpPr>
          <p:nvPr/>
        </p:nvSpPr>
        <p:spPr bwMode="auto">
          <a:xfrm>
            <a:off x="5369163" y="4472354"/>
            <a:ext cx="1524000" cy="646331"/>
          </a:xfrm>
          <a:prstGeom prst="rect">
            <a:avLst/>
          </a:prstGeom>
          <a:noFill/>
          <a:ln w="9525">
            <a:noFill/>
            <a:miter lim="800000"/>
            <a:headEnd/>
            <a:tailEnd/>
          </a:ln>
        </p:spPr>
        <p:txBody>
          <a:bodyPr>
            <a:spAutoFit/>
          </a:bodyPr>
          <a:lstStyle/>
          <a:p>
            <a:pPr algn="ctr"/>
            <a:r>
              <a:rPr lang="en-US" sz="3600" b="1" dirty="0">
                <a:latin typeface="Lato" panose="020F0502020204030203" pitchFamily="34" charset="0"/>
              </a:rPr>
              <a:t>  </a:t>
            </a:r>
            <a:r>
              <a:rPr lang="en-US" sz="3600" b="1" dirty="0" smtClean="0">
                <a:latin typeface="Lato" panose="020F0502020204030203" pitchFamily="34" charset="0"/>
              </a:rPr>
              <a:t>341</a:t>
            </a:r>
            <a:endParaRPr lang="en-US" sz="3600" b="1" dirty="0">
              <a:latin typeface="Lato" panose="020F0502020204030203" pitchFamily="34" charset="0"/>
            </a:endParaRPr>
          </a:p>
        </p:txBody>
      </p:sp>
      <p:sp>
        <p:nvSpPr>
          <p:cNvPr id="39" name="TextBox 38"/>
          <p:cNvSpPr txBox="1">
            <a:spLocks noChangeArrowheads="1"/>
          </p:cNvSpPr>
          <p:nvPr/>
        </p:nvSpPr>
        <p:spPr bwMode="auto">
          <a:xfrm>
            <a:off x="6969363" y="4512042"/>
            <a:ext cx="1828800" cy="584775"/>
          </a:xfrm>
          <a:prstGeom prst="rect">
            <a:avLst/>
          </a:prstGeom>
          <a:noFill/>
          <a:ln w="9525">
            <a:noFill/>
            <a:miter lim="800000"/>
            <a:headEnd/>
            <a:tailEnd/>
          </a:ln>
        </p:spPr>
        <p:txBody>
          <a:bodyPr>
            <a:spAutoFit/>
          </a:bodyPr>
          <a:lstStyle/>
          <a:p>
            <a:pPr algn="ctr"/>
            <a:r>
              <a:rPr lang="en-US" sz="3200" b="1" dirty="0" smtClean="0">
                <a:latin typeface="Lato" panose="020F0502020204030203" pitchFamily="34" charset="0"/>
              </a:rPr>
              <a:t>253750</a:t>
            </a:r>
            <a:endParaRPr lang="en-US" sz="3200" b="1" dirty="0">
              <a:latin typeface="Lato" panose="020F0502020204030203" pitchFamily="34" charset="0"/>
            </a:endParaRPr>
          </a:p>
        </p:txBody>
      </p:sp>
      <p:sp>
        <p:nvSpPr>
          <p:cNvPr id="40" name="TextBox 39"/>
          <p:cNvSpPr txBox="1">
            <a:spLocks noChangeArrowheads="1"/>
          </p:cNvSpPr>
          <p:nvPr/>
        </p:nvSpPr>
        <p:spPr bwMode="auto">
          <a:xfrm>
            <a:off x="8721963" y="4472354"/>
            <a:ext cx="1828800" cy="646331"/>
          </a:xfrm>
          <a:prstGeom prst="rect">
            <a:avLst/>
          </a:prstGeom>
          <a:noFill/>
          <a:ln w="9525">
            <a:noFill/>
            <a:miter lim="800000"/>
            <a:headEnd/>
            <a:tailEnd/>
          </a:ln>
        </p:spPr>
        <p:txBody>
          <a:bodyPr>
            <a:spAutoFit/>
          </a:bodyPr>
          <a:lstStyle/>
          <a:p>
            <a:pPr algn="ctr"/>
            <a:r>
              <a:rPr lang="en-US" sz="3600" b="1" dirty="0" smtClean="0">
                <a:latin typeface="Lato" panose="020F0502020204030203" pitchFamily="34" charset="0"/>
              </a:rPr>
              <a:t>011</a:t>
            </a:r>
            <a:endParaRPr lang="en-US" sz="3600" b="1" dirty="0">
              <a:latin typeface="Lato" panose="020F0502020204030203" pitchFamily="34" charset="0"/>
            </a:endParaRPr>
          </a:p>
        </p:txBody>
      </p:sp>
    </p:spTree>
    <p:extLst>
      <p:ext uri="{BB962C8B-B14F-4D97-AF65-F5344CB8AC3E}">
        <p14:creationId xmlns:p14="http://schemas.microsoft.com/office/powerpoint/2010/main" val="284422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What is WUFAR?</a:t>
            </a:r>
            <a:endParaRPr lang="en-US" dirty="0"/>
          </a:p>
        </p:txBody>
      </p:sp>
      <p:sp>
        <p:nvSpPr>
          <p:cNvPr id="3" name="Text Placeholder 2"/>
          <p:cNvSpPr>
            <a:spLocks noGrp="1"/>
          </p:cNvSpPr>
          <p:nvPr>
            <p:ph type="body" sz="quarter" idx="14"/>
          </p:nvPr>
        </p:nvSpPr>
        <p:spPr>
          <a:xfrm>
            <a:off x="1600199" y="1535892"/>
            <a:ext cx="9133609" cy="4275924"/>
          </a:xfrm>
        </p:spPr>
        <p:txBody>
          <a:bodyPr>
            <a:noAutofit/>
          </a:bodyPr>
          <a:lstStyle/>
          <a:p>
            <a:pPr marL="320040" indent="-320040">
              <a:lnSpc>
                <a:spcPct val="100000"/>
              </a:lnSpc>
              <a:spcBef>
                <a:spcPts val="600"/>
              </a:spcBef>
              <a:spcAft>
                <a:spcPts val="0"/>
              </a:spcAft>
              <a:buClr>
                <a:schemeClr val="accent1">
                  <a:lumMod val="50000"/>
                </a:schemeClr>
              </a:buClr>
              <a:buFont typeface="Wingdings" pitchFamily="2" charset="2"/>
              <a:buChar char="Ø"/>
              <a:defRPr/>
            </a:pPr>
            <a:r>
              <a:rPr lang="en-US" sz="2800" dirty="0"/>
              <a:t>Consistency among school districts</a:t>
            </a:r>
          </a:p>
          <a:p>
            <a:pPr marL="640080" lvl="1" indent="-246888">
              <a:lnSpc>
                <a:spcPct val="100000"/>
              </a:lnSpc>
              <a:spcBef>
                <a:spcPts val="600"/>
              </a:spcBef>
              <a:spcAft>
                <a:spcPts val="0"/>
              </a:spcAft>
              <a:buClr>
                <a:schemeClr val="accent1">
                  <a:lumMod val="50000"/>
                </a:schemeClr>
              </a:buClr>
              <a:buFont typeface="Wingdings" pitchFamily="2" charset="2"/>
              <a:buChar char="Ø"/>
              <a:defRPr/>
            </a:pPr>
            <a:r>
              <a:rPr lang="en-US" sz="2800" b="1" dirty="0"/>
              <a:t>For DPI reporting</a:t>
            </a:r>
          </a:p>
          <a:p>
            <a:pPr marL="640080" lvl="1" indent="-246888">
              <a:lnSpc>
                <a:spcPct val="100000"/>
              </a:lnSpc>
              <a:spcBef>
                <a:spcPts val="600"/>
              </a:spcBef>
              <a:spcAft>
                <a:spcPts val="0"/>
              </a:spcAft>
              <a:buClr>
                <a:schemeClr val="accent1">
                  <a:lumMod val="50000"/>
                </a:schemeClr>
              </a:buClr>
              <a:buFont typeface="Wingdings" pitchFamily="2" charset="2"/>
              <a:buChar char="Ø"/>
              <a:defRPr/>
            </a:pPr>
            <a:r>
              <a:rPr lang="en-US" sz="2800" b="1" dirty="0"/>
              <a:t>For factors used to calculate state aid</a:t>
            </a:r>
          </a:p>
          <a:p>
            <a:pPr marL="640080" lvl="1" indent="-246888">
              <a:lnSpc>
                <a:spcPct val="100000"/>
              </a:lnSpc>
              <a:spcBef>
                <a:spcPts val="600"/>
              </a:spcBef>
              <a:spcAft>
                <a:spcPts val="0"/>
              </a:spcAft>
              <a:buClr>
                <a:schemeClr val="accent1">
                  <a:lumMod val="50000"/>
                </a:schemeClr>
              </a:buClr>
              <a:buFont typeface="Wingdings" pitchFamily="2" charset="2"/>
              <a:buChar char="Ø"/>
              <a:defRPr/>
            </a:pPr>
            <a:r>
              <a:rPr lang="en-US" sz="2800" b="1" dirty="0"/>
              <a:t>For federal reporting</a:t>
            </a:r>
          </a:p>
          <a:p>
            <a:pPr marL="640080" lvl="1" indent="-246888">
              <a:lnSpc>
                <a:spcPct val="100000"/>
              </a:lnSpc>
              <a:spcBef>
                <a:spcPts val="600"/>
              </a:spcBef>
              <a:spcAft>
                <a:spcPts val="0"/>
              </a:spcAft>
              <a:buClr>
                <a:schemeClr val="accent1">
                  <a:lumMod val="50000"/>
                </a:schemeClr>
              </a:buClr>
              <a:buFont typeface="Wingdings" pitchFamily="2" charset="2"/>
              <a:buChar char="Ø"/>
              <a:defRPr/>
            </a:pPr>
            <a:r>
              <a:rPr lang="en-US" sz="2800" b="1" dirty="0"/>
              <a:t>For data requests</a:t>
            </a:r>
          </a:p>
          <a:p>
            <a:pPr marL="640080" lvl="1" indent="-246888">
              <a:lnSpc>
                <a:spcPct val="100000"/>
              </a:lnSpc>
              <a:spcBef>
                <a:spcPts val="600"/>
              </a:spcBef>
              <a:spcAft>
                <a:spcPts val="0"/>
              </a:spcAft>
              <a:buClr>
                <a:schemeClr val="accent1">
                  <a:lumMod val="50000"/>
                </a:schemeClr>
              </a:buClr>
              <a:buFont typeface="Wingdings" pitchFamily="2" charset="2"/>
              <a:buChar char="Ø"/>
              <a:defRPr/>
            </a:pPr>
            <a:r>
              <a:rPr lang="en-US" sz="2800" b="1" dirty="0"/>
              <a:t>State budget building</a:t>
            </a:r>
          </a:p>
          <a:p>
            <a:pPr marL="640080" lvl="1" indent="-246888">
              <a:lnSpc>
                <a:spcPct val="100000"/>
              </a:lnSpc>
              <a:spcBef>
                <a:spcPts val="600"/>
              </a:spcBef>
              <a:spcAft>
                <a:spcPts val="0"/>
              </a:spcAft>
              <a:buClr>
                <a:schemeClr val="accent1">
                  <a:lumMod val="50000"/>
                </a:schemeClr>
              </a:buClr>
              <a:buFont typeface="Wingdings" pitchFamily="2" charset="2"/>
              <a:buChar char="Ø"/>
              <a:defRPr/>
            </a:pPr>
            <a:r>
              <a:rPr lang="en-US" sz="2800" b="1" dirty="0"/>
              <a:t>Compliance with federal regulations</a:t>
            </a:r>
          </a:p>
          <a:p>
            <a:pPr marL="320040" indent="-320040" algn="ctr">
              <a:lnSpc>
                <a:spcPct val="100000"/>
              </a:lnSpc>
              <a:spcBef>
                <a:spcPts val="600"/>
              </a:spcBef>
              <a:spcAft>
                <a:spcPts val="0"/>
              </a:spcAft>
              <a:buClr>
                <a:schemeClr val="accent3"/>
              </a:buClr>
              <a:buNone/>
              <a:defRPr/>
            </a:pPr>
            <a:endParaRPr lang="en-US" sz="2800" i="1" dirty="0">
              <a:solidFill>
                <a:srgbClr val="FF0000"/>
              </a:solidFill>
            </a:endParaRPr>
          </a:p>
          <a:p>
            <a:pPr marL="320040" indent="-320040" algn="ctr">
              <a:lnSpc>
                <a:spcPct val="100000"/>
              </a:lnSpc>
              <a:spcBef>
                <a:spcPts val="600"/>
              </a:spcBef>
              <a:spcAft>
                <a:spcPts val="0"/>
              </a:spcAft>
              <a:buClr>
                <a:schemeClr val="accent3"/>
              </a:buClr>
              <a:buNone/>
              <a:defRPr/>
            </a:pPr>
            <a:r>
              <a:rPr lang="en-US" sz="2800" i="1" dirty="0">
                <a:solidFill>
                  <a:srgbClr val="FF0000"/>
                </a:solidFill>
              </a:rPr>
              <a:t>“Following WUFAR will make your life easier.”</a:t>
            </a:r>
          </a:p>
          <a:p>
            <a:pPr marL="0" indent="0">
              <a:lnSpc>
                <a:spcPct val="100000"/>
              </a:lnSpc>
              <a:spcBef>
                <a:spcPts val="600"/>
              </a:spcBef>
              <a:spcAft>
                <a:spcPts val="0"/>
              </a:spcAft>
              <a:buClr>
                <a:schemeClr val="accent1">
                  <a:lumMod val="50000"/>
                </a:schemeClr>
              </a:buClr>
              <a:buNone/>
              <a:defRPr/>
            </a:pPr>
            <a:endParaRPr lang="en-US" sz="2800"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4</a:t>
            </a:fld>
            <a:endParaRPr lang="en-US" sz="2400" dirty="0"/>
          </a:p>
        </p:txBody>
      </p:sp>
    </p:spTree>
    <p:extLst>
      <p:ext uri="{BB962C8B-B14F-4D97-AF65-F5344CB8AC3E}">
        <p14:creationId xmlns:p14="http://schemas.microsoft.com/office/powerpoint/2010/main" val="28718589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16140" y="0"/>
            <a:ext cx="10972800" cy="1262270"/>
          </a:xfrm>
        </p:spPr>
        <p:txBody>
          <a:bodyPr>
            <a:noAutofit/>
          </a:bodyPr>
          <a:lstStyle/>
          <a:p>
            <a:pPr>
              <a:lnSpc>
                <a:spcPct val="100000"/>
              </a:lnSpc>
              <a:spcBef>
                <a:spcPts val="0"/>
              </a:spcBef>
            </a:pPr>
            <a:r>
              <a:rPr lang="en-US" sz="5400" dirty="0" smtClean="0">
                <a:latin typeface="Lato" panose="020F0502020204030203" pitchFamily="34" charset="0"/>
              </a:rPr>
              <a:t>Examples</a:t>
            </a:r>
            <a:endParaRPr lang="en-US" sz="5400" dirty="0">
              <a:latin typeface="Lato" panose="020F0502020204030203" pitchFamily="34" charset="0"/>
            </a:endParaRPr>
          </a:p>
        </p:txBody>
      </p:sp>
      <p:sp>
        <p:nvSpPr>
          <p:cNvPr id="3" name="Text Placeholder 2"/>
          <p:cNvSpPr>
            <a:spLocks noGrp="1"/>
          </p:cNvSpPr>
          <p:nvPr>
            <p:ph type="body" sz="quarter" idx="14"/>
          </p:nvPr>
        </p:nvSpPr>
        <p:spPr>
          <a:xfrm>
            <a:off x="1711563" y="1301958"/>
            <a:ext cx="9832146" cy="1929327"/>
          </a:xfrm>
        </p:spPr>
        <p:txBody>
          <a:bodyPr>
            <a:noAutofit/>
          </a:bodyPr>
          <a:lstStyle/>
          <a:p>
            <a:pPr marL="0" indent="0">
              <a:buNone/>
            </a:pPr>
            <a:r>
              <a:rPr lang="en-US" sz="3000" dirty="0"/>
              <a:t>The business office purchased accounting software</a:t>
            </a:r>
            <a:r>
              <a:rPr lang="en-US" sz="3000" dirty="0" smtClean="0"/>
              <a:t>.</a:t>
            </a:r>
          </a:p>
          <a:p>
            <a:pPr marL="0" indent="0">
              <a:buNone/>
            </a:pPr>
            <a:endParaRPr lang="en-US" sz="1600" dirty="0"/>
          </a:p>
          <a:p>
            <a:pPr marL="0" lvl="1">
              <a:lnSpc>
                <a:spcPct val="100000"/>
              </a:lnSpc>
              <a:spcBef>
                <a:spcPts val="600"/>
              </a:spcBef>
              <a:defRPr/>
            </a:pPr>
            <a:r>
              <a:rPr lang="en-US" sz="2800" b="1" dirty="0" smtClean="0">
                <a:latin typeface="Lato" panose="020F0502020204030203" pitchFamily="34" charset="0"/>
              </a:rPr>
              <a:t>		</a:t>
            </a:r>
            <a:r>
              <a:rPr lang="en-US" sz="2600" b="1" dirty="0" smtClean="0">
                <a:latin typeface="Lato" panose="020F0502020204030203" pitchFamily="34" charset="0"/>
              </a:rPr>
              <a:t>Where?	 What?	  Why?	How?</a:t>
            </a:r>
            <a:endParaRPr lang="en-US" sz="2600" b="1" dirty="0">
              <a:latin typeface="Lato" panose="020F0502020204030203" pitchFamily="34" charset="0"/>
            </a:endParaRPr>
          </a:p>
        </p:txBody>
      </p:sp>
      <p:pic>
        <p:nvPicPr>
          <p:cNvPr id="4" name="Picture 5" descr="logo_tony_new.gif"/>
          <p:cNvPicPr>
            <a:picLocks noChangeAspect="1"/>
          </p:cNvPicPr>
          <p:nvPr/>
        </p:nvPicPr>
        <p:blipFill>
          <a:blip r:embed="rId3" cstate="print"/>
          <a:srcRect/>
          <a:stretch>
            <a:fillRect/>
          </a:stretch>
        </p:blipFill>
        <p:spPr bwMode="auto">
          <a:xfrm>
            <a:off x="12024943" y="6085439"/>
            <a:ext cx="809625" cy="809625"/>
          </a:xfrm>
          <a:prstGeom prst="rect">
            <a:avLst/>
          </a:prstGeom>
          <a:noFill/>
          <a:ln w="9525">
            <a:noFill/>
            <a:miter lim="800000"/>
            <a:headEnd/>
            <a:tailEnd/>
          </a:ln>
        </p:spPr>
      </p:pic>
      <p:sp>
        <p:nvSpPr>
          <p:cNvPr id="16" name="Rectangle 15"/>
          <p:cNvSpPr/>
          <p:nvPr/>
        </p:nvSpPr>
        <p:spPr>
          <a:xfrm>
            <a:off x="1711563" y="3253154"/>
            <a:ext cx="1752600" cy="2667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dirty="0">
              <a:solidFill>
                <a:schemeClr val="tx1"/>
              </a:solidFill>
              <a:latin typeface="Lato" panose="020F0502020204030203" pitchFamily="34" charset="0"/>
            </a:endParaRPr>
          </a:p>
        </p:txBody>
      </p:sp>
      <p:grpSp>
        <p:nvGrpSpPr>
          <p:cNvPr id="17" name="Group 6"/>
          <p:cNvGrpSpPr>
            <a:grpSpLocks/>
          </p:cNvGrpSpPr>
          <p:nvPr/>
        </p:nvGrpSpPr>
        <p:grpSpPr bwMode="auto">
          <a:xfrm>
            <a:off x="1711563" y="3253154"/>
            <a:ext cx="1752600" cy="914400"/>
            <a:chOff x="1069" y="1614816"/>
            <a:chExt cx="2085919" cy="834367"/>
          </a:xfrm>
          <a:solidFill>
            <a:schemeClr val="accent1">
              <a:lumMod val="75000"/>
            </a:schemeClr>
          </a:solidFill>
        </p:grpSpPr>
        <p:sp>
          <p:nvSpPr>
            <p:cNvPr id="18" name="Pentagon 7"/>
            <p:cNvSpPr/>
            <p:nvPr/>
          </p:nvSpPr>
          <p:spPr>
            <a:xfrm>
              <a:off x="1069"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Pentagon 4"/>
            <p:cNvSpPr/>
            <p:nvPr/>
          </p:nvSpPr>
          <p:spPr>
            <a:xfrm>
              <a:off x="1069" y="1614816"/>
              <a:ext cx="2085919" cy="834367"/>
            </a:xfrm>
            <a:prstGeom prst="rect">
              <a:avLst/>
            </a:prstGeom>
            <a:grp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117348"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Fund</a:t>
              </a:r>
            </a:p>
          </p:txBody>
        </p:sp>
      </p:grpSp>
      <p:sp>
        <p:nvSpPr>
          <p:cNvPr id="20" name="Rectangle 19"/>
          <p:cNvSpPr/>
          <p:nvPr/>
        </p:nvSpPr>
        <p:spPr>
          <a:xfrm>
            <a:off x="3464163" y="3253154"/>
            <a:ext cx="1752600" cy="2667000"/>
          </a:xfrm>
          <a:prstGeom prst="rect">
            <a:avLst/>
          </a:prstGeom>
          <a:solidFill>
            <a:srgbClr val="CEB9D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1" name="Group 13"/>
          <p:cNvGrpSpPr>
            <a:grpSpLocks/>
          </p:cNvGrpSpPr>
          <p:nvPr/>
        </p:nvGrpSpPr>
        <p:grpSpPr bwMode="auto">
          <a:xfrm>
            <a:off x="3464163" y="3253154"/>
            <a:ext cx="1755775" cy="914718"/>
            <a:chOff x="1669805" y="1614816"/>
            <a:chExt cx="1807665" cy="802608"/>
          </a:xfrm>
          <a:solidFill>
            <a:srgbClr val="7030A0"/>
          </a:solidFill>
        </p:grpSpPr>
        <p:sp>
          <p:nvSpPr>
            <p:cNvPr id="22" name="Chevron 14"/>
            <p:cNvSpPr/>
            <p:nvPr/>
          </p:nvSpPr>
          <p:spPr>
            <a:xfrm>
              <a:off x="1669805" y="1614816"/>
              <a:ext cx="1807665" cy="802608"/>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3556666"/>
                <a:satOff val="6224"/>
                <a:lumOff val="-9706"/>
                <a:alphaOff val="0"/>
              </a:schemeClr>
            </a:fillRef>
            <a:effectRef idx="0">
              <a:schemeClr val="accent2">
                <a:hueOff val="-3556666"/>
                <a:satOff val="6224"/>
                <a:lumOff val="-9706"/>
                <a:alphaOff val="0"/>
              </a:schemeClr>
            </a:effectRef>
            <a:fontRef idx="minor">
              <a:schemeClr val="lt1"/>
            </a:fontRef>
          </p:style>
        </p:sp>
        <p:sp>
          <p:nvSpPr>
            <p:cNvPr id="23" name="Chevron 6"/>
            <p:cNvSpPr/>
            <p:nvPr/>
          </p:nvSpPr>
          <p:spPr>
            <a:xfrm>
              <a:off x="1669806" y="1614817"/>
              <a:ext cx="1804395" cy="802329"/>
            </a:xfrm>
            <a:prstGeom prst="rect">
              <a:avLst/>
            </a:prstGeom>
            <a:grp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Location</a:t>
              </a:r>
            </a:p>
          </p:txBody>
        </p:sp>
      </p:grpSp>
      <p:sp>
        <p:nvSpPr>
          <p:cNvPr id="24" name="Rectangle 23"/>
          <p:cNvSpPr/>
          <p:nvPr/>
        </p:nvSpPr>
        <p:spPr>
          <a:xfrm>
            <a:off x="5216763" y="3253154"/>
            <a:ext cx="1752600" cy="2667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5" name="Group 17"/>
          <p:cNvGrpSpPr>
            <a:grpSpLocks/>
          </p:cNvGrpSpPr>
          <p:nvPr/>
        </p:nvGrpSpPr>
        <p:grpSpPr bwMode="auto">
          <a:xfrm>
            <a:off x="5216763" y="3253154"/>
            <a:ext cx="1755775" cy="914400"/>
            <a:chOff x="3338540" y="1614816"/>
            <a:chExt cx="2085919" cy="834367"/>
          </a:xfrm>
          <a:solidFill>
            <a:srgbClr val="3366FF"/>
          </a:solidFill>
        </p:grpSpPr>
        <p:sp>
          <p:nvSpPr>
            <p:cNvPr id="26" name="Chevron 18"/>
            <p:cNvSpPr/>
            <p:nvPr/>
          </p:nvSpPr>
          <p:spPr>
            <a:xfrm>
              <a:off x="3338540"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7113333"/>
                <a:satOff val="12449"/>
                <a:lumOff val="-19412"/>
                <a:alphaOff val="0"/>
              </a:schemeClr>
            </a:fillRef>
            <a:effectRef idx="0">
              <a:schemeClr val="accent2">
                <a:hueOff val="-7113333"/>
                <a:satOff val="12449"/>
                <a:lumOff val="-19412"/>
                <a:alphaOff val="0"/>
              </a:schemeClr>
            </a:effectRef>
            <a:fontRef idx="minor">
              <a:schemeClr val="lt1"/>
            </a:fontRef>
          </p:style>
        </p:sp>
        <p:sp>
          <p:nvSpPr>
            <p:cNvPr id="27" name="Chevron 8"/>
            <p:cNvSpPr/>
            <p:nvPr/>
          </p:nvSpPr>
          <p:spPr>
            <a:xfrm>
              <a:off x="3755724" y="1614816"/>
              <a:ext cx="1251552"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Object</a:t>
              </a:r>
            </a:p>
          </p:txBody>
        </p:sp>
      </p:grpSp>
      <p:sp>
        <p:nvSpPr>
          <p:cNvPr id="28" name="Rectangle 27"/>
          <p:cNvSpPr/>
          <p:nvPr/>
        </p:nvSpPr>
        <p:spPr>
          <a:xfrm>
            <a:off x="6969363" y="3253154"/>
            <a:ext cx="1828800" cy="2667000"/>
          </a:xfrm>
          <a:prstGeom prst="rect">
            <a:avLst/>
          </a:prstGeom>
          <a:solidFill>
            <a:schemeClr val="accent3">
              <a:lumMod val="20000"/>
              <a:lumOff val="80000"/>
              <a:alpha val="92157"/>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9" name="Group 21"/>
          <p:cNvGrpSpPr>
            <a:grpSpLocks/>
          </p:cNvGrpSpPr>
          <p:nvPr/>
        </p:nvGrpSpPr>
        <p:grpSpPr bwMode="auto">
          <a:xfrm>
            <a:off x="6969363" y="3253154"/>
            <a:ext cx="1841500" cy="914400"/>
            <a:chOff x="5007275" y="1614816"/>
            <a:chExt cx="2085919" cy="834367"/>
          </a:xfrm>
          <a:solidFill>
            <a:srgbClr val="C00000"/>
          </a:solidFill>
        </p:grpSpPr>
        <p:sp>
          <p:nvSpPr>
            <p:cNvPr id="30" name="Chevron 22"/>
            <p:cNvSpPr/>
            <p:nvPr/>
          </p:nvSpPr>
          <p:spPr>
            <a:xfrm>
              <a:off x="5007275"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0669999"/>
                <a:satOff val="18673"/>
                <a:lumOff val="-29118"/>
                <a:alphaOff val="0"/>
              </a:schemeClr>
            </a:fillRef>
            <a:effectRef idx="0">
              <a:schemeClr val="accent2">
                <a:hueOff val="-10669999"/>
                <a:satOff val="18673"/>
                <a:lumOff val="-29118"/>
                <a:alphaOff val="0"/>
              </a:schemeClr>
            </a:effectRef>
            <a:fontRef idx="minor">
              <a:schemeClr val="lt1"/>
            </a:fontRef>
          </p:style>
        </p:sp>
        <p:sp>
          <p:nvSpPr>
            <p:cNvPr id="31" name="Chevron 10"/>
            <p:cNvSpPr/>
            <p:nvPr/>
          </p:nvSpPr>
          <p:spPr>
            <a:xfrm>
              <a:off x="5093588" y="1614816"/>
              <a:ext cx="1898883"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Function</a:t>
              </a:r>
            </a:p>
          </p:txBody>
        </p:sp>
      </p:grpSp>
      <p:sp>
        <p:nvSpPr>
          <p:cNvPr id="32" name="Rectangle 31"/>
          <p:cNvSpPr/>
          <p:nvPr/>
        </p:nvSpPr>
        <p:spPr>
          <a:xfrm>
            <a:off x="8794988" y="3253154"/>
            <a:ext cx="1752600" cy="2667000"/>
          </a:xfrm>
          <a:prstGeom prst="rect">
            <a:avLst/>
          </a:prstGeom>
          <a:solidFill>
            <a:schemeClr val="bg2">
              <a:lumMod val="60000"/>
              <a:lumOff val="40000"/>
              <a:alpha val="92157"/>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33" name="Group 25"/>
          <p:cNvGrpSpPr>
            <a:grpSpLocks/>
          </p:cNvGrpSpPr>
          <p:nvPr/>
        </p:nvGrpSpPr>
        <p:grpSpPr bwMode="auto">
          <a:xfrm>
            <a:off x="8794988" y="3253154"/>
            <a:ext cx="1755775" cy="914400"/>
            <a:chOff x="6676011" y="1614816"/>
            <a:chExt cx="2085919" cy="834367"/>
          </a:xfrm>
          <a:solidFill>
            <a:srgbClr val="020286"/>
          </a:solidFill>
        </p:grpSpPr>
        <p:sp>
          <p:nvSpPr>
            <p:cNvPr id="34" name="Chevron 26"/>
            <p:cNvSpPr/>
            <p:nvPr/>
          </p:nvSpPr>
          <p:spPr>
            <a:xfrm>
              <a:off x="6676011"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4226665"/>
                <a:satOff val="24898"/>
                <a:lumOff val="-38824"/>
                <a:alphaOff val="0"/>
              </a:schemeClr>
            </a:fillRef>
            <a:effectRef idx="0">
              <a:schemeClr val="accent2">
                <a:hueOff val="-14226665"/>
                <a:satOff val="24898"/>
                <a:lumOff val="-38824"/>
                <a:alphaOff val="0"/>
              </a:schemeClr>
            </a:effectRef>
            <a:fontRef idx="minor">
              <a:schemeClr val="lt1"/>
            </a:fontRef>
          </p:style>
        </p:sp>
        <p:sp>
          <p:nvSpPr>
            <p:cNvPr id="35" name="Chevron 12"/>
            <p:cNvSpPr/>
            <p:nvPr/>
          </p:nvSpPr>
          <p:spPr>
            <a:xfrm>
              <a:off x="6860702" y="1614816"/>
              <a:ext cx="1720159"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Project</a:t>
              </a:r>
            </a:p>
          </p:txBody>
        </p:sp>
      </p:grpSp>
      <p:sp>
        <p:nvSpPr>
          <p:cNvPr id="36" name="TextBox 35"/>
          <p:cNvSpPr txBox="1">
            <a:spLocks noChangeArrowheads="1"/>
          </p:cNvSpPr>
          <p:nvPr/>
        </p:nvSpPr>
        <p:spPr bwMode="auto">
          <a:xfrm>
            <a:off x="2016363" y="4573954"/>
            <a:ext cx="990600" cy="646331"/>
          </a:xfrm>
          <a:prstGeom prst="rect">
            <a:avLst/>
          </a:prstGeom>
          <a:noFill/>
          <a:ln w="9525">
            <a:noFill/>
            <a:miter lim="800000"/>
            <a:headEnd/>
            <a:tailEnd/>
          </a:ln>
        </p:spPr>
        <p:txBody>
          <a:bodyPr>
            <a:spAutoFit/>
          </a:bodyPr>
          <a:lstStyle/>
          <a:p>
            <a:pPr algn="ctr"/>
            <a:r>
              <a:rPr lang="en-US" sz="3600" b="1" dirty="0" smtClean="0">
                <a:latin typeface="Lato" panose="020F0502020204030203" pitchFamily="34" charset="0"/>
              </a:rPr>
              <a:t>10E</a:t>
            </a:r>
            <a:endParaRPr lang="en-US" sz="3600" b="1" dirty="0">
              <a:latin typeface="Lato" panose="020F0502020204030203" pitchFamily="34" charset="0"/>
            </a:endParaRPr>
          </a:p>
        </p:txBody>
      </p:sp>
      <p:sp>
        <p:nvSpPr>
          <p:cNvPr id="37" name="TextBox 36"/>
          <p:cNvSpPr txBox="1">
            <a:spLocks noChangeArrowheads="1"/>
          </p:cNvSpPr>
          <p:nvPr/>
        </p:nvSpPr>
        <p:spPr bwMode="auto">
          <a:xfrm>
            <a:off x="3768963" y="4573954"/>
            <a:ext cx="1219200" cy="1200329"/>
          </a:xfrm>
          <a:prstGeom prst="rect">
            <a:avLst/>
          </a:prstGeom>
          <a:noFill/>
          <a:ln w="9525">
            <a:noFill/>
            <a:miter lim="800000"/>
            <a:headEnd/>
            <a:tailEnd/>
          </a:ln>
        </p:spPr>
        <p:txBody>
          <a:bodyPr>
            <a:spAutoFit/>
          </a:bodyPr>
          <a:lstStyle/>
          <a:p>
            <a:pPr algn="ctr"/>
            <a:r>
              <a:rPr lang="en-US" sz="3600" b="1" dirty="0" smtClean="0">
                <a:latin typeface="Lato" panose="020F0502020204030203" pitchFamily="34" charset="0"/>
              </a:rPr>
              <a:t>XXX/800</a:t>
            </a:r>
            <a:endParaRPr lang="en-US" sz="3600" b="1" dirty="0">
              <a:latin typeface="Lato" panose="020F0502020204030203" pitchFamily="34" charset="0"/>
            </a:endParaRPr>
          </a:p>
        </p:txBody>
      </p:sp>
      <p:sp>
        <p:nvSpPr>
          <p:cNvPr id="38" name="TextBox 37"/>
          <p:cNvSpPr txBox="1">
            <a:spLocks noChangeArrowheads="1"/>
          </p:cNvSpPr>
          <p:nvPr/>
        </p:nvSpPr>
        <p:spPr bwMode="auto">
          <a:xfrm>
            <a:off x="5369163" y="4472354"/>
            <a:ext cx="1524000" cy="646331"/>
          </a:xfrm>
          <a:prstGeom prst="rect">
            <a:avLst/>
          </a:prstGeom>
          <a:noFill/>
          <a:ln w="9525">
            <a:noFill/>
            <a:miter lim="800000"/>
            <a:headEnd/>
            <a:tailEnd/>
          </a:ln>
        </p:spPr>
        <p:txBody>
          <a:bodyPr>
            <a:spAutoFit/>
          </a:bodyPr>
          <a:lstStyle/>
          <a:p>
            <a:pPr algn="ctr"/>
            <a:r>
              <a:rPr lang="en-US" sz="3600" b="1" dirty="0">
                <a:latin typeface="Lato" panose="020F0502020204030203" pitchFamily="34" charset="0"/>
              </a:rPr>
              <a:t>  </a:t>
            </a:r>
            <a:r>
              <a:rPr lang="en-US" sz="3600" b="1" dirty="0" smtClean="0">
                <a:latin typeface="Lato" panose="020F0502020204030203" pitchFamily="34" charset="0"/>
              </a:rPr>
              <a:t>480</a:t>
            </a:r>
            <a:endParaRPr lang="en-US" sz="3600" b="1" dirty="0">
              <a:latin typeface="Lato" panose="020F0502020204030203" pitchFamily="34" charset="0"/>
            </a:endParaRPr>
          </a:p>
        </p:txBody>
      </p:sp>
      <p:sp>
        <p:nvSpPr>
          <p:cNvPr id="39" name="TextBox 38"/>
          <p:cNvSpPr txBox="1">
            <a:spLocks noChangeArrowheads="1"/>
          </p:cNvSpPr>
          <p:nvPr/>
        </p:nvSpPr>
        <p:spPr bwMode="auto">
          <a:xfrm>
            <a:off x="6969363" y="4512042"/>
            <a:ext cx="1828800" cy="584775"/>
          </a:xfrm>
          <a:prstGeom prst="rect">
            <a:avLst/>
          </a:prstGeom>
          <a:noFill/>
          <a:ln w="9525">
            <a:noFill/>
            <a:miter lim="800000"/>
            <a:headEnd/>
            <a:tailEnd/>
          </a:ln>
        </p:spPr>
        <p:txBody>
          <a:bodyPr>
            <a:spAutoFit/>
          </a:bodyPr>
          <a:lstStyle/>
          <a:p>
            <a:pPr algn="ctr"/>
            <a:r>
              <a:rPr lang="en-US" sz="3200" b="1" dirty="0" smtClean="0">
                <a:latin typeface="Lato" panose="020F0502020204030203" pitchFamily="34" charset="0"/>
              </a:rPr>
              <a:t>252000</a:t>
            </a:r>
            <a:endParaRPr lang="en-US" sz="3200" b="1" dirty="0">
              <a:latin typeface="Lato" panose="020F0502020204030203" pitchFamily="34" charset="0"/>
            </a:endParaRPr>
          </a:p>
        </p:txBody>
      </p:sp>
      <p:sp>
        <p:nvSpPr>
          <p:cNvPr id="40" name="TextBox 39"/>
          <p:cNvSpPr txBox="1">
            <a:spLocks noChangeArrowheads="1"/>
          </p:cNvSpPr>
          <p:nvPr/>
        </p:nvSpPr>
        <p:spPr bwMode="auto">
          <a:xfrm>
            <a:off x="8721963" y="4472354"/>
            <a:ext cx="1828800" cy="646331"/>
          </a:xfrm>
          <a:prstGeom prst="rect">
            <a:avLst/>
          </a:prstGeom>
          <a:noFill/>
          <a:ln w="9525">
            <a:noFill/>
            <a:miter lim="800000"/>
            <a:headEnd/>
            <a:tailEnd/>
          </a:ln>
        </p:spPr>
        <p:txBody>
          <a:bodyPr>
            <a:spAutoFit/>
          </a:bodyPr>
          <a:lstStyle/>
          <a:p>
            <a:pPr algn="ctr"/>
            <a:r>
              <a:rPr lang="en-US" sz="3600" b="1" dirty="0" smtClean="0">
                <a:latin typeface="Lato" panose="020F0502020204030203" pitchFamily="34" charset="0"/>
              </a:rPr>
              <a:t>000</a:t>
            </a:r>
            <a:endParaRPr lang="en-US" sz="3600" b="1" dirty="0">
              <a:latin typeface="Lato" panose="020F0502020204030203" pitchFamily="34" charset="0"/>
            </a:endParaRPr>
          </a:p>
        </p:txBody>
      </p:sp>
    </p:spTree>
    <p:extLst>
      <p:ext uri="{BB962C8B-B14F-4D97-AF65-F5344CB8AC3E}">
        <p14:creationId xmlns:p14="http://schemas.microsoft.com/office/powerpoint/2010/main" val="16372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16140" y="0"/>
            <a:ext cx="10972800" cy="1262270"/>
          </a:xfrm>
        </p:spPr>
        <p:txBody>
          <a:bodyPr>
            <a:noAutofit/>
          </a:bodyPr>
          <a:lstStyle/>
          <a:p>
            <a:pPr>
              <a:lnSpc>
                <a:spcPct val="100000"/>
              </a:lnSpc>
              <a:spcBef>
                <a:spcPts val="0"/>
              </a:spcBef>
            </a:pPr>
            <a:r>
              <a:rPr lang="en-US" sz="5400" dirty="0" smtClean="0">
                <a:latin typeface="Lato" panose="020F0502020204030203" pitchFamily="34" charset="0"/>
              </a:rPr>
              <a:t>Examples</a:t>
            </a:r>
            <a:endParaRPr lang="en-US" sz="5400" dirty="0">
              <a:latin typeface="Lato" panose="020F0502020204030203" pitchFamily="34" charset="0"/>
            </a:endParaRPr>
          </a:p>
        </p:txBody>
      </p:sp>
      <p:sp>
        <p:nvSpPr>
          <p:cNvPr id="3" name="Text Placeholder 2"/>
          <p:cNvSpPr>
            <a:spLocks noGrp="1"/>
          </p:cNvSpPr>
          <p:nvPr>
            <p:ph type="body" sz="quarter" idx="14"/>
          </p:nvPr>
        </p:nvSpPr>
        <p:spPr>
          <a:xfrm>
            <a:off x="1711563" y="1301958"/>
            <a:ext cx="9832146" cy="1929327"/>
          </a:xfrm>
        </p:spPr>
        <p:txBody>
          <a:bodyPr>
            <a:noAutofit/>
          </a:bodyPr>
          <a:lstStyle/>
          <a:p>
            <a:pPr marL="0" indent="0">
              <a:lnSpc>
                <a:spcPct val="100000"/>
              </a:lnSpc>
              <a:spcBef>
                <a:spcPts val="600"/>
              </a:spcBef>
              <a:buNone/>
            </a:pPr>
            <a:r>
              <a:rPr lang="en-US" sz="2800" dirty="0"/>
              <a:t>Supplies were purchased last year for 3</a:t>
            </a:r>
            <a:r>
              <a:rPr lang="en-US" sz="2800" baseline="30000" dirty="0"/>
              <a:t>rd</a:t>
            </a:r>
            <a:r>
              <a:rPr lang="en-US" sz="2800" dirty="0"/>
              <a:t> grade math.  The supplies were not used and were returned in the current fiscal year for a refund. </a:t>
            </a:r>
            <a:endParaRPr lang="en-US" sz="1600" dirty="0"/>
          </a:p>
          <a:p>
            <a:pPr marL="0" lvl="1">
              <a:lnSpc>
                <a:spcPct val="100000"/>
              </a:lnSpc>
              <a:spcBef>
                <a:spcPts val="600"/>
              </a:spcBef>
              <a:defRPr/>
            </a:pPr>
            <a:r>
              <a:rPr lang="en-US" sz="2800" b="1" dirty="0" smtClean="0">
                <a:latin typeface="Lato" panose="020F0502020204030203" pitchFamily="34" charset="0"/>
              </a:rPr>
              <a:t>		</a:t>
            </a:r>
            <a:r>
              <a:rPr lang="en-US" sz="2600" b="1" dirty="0" smtClean="0">
                <a:latin typeface="Lato" panose="020F0502020204030203" pitchFamily="34" charset="0"/>
              </a:rPr>
              <a:t>Where?	 What?	  Why?	How?</a:t>
            </a:r>
            <a:endParaRPr lang="en-US" sz="2600" b="1" dirty="0">
              <a:latin typeface="Lato" panose="020F0502020204030203" pitchFamily="34" charset="0"/>
            </a:endParaRPr>
          </a:p>
        </p:txBody>
      </p:sp>
      <p:sp>
        <p:nvSpPr>
          <p:cNvPr id="16" name="Rectangle 15"/>
          <p:cNvSpPr/>
          <p:nvPr/>
        </p:nvSpPr>
        <p:spPr>
          <a:xfrm>
            <a:off x="1711563" y="3253154"/>
            <a:ext cx="1752600" cy="2667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dirty="0">
              <a:solidFill>
                <a:schemeClr val="tx1"/>
              </a:solidFill>
              <a:latin typeface="Lato" panose="020F0502020204030203" pitchFamily="34" charset="0"/>
            </a:endParaRPr>
          </a:p>
        </p:txBody>
      </p:sp>
      <p:grpSp>
        <p:nvGrpSpPr>
          <p:cNvPr id="17" name="Group 6"/>
          <p:cNvGrpSpPr>
            <a:grpSpLocks/>
          </p:cNvGrpSpPr>
          <p:nvPr/>
        </p:nvGrpSpPr>
        <p:grpSpPr bwMode="auto">
          <a:xfrm>
            <a:off x="1711563" y="3253154"/>
            <a:ext cx="1752600" cy="914400"/>
            <a:chOff x="1069" y="1614816"/>
            <a:chExt cx="2085919" cy="834367"/>
          </a:xfrm>
          <a:solidFill>
            <a:schemeClr val="accent1">
              <a:lumMod val="75000"/>
            </a:schemeClr>
          </a:solidFill>
        </p:grpSpPr>
        <p:sp>
          <p:nvSpPr>
            <p:cNvPr id="18" name="Pentagon 7"/>
            <p:cNvSpPr/>
            <p:nvPr/>
          </p:nvSpPr>
          <p:spPr>
            <a:xfrm>
              <a:off x="1069"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Pentagon 4"/>
            <p:cNvSpPr/>
            <p:nvPr/>
          </p:nvSpPr>
          <p:spPr>
            <a:xfrm>
              <a:off x="1069" y="1614816"/>
              <a:ext cx="2085919" cy="834367"/>
            </a:xfrm>
            <a:prstGeom prst="rect">
              <a:avLst/>
            </a:prstGeom>
            <a:grp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117348"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Fund</a:t>
              </a:r>
            </a:p>
          </p:txBody>
        </p:sp>
      </p:grpSp>
      <p:sp>
        <p:nvSpPr>
          <p:cNvPr id="20" name="Rectangle 19"/>
          <p:cNvSpPr/>
          <p:nvPr/>
        </p:nvSpPr>
        <p:spPr>
          <a:xfrm>
            <a:off x="3464163" y="3253154"/>
            <a:ext cx="1752600" cy="2667000"/>
          </a:xfrm>
          <a:prstGeom prst="rect">
            <a:avLst/>
          </a:prstGeom>
          <a:solidFill>
            <a:srgbClr val="CEB9D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1" name="Group 13"/>
          <p:cNvGrpSpPr>
            <a:grpSpLocks/>
          </p:cNvGrpSpPr>
          <p:nvPr/>
        </p:nvGrpSpPr>
        <p:grpSpPr bwMode="auto">
          <a:xfrm>
            <a:off x="3464163" y="3253154"/>
            <a:ext cx="1755775" cy="914718"/>
            <a:chOff x="1669805" y="1614816"/>
            <a:chExt cx="1807665" cy="802608"/>
          </a:xfrm>
          <a:solidFill>
            <a:srgbClr val="7030A0"/>
          </a:solidFill>
        </p:grpSpPr>
        <p:sp>
          <p:nvSpPr>
            <p:cNvPr id="22" name="Chevron 14"/>
            <p:cNvSpPr/>
            <p:nvPr/>
          </p:nvSpPr>
          <p:spPr>
            <a:xfrm>
              <a:off x="1669805" y="1614816"/>
              <a:ext cx="1807665" cy="802608"/>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3556666"/>
                <a:satOff val="6224"/>
                <a:lumOff val="-9706"/>
                <a:alphaOff val="0"/>
              </a:schemeClr>
            </a:fillRef>
            <a:effectRef idx="0">
              <a:schemeClr val="accent2">
                <a:hueOff val="-3556666"/>
                <a:satOff val="6224"/>
                <a:lumOff val="-9706"/>
                <a:alphaOff val="0"/>
              </a:schemeClr>
            </a:effectRef>
            <a:fontRef idx="minor">
              <a:schemeClr val="lt1"/>
            </a:fontRef>
          </p:style>
        </p:sp>
        <p:sp>
          <p:nvSpPr>
            <p:cNvPr id="23" name="Chevron 6"/>
            <p:cNvSpPr/>
            <p:nvPr/>
          </p:nvSpPr>
          <p:spPr>
            <a:xfrm>
              <a:off x="1669806" y="1614817"/>
              <a:ext cx="1804395" cy="802329"/>
            </a:xfrm>
            <a:prstGeom prst="rect">
              <a:avLst/>
            </a:prstGeom>
            <a:grp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Location</a:t>
              </a:r>
            </a:p>
          </p:txBody>
        </p:sp>
      </p:grpSp>
      <p:sp>
        <p:nvSpPr>
          <p:cNvPr id="24" name="Rectangle 23"/>
          <p:cNvSpPr/>
          <p:nvPr/>
        </p:nvSpPr>
        <p:spPr>
          <a:xfrm>
            <a:off x="5216763" y="3253154"/>
            <a:ext cx="1752600" cy="2667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5" name="Group 17"/>
          <p:cNvGrpSpPr>
            <a:grpSpLocks/>
          </p:cNvGrpSpPr>
          <p:nvPr/>
        </p:nvGrpSpPr>
        <p:grpSpPr bwMode="auto">
          <a:xfrm>
            <a:off x="5216763" y="3253154"/>
            <a:ext cx="1755775" cy="914400"/>
            <a:chOff x="3338540" y="1614816"/>
            <a:chExt cx="2085919" cy="834367"/>
          </a:xfrm>
          <a:solidFill>
            <a:srgbClr val="3366FF"/>
          </a:solidFill>
        </p:grpSpPr>
        <p:sp>
          <p:nvSpPr>
            <p:cNvPr id="26" name="Chevron 18"/>
            <p:cNvSpPr/>
            <p:nvPr/>
          </p:nvSpPr>
          <p:spPr>
            <a:xfrm>
              <a:off x="3338540"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7113333"/>
                <a:satOff val="12449"/>
                <a:lumOff val="-19412"/>
                <a:alphaOff val="0"/>
              </a:schemeClr>
            </a:fillRef>
            <a:effectRef idx="0">
              <a:schemeClr val="accent2">
                <a:hueOff val="-7113333"/>
                <a:satOff val="12449"/>
                <a:lumOff val="-19412"/>
                <a:alphaOff val="0"/>
              </a:schemeClr>
            </a:effectRef>
            <a:fontRef idx="minor">
              <a:schemeClr val="lt1"/>
            </a:fontRef>
          </p:style>
        </p:sp>
        <p:sp>
          <p:nvSpPr>
            <p:cNvPr id="27" name="Chevron 8"/>
            <p:cNvSpPr/>
            <p:nvPr/>
          </p:nvSpPr>
          <p:spPr>
            <a:xfrm>
              <a:off x="3755724" y="1614816"/>
              <a:ext cx="1251552"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Object</a:t>
              </a:r>
            </a:p>
          </p:txBody>
        </p:sp>
      </p:grpSp>
      <p:sp>
        <p:nvSpPr>
          <p:cNvPr id="28" name="Rectangle 27"/>
          <p:cNvSpPr/>
          <p:nvPr/>
        </p:nvSpPr>
        <p:spPr>
          <a:xfrm>
            <a:off x="6969363" y="3253154"/>
            <a:ext cx="1828800" cy="2667000"/>
          </a:xfrm>
          <a:prstGeom prst="rect">
            <a:avLst/>
          </a:prstGeom>
          <a:solidFill>
            <a:schemeClr val="accent3">
              <a:lumMod val="20000"/>
              <a:lumOff val="80000"/>
              <a:alpha val="92157"/>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9" name="Group 21"/>
          <p:cNvGrpSpPr>
            <a:grpSpLocks/>
          </p:cNvGrpSpPr>
          <p:nvPr/>
        </p:nvGrpSpPr>
        <p:grpSpPr bwMode="auto">
          <a:xfrm>
            <a:off x="6969363" y="3253154"/>
            <a:ext cx="1841500" cy="914400"/>
            <a:chOff x="5007275" y="1614816"/>
            <a:chExt cx="2085919" cy="834367"/>
          </a:xfrm>
          <a:solidFill>
            <a:srgbClr val="C00000"/>
          </a:solidFill>
        </p:grpSpPr>
        <p:sp>
          <p:nvSpPr>
            <p:cNvPr id="30" name="Chevron 22"/>
            <p:cNvSpPr/>
            <p:nvPr/>
          </p:nvSpPr>
          <p:spPr>
            <a:xfrm>
              <a:off x="5007275"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0669999"/>
                <a:satOff val="18673"/>
                <a:lumOff val="-29118"/>
                <a:alphaOff val="0"/>
              </a:schemeClr>
            </a:fillRef>
            <a:effectRef idx="0">
              <a:schemeClr val="accent2">
                <a:hueOff val="-10669999"/>
                <a:satOff val="18673"/>
                <a:lumOff val="-29118"/>
                <a:alphaOff val="0"/>
              </a:schemeClr>
            </a:effectRef>
            <a:fontRef idx="minor">
              <a:schemeClr val="lt1"/>
            </a:fontRef>
          </p:style>
        </p:sp>
        <p:sp>
          <p:nvSpPr>
            <p:cNvPr id="31" name="Chevron 10"/>
            <p:cNvSpPr/>
            <p:nvPr/>
          </p:nvSpPr>
          <p:spPr>
            <a:xfrm>
              <a:off x="5093588" y="1614816"/>
              <a:ext cx="1898883"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Function</a:t>
              </a:r>
            </a:p>
          </p:txBody>
        </p:sp>
      </p:grpSp>
      <p:sp>
        <p:nvSpPr>
          <p:cNvPr id="32" name="Rectangle 31"/>
          <p:cNvSpPr/>
          <p:nvPr/>
        </p:nvSpPr>
        <p:spPr>
          <a:xfrm>
            <a:off x="8794988" y="3253154"/>
            <a:ext cx="1752600" cy="2667000"/>
          </a:xfrm>
          <a:prstGeom prst="rect">
            <a:avLst/>
          </a:prstGeom>
          <a:solidFill>
            <a:schemeClr val="bg2">
              <a:lumMod val="60000"/>
              <a:lumOff val="40000"/>
              <a:alpha val="92157"/>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33" name="Group 25"/>
          <p:cNvGrpSpPr>
            <a:grpSpLocks/>
          </p:cNvGrpSpPr>
          <p:nvPr/>
        </p:nvGrpSpPr>
        <p:grpSpPr bwMode="auto">
          <a:xfrm>
            <a:off x="8794988" y="3253154"/>
            <a:ext cx="1755775" cy="914400"/>
            <a:chOff x="6676011" y="1614816"/>
            <a:chExt cx="2085919" cy="834367"/>
          </a:xfrm>
          <a:solidFill>
            <a:srgbClr val="020286"/>
          </a:solidFill>
        </p:grpSpPr>
        <p:sp>
          <p:nvSpPr>
            <p:cNvPr id="34" name="Chevron 26"/>
            <p:cNvSpPr/>
            <p:nvPr/>
          </p:nvSpPr>
          <p:spPr>
            <a:xfrm>
              <a:off x="6676011"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4226665"/>
                <a:satOff val="24898"/>
                <a:lumOff val="-38824"/>
                <a:alphaOff val="0"/>
              </a:schemeClr>
            </a:fillRef>
            <a:effectRef idx="0">
              <a:schemeClr val="accent2">
                <a:hueOff val="-14226665"/>
                <a:satOff val="24898"/>
                <a:lumOff val="-38824"/>
                <a:alphaOff val="0"/>
              </a:schemeClr>
            </a:effectRef>
            <a:fontRef idx="minor">
              <a:schemeClr val="lt1"/>
            </a:fontRef>
          </p:style>
        </p:sp>
        <p:sp>
          <p:nvSpPr>
            <p:cNvPr id="35" name="Chevron 12"/>
            <p:cNvSpPr/>
            <p:nvPr/>
          </p:nvSpPr>
          <p:spPr>
            <a:xfrm>
              <a:off x="6860702" y="1614816"/>
              <a:ext cx="1720159"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Project</a:t>
              </a:r>
            </a:p>
          </p:txBody>
        </p:sp>
      </p:grpSp>
      <p:sp>
        <p:nvSpPr>
          <p:cNvPr id="36" name="TextBox 35"/>
          <p:cNvSpPr txBox="1">
            <a:spLocks noChangeArrowheads="1"/>
          </p:cNvSpPr>
          <p:nvPr/>
        </p:nvSpPr>
        <p:spPr bwMode="auto">
          <a:xfrm>
            <a:off x="2016362" y="4573954"/>
            <a:ext cx="1096645" cy="646331"/>
          </a:xfrm>
          <a:prstGeom prst="rect">
            <a:avLst/>
          </a:prstGeom>
          <a:noFill/>
          <a:ln w="9525">
            <a:noFill/>
            <a:miter lim="800000"/>
            <a:headEnd/>
            <a:tailEnd/>
          </a:ln>
        </p:spPr>
        <p:txBody>
          <a:bodyPr wrap="square">
            <a:spAutoFit/>
          </a:bodyPr>
          <a:lstStyle/>
          <a:p>
            <a:pPr algn="ctr"/>
            <a:r>
              <a:rPr lang="en-US" sz="3600" b="1" dirty="0" smtClean="0">
                <a:latin typeface="Lato" panose="020F0502020204030203" pitchFamily="34" charset="0"/>
              </a:rPr>
              <a:t>10</a:t>
            </a:r>
            <a:r>
              <a:rPr lang="en-US" sz="3600" b="1" dirty="0">
                <a:latin typeface="Lato" panose="020F0502020204030203" pitchFamily="34" charset="0"/>
              </a:rPr>
              <a:t>R</a:t>
            </a:r>
          </a:p>
        </p:txBody>
      </p:sp>
      <p:sp>
        <p:nvSpPr>
          <p:cNvPr id="37" name="TextBox 36"/>
          <p:cNvSpPr txBox="1">
            <a:spLocks noChangeArrowheads="1"/>
          </p:cNvSpPr>
          <p:nvPr/>
        </p:nvSpPr>
        <p:spPr bwMode="auto">
          <a:xfrm>
            <a:off x="3768963" y="4573954"/>
            <a:ext cx="1219200" cy="646331"/>
          </a:xfrm>
          <a:prstGeom prst="rect">
            <a:avLst/>
          </a:prstGeom>
          <a:noFill/>
          <a:ln w="9525">
            <a:noFill/>
            <a:miter lim="800000"/>
            <a:headEnd/>
            <a:tailEnd/>
          </a:ln>
        </p:spPr>
        <p:txBody>
          <a:bodyPr>
            <a:spAutoFit/>
          </a:bodyPr>
          <a:lstStyle/>
          <a:p>
            <a:pPr algn="ctr"/>
            <a:r>
              <a:rPr lang="en-US" sz="3600" b="1" dirty="0" smtClean="0">
                <a:latin typeface="Lato" panose="020F0502020204030203" pitchFamily="34" charset="0"/>
              </a:rPr>
              <a:t>XXX</a:t>
            </a:r>
            <a:endParaRPr lang="en-US" sz="3600" b="1" dirty="0">
              <a:latin typeface="Lato" panose="020F0502020204030203" pitchFamily="34" charset="0"/>
            </a:endParaRPr>
          </a:p>
        </p:txBody>
      </p:sp>
      <p:sp>
        <p:nvSpPr>
          <p:cNvPr id="38" name="TextBox 37"/>
          <p:cNvSpPr txBox="1">
            <a:spLocks noChangeArrowheads="1"/>
          </p:cNvSpPr>
          <p:nvPr/>
        </p:nvSpPr>
        <p:spPr bwMode="auto">
          <a:xfrm>
            <a:off x="5369163" y="4472354"/>
            <a:ext cx="1524000" cy="646331"/>
          </a:xfrm>
          <a:prstGeom prst="rect">
            <a:avLst/>
          </a:prstGeom>
          <a:noFill/>
          <a:ln w="9525">
            <a:noFill/>
            <a:miter lim="800000"/>
            <a:headEnd/>
            <a:tailEnd/>
          </a:ln>
        </p:spPr>
        <p:txBody>
          <a:bodyPr>
            <a:spAutoFit/>
          </a:bodyPr>
          <a:lstStyle/>
          <a:p>
            <a:pPr algn="ctr"/>
            <a:r>
              <a:rPr lang="en-US" sz="3600" b="1" dirty="0">
                <a:latin typeface="Lato" panose="020F0502020204030203" pitchFamily="34" charset="0"/>
              </a:rPr>
              <a:t>  </a:t>
            </a:r>
            <a:r>
              <a:rPr lang="en-US" sz="3600" b="1" dirty="0" smtClean="0">
                <a:latin typeface="Lato" panose="020F0502020204030203" pitchFamily="34" charset="0"/>
              </a:rPr>
              <a:t>971</a:t>
            </a:r>
            <a:endParaRPr lang="en-US" sz="3600" b="1" dirty="0">
              <a:latin typeface="Lato" panose="020F0502020204030203" pitchFamily="34" charset="0"/>
            </a:endParaRPr>
          </a:p>
        </p:txBody>
      </p:sp>
      <p:sp>
        <p:nvSpPr>
          <p:cNvPr id="39" name="TextBox 38"/>
          <p:cNvSpPr txBox="1">
            <a:spLocks noChangeArrowheads="1"/>
          </p:cNvSpPr>
          <p:nvPr/>
        </p:nvSpPr>
        <p:spPr bwMode="auto">
          <a:xfrm>
            <a:off x="6969363" y="4512042"/>
            <a:ext cx="1828800" cy="584775"/>
          </a:xfrm>
          <a:prstGeom prst="rect">
            <a:avLst/>
          </a:prstGeom>
          <a:noFill/>
          <a:ln w="9525">
            <a:noFill/>
            <a:miter lim="800000"/>
            <a:headEnd/>
            <a:tailEnd/>
          </a:ln>
        </p:spPr>
        <p:txBody>
          <a:bodyPr>
            <a:spAutoFit/>
          </a:bodyPr>
          <a:lstStyle/>
          <a:p>
            <a:pPr algn="ctr"/>
            <a:r>
              <a:rPr lang="en-US" sz="3200" b="1" dirty="0" smtClean="0">
                <a:latin typeface="Lato" panose="020F0502020204030203" pitchFamily="34" charset="0"/>
              </a:rPr>
              <a:t>500000</a:t>
            </a:r>
            <a:endParaRPr lang="en-US" sz="3200" b="1" dirty="0">
              <a:latin typeface="Lato" panose="020F0502020204030203" pitchFamily="34" charset="0"/>
            </a:endParaRPr>
          </a:p>
        </p:txBody>
      </p:sp>
      <p:sp>
        <p:nvSpPr>
          <p:cNvPr id="40" name="TextBox 39"/>
          <p:cNvSpPr txBox="1">
            <a:spLocks noChangeArrowheads="1"/>
          </p:cNvSpPr>
          <p:nvPr/>
        </p:nvSpPr>
        <p:spPr bwMode="auto">
          <a:xfrm>
            <a:off x="8721963" y="4472354"/>
            <a:ext cx="1828800" cy="646331"/>
          </a:xfrm>
          <a:prstGeom prst="rect">
            <a:avLst/>
          </a:prstGeom>
          <a:noFill/>
          <a:ln w="9525">
            <a:noFill/>
            <a:miter lim="800000"/>
            <a:headEnd/>
            <a:tailEnd/>
          </a:ln>
        </p:spPr>
        <p:txBody>
          <a:bodyPr>
            <a:spAutoFit/>
          </a:bodyPr>
          <a:lstStyle/>
          <a:p>
            <a:pPr algn="ctr"/>
            <a:r>
              <a:rPr lang="en-US" sz="3600" b="1" dirty="0" smtClean="0">
                <a:latin typeface="Lato" panose="020F0502020204030203" pitchFamily="34" charset="0"/>
              </a:rPr>
              <a:t>000</a:t>
            </a:r>
            <a:endParaRPr lang="en-US" sz="3600" b="1" dirty="0">
              <a:latin typeface="Lato" panose="020F0502020204030203" pitchFamily="34" charset="0"/>
            </a:endParaRPr>
          </a:p>
        </p:txBody>
      </p:sp>
    </p:spTree>
    <p:extLst>
      <p:ext uri="{BB962C8B-B14F-4D97-AF65-F5344CB8AC3E}">
        <p14:creationId xmlns:p14="http://schemas.microsoft.com/office/powerpoint/2010/main" val="377744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16140" y="0"/>
            <a:ext cx="10972800" cy="1262270"/>
          </a:xfrm>
        </p:spPr>
        <p:txBody>
          <a:bodyPr>
            <a:noAutofit/>
          </a:bodyPr>
          <a:lstStyle/>
          <a:p>
            <a:pPr>
              <a:lnSpc>
                <a:spcPct val="100000"/>
              </a:lnSpc>
              <a:spcBef>
                <a:spcPts val="0"/>
              </a:spcBef>
            </a:pPr>
            <a:r>
              <a:rPr lang="en-US" sz="5400" dirty="0" smtClean="0">
                <a:latin typeface="Lato" panose="020F0502020204030203" pitchFamily="34" charset="0"/>
              </a:rPr>
              <a:t>Examples</a:t>
            </a:r>
            <a:endParaRPr lang="en-US" sz="5400" dirty="0">
              <a:latin typeface="Lato" panose="020F0502020204030203" pitchFamily="34" charset="0"/>
            </a:endParaRPr>
          </a:p>
        </p:txBody>
      </p:sp>
      <p:sp>
        <p:nvSpPr>
          <p:cNvPr id="3" name="Text Placeholder 2"/>
          <p:cNvSpPr>
            <a:spLocks noGrp="1"/>
          </p:cNvSpPr>
          <p:nvPr>
            <p:ph type="body" sz="quarter" idx="14"/>
          </p:nvPr>
        </p:nvSpPr>
        <p:spPr>
          <a:xfrm>
            <a:off x="1711563" y="1500554"/>
            <a:ext cx="9832146" cy="1730731"/>
          </a:xfrm>
        </p:spPr>
        <p:txBody>
          <a:bodyPr>
            <a:noAutofit/>
          </a:bodyPr>
          <a:lstStyle/>
          <a:p>
            <a:pPr marL="0" indent="0">
              <a:lnSpc>
                <a:spcPct val="100000"/>
              </a:lnSpc>
              <a:spcBef>
                <a:spcPts val="1200"/>
              </a:spcBef>
              <a:spcAft>
                <a:spcPts val="1800"/>
              </a:spcAft>
              <a:buNone/>
            </a:pPr>
            <a:r>
              <a:rPr lang="en-US" sz="3200" dirty="0"/>
              <a:t>The district received an installment of State Equalization Aid. </a:t>
            </a:r>
          </a:p>
          <a:p>
            <a:pPr marL="0" lvl="1">
              <a:lnSpc>
                <a:spcPct val="100000"/>
              </a:lnSpc>
              <a:spcBef>
                <a:spcPts val="600"/>
              </a:spcBef>
              <a:defRPr/>
            </a:pPr>
            <a:r>
              <a:rPr lang="en-US" sz="2800" b="1" dirty="0" smtClean="0">
                <a:latin typeface="Lato" panose="020F0502020204030203" pitchFamily="34" charset="0"/>
              </a:rPr>
              <a:t>		</a:t>
            </a:r>
            <a:r>
              <a:rPr lang="en-US" sz="2600" b="1" dirty="0" smtClean="0">
                <a:latin typeface="Lato" panose="020F0502020204030203" pitchFamily="34" charset="0"/>
              </a:rPr>
              <a:t>Where?	 What?	  Why?	How?</a:t>
            </a:r>
            <a:endParaRPr lang="en-US" sz="2600" b="1" dirty="0">
              <a:latin typeface="Lato" panose="020F0502020204030203" pitchFamily="34" charset="0"/>
            </a:endParaRPr>
          </a:p>
        </p:txBody>
      </p:sp>
      <p:sp>
        <p:nvSpPr>
          <p:cNvPr id="16" name="Rectangle 15"/>
          <p:cNvSpPr/>
          <p:nvPr/>
        </p:nvSpPr>
        <p:spPr>
          <a:xfrm>
            <a:off x="1711563" y="3253154"/>
            <a:ext cx="1752600" cy="2667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dirty="0">
              <a:solidFill>
                <a:schemeClr val="tx1"/>
              </a:solidFill>
              <a:latin typeface="Lato" panose="020F0502020204030203" pitchFamily="34" charset="0"/>
            </a:endParaRPr>
          </a:p>
        </p:txBody>
      </p:sp>
      <p:grpSp>
        <p:nvGrpSpPr>
          <p:cNvPr id="17" name="Group 6"/>
          <p:cNvGrpSpPr>
            <a:grpSpLocks/>
          </p:cNvGrpSpPr>
          <p:nvPr/>
        </p:nvGrpSpPr>
        <p:grpSpPr bwMode="auto">
          <a:xfrm>
            <a:off x="1711563" y="3253154"/>
            <a:ext cx="1752600" cy="914400"/>
            <a:chOff x="1069" y="1614816"/>
            <a:chExt cx="2085919" cy="834367"/>
          </a:xfrm>
          <a:solidFill>
            <a:schemeClr val="accent1">
              <a:lumMod val="75000"/>
            </a:schemeClr>
          </a:solidFill>
        </p:grpSpPr>
        <p:sp>
          <p:nvSpPr>
            <p:cNvPr id="18" name="Pentagon 7"/>
            <p:cNvSpPr/>
            <p:nvPr/>
          </p:nvSpPr>
          <p:spPr>
            <a:xfrm>
              <a:off x="1069"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Pentagon 4"/>
            <p:cNvSpPr/>
            <p:nvPr/>
          </p:nvSpPr>
          <p:spPr>
            <a:xfrm>
              <a:off x="1069" y="1614816"/>
              <a:ext cx="2085919" cy="834367"/>
            </a:xfrm>
            <a:prstGeom prst="rect">
              <a:avLst/>
            </a:prstGeom>
            <a:grp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117348"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Fund</a:t>
              </a:r>
            </a:p>
          </p:txBody>
        </p:sp>
      </p:grpSp>
      <p:sp>
        <p:nvSpPr>
          <p:cNvPr id="20" name="Rectangle 19"/>
          <p:cNvSpPr/>
          <p:nvPr/>
        </p:nvSpPr>
        <p:spPr>
          <a:xfrm>
            <a:off x="3464163" y="3253154"/>
            <a:ext cx="1752600" cy="2667000"/>
          </a:xfrm>
          <a:prstGeom prst="rect">
            <a:avLst/>
          </a:prstGeom>
          <a:solidFill>
            <a:srgbClr val="CEB9D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1" name="Group 13"/>
          <p:cNvGrpSpPr>
            <a:grpSpLocks/>
          </p:cNvGrpSpPr>
          <p:nvPr/>
        </p:nvGrpSpPr>
        <p:grpSpPr bwMode="auto">
          <a:xfrm>
            <a:off x="3464163" y="3253154"/>
            <a:ext cx="1755775" cy="914718"/>
            <a:chOff x="1669805" y="1614816"/>
            <a:chExt cx="1807665" cy="802608"/>
          </a:xfrm>
          <a:solidFill>
            <a:srgbClr val="7030A0"/>
          </a:solidFill>
        </p:grpSpPr>
        <p:sp>
          <p:nvSpPr>
            <p:cNvPr id="22" name="Chevron 14"/>
            <p:cNvSpPr/>
            <p:nvPr/>
          </p:nvSpPr>
          <p:spPr>
            <a:xfrm>
              <a:off x="1669805" y="1614816"/>
              <a:ext cx="1807665" cy="802608"/>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3556666"/>
                <a:satOff val="6224"/>
                <a:lumOff val="-9706"/>
                <a:alphaOff val="0"/>
              </a:schemeClr>
            </a:fillRef>
            <a:effectRef idx="0">
              <a:schemeClr val="accent2">
                <a:hueOff val="-3556666"/>
                <a:satOff val="6224"/>
                <a:lumOff val="-9706"/>
                <a:alphaOff val="0"/>
              </a:schemeClr>
            </a:effectRef>
            <a:fontRef idx="minor">
              <a:schemeClr val="lt1"/>
            </a:fontRef>
          </p:style>
        </p:sp>
        <p:sp>
          <p:nvSpPr>
            <p:cNvPr id="23" name="Chevron 6"/>
            <p:cNvSpPr/>
            <p:nvPr/>
          </p:nvSpPr>
          <p:spPr>
            <a:xfrm>
              <a:off x="1669806" y="1614817"/>
              <a:ext cx="1804395" cy="802329"/>
            </a:xfrm>
            <a:prstGeom prst="rect">
              <a:avLst/>
            </a:prstGeom>
            <a:grp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Location</a:t>
              </a:r>
            </a:p>
          </p:txBody>
        </p:sp>
      </p:grpSp>
      <p:sp>
        <p:nvSpPr>
          <p:cNvPr id="24" name="Rectangle 23"/>
          <p:cNvSpPr/>
          <p:nvPr/>
        </p:nvSpPr>
        <p:spPr>
          <a:xfrm>
            <a:off x="5216763" y="3253154"/>
            <a:ext cx="1752600" cy="2667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5" name="Group 17"/>
          <p:cNvGrpSpPr>
            <a:grpSpLocks/>
          </p:cNvGrpSpPr>
          <p:nvPr/>
        </p:nvGrpSpPr>
        <p:grpSpPr bwMode="auto">
          <a:xfrm>
            <a:off x="5216763" y="3253154"/>
            <a:ext cx="1755775" cy="914400"/>
            <a:chOff x="3338540" y="1614816"/>
            <a:chExt cx="2085919" cy="834367"/>
          </a:xfrm>
          <a:solidFill>
            <a:srgbClr val="3366FF"/>
          </a:solidFill>
        </p:grpSpPr>
        <p:sp>
          <p:nvSpPr>
            <p:cNvPr id="26" name="Chevron 18"/>
            <p:cNvSpPr/>
            <p:nvPr/>
          </p:nvSpPr>
          <p:spPr>
            <a:xfrm>
              <a:off x="3338540"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7113333"/>
                <a:satOff val="12449"/>
                <a:lumOff val="-19412"/>
                <a:alphaOff val="0"/>
              </a:schemeClr>
            </a:fillRef>
            <a:effectRef idx="0">
              <a:schemeClr val="accent2">
                <a:hueOff val="-7113333"/>
                <a:satOff val="12449"/>
                <a:lumOff val="-19412"/>
                <a:alphaOff val="0"/>
              </a:schemeClr>
            </a:effectRef>
            <a:fontRef idx="minor">
              <a:schemeClr val="lt1"/>
            </a:fontRef>
          </p:style>
        </p:sp>
        <p:sp>
          <p:nvSpPr>
            <p:cNvPr id="27" name="Chevron 8"/>
            <p:cNvSpPr/>
            <p:nvPr/>
          </p:nvSpPr>
          <p:spPr>
            <a:xfrm>
              <a:off x="3755724" y="1614816"/>
              <a:ext cx="1251552"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Object</a:t>
              </a:r>
            </a:p>
          </p:txBody>
        </p:sp>
      </p:grpSp>
      <p:sp>
        <p:nvSpPr>
          <p:cNvPr id="28" name="Rectangle 27"/>
          <p:cNvSpPr/>
          <p:nvPr/>
        </p:nvSpPr>
        <p:spPr>
          <a:xfrm>
            <a:off x="6969363" y="3253154"/>
            <a:ext cx="1828800" cy="2667000"/>
          </a:xfrm>
          <a:prstGeom prst="rect">
            <a:avLst/>
          </a:prstGeom>
          <a:solidFill>
            <a:schemeClr val="accent3">
              <a:lumMod val="20000"/>
              <a:lumOff val="80000"/>
              <a:alpha val="92157"/>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9" name="Group 21"/>
          <p:cNvGrpSpPr>
            <a:grpSpLocks/>
          </p:cNvGrpSpPr>
          <p:nvPr/>
        </p:nvGrpSpPr>
        <p:grpSpPr bwMode="auto">
          <a:xfrm>
            <a:off x="6969363" y="3253154"/>
            <a:ext cx="1841500" cy="914400"/>
            <a:chOff x="5007275" y="1614816"/>
            <a:chExt cx="2085919" cy="834367"/>
          </a:xfrm>
          <a:solidFill>
            <a:srgbClr val="C00000"/>
          </a:solidFill>
        </p:grpSpPr>
        <p:sp>
          <p:nvSpPr>
            <p:cNvPr id="30" name="Chevron 22"/>
            <p:cNvSpPr/>
            <p:nvPr/>
          </p:nvSpPr>
          <p:spPr>
            <a:xfrm>
              <a:off x="5007275"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0669999"/>
                <a:satOff val="18673"/>
                <a:lumOff val="-29118"/>
                <a:alphaOff val="0"/>
              </a:schemeClr>
            </a:fillRef>
            <a:effectRef idx="0">
              <a:schemeClr val="accent2">
                <a:hueOff val="-10669999"/>
                <a:satOff val="18673"/>
                <a:lumOff val="-29118"/>
                <a:alphaOff val="0"/>
              </a:schemeClr>
            </a:effectRef>
            <a:fontRef idx="minor">
              <a:schemeClr val="lt1"/>
            </a:fontRef>
          </p:style>
        </p:sp>
        <p:sp>
          <p:nvSpPr>
            <p:cNvPr id="31" name="Chevron 10"/>
            <p:cNvSpPr/>
            <p:nvPr/>
          </p:nvSpPr>
          <p:spPr>
            <a:xfrm>
              <a:off x="5093588" y="1614816"/>
              <a:ext cx="1898883"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Function</a:t>
              </a:r>
            </a:p>
          </p:txBody>
        </p:sp>
      </p:grpSp>
      <p:sp>
        <p:nvSpPr>
          <p:cNvPr id="32" name="Rectangle 31"/>
          <p:cNvSpPr/>
          <p:nvPr/>
        </p:nvSpPr>
        <p:spPr>
          <a:xfrm>
            <a:off x="8794988" y="3253154"/>
            <a:ext cx="1752600" cy="2667000"/>
          </a:xfrm>
          <a:prstGeom prst="rect">
            <a:avLst/>
          </a:prstGeom>
          <a:solidFill>
            <a:schemeClr val="bg2">
              <a:lumMod val="60000"/>
              <a:lumOff val="40000"/>
              <a:alpha val="92157"/>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33" name="Group 25"/>
          <p:cNvGrpSpPr>
            <a:grpSpLocks/>
          </p:cNvGrpSpPr>
          <p:nvPr/>
        </p:nvGrpSpPr>
        <p:grpSpPr bwMode="auto">
          <a:xfrm>
            <a:off x="8794988" y="3253154"/>
            <a:ext cx="1755775" cy="914400"/>
            <a:chOff x="6676011" y="1614816"/>
            <a:chExt cx="2085919" cy="834367"/>
          </a:xfrm>
          <a:solidFill>
            <a:srgbClr val="020286"/>
          </a:solidFill>
        </p:grpSpPr>
        <p:sp>
          <p:nvSpPr>
            <p:cNvPr id="34" name="Chevron 26"/>
            <p:cNvSpPr/>
            <p:nvPr/>
          </p:nvSpPr>
          <p:spPr>
            <a:xfrm>
              <a:off x="6676011"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4226665"/>
                <a:satOff val="24898"/>
                <a:lumOff val="-38824"/>
                <a:alphaOff val="0"/>
              </a:schemeClr>
            </a:fillRef>
            <a:effectRef idx="0">
              <a:schemeClr val="accent2">
                <a:hueOff val="-14226665"/>
                <a:satOff val="24898"/>
                <a:lumOff val="-38824"/>
                <a:alphaOff val="0"/>
              </a:schemeClr>
            </a:effectRef>
            <a:fontRef idx="minor">
              <a:schemeClr val="lt1"/>
            </a:fontRef>
          </p:style>
        </p:sp>
        <p:sp>
          <p:nvSpPr>
            <p:cNvPr id="35" name="Chevron 12"/>
            <p:cNvSpPr/>
            <p:nvPr/>
          </p:nvSpPr>
          <p:spPr>
            <a:xfrm>
              <a:off x="6860702" y="1614816"/>
              <a:ext cx="1720159"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Project</a:t>
              </a:r>
            </a:p>
          </p:txBody>
        </p:sp>
      </p:grpSp>
      <p:sp>
        <p:nvSpPr>
          <p:cNvPr id="36" name="TextBox 35"/>
          <p:cNvSpPr txBox="1">
            <a:spLocks noChangeArrowheads="1"/>
          </p:cNvSpPr>
          <p:nvPr/>
        </p:nvSpPr>
        <p:spPr bwMode="auto">
          <a:xfrm>
            <a:off x="2016362" y="4573954"/>
            <a:ext cx="1096645" cy="646331"/>
          </a:xfrm>
          <a:prstGeom prst="rect">
            <a:avLst/>
          </a:prstGeom>
          <a:noFill/>
          <a:ln w="9525">
            <a:noFill/>
            <a:miter lim="800000"/>
            <a:headEnd/>
            <a:tailEnd/>
          </a:ln>
        </p:spPr>
        <p:txBody>
          <a:bodyPr wrap="square">
            <a:spAutoFit/>
          </a:bodyPr>
          <a:lstStyle/>
          <a:p>
            <a:pPr algn="ctr"/>
            <a:r>
              <a:rPr lang="en-US" sz="3600" b="1" dirty="0" smtClean="0">
                <a:latin typeface="Lato" panose="020F0502020204030203" pitchFamily="34" charset="0"/>
              </a:rPr>
              <a:t>10</a:t>
            </a:r>
            <a:r>
              <a:rPr lang="en-US" sz="3600" b="1" dirty="0">
                <a:latin typeface="Lato" panose="020F0502020204030203" pitchFamily="34" charset="0"/>
              </a:rPr>
              <a:t>R</a:t>
            </a:r>
          </a:p>
        </p:txBody>
      </p:sp>
      <p:sp>
        <p:nvSpPr>
          <p:cNvPr id="37" name="TextBox 36"/>
          <p:cNvSpPr txBox="1">
            <a:spLocks noChangeArrowheads="1"/>
          </p:cNvSpPr>
          <p:nvPr/>
        </p:nvSpPr>
        <p:spPr bwMode="auto">
          <a:xfrm>
            <a:off x="3768963" y="4573954"/>
            <a:ext cx="1219200" cy="646331"/>
          </a:xfrm>
          <a:prstGeom prst="rect">
            <a:avLst/>
          </a:prstGeom>
          <a:noFill/>
          <a:ln w="9525">
            <a:noFill/>
            <a:miter lim="800000"/>
            <a:headEnd/>
            <a:tailEnd/>
          </a:ln>
        </p:spPr>
        <p:txBody>
          <a:bodyPr>
            <a:spAutoFit/>
          </a:bodyPr>
          <a:lstStyle/>
          <a:p>
            <a:pPr algn="ctr"/>
            <a:r>
              <a:rPr lang="en-US" sz="3600" b="1" dirty="0" smtClean="0">
                <a:latin typeface="Lato" panose="020F0502020204030203" pitchFamily="34" charset="0"/>
              </a:rPr>
              <a:t>XXX</a:t>
            </a:r>
            <a:endParaRPr lang="en-US" sz="3600" b="1" dirty="0">
              <a:latin typeface="Lato" panose="020F0502020204030203" pitchFamily="34" charset="0"/>
            </a:endParaRPr>
          </a:p>
        </p:txBody>
      </p:sp>
      <p:sp>
        <p:nvSpPr>
          <p:cNvPr id="38" name="TextBox 37"/>
          <p:cNvSpPr txBox="1">
            <a:spLocks noChangeArrowheads="1"/>
          </p:cNvSpPr>
          <p:nvPr/>
        </p:nvSpPr>
        <p:spPr bwMode="auto">
          <a:xfrm>
            <a:off x="5369163" y="4472354"/>
            <a:ext cx="1524000" cy="646331"/>
          </a:xfrm>
          <a:prstGeom prst="rect">
            <a:avLst/>
          </a:prstGeom>
          <a:noFill/>
          <a:ln w="9525">
            <a:noFill/>
            <a:miter lim="800000"/>
            <a:headEnd/>
            <a:tailEnd/>
          </a:ln>
        </p:spPr>
        <p:txBody>
          <a:bodyPr>
            <a:spAutoFit/>
          </a:bodyPr>
          <a:lstStyle/>
          <a:p>
            <a:pPr algn="ctr"/>
            <a:r>
              <a:rPr lang="en-US" sz="3600" b="1" dirty="0">
                <a:latin typeface="Lato" panose="020F0502020204030203" pitchFamily="34" charset="0"/>
              </a:rPr>
              <a:t>  </a:t>
            </a:r>
            <a:r>
              <a:rPr lang="en-US" sz="3600" b="1" dirty="0" smtClean="0">
                <a:latin typeface="Lato" panose="020F0502020204030203" pitchFamily="34" charset="0"/>
              </a:rPr>
              <a:t>621</a:t>
            </a:r>
            <a:endParaRPr lang="en-US" sz="3600" b="1" dirty="0">
              <a:latin typeface="Lato" panose="020F0502020204030203" pitchFamily="34" charset="0"/>
            </a:endParaRPr>
          </a:p>
        </p:txBody>
      </p:sp>
      <p:sp>
        <p:nvSpPr>
          <p:cNvPr id="39" name="TextBox 38"/>
          <p:cNvSpPr txBox="1">
            <a:spLocks noChangeArrowheads="1"/>
          </p:cNvSpPr>
          <p:nvPr/>
        </p:nvSpPr>
        <p:spPr bwMode="auto">
          <a:xfrm>
            <a:off x="6969363" y="4512042"/>
            <a:ext cx="1828800" cy="584775"/>
          </a:xfrm>
          <a:prstGeom prst="rect">
            <a:avLst/>
          </a:prstGeom>
          <a:noFill/>
          <a:ln w="9525">
            <a:noFill/>
            <a:miter lim="800000"/>
            <a:headEnd/>
            <a:tailEnd/>
          </a:ln>
        </p:spPr>
        <p:txBody>
          <a:bodyPr>
            <a:spAutoFit/>
          </a:bodyPr>
          <a:lstStyle/>
          <a:p>
            <a:pPr algn="ctr"/>
            <a:r>
              <a:rPr lang="en-US" sz="3200" b="1" dirty="0" smtClean="0">
                <a:latin typeface="Lato" panose="020F0502020204030203" pitchFamily="34" charset="0"/>
              </a:rPr>
              <a:t>500000</a:t>
            </a:r>
            <a:endParaRPr lang="en-US" sz="3200" b="1" dirty="0">
              <a:latin typeface="Lato" panose="020F0502020204030203" pitchFamily="34" charset="0"/>
            </a:endParaRPr>
          </a:p>
        </p:txBody>
      </p:sp>
      <p:sp>
        <p:nvSpPr>
          <p:cNvPr id="40" name="TextBox 39"/>
          <p:cNvSpPr txBox="1">
            <a:spLocks noChangeArrowheads="1"/>
          </p:cNvSpPr>
          <p:nvPr/>
        </p:nvSpPr>
        <p:spPr bwMode="auto">
          <a:xfrm>
            <a:off x="8721963" y="4472354"/>
            <a:ext cx="1828800" cy="646331"/>
          </a:xfrm>
          <a:prstGeom prst="rect">
            <a:avLst/>
          </a:prstGeom>
          <a:noFill/>
          <a:ln w="9525">
            <a:noFill/>
            <a:miter lim="800000"/>
            <a:headEnd/>
            <a:tailEnd/>
          </a:ln>
        </p:spPr>
        <p:txBody>
          <a:bodyPr>
            <a:spAutoFit/>
          </a:bodyPr>
          <a:lstStyle/>
          <a:p>
            <a:pPr algn="ctr"/>
            <a:r>
              <a:rPr lang="en-US" sz="3600" b="1" dirty="0" smtClean="0">
                <a:latin typeface="Lato" panose="020F0502020204030203" pitchFamily="34" charset="0"/>
              </a:rPr>
              <a:t>000</a:t>
            </a:r>
            <a:endParaRPr lang="en-US" sz="3600" b="1" dirty="0">
              <a:latin typeface="Lato" panose="020F0502020204030203" pitchFamily="34" charset="0"/>
            </a:endParaRPr>
          </a:p>
        </p:txBody>
      </p:sp>
    </p:spTree>
    <p:extLst>
      <p:ext uri="{BB962C8B-B14F-4D97-AF65-F5344CB8AC3E}">
        <p14:creationId xmlns:p14="http://schemas.microsoft.com/office/powerpoint/2010/main" val="21546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16140" y="0"/>
            <a:ext cx="10972800" cy="1262270"/>
          </a:xfrm>
        </p:spPr>
        <p:txBody>
          <a:bodyPr>
            <a:noAutofit/>
          </a:bodyPr>
          <a:lstStyle/>
          <a:p>
            <a:pPr>
              <a:lnSpc>
                <a:spcPct val="100000"/>
              </a:lnSpc>
              <a:spcBef>
                <a:spcPts val="0"/>
              </a:spcBef>
            </a:pPr>
            <a:r>
              <a:rPr lang="en-US" sz="5400" dirty="0" smtClean="0">
                <a:latin typeface="Lato" panose="020F0502020204030203" pitchFamily="34" charset="0"/>
              </a:rPr>
              <a:t>Examples</a:t>
            </a:r>
            <a:endParaRPr lang="en-US" sz="5400" dirty="0">
              <a:latin typeface="Lato" panose="020F0502020204030203" pitchFamily="34" charset="0"/>
            </a:endParaRPr>
          </a:p>
        </p:txBody>
      </p:sp>
      <p:sp>
        <p:nvSpPr>
          <p:cNvPr id="3" name="Text Placeholder 2"/>
          <p:cNvSpPr>
            <a:spLocks noGrp="1"/>
          </p:cNvSpPr>
          <p:nvPr>
            <p:ph type="body" sz="quarter" idx="14"/>
          </p:nvPr>
        </p:nvSpPr>
        <p:spPr>
          <a:xfrm>
            <a:off x="1711563" y="1606758"/>
            <a:ext cx="9832146" cy="1624527"/>
          </a:xfrm>
        </p:spPr>
        <p:txBody>
          <a:bodyPr>
            <a:noAutofit/>
          </a:bodyPr>
          <a:lstStyle/>
          <a:p>
            <a:pPr marL="0" indent="0">
              <a:spcAft>
                <a:spcPts val="2400"/>
              </a:spcAft>
              <a:buNone/>
            </a:pPr>
            <a:r>
              <a:rPr lang="en-US" sz="3200" dirty="0"/>
              <a:t>IDEA grant funds were received from DPI.</a:t>
            </a:r>
          </a:p>
          <a:p>
            <a:pPr marL="0" lvl="1">
              <a:lnSpc>
                <a:spcPct val="100000"/>
              </a:lnSpc>
              <a:spcBef>
                <a:spcPts val="600"/>
              </a:spcBef>
              <a:defRPr/>
            </a:pPr>
            <a:r>
              <a:rPr lang="en-US" sz="2800" b="1" dirty="0" smtClean="0">
                <a:latin typeface="Lato" panose="020F0502020204030203" pitchFamily="34" charset="0"/>
              </a:rPr>
              <a:t>		</a:t>
            </a:r>
            <a:r>
              <a:rPr lang="en-US" sz="2600" b="1" dirty="0" smtClean="0">
                <a:latin typeface="Lato" panose="020F0502020204030203" pitchFamily="34" charset="0"/>
              </a:rPr>
              <a:t>Where?	 What?	  Why?	How?</a:t>
            </a:r>
            <a:endParaRPr lang="en-US" sz="2600" b="1" dirty="0">
              <a:latin typeface="Lato" panose="020F0502020204030203" pitchFamily="34" charset="0"/>
            </a:endParaRPr>
          </a:p>
        </p:txBody>
      </p:sp>
      <p:sp>
        <p:nvSpPr>
          <p:cNvPr id="16" name="Rectangle 15"/>
          <p:cNvSpPr/>
          <p:nvPr/>
        </p:nvSpPr>
        <p:spPr>
          <a:xfrm>
            <a:off x="1711563" y="3253154"/>
            <a:ext cx="1752600" cy="2667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dirty="0">
              <a:solidFill>
                <a:schemeClr val="tx1"/>
              </a:solidFill>
              <a:latin typeface="Lato" panose="020F0502020204030203" pitchFamily="34" charset="0"/>
            </a:endParaRPr>
          </a:p>
        </p:txBody>
      </p:sp>
      <p:grpSp>
        <p:nvGrpSpPr>
          <p:cNvPr id="17" name="Group 6"/>
          <p:cNvGrpSpPr>
            <a:grpSpLocks/>
          </p:cNvGrpSpPr>
          <p:nvPr/>
        </p:nvGrpSpPr>
        <p:grpSpPr bwMode="auto">
          <a:xfrm>
            <a:off x="1711563" y="3253154"/>
            <a:ext cx="1752600" cy="914400"/>
            <a:chOff x="1069" y="1614816"/>
            <a:chExt cx="2085919" cy="834367"/>
          </a:xfrm>
          <a:solidFill>
            <a:schemeClr val="accent1">
              <a:lumMod val="75000"/>
            </a:schemeClr>
          </a:solidFill>
        </p:grpSpPr>
        <p:sp>
          <p:nvSpPr>
            <p:cNvPr id="18" name="Pentagon 7"/>
            <p:cNvSpPr/>
            <p:nvPr/>
          </p:nvSpPr>
          <p:spPr>
            <a:xfrm>
              <a:off x="1069"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Pentagon 4"/>
            <p:cNvSpPr/>
            <p:nvPr/>
          </p:nvSpPr>
          <p:spPr>
            <a:xfrm>
              <a:off x="1069" y="1614816"/>
              <a:ext cx="2085919" cy="834367"/>
            </a:xfrm>
            <a:prstGeom prst="rect">
              <a:avLst/>
            </a:prstGeom>
            <a:grp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117348"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Fund</a:t>
              </a:r>
            </a:p>
          </p:txBody>
        </p:sp>
      </p:grpSp>
      <p:sp>
        <p:nvSpPr>
          <p:cNvPr id="20" name="Rectangle 19"/>
          <p:cNvSpPr/>
          <p:nvPr/>
        </p:nvSpPr>
        <p:spPr>
          <a:xfrm>
            <a:off x="3464163" y="3253154"/>
            <a:ext cx="1752600" cy="2667000"/>
          </a:xfrm>
          <a:prstGeom prst="rect">
            <a:avLst/>
          </a:prstGeom>
          <a:solidFill>
            <a:srgbClr val="CEB9D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1" name="Group 13"/>
          <p:cNvGrpSpPr>
            <a:grpSpLocks/>
          </p:cNvGrpSpPr>
          <p:nvPr/>
        </p:nvGrpSpPr>
        <p:grpSpPr bwMode="auto">
          <a:xfrm>
            <a:off x="3464163" y="3253154"/>
            <a:ext cx="1755775" cy="914718"/>
            <a:chOff x="1669805" y="1614816"/>
            <a:chExt cx="1807665" cy="802608"/>
          </a:xfrm>
          <a:solidFill>
            <a:srgbClr val="7030A0"/>
          </a:solidFill>
        </p:grpSpPr>
        <p:sp>
          <p:nvSpPr>
            <p:cNvPr id="22" name="Chevron 14"/>
            <p:cNvSpPr/>
            <p:nvPr/>
          </p:nvSpPr>
          <p:spPr>
            <a:xfrm>
              <a:off x="1669805" y="1614816"/>
              <a:ext cx="1807665" cy="802608"/>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3556666"/>
                <a:satOff val="6224"/>
                <a:lumOff val="-9706"/>
                <a:alphaOff val="0"/>
              </a:schemeClr>
            </a:fillRef>
            <a:effectRef idx="0">
              <a:schemeClr val="accent2">
                <a:hueOff val="-3556666"/>
                <a:satOff val="6224"/>
                <a:lumOff val="-9706"/>
                <a:alphaOff val="0"/>
              </a:schemeClr>
            </a:effectRef>
            <a:fontRef idx="minor">
              <a:schemeClr val="lt1"/>
            </a:fontRef>
          </p:style>
        </p:sp>
        <p:sp>
          <p:nvSpPr>
            <p:cNvPr id="23" name="Chevron 6"/>
            <p:cNvSpPr/>
            <p:nvPr/>
          </p:nvSpPr>
          <p:spPr>
            <a:xfrm>
              <a:off x="1669806" y="1614817"/>
              <a:ext cx="1804395" cy="802329"/>
            </a:xfrm>
            <a:prstGeom prst="rect">
              <a:avLst/>
            </a:prstGeom>
            <a:grp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Location</a:t>
              </a:r>
            </a:p>
          </p:txBody>
        </p:sp>
      </p:grpSp>
      <p:sp>
        <p:nvSpPr>
          <p:cNvPr id="24" name="Rectangle 23"/>
          <p:cNvSpPr/>
          <p:nvPr/>
        </p:nvSpPr>
        <p:spPr>
          <a:xfrm>
            <a:off x="5216763" y="3253154"/>
            <a:ext cx="1752600" cy="2667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5" name="Group 17"/>
          <p:cNvGrpSpPr>
            <a:grpSpLocks/>
          </p:cNvGrpSpPr>
          <p:nvPr/>
        </p:nvGrpSpPr>
        <p:grpSpPr bwMode="auto">
          <a:xfrm>
            <a:off x="5216763" y="3253154"/>
            <a:ext cx="1755775" cy="914400"/>
            <a:chOff x="3338540" y="1614816"/>
            <a:chExt cx="2085919" cy="834367"/>
          </a:xfrm>
          <a:solidFill>
            <a:srgbClr val="3366FF"/>
          </a:solidFill>
        </p:grpSpPr>
        <p:sp>
          <p:nvSpPr>
            <p:cNvPr id="26" name="Chevron 18"/>
            <p:cNvSpPr/>
            <p:nvPr/>
          </p:nvSpPr>
          <p:spPr>
            <a:xfrm>
              <a:off x="3338540"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7113333"/>
                <a:satOff val="12449"/>
                <a:lumOff val="-19412"/>
                <a:alphaOff val="0"/>
              </a:schemeClr>
            </a:fillRef>
            <a:effectRef idx="0">
              <a:schemeClr val="accent2">
                <a:hueOff val="-7113333"/>
                <a:satOff val="12449"/>
                <a:lumOff val="-19412"/>
                <a:alphaOff val="0"/>
              </a:schemeClr>
            </a:effectRef>
            <a:fontRef idx="minor">
              <a:schemeClr val="lt1"/>
            </a:fontRef>
          </p:style>
        </p:sp>
        <p:sp>
          <p:nvSpPr>
            <p:cNvPr id="27" name="Chevron 8"/>
            <p:cNvSpPr/>
            <p:nvPr/>
          </p:nvSpPr>
          <p:spPr>
            <a:xfrm>
              <a:off x="3755724" y="1614816"/>
              <a:ext cx="1251552"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Object</a:t>
              </a:r>
            </a:p>
          </p:txBody>
        </p:sp>
      </p:grpSp>
      <p:sp>
        <p:nvSpPr>
          <p:cNvPr id="28" name="Rectangle 27"/>
          <p:cNvSpPr/>
          <p:nvPr/>
        </p:nvSpPr>
        <p:spPr>
          <a:xfrm>
            <a:off x="6969363" y="3253154"/>
            <a:ext cx="1828800" cy="2667000"/>
          </a:xfrm>
          <a:prstGeom prst="rect">
            <a:avLst/>
          </a:prstGeom>
          <a:solidFill>
            <a:schemeClr val="accent3">
              <a:lumMod val="20000"/>
              <a:lumOff val="80000"/>
              <a:alpha val="92157"/>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29" name="Group 21"/>
          <p:cNvGrpSpPr>
            <a:grpSpLocks/>
          </p:cNvGrpSpPr>
          <p:nvPr/>
        </p:nvGrpSpPr>
        <p:grpSpPr bwMode="auto">
          <a:xfrm>
            <a:off x="6969363" y="3253154"/>
            <a:ext cx="1841500" cy="914400"/>
            <a:chOff x="5007275" y="1614816"/>
            <a:chExt cx="2085919" cy="834367"/>
          </a:xfrm>
          <a:solidFill>
            <a:srgbClr val="C00000"/>
          </a:solidFill>
        </p:grpSpPr>
        <p:sp>
          <p:nvSpPr>
            <p:cNvPr id="30" name="Chevron 22"/>
            <p:cNvSpPr/>
            <p:nvPr/>
          </p:nvSpPr>
          <p:spPr>
            <a:xfrm>
              <a:off x="5007275"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0669999"/>
                <a:satOff val="18673"/>
                <a:lumOff val="-29118"/>
                <a:alphaOff val="0"/>
              </a:schemeClr>
            </a:fillRef>
            <a:effectRef idx="0">
              <a:schemeClr val="accent2">
                <a:hueOff val="-10669999"/>
                <a:satOff val="18673"/>
                <a:lumOff val="-29118"/>
                <a:alphaOff val="0"/>
              </a:schemeClr>
            </a:effectRef>
            <a:fontRef idx="minor">
              <a:schemeClr val="lt1"/>
            </a:fontRef>
          </p:style>
        </p:sp>
        <p:sp>
          <p:nvSpPr>
            <p:cNvPr id="31" name="Chevron 10"/>
            <p:cNvSpPr/>
            <p:nvPr/>
          </p:nvSpPr>
          <p:spPr>
            <a:xfrm>
              <a:off x="5093588" y="1614816"/>
              <a:ext cx="1898883"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Function</a:t>
              </a:r>
            </a:p>
          </p:txBody>
        </p:sp>
      </p:grpSp>
      <p:sp>
        <p:nvSpPr>
          <p:cNvPr id="32" name="Rectangle 31"/>
          <p:cNvSpPr/>
          <p:nvPr/>
        </p:nvSpPr>
        <p:spPr>
          <a:xfrm>
            <a:off x="8794988" y="3253154"/>
            <a:ext cx="1752600" cy="2667000"/>
          </a:xfrm>
          <a:prstGeom prst="rect">
            <a:avLst/>
          </a:prstGeom>
          <a:solidFill>
            <a:schemeClr val="bg2">
              <a:lumMod val="60000"/>
              <a:lumOff val="40000"/>
              <a:alpha val="92157"/>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Lato" panose="020F0502020204030203" pitchFamily="34" charset="0"/>
            </a:endParaRPr>
          </a:p>
        </p:txBody>
      </p:sp>
      <p:grpSp>
        <p:nvGrpSpPr>
          <p:cNvPr id="33" name="Group 25"/>
          <p:cNvGrpSpPr>
            <a:grpSpLocks/>
          </p:cNvGrpSpPr>
          <p:nvPr/>
        </p:nvGrpSpPr>
        <p:grpSpPr bwMode="auto">
          <a:xfrm>
            <a:off x="8794988" y="3253154"/>
            <a:ext cx="1755775" cy="914400"/>
            <a:chOff x="6676011" y="1614816"/>
            <a:chExt cx="2085919" cy="834367"/>
          </a:xfrm>
          <a:solidFill>
            <a:srgbClr val="020286"/>
          </a:solidFill>
        </p:grpSpPr>
        <p:sp>
          <p:nvSpPr>
            <p:cNvPr id="34" name="Chevron 26"/>
            <p:cNvSpPr/>
            <p:nvPr/>
          </p:nvSpPr>
          <p:spPr>
            <a:xfrm>
              <a:off x="6676011" y="1614816"/>
              <a:ext cx="2085919" cy="834367"/>
            </a:xfrm>
            <a:prstGeom prst="rect">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4226665"/>
                <a:satOff val="24898"/>
                <a:lumOff val="-38824"/>
                <a:alphaOff val="0"/>
              </a:schemeClr>
            </a:fillRef>
            <a:effectRef idx="0">
              <a:schemeClr val="accent2">
                <a:hueOff val="-14226665"/>
                <a:satOff val="24898"/>
                <a:lumOff val="-38824"/>
                <a:alphaOff val="0"/>
              </a:schemeClr>
            </a:effectRef>
            <a:fontRef idx="minor">
              <a:schemeClr val="lt1"/>
            </a:fontRef>
          </p:style>
        </p:sp>
        <p:sp>
          <p:nvSpPr>
            <p:cNvPr id="35" name="Chevron 12"/>
            <p:cNvSpPr/>
            <p:nvPr/>
          </p:nvSpPr>
          <p:spPr>
            <a:xfrm>
              <a:off x="6860702" y="1614816"/>
              <a:ext cx="1720159"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400" b="1" dirty="0">
                  <a:latin typeface="Lato" panose="020F0502020204030203" pitchFamily="34" charset="0"/>
                </a:rPr>
                <a:t>Project</a:t>
              </a:r>
            </a:p>
          </p:txBody>
        </p:sp>
      </p:grpSp>
      <p:sp>
        <p:nvSpPr>
          <p:cNvPr id="36" name="TextBox 35"/>
          <p:cNvSpPr txBox="1">
            <a:spLocks noChangeArrowheads="1"/>
          </p:cNvSpPr>
          <p:nvPr/>
        </p:nvSpPr>
        <p:spPr bwMode="auto">
          <a:xfrm>
            <a:off x="2016362" y="4573954"/>
            <a:ext cx="1096645" cy="646331"/>
          </a:xfrm>
          <a:prstGeom prst="rect">
            <a:avLst/>
          </a:prstGeom>
          <a:noFill/>
          <a:ln w="9525">
            <a:noFill/>
            <a:miter lim="800000"/>
            <a:headEnd/>
            <a:tailEnd/>
          </a:ln>
        </p:spPr>
        <p:txBody>
          <a:bodyPr wrap="square">
            <a:spAutoFit/>
          </a:bodyPr>
          <a:lstStyle/>
          <a:p>
            <a:pPr algn="ctr"/>
            <a:r>
              <a:rPr lang="en-US" sz="3600" b="1" dirty="0" smtClean="0">
                <a:latin typeface="Lato" panose="020F0502020204030203" pitchFamily="34" charset="0"/>
              </a:rPr>
              <a:t>27R</a:t>
            </a:r>
            <a:endParaRPr lang="en-US" sz="3600" b="1" dirty="0">
              <a:latin typeface="Lato" panose="020F0502020204030203" pitchFamily="34" charset="0"/>
            </a:endParaRPr>
          </a:p>
        </p:txBody>
      </p:sp>
      <p:sp>
        <p:nvSpPr>
          <p:cNvPr id="37" name="TextBox 36"/>
          <p:cNvSpPr txBox="1">
            <a:spLocks noChangeArrowheads="1"/>
          </p:cNvSpPr>
          <p:nvPr/>
        </p:nvSpPr>
        <p:spPr bwMode="auto">
          <a:xfrm>
            <a:off x="3768963" y="4573954"/>
            <a:ext cx="1219200" cy="646331"/>
          </a:xfrm>
          <a:prstGeom prst="rect">
            <a:avLst/>
          </a:prstGeom>
          <a:noFill/>
          <a:ln w="9525">
            <a:noFill/>
            <a:miter lim="800000"/>
            <a:headEnd/>
            <a:tailEnd/>
          </a:ln>
        </p:spPr>
        <p:txBody>
          <a:bodyPr>
            <a:spAutoFit/>
          </a:bodyPr>
          <a:lstStyle/>
          <a:p>
            <a:pPr algn="ctr"/>
            <a:r>
              <a:rPr lang="en-US" sz="3600" b="1" dirty="0" smtClean="0">
                <a:latin typeface="Lato" panose="020F0502020204030203" pitchFamily="34" charset="0"/>
              </a:rPr>
              <a:t>XXX</a:t>
            </a:r>
            <a:endParaRPr lang="en-US" sz="3600" b="1" dirty="0">
              <a:latin typeface="Lato" panose="020F0502020204030203" pitchFamily="34" charset="0"/>
            </a:endParaRPr>
          </a:p>
        </p:txBody>
      </p:sp>
      <p:sp>
        <p:nvSpPr>
          <p:cNvPr id="38" name="TextBox 37"/>
          <p:cNvSpPr txBox="1">
            <a:spLocks noChangeArrowheads="1"/>
          </p:cNvSpPr>
          <p:nvPr/>
        </p:nvSpPr>
        <p:spPr bwMode="auto">
          <a:xfrm>
            <a:off x="5369163" y="4472354"/>
            <a:ext cx="1524000" cy="646331"/>
          </a:xfrm>
          <a:prstGeom prst="rect">
            <a:avLst/>
          </a:prstGeom>
          <a:noFill/>
          <a:ln w="9525">
            <a:noFill/>
            <a:miter lim="800000"/>
            <a:headEnd/>
            <a:tailEnd/>
          </a:ln>
        </p:spPr>
        <p:txBody>
          <a:bodyPr>
            <a:spAutoFit/>
          </a:bodyPr>
          <a:lstStyle/>
          <a:p>
            <a:pPr algn="ctr"/>
            <a:r>
              <a:rPr lang="en-US" sz="3600" b="1" dirty="0">
                <a:latin typeface="Lato" panose="020F0502020204030203" pitchFamily="34" charset="0"/>
              </a:rPr>
              <a:t>  </a:t>
            </a:r>
            <a:r>
              <a:rPr lang="en-US" sz="3600" b="1" dirty="0" smtClean="0">
                <a:latin typeface="Lato" panose="020F0502020204030203" pitchFamily="34" charset="0"/>
              </a:rPr>
              <a:t>730</a:t>
            </a:r>
            <a:endParaRPr lang="en-US" sz="3600" b="1" dirty="0">
              <a:latin typeface="Lato" panose="020F0502020204030203" pitchFamily="34" charset="0"/>
            </a:endParaRPr>
          </a:p>
        </p:txBody>
      </p:sp>
      <p:sp>
        <p:nvSpPr>
          <p:cNvPr id="39" name="TextBox 38"/>
          <p:cNvSpPr txBox="1">
            <a:spLocks noChangeArrowheads="1"/>
          </p:cNvSpPr>
          <p:nvPr/>
        </p:nvSpPr>
        <p:spPr bwMode="auto">
          <a:xfrm>
            <a:off x="6969363" y="4512042"/>
            <a:ext cx="1828800" cy="584775"/>
          </a:xfrm>
          <a:prstGeom prst="rect">
            <a:avLst/>
          </a:prstGeom>
          <a:noFill/>
          <a:ln w="9525">
            <a:noFill/>
            <a:miter lim="800000"/>
            <a:headEnd/>
            <a:tailEnd/>
          </a:ln>
        </p:spPr>
        <p:txBody>
          <a:bodyPr>
            <a:spAutoFit/>
          </a:bodyPr>
          <a:lstStyle/>
          <a:p>
            <a:pPr algn="ctr"/>
            <a:r>
              <a:rPr lang="en-US" sz="3200" b="1" dirty="0" smtClean="0">
                <a:latin typeface="Lato" panose="020F0502020204030203" pitchFamily="34" charset="0"/>
              </a:rPr>
              <a:t>500000</a:t>
            </a:r>
            <a:endParaRPr lang="en-US" sz="3200" b="1" dirty="0">
              <a:latin typeface="Lato" panose="020F0502020204030203" pitchFamily="34" charset="0"/>
            </a:endParaRPr>
          </a:p>
        </p:txBody>
      </p:sp>
      <p:sp>
        <p:nvSpPr>
          <p:cNvPr id="40" name="TextBox 39"/>
          <p:cNvSpPr txBox="1">
            <a:spLocks noChangeArrowheads="1"/>
          </p:cNvSpPr>
          <p:nvPr/>
        </p:nvSpPr>
        <p:spPr bwMode="auto">
          <a:xfrm>
            <a:off x="8721963" y="4472354"/>
            <a:ext cx="1828800" cy="646331"/>
          </a:xfrm>
          <a:prstGeom prst="rect">
            <a:avLst/>
          </a:prstGeom>
          <a:noFill/>
          <a:ln w="9525">
            <a:noFill/>
            <a:miter lim="800000"/>
            <a:headEnd/>
            <a:tailEnd/>
          </a:ln>
        </p:spPr>
        <p:txBody>
          <a:bodyPr>
            <a:spAutoFit/>
          </a:bodyPr>
          <a:lstStyle/>
          <a:p>
            <a:pPr algn="ctr"/>
            <a:r>
              <a:rPr lang="en-US" sz="3600" b="1" dirty="0" smtClean="0">
                <a:latin typeface="Lato" panose="020F0502020204030203" pitchFamily="34" charset="0"/>
              </a:rPr>
              <a:t>341</a:t>
            </a:r>
            <a:endParaRPr lang="en-US" sz="3600" b="1" dirty="0">
              <a:latin typeface="Lato" panose="020F0502020204030203" pitchFamily="34" charset="0"/>
            </a:endParaRPr>
          </a:p>
        </p:txBody>
      </p:sp>
    </p:spTree>
    <p:extLst>
      <p:ext uri="{BB962C8B-B14F-4D97-AF65-F5344CB8AC3E}">
        <p14:creationId xmlns:p14="http://schemas.microsoft.com/office/powerpoint/2010/main" val="23673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16140" y="0"/>
            <a:ext cx="10972800" cy="1262270"/>
          </a:xfrm>
        </p:spPr>
        <p:txBody>
          <a:bodyPr>
            <a:noAutofit/>
          </a:bodyPr>
          <a:lstStyle/>
          <a:p>
            <a:pPr>
              <a:lnSpc>
                <a:spcPct val="100000"/>
              </a:lnSpc>
              <a:spcBef>
                <a:spcPts val="0"/>
              </a:spcBef>
            </a:pPr>
            <a:r>
              <a:rPr lang="en-US" sz="5400" dirty="0" smtClean="0">
                <a:latin typeface="Lato" panose="020F0502020204030203" pitchFamily="34" charset="0"/>
              </a:rPr>
              <a:t>Reporting to DPI</a:t>
            </a:r>
            <a:endParaRPr lang="en-US" sz="5400" dirty="0">
              <a:latin typeface="Lato" panose="020F0502020204030203" pitchFamily="34" charset="0"/>
            </a:endParaRPr>
          </a:p>
        </p:txBody>
      </p:sp>
      <p:sp>
        <p:nvSpPr>
          <p:cNvPr id="3" name="Text Placeholder 2"/>
          <p:cNvSpPr>
            <a:spLocks noGrp="1"/>
          </p:cNvSpPr>
          <p:nvPr>
            <p:ph type="body" sz="quarter" idx="14"/>
          </p:nvPr>
        </p:nvSpPr>
        <p:spPr>
          <a:xfrm>
            <a:off x="1547440" y="1348850"/>
            <a:ext cx="9832146" cy="4478681"/>
          </a:xfrm>
        </p:spPr>
        <p:txBody>
          <a:bodyPr>
            <a:noAutofit/>
          </a:bodyPr>
          <a:lstStyle/>
          <a:p>
            <a:pPr marL="320040" indent="-320040">
              <a:lnSpc>
                <a:spcPct val="100000"/>
              </a:lnSpc>
              <a:spcBef>
                <a:spcPts val="600"/>
              </a:spcBef>
              <a:spcAft>
                <a:spcPts val="300"/>
              </a:spcAft>
              <a:buClr>
                <a:schemeClr val="accent3"/>
              </a:buClr>
              <a:buFont typeface="Arial" pitchFamily="34" charset="0"/>
              <a:buChar char="•"/>
              <a:defRPr/>
            </a:pPr>
            <a:r>
              <a:rPr lang="en-US" sz="3000" dirty="0"/>
              <a:t>District general ledger will include more detail of WUFAR accounts than the DPI budget and annual report.  Many dimensions will rollup for DPI reporting.</a:t>
            </a:r>
          </a:p>
          <a:p>
            <a:pPr marL="639763" lvl="1" indent="-300038">
              <a:lnSpc>
                <a:spcPct val="100000"/>
              </a:lnSpc>
              <a:spcBef>
                <a:spcPts val="600"/>
              </a:spcBef>
              <a:spcAft>
                <a:spcPts val="300"/>
              </a:spcAft>
              <a:buFont typeface="Arial" pitchFamily="34" charset="0"/>
              <a:buChar char="•"/>
              <a:defRPr/>
            </a:pPr>
            <a:r>
              <a:rPr lang="en-US" sz="2600" b="1" dirty="0"/>
              <a:t>WUFAR “allowable account classification by fund” matrix provides the account coding allowed for DPI reporting</a:t>
            </a:r>
          </a:p>
          <a:p>
            <a:pPr marL="639763" lvl="1" indent="-300038">
              <a:lnSpc>
                <a:spcPct val="100000"/>
              </a:lnSpc>
              <a:spcBef>
                <a:spcPts val="600"/>
              </a:spcBef>
              <a:spcAft>
                <a:spcPts val="300"/>
              </a:spcAft>
              <a:buFont typeface="Arial" pitchFamily="34" charset="0"/>
              <a:buChar char="•"/>
              <a:defRPr/>
            </a:pPr>
            <a:r>
              <a:rPr lang="en-US" sz="2600" b="1" dirty="0"/>
              <a:t>Any accounts on general ledger not in the “allowable account classification by fund” matrix need to roll up</a:t>
            </a:r>
          </a:p>
          <a:p>
            <a:pPr marL="639763" lvl="1" indent="-300038">
              <a:lnSpc>
                <a:spcPct val="100000"/>
              </a:lnSpc>
              <a:spcBef>
                <a:spcPts val="600"/>
              </a:spcBef>
              <a:spcAft>
                <a:spcPts val="300"/>
              </a:spcAft>
              <a:buFont typeface="Arial" pitchFamily="34" charset="0"/>
              <a:buChar char="•"/>
              <a:defRPr/>
            </a:pPr>
            <a:r>
              <a:rPr lang="en-US" sz="2600" b="1" dirty="0"/>
              <a:t>Software vendor generally provides a strip file that automatically rolls these accounts</a:t>
            </a:r>
          </a:p>
          <a:p>
            <a:pPr marL="639763" lvl="1" indent="-300038">
              <a:lnSpc>
                <a:spcPct val="100000"/>
              </a:lnSpc>
              <a:spcBef>
                <a:spcPts val="600"/>
              </a:spcBef>
              <a:spcAft>
                <a:spcPts val="300"/>
              </a:spcAft>
              <a:buFont typeface="Arial" pitchFamily="34" charset="0"/>
              <a:buChar char="•"/>
              <a:defRPr/>
            </a:pPr>
            <a:r>
              <a:rPr lang="en-US" sz="2600" b="1" dirty="0"/>
              <a:t>If entering data manually, be sure to follow the matrix</a:t>
            </a:r>
          </a:p>
          <a:p>
            <a:pPr marL="0" lvl="1">
              <a:lnSpc>
                <a:spcPct val="100000"/>
              </a:lnSpc>
              <a:spcBef>
                <a:spcPts val="600"/>
              </a:spcBef>
              <a:defRPr/>
            </a:pPr>
            <a:endParaRPr lang="en-US" sz="2600" b="1" dirty="0">
              <a:latin typeface="Lato" panose="020F0502020204030203" pitchFamily="34" charset="0"/>
            </a:endParaRPr>
          </a:p>
        </p:txBody>
      </p:sp>
    </p:spTree>
    <p:extLst>
      <p:ext uri="{BB962C8B-B14F-4D97-AF65-F5344CB8AC3E}">
        <p14:creationId xmlns:p14="http://schemas.microsoft.com/office/powerpoint/2010/main" val="23699680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16140" y="0"/>
            <a:ext cx="10972800" cy="1262270"/>
          </a:xfrm>
        </p:spPr>
        <p:txBody>
          <a:bodyPr>
            <a:noAutofit/>
          </a:bodyPr>
          <a:lstStyle/>
          <a:p>
            <a:pPr>
              <a:lnSpc>
                <a:spcPct val="100000"/>
              </a:lnSpc>
              <a:spcBef>
                <a:spcPts val="0"/>
              </a:spcBef>
            </a:pPr>
            <a:r>
              <a:rPr lang="en-US" sz="5400" dirty="0" smtClean="0">
                <a:latin typeface="Lato" panose="020F0502020204030203" pitchFamily="34" charset="0"/>
              </a:rPr>
              <a:t>Resources</a:t>
            </a:r>
            <a:endParaRPr lang="en-US" sz="5400" dirty="0">
              <a:latin typeface="Lato" panose="020F0502020204030203" pitchFamily="34" charset="0"/>
            </a:endParaRPr>
          </a:p>
        </p:txBody>
      </p:sp>
      <p:sp>
        <p:nvSpPr>
          <p:cNvPr id="3" name="Text Placeholder 2"/>
          <p:cNvSpPr>
            <a:spLocks noGrp="1"/>
          </p:cNvSpPr>
          <p:nvPr>
            <p:ph type="body" sz="quarter" idx="14"/>
          </p:nvPr>
        </p:nvSpPr>
        <p:spPr>
          <a:xfrm>
            <a:off x="1547440" y="1348850"/>
            <a:ext cx="9832146" cy="4899550"/>
          </a:xfrm>
        </p:spPr>
        <p:txBody>
          <a:bodyPr>
            <a:noAutofit/>
          </a:bodyPr>
          <a:lstStyle/>
          <a:p>
            <a:pPr marL="274320" lvl="1" indent="-274320">
              <a:lnSpc>
                <a:spcPct val="100000"/>
              </a:lnSpc>
              <a:spcBef>
                <a:spcPts val="600"/>
              </a:spcBef>
              <a:spcAft>
                <a:spcPts val="0"/>
              </a:spcAft>
              <a:buClr>
                <a:schemeClr val="accent1">
                  <a:lumMod val="50000"/>
                </a:schemeClr>
              </a:buClr>
              <a:buSzPct val="95000"/>
              <a:buFont typeface="Wingdings 2"/>
              <a:buChar char=""/>
              <a:defRPr/>
            </a:pPr>
            <a:r>
              <a:rPr lang="en-US" sz="2800" b="1" dirty="0"/>
              <a:t>All things WUFAR are located on the DPI School Finance Team’s site  at </a:t>
            </a:r>
            <a:r>
              <a:rPr lang="en-US" sz="2800" b="1" dirty="0">
                <a:hlinkClick r:id="rId3"/>
              </a:rPr>
              <a:t>https://</a:t>
            </a:r>
            <a:r>
              <a:rPr lang="en-US" sz="2800" b="1" dirty="0" smtClean="0">
                <a:hlinkClick r:id="rId3"/>
              </a:rPr>
              <a:t>dpi.wi.gov/sfs/finances/wufar/overview</a:t>
            </a:r>
            <a:r>
              <a:rPr lang="en-US" sz="2800" b="1" dirty="0" smtClean="0"/>
              <a:t> .</a:t>
            </a:r>
            <a:endParaRPr lang="en-US" sz="2800" b="1" dirty="0"/>
          </a:p>
          <a:p>
            <a:pPr marL="547688" lvl="2" indent="-371475">
              <a:lnSpc>
                <a:spcPct val="100000"/>
              </a:lnSpc>
              <a:spcBef>
                <a:spcPts val="600"/>
              </a:spcBef>
              <a:spcAft>
                <a:spcPts val="0"/>
              </a:spcAft>
              <a:buClr>
                <a:schemeClr val="accent1">
                  <a:lumMod val="50000"/>
                </a:schemeClr>
              </a:buClr>
              <a:buSzPct val="95000"/>
              <a:buFont typeface="Wingdings 2"/>
              <a:buChar char=""/>
              <a:defRPr/>
            </a:pPr>
            <a:r>
              <a:rPr lang="en-US" sz="2800" b="1" dirty="0"/>
              <a:t>Current version (pdf)</a:t>
            </a:r>
          </a:p>
          <a:p>
            <a:pPr marL="822325" lvl="3" indent="-365125">
              <a:lnSpc>
                <a:spcPct val="100000"/>
              </a:lnSpc>
              <a:spcBef>
                <a:spcPts val="600"/>
              </a:spcBef>
              <a:spcAft>
                <a:spcPts val="0"/>
              </a:spcAft>
              <a:buClr>
                <a:schemeClr val="accent1">
                  <a:lumMod val="50000"/>
                </a:schemeClr>
              </a:buClr>
              <a:buSzPct val="95000"/>
              <a:buFont typeface="Wingdings 2"/>
              <a:buChar char=""/>
              <a:defRPr/>
            </a:pPr>
            <a:r>
              <a:rPr lang="en-US" sz="2800" b="1" dirty="0"/>
              <a:t>Narrative descriptions of the dimensions.</a:t>
            </a:r>
          </a:p>
          <a:p>
            <a:pPr marL="547688" lvl="2" indent="-371475">
              <a:lnSpc>
                <a:spcPct val="100000"/>
              </a:lnSpc>
              <a:spcBef>
                <a:spcPts val="600"/>
              </a:spcBef>
              <a:spcAft>
                <a:spcPts val="0"/>
              </a:spcAft>
              <a:buClr>
                <a:schemeClr val="accent1">
                  <a:lumMod val="50000"/>
                </a:schemeClr>
              </a:buClr>
              <a:buSzPct val="95000"/>
              <a:buFont typeface="Wingdings 2"/>
              <a:buChar char=""/>
              <a:defRPr/>
            </a:pPr>
            <a:r>
              <a:rPr lang="en-US" sz="2800" b="1" dirty="0"/>
              <a:t>Allowable account Classifications </a:t>
            </a:r>
          </a:p>
          <a:p>
            <a:pPr marL="822325" lvl="3" indent="-365125">
              <a:lnSpc>
                <a:spcPct val="100000"/>
              </a:lnSpc>
              <a:spcBef>
                <a:spcPts val="600"/>
              </a:spcBef>
              <a:spcAft>
                <a:spcPts val="0"/>
              </a:spcAft>
              <a:buClr>
                <a:schemeClr val="accent1">
                  <a:lumMod val="50000"/>
                </a:schemeClr>
              </a:buClr>
              <a:buSzPct val="95000"/>
              <a:buFont typeface="Wingdings 2"/>
              <a:buChar char=""/>
              <a:defRPr/>
            </a:pPr>
            <a:r>
              <a:rPr lang="en-US" sz="2800" b="1" dirty="0"/>
              <a:t>Which account dimensions can be combined with which other ones</a:t>
            </a:r>
          </a:p>
          <a:p>
            <a:pPr marL="547688" lvl="2" indent="-312738">
              <a:lnSpc>
                <a:spcPct val="100000"/>
              </a:lnSpc>
              <a:spcBef>
                <a:spcPts val="600"/>
              </a:spcBef>
              <a:spcAft>
                <a:spcPts val="0"/>
              </a:spcAft>
              <a:buClr>
                <a:schemeClr val="accent1">
                  <a:lumMod val="50000"/>
                </a:schemeClr>
              </a:buClr>
              <a:buSzPct val="95000"/>
              <a:buFont typeface="Wingdings 2"/>
              <a:buChar char=""/>
              <a:defRPr/>
            </a:pPr>
            <a:r>
              <a:rPr lang="en-US" sz="2800" b="1" dirty="0"/>
              <a:t>Fund 27 matrix</a:t>
            </a:r>
            <a:endParaRPr lang="en-US" b="1" dirty="0"/>
          </a:p>
          <a:p>
            <a:pPr marL="274320" indent="-274320">
              <a:lnSpc>
                <a:spcPct val="100000"/>
              </a:lnSpc>
              <a:spcBef>
                <a:spcPts val="600"/>
              </a:spcBef>
              <a:spcAft>
                <a:spcPts val="0"/>
              </a:spcAft>
              <a:buClr>
                <a:schemeClr val="accent1">
                  <a:lumMod val="50000"/>
                </a:schemeClr>
              </a:buClr>
              <a:buFont typeface="Wingdings 2"/>
              <a:buChar char=""/>
              <a:defRPr/>
            </a:pPr>
            <a:r>
              <a:rPr lang="en-US" dirty="0"/>
              <a:t>Neighboring district contacts</a:t>
            </a:r>
          </a:p>
          <a:p>
            <a:pPr marL="0" lvl="1">
              <a:lnSpc>
                <a:spcPct val="100000"/>
              </a:lnSpc>
              <a:spcBef>
                <a:spcPts val="600"/>
              </a:spcBef>
              <a:defRPr/>
            </a:pPr>
            <a:endParaRPr lang="en-US" sz="2600" b="1" dirty="0">
              <a:latin typeface="Lato" panose="020F0502020204030203" pitchFamily="34" charset="0"/>
            </a:endParaRPr>
          </a:p>
        </p:txBody>
      </p:sp>
    </p:spTree>
    <p:extLst>
      <p:ext uri="{BB962C8B-B14F-4D97-AF65-F5344CB8AC3E}">
        <p14:creationId xmlns:p14="http://schemas.microsoft.com/office/powerpoint/2010/main" val="35795811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87569" y="0"/>
            <a:ext cx="12001371" cy="914400"/>
          </a:xfrm>
        </p:spPr>
        <p:txBody>
          <a:bodyPr>
            <a:noAutofit/>
          </a:bodyPr>
          <a:lstStyle/>
          <a:p>
            <a:pPr>
              <a:lnSpc>
                <a:spcPct val="100000"/>
              </a:lnSpc>
              <a:spcBef>
                <a:spcPts val="0"/>
              </a:spcBef>
            </a:pPr>
            <a:r>
              <a:rPr lang="en-US" sz="5400" dirty="0" smtClean="0">
                <a:latin typeface="Lato" panose="020F0502020204030203" pitchFamily="34" charset="0"/>
              </a:rPr>
              <a:t>Accounting Issues &amp; Coding Examples</a:t>
            </a:r>
            <a:endParaRPr lang="en-US" sz="5400" dirty="0">
              <a:latin typeface="Lato" panose="020F0502020204030203" pitchFamily="34" charset="0"/>
            </a:endParaRPr>
          </a:p>
        </p:txBody>
      </p:sp>
      <p:sp>
        <p:nvSpPr>
          <p:cNvPr id="3" name="Text Placeholder 2"/>
          <p:cNvSpPr>
            <a:spLocks noGrp="1"/>
          </p:cNvSpPr>
          <p:nvPr>
            <p:ph type="body" sz="quarter" idx="14"/>
          </p:nvPr>
        </p:nvSpPr>
        <p:spPr>
          <a:xfrm>
            <a:off x="1547440" y="1348850"/>
            <a:ext cx="9832146" cy="4899550"/>
          </a:xfrm>
        </p:spPr>
        <p:txBody>
          <a:bodyPr>
            <a:noAutofit/>
          </a:bodyPr>
          <a:lstStyle/>
          <a:p>
            <a:pPr marL="0" lvl="1" algn="ctr">
              <a:lnSpc>
                <a:spcPct val="100000"/>
              </a:lnSpc>
              <a:spcBef>
                <a:spcPts val="600"/>
              </a:spcBef>
              <a:spcAft>
                <a:spcPts val="0"/>
              </a:spcAft>
              <a:buClr>
                <a:schemeClr val="accent1">
                  <a:lumMod val="50000"/>
                </a:schemeClr>
              </a:buClr>
              <a:buSzPct val="95000"/>
              <a:defRPr/>
            </a:pPr>
            <a:r>
              <a:rPr lang="en-US" sz="2800" b="1" dirty="0" smtClean="0"/>
              <a:t>a</a:t>
            </a:r>
            <a:endParaRPr lang="en-US" dirty="0"/>
          </a:p>
          <a:p>
            <a:pPr marL="0" lvl="1">
              <a:lnSpc>
                <a:spcPct val="100000"/>
              </a:lnSpc>
              <a:spcBef>
                <a:spcPts val="600"/>
              </a:spcBef>
              <a:defRPr/>
            </a:pPr>
            <a:endParaRPr lang="en-US" sz="2600" b="1" dirty="0">
              <a:latin typeface="Lato" panose="020F0502020204030203" pitchFamily="34" charset="0"/>
            </a:endParaRPr>
          </a:p>
        </p:txBody>
      </p:sp>
      <p:pic>
        <p:nvPicPr>
          <p:cNvPr id="7" name="Picture 6"/>
          <p:cNvPicPr>
            <a:picLocks noChangeAspect="1"/>
          </p:cNvPicPr>
          <p:nvPr/>
        </p:nvPicPr>
        <p:blipFill rotWithShape="1">
          <a:blip r:embed="rId3"/>
          <a:srcRect l="30534" t="18490" r="14935" b="21354"/>
          <a:stretch/>
        </p:blipFill>
        <p:spPr>
          <a:xfrm>
            <a:off x="2571750" y="914399"/>
            <a:ext cx="6934200" cy="6119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828740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87569" y="0"/>
            <a:ext cx="12001371" cy="914400"/>
          </a:xfrm>
        </p:spPr>
        <p:txBody>
          <a:bodyPr>
            <a:noAutofit/>
          </a:bodyPr>
          <a:lstStyle/>
          <a:p>
            <a:pPr>
              <a:lnSpc>
                <a:spcPct val="100000"/>
              </a:lnSpc>
              <a:spcBef>
                <a:spcPts val="0"/>
              </a:spcBef>
            </a:pPr>
            <a:r>
              <a:rPr lang="en-US" sz="5400" dirty="0" smtClean="0">
                <a:latin typeface="Lato" panose="020F0502020204030203" pitchFamily="34" charset="0"/>
              </a:rPr>
              <a:t>Accounting Issues &amp; Coding Examples</a:t>
            </a:r>
            <a:endParaRPr lang="en-US" sz="5400" dirty="0">
              <a:latin typeface="Lato" panose="020F0502020204030203" pitchFamily="34" charset="0"/>
            </a:endParaRPr>
          </a:p>
        </p:txBody>
      </p:sp>
      <p:sp>
        <p:nvSpPr>
          <p:cNvPr id="3" name="Text Placeholder 2"/>
          <p:cNvSpPr>
            <a:spLocks noGrp="1"/>
          </p:cNvSpPr>
          <p:nvPr>
            <p:ph type="body" sz="quarter" idx="14"/>
          </p:nvPr>
        </p:nvSpPr>
        <p:spPr>
          <a:xfrm>
            <a:off x="1547440" y="1348850"/>
            <a:ext cx="9832146" cy="4899550"/>
          </a:xfrm>
        </p:spPr>
        <p:txBody>
          <a:bodyPr>
            <a:noAutofit/>
          </a:bodyPr>
          <a:lstStyle/>
          <a:p>
            <a:pPr marL="0" lvl="1" algn="ctr">
              <a:lnSpc>
                <a:spcPct val="100000"/>
              </a:lnSpc>
              <a:spcBef>
                <a:spcPts val="600"/>
              </a:spcBef>
              <a:spcAft>
                <a:spcPts val="0"/>
              </a:spcAft>
              <a:buClr>
                <a:schemeClr val="accent1">
                  <a:lumMod val="50000"/>
                </a:schemeClr>
              </a:buClr>
              <a:buSzPct val="95000"/>
              <a:defRPr/>
            </a:pPr>
            <a:r>
              <a:rPr lang="en-US" sz="2800" b="1" dirty="0" smtClean="0"/>
              <a:t>a</a:t>
            </a:r>
            <a:endParaRPr lang="en-US" dirty="0"/>
          </a:p>
          <a:p>
            <a:pPr marL="0" lvl="1">
              <a:lnSpc>
                <a:spcPct val="100000"/>
              </a:lnSpc>
              <a:spcBef>
                <a:spcPts val="600"/>
              </a:spcBef>
              <a:defRPr/>
            </a:pPr>
            <a:endParaRPr lang="en-US" sz="2600" b="1" dirty="0">
              <a:latin typeface="Lato" panose="020F0502020204030203" pitchFamily="34" charset="0"/>
            </a:endParaRPr>
          </a:p>
        </p:txBody>
      </p:sp>
      <p:pic>
        <p:nvPicPr>
          <p:cNvPr id="4" name="Picture 3"/>
          <p:cNvPicPr>
            <a:picLocks noChangeAspect="1"/>
          </p:cNvPicPr>
          <p:nvPr/>
        </p:nvPicPr>
        <p:blipFill rotWithShape="1">
          <a:blip r:embed="rId3"/>
          <a:srcRect l="31159" t="14584" r="12903" b="24674"/>
          <a:stretch/>
        </p:blipFill>
        <p:spPr>
          <a:xfrm>
            <a:off x="2778304" y="836349"/>
            <a:ext cx="7089596" cy="6158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99152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87569" y="0"/>
            <a:ext cx="12001371" cy="914400"/>
          </a:xfrm>
        </p:spPr>
        <p:txBody>
          <a:bodyPr>
            <a:noAutofit/>
          </a:bodyPr>
          <a:lstStyle/>
          <a:p>
            <a:pPr>
              <a:lnSpc>
                <a:spcPct val="100000"/>
              </a:lnSpc>
              <a:spcBef>
                <a:spcPts val="0"/>
              </a:spcBef>
            </a:pPr>
            <a:r>
              <a:rPr lang="en-US" sz="5400" dirty="0" smtClean="0">
                <a:latin typeface="Lato" panose="020F0502020204030203" pitchFamily="34" charset="0"/>
              </a:rPr>
              <a:t>Accounting Issues &amp; Coding Examples</a:t>
            </a:r>
            <a:endParaRPr lang="en-US" sz="5400" dirty="0">
              <a:latin typeface="Lato" panose="020F0502020204030203" pitchFamily="34" charset="0"/>
            </a:endParaRPr>
          </a:p>
        </p:txBody>
      </p:sp>
      <p:sp>
        <p:nvSpPr>
          <p:cNvPr id="3" name="Text Placeholder 2"/>
          <p:cNvSpPr>
            <a:spLocks noGrp="1"/>
          </p:cNvSpPr>
          <p:nvPr>
            <p:ph type="body" sz="quarter" idx="14"/>
          </p:nvPr>
        </p:nvSpPr>
        <p:spPr>
          <a:xfrm>
            <a:off x="1547440" y="1348850"/>
            <a:ext cx="9832146" cy="4899550"/>
          </a:xfrm>
        </p:spPr>
        <p:txBody>
          <a:bodyPr>
            <a:noAutofit/>
          </a:bodyPr>
          <a:lstStyle/>
          <a:p>
            <a:pPr marL="0" lvl="1" algn="ctr">
              <a:lnSpc>
                <a:spcPct val="100000"/>
              </a:lnSpc>
              <a:spcBef>
                <a:spcPts val="600"/>
              </a:spcBef>
              <a:spcAft>
                <a:spcPts val="0"/>
              </a:spcAft>
              <a:buClr>
                <a:schemeClr val="accent1">
                  <a:lumMod val="50000"/>
                </a:schemeClr>
              </a:buClr>
              <a:buSzPct val="95000"/>
              <a:defRPr/>
            </a:pPr>
            <a:r>
              <a:rPr lang="en-US" sz="2800" b="1" dirty="0" smtClean="0"/>
              <a:t>a</a:t>
            </a:r>
            <a:endParaRPr lang="en-US" dirty="0"/>
          </a:p>
          <a:p>
            <a:pPr marL="0" lvl="1">
              <a:lnSpc>
                <a:spcPct val="100000"/>
              </a:lnSpc>
              <a:spcBef>
                <a:spcPts val="600"/>
              </a:spcBef>
              <a:defRPr/>
            </a:pPr>
            <a:endParaRPr lang="en-US" sz="2600" b="1" dirty="0">
              <a:latin typeface="Lato" panose="020F0502020204030203" pitchFamily="34" charset="0"/>
            </a:endParaRPr>
          </a:p>
        </p:txBody>
      </p:sp>
      <p:pic>
        <p:nvPicPr>
          <p:cNvPr id="5" name="Picture 4"/>
          <p:cNvPicPr>
            <a:picLocks noChangeAspect="1"/>
          </p:cNvPicPr>
          <p:nvPr/>
        </p:nvPicPr>
        <p:blipFill rotWithShape="1">
          <a:blip r:embed="rId3"/>
          <a:srcRect l="31471" t="22396" r="12747" b="17252"/>
          <a:stretch/>
        </p:blipFill>
        <p:spPr>
          <a:xfrm>
            <a:off x="3063088" y="914400"/>
            <a:ext cx="7057624" cy="610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27636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87569" y="0"/>
            <a:ext cx="12001371" cy="914400"/>
          </a:xfrm>
        </p:spPr>
        <p:txBody>
          <a:bodyPr>
            <a:noAutofit/>
          </a:bodyPr>
          <a:lstStyle/>
          <a:p>
            <a:pPr>
              <a:lnSpc>
                <a:spcPct val="100000"/>
              </a:lnSpc>
              <a:spcBef>
                <a:spcPts val="0"/>
              </a:spcBef>
            </a:pPr>
            <a:r>
              <a:rPr lang="en-US" sz="5400" dirty="0" smtClean="0">
                <a:latin typeface="Lato" panose="020F0502020204030203" pitchFamily="34" charset="0"/>
              </a:rPr>
              <a:t>Accounting Issues &amp; Coding Examples</a:t>
            </a:r>
            <a:endParaRPr lang="en-US" sz="5400" dirty="0">
              <a:latin typeface="Lato" panose="020F0502020204030203" pitchFamily="34" charset="0"/>
            </a:endParaRPr>
          </a:p>
        </p:txBody>
      </p:sp>
      <p:sp>
        <p:nvSpPr>
          <p:cNvPr id="3" name="Text Placeholder 2"/>
          <p:cNvSpPr>
            <a:spLocks noGrp="1"/>
          </p:cNvSpPr>
          <p:nvPr>
            <p:ph type="body" sz="quarter" idx="14"/>
          </p:nvPr>
        </p:nvSpPr>
        <p:spPr>
          <a:xfrm>
            <a:off x="1547440" y="1348850"/>
            <a:ext cx="9832146" cy="4899550"/>
          </a:xfrm>
        </p:spPr>
        <p:txBody>
          <a:bodyPr>
            <a:noAutofit/>
          </a:bodyPr>
          <a:lstStyle/>
          <a:p>
            <a:pPr marL="0" lvl="1" algn="ctr">
              <a:lnSpc>
                <a:spcPct val="100000"/>
              </a:lnSpc>
              <a:spcBef>
                <a:spcPts val="600"/>
              </a:spcBef>
              <a:spcAft>
                <a:spcPts val="0"/>
              </a:spcAft>
              <a:buClr>
                <a:schemeClr val="accent1">
                  <a:lumMod val="50000"/>
                </a:schemeClr>
              </a:buClr>
              <a:buSzPct val="95000"/>
              <a:defRPr/>
            </a:pPr>
            <a:r>
              <a:rPr lang="en-US" sz="2800" b="1" dirty="0" smtClean="0"/>
              <a:t>a</a:t>
            </a:r>
            <a:endParaRPr lang="en-US" dirty="0"/>
          </a:p>
          <a:p>
            <a:pPr marL="0" lvl="1">
              <a:lnSpc>
                <a:spcPct val="100000"/>
              </a:lnSpc>
              <a:spcBef>
                <a:spcPts val="600"/>
              </a:spcBef>
              <a:defRPr/>
            </a:pPr>
            <a:endParaRPr lang="en-US" sz="2600" b="1" dirty="0">
              <a:latin typeface="Lato" panose="020F0502020204030203" pitchFamily="34" charset="0"/>
            </a:endParaRPr>
          </a:p>
        </p:txBody>
      </p:sp>
      <p:pic>
        <p:nvPicPr>
          <p:cNvPr id="4" name="Picture 3"/>
          <p:cNvPicPr>
            <a:picLocks noChangeAspect="1"/>
          </p:cNvPicPr>
          <p:nvPr/>
        </p:nvPicPr>
        <p:blipFill rotWithShape="1">
          <a:blip r:embed="rId3"/>
          <a:srcRect l="30221" t="19662" r="26966" b="22638"/>
          <a:stretch/>
        </p:blipFill>
        <p:spPr>
          <a:xfrm>
            <a:off x="3390900" y="883975"/>
            <a:ext cx="5505450" cy="5935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71262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WUFAR</a:t>
            </a:r>
            <a:r>
              <a:rPr lang="en-US" dirty="0"/>
              <a:t> </a:t>
            </a:r>
            <a:r>
              <a:rPr lang="en-US" dirty="0" smtClean="0"/>
              <a:t>Dimensions</a:t>
            </a:r>
            <a:endParaRPr lang="en-US" dirty="0"/>
          </a:p>
        </p:txBody>
      </p:sp>
      <p:sp>
        <p:nvSpPr>
          <p:cNvPr id="3" name="Text Placeholder 2"/>
          <p:cNvSpPr>
            <a:spLocks noGrp="1"/>
          </p:cNvSpPr>
          <p:nvPr>
            <p:ph type="body" sz="quarter" idx="14"/>
          </p:nvPr>
        </p:nvSpPr>
        <p:spPr>
          <a:xfrm>
            <a:off x="1600199" y="1535892"/>
            <a:ext cx="9133609" cy="4275924"/>
          </a:xfrm>
        </p:spPr>
        <p:txBody>
          <a:bodyPr>
            <a:noAutofit/>
          </a:bodyPr>
          <a:lstStyle/>
          <a:p>
            <a:pPr marL="320040" indent="-320040">
              <a:lnSpc>
                <a:spcPct val="100000"/>
              </a:lnSpc>
              <a:spcBef>
                <a:spcPts val="600"/>
              </a:spcBef>
              <a:spcAft>
                <a:spcPts val="0"/>
              </a:spcAft>
              <a:buClr>
                <a:schemeClr val="accent3"/>
              </a:buClr>
              <a:buNone/>
              <a:defRPr/>
            </a:pPr>
            <a:r>
              <a:rPr lang="en-US" sz="3200" dirty="0"/>
              <a:t>Typical revenue sequence</a:t>
            </a:r>
          </a:p>
          <a:p>
            <a:pPr marL="320040" indent="-320040">
              <a:lnSpc>
                <a:spcPct val="100000"/>
              </a:lnSpc>
              <a:spcBef>
                <a:spcPts val="600"/>
              </a:spcBef>
              <a:spcAft>
                <a:spcPts val="0"/>
              </a:spcAft>
              <a:buClr>
                <a:schemeClr val="accent3"/>
              </a:buClr>
              <a:buNone/>
              <a:defRPr/>
            </a:pPr>
            <a:endParaRPr lang="en-US" sz="3200" i="1" dirty="0" smtClean="0">
              <a:solidFill>
                <a:srgbClr val="FF0000"/>
              </a:solidFill>
            </a:endParaRPr>
          </a:p>
          <a:p>
            <a:pPr marL="320040" indent="-320040">
              <a:lnSpc>
                <a:spcPct val="100000"/>
              </a:lnSpc>
              <a:spcBef>
                <a:spcPts val="600"/>
              </a:spcBef>
              <a:spcAft>
                <a:spcPts val="0"/>
              </a:spcAft>
              <a:buClr>
                <a:schemeClr val="accent3"/>
              </a:buClr>
              <a:buNone/>
              <a:defRPr/>
            </a:pPr>
            <a:endParaRPr lang="en-US" sz="3200" i="1" dirty="0">
              <a:solidFill>
                <a:srgbClr val="FF0000"/>
              </a:solidFill>
            </a:endParaRPr>
          </a:p>
          <a:p>
            <a:pPr marL="320040" indent="-320040">
              <a:lnSpc>
                <a:spcPct val="100000"/>
              </a:lnSpc>
              <a:spcBef>
                <a:spcPts val="600"/>
              </a:spcBef>
              <a:spcAft>
                <a:spcPts val="0"/>
              </a:spcAft>
              <a:buClr>
                <a:schemeClr val="accent3"/>
              </a:buClr>
              <a:buNone/>
              <a:defRPr/>
            </a:pPr>
            <a:endParaRPr lang="en-US" sz="3200" i="1" dirty="0" smtClean="0">
              <a:solidFill>
                <a:srgbClr val="FF0000"/>
              </a:solidFill>
            </a:endParaRPr>
          </a:p>
          <a:p>
            <a:pPr marL="320040" indent="-320040">
              <a:lnSpc>
                <a:spcPct val="100000"/>
              </a:lnSpc>
              <a:spcBef>
                <a:spcPts val="600"/>
              </a:spcBef>
              <a:spcAft>
                <a:spcPts val="0"/>
              </a:spcAft>
              <a:buClr>
                <a:schemeClr val="accent3"/>
              </a:buClr>
              <a:buNone/>
              <a:defRPr/>
            </a:pPr>
            <a:r>
              <a:rPr lang="en-US" sz="3200" dirty="0"/>
              <a:t>Typical expenditure sequence</a:t>
            </a:r>
          </a:p>
          <a:p>
            <a:pPr marL="320040" indent="-320040">
              <a:lnSpc>
                <a:spcPct val="100000"/>
              </a:lnSpc>
              <a:spcBef>
                <a:spcPts val="600"/>
              </a:spcBef>
              <a:spcAft>
                <a:spcPts val="0"/>
              </a:spcAft>
              <a:buClr>
                <a:schemeClr val="accent3"/>
              </a:buClr>
              <a:buNone/>
              <a:defRPr/>
            </a:pPr>
            <a:endParaRPr lang="en-US" sz="3200" i="1" dirty="0">
              <a:solidFill>
                <a:srgbClr val="FF0000"/>
              </a:solidFill>
            </a:endParaRPr>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5</a:t>
            </a:fld>
            <a:endParaRPr lang="en-US" sz="2400" dirty="0"/>
          </a:p>
        </p:txBody>
      </p:sp>
      <p:grpSp>
        <p:nvGrpSpPr>
          <p:cNvPr id="22" name="Group 10"/>
          <p:cNvGrpSpPr/>
          <p:nvPr/>
        </p:nvGrpSpPr>
        <p:grpSpPr>
          <a:xfrm>
            <a:off x="1709057" y="2188029"/>
            <a:ext cx="2085919" cy="834367"/>
            <a:chOff x="1069" y="1614816"/>
            <a:chExt cx="2085919" cy="834367"/>
          </a:xfrm>
          <a:solidFill>
            <a:srgbClr val="00B050"/>
          </a:solidFill>
          <a:effectLst>
            <a:reflection blurRad="6350" stA="50000" endA="300" endPos="55500" dist="101600" dir="5400000" sy="-100000" algn="bl" rotWithShape="0"/>
          </a:effectLst>
        </p:grpSpPr>
        <p:sp>
          <p:nvSpPr>
            <p:cNvPr id="23" name="Pentagon 22"/>
            <p:cNvSpPr/>
            <p:nvPr/>
          </p:nvSpPr>
          <p:spPr>
            <a:xfrm>
              <a:off x="1069" y="1614816"/>
              <a:ext cx="2085919" cy="834367"/>
            </a:xfrm>
            <a:prstGeom prst="homePlate">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Pentagon 4"/>
            <p:cNvSpPr/>
            <p:nvPr/>
          </p:nvSpPr>
          <p:spPr>
            <a:xfrm>
              <a:off x="1069" y="1614816"/>
              <a:ext cx="1637231"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117348" tIns="58674" rIns="29337" bIns="58674" spcCol="1270" anchor="ctr"/>
            <a:lstStyle/>
            <a:p>
              <a:pPr algn="ctr" defTabSz="977900">
                <a:lnSpc>
                  <a:spcPct val="90000"/>
                </a:lnSpc>
                <a:spcAft>
                  <a:spcPct val="35000"/>
                </a:spcAft>
                <a:defRPr/>
              </a:pPr>
              <a:r>
                <a:rPr lang="en-US" sz="2200" dirty="0"/>
                <a:t>Fund</a:t>
              </a:r>
            </a:p>
          </p:txBody>
        </p:sp>
      </p:grpSp>
      <p:grpSp>
        <p:nvGrpSpPr>
          <p:cNvPr id="25" name="Group 11"/>
          <p:cNvGrpSpPr/>
          <p:nvPr/>
        </p:nvGrpSpPr>
        <p:grpSpPr>
          <a:xfrm>
            <a:off x="3377793" y="2188029"/>
            <a:ext cx="2085919" cy="834367"/>
            <a:chOff x="1669805" y="1614816"/>
            <a:chExt cx="2085919" cy="834367"/>
          </a:xfrm>
          <a:effectLst>
            <a:reflection blurRad="6350" stA="50000" endA="300" endPos="55500" dist="101600" dir="5400000" sy="-100000" algn="bl" rotWithShape="0"/>
          </a:effectLst>
        </p:grpSpPr>
        <p:sp>
          <p:nvSpPr>
            <p:cNvPr id="26" name="Chevron 25"/>
            <p:cNvSpPr/>
            <p:nvPr/>
          </p:nvSpPr>
          <p:spPr>
            <a:xfrm>
              <a:off x="1669805" y="1614816"/>
              <a:ext cx="2085919" cy="834367"/>
            </a:xfrm>
            <a:prstGeom prst="chevron">
              <a:avLst/>
            </a:prstGeom>
            <a:solidFill>
              <a:srgbClr val="7030A0"/>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3556666"/>
                <a:satOff val="6224"/>
                <a:lumOff val="-9706"/>
                <a:alphaOff val="0"/>
              </a:schemeClr>
            </a:fillRef>
            <a:effectRef idx="0">
              <a:schemeClr val="accent2">
                <a:hueOff val="-3556666"/>
                <a:satOff val="6224"/>
                <a:lumOff val="-9706"/>
                <a:alphaOff val="0"/>
              </a:schemeClr>
            </a:effectRef>
            <a:fontRef idx="minor">
              <a:schemeClr val="lt1"/>
            </a:fontRef>
          </p:style>
        </p:sp>
        <p:sp>
          <p:nvSpPr>
            <p:cNvPr id="27" name="Chevron 6"/>
            <p:cNvSpPr/>
            <p:nvPr/>
          </p:nvSpPr>
          <p:spPr>
            <a:xfrm>
              <a:off x="2086989" y="1614816"/>
              <a:ext cx="1251552" cy="834367"/>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200" dirty="0"/>
                <a:t>Location</a:t>
              </a:r>
            </a:p>
          </p:txBody>
        </p:sp>
      </p:grpSp>
      <p:grpSp>
        <p:nvGrpSpPr>
          <p:cNvPr id="28" name="Group 12"/>
          <p:cNvGrpSpPr/>
          <p:nvPr/>
        </p:nvGrpSpPr>
        <p:grpSpPr>
          <a:xfrm>
            <a:off x="5046528" y="2188029"/>
            <a:ext cx="2085919" cy="834367"/>
            <a:chOff x="3338540" y="1614816"/>
            <a:chExt cx="2085919" cy="834367"/>
          </a:xfrm>
          <a:effectLst>
            <a:reflection blurRad="6350" stA="50000" endA="300" endPos="55500" dist="101600" dir="5400000" sy="-100000" algn="bl" rotWithShape="0"/>
          </a:effectLst>
        </p:grpSpPr>
        <p:sp>
          <p:nvSpPr>
            <p:cNvPr id="29" name="Chevron 28"/>
            <p:cNvSpPr/>
            <p:nvPr/>
          </p:nvSpPr>
          <p:spPr>
            <a:xfrm>
              <a:off x="3338540" y="1614816"/>
              <a:ext cx="2085919" cy="834367"/>
            </a:xfrm>
            <a:prstGeom prst="chevron">
              <a:avLst/>
            </a:prstGeom>
            <a:solidFill>
              <a:schemeClr val="tx2"/>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7113333"/>
                <a:satOff val="12449"/>
                <a:lumOff val="-19412"/>
                <a:alphaOff val="0"/>
              </a:schemeClr>
            </a:fillRef>
            <a:effectRef idx="0">
              <a:schemeClr val="accent2">
                <a:hueOff val="-7113333"/>
                <a:satOff val="12449"/>
                <a:lumOff val="-19412"/>
                <a:alphaOff val="0"/>
              </a:schemeClr>
            </a:effectRef>
            <a:fontRef idx="minor">
              <a:schemeClr val="lt1"/>
            </a:fontRef>
          </p:style>
        </p:sp>
        <p:sp>
          <p:nvSpPr>
            <p:cNvPr id="30" name="Chevron 8"/>
            <p:cNvSpPr/>
            <p:nvPr/>
          </p:nvSpPr>
          <p:spPr>
            <a:xfrm>
              <a:off x="3755724" y="1614816"/>
              <a:ext cx="1251552" cy="834367"/>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200" dirty="0"/>
                <a:t>Source </a:t>
              </a:r>
            </a:p>
          </p:txBody>
        </p:sp>
      </p:grpSp>
      <p:grpSp>
        <p:nvGrpSpPr>
          <p:cNvPr id="31" name="Group 13"/>
          <p:cNvGrpSpPr/>
          <p:nvPr/>
        </p:nvGrpSpPr>
        <p:grpSpPr>
          <a:xfrm>
            <a:off x="6715263" y="2188029"/>
            <a:ext cx="2085919" cy="834367"/>
            <a:chOff x="5007275" y="1614816"/>
            <a:chExt cx="2085919" cy="834367"/>
          </a:xfrm>
          <a:effectLst>
            <a:reflection blurRad="6350" stA="50000" endA="300" endPos="55500" dist="101600" dir="5400000" sy="-100000" algn="bl" rotWithShape="0"/>
          </a:effectLst>
        </p:grpSpPr>
        <p:sp>
          <p:nvSpPr>
            <p:cNvPr id="32" name="Chevron 31"/>
            <p:cNvSpPr/>
            <p:nvPr/>
          </p:nvSpPr>
          <p:spPr>
            <a:xfrm>
              <a:off x="5007275" y="1614816"/>
              <a:ext cx="2085919" cy="834367"/>
            </a:xfrm>
            <a:prstGeom prst="chevron">
              <a:avLst/>
            </a:prstGeom>
            <a:solidFill>
              <a:schemeClr val="accent3"/>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0669999"/>
                <a:satOff val="18673"/>
                <a:lumOff val="-29118"/>
                <a:alphaOff val="0"/>
              </a:schemeClr>
            </a:fillRef>
            <a:effectRef idx="0">
              <a:schemeClr val="accent2">
                <a:hueOff val="-10669999"/>
                <a:satOff val="18673"/>
                <a:lumOff val="-29118"/>
                <a:alphaOff val="0"/>
              </a:schemeClr>
            </a:effectRef>
            <a:fontRef idx="minor">
              <a:schemeClr val="lt1"/>
            </a:fontRef>
          </p:style>
        </p:sp>
        <p:sp>
          <p:nvSpPr>
            <p:cNvPr id="33" name="Chevron 10"/>
            <p:cNvSpPr/>
            <p:nvPr/>
          </p:nvSpPr>
          <p:spPr>
            <a:xfrm>
              <a:off x="5424459" y="1614816"/>
              <a:ext cx="1251552" cy="834367"/>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200" dirty="0"/>
                <a:t>Function</a:t>
              </a:r>
            </a:p>
          </p:txBody>
        </p:sp>
      </p:grpSp>
      <p:grpSp>
        <p:nvGrpSpPr>
          <p:cNvPr id="34" name="Group 14"/>
          <p:cNvGrpSpPr/>
          <p:nvPr/>
        </p:nvGrpSpPr>
        <p:grpSpPr>
          <a:xfrm>
            <a:off x="8338457" y="2188029"/>
            <a:ext cx="2085919" cy="834367"/>
            <a:chOff x="6676011" y="1614816"/>
            <a:chExt cx="2085919" cy="834367"/>
          </a:xfrm>
          <a:effectLst>
            <a:reflection blurRad="6350" stA="50000" endA="300" endPos="55500" dist="101600" dir="5400000" sy="-100000" algn="bl" rotWithShape="0"/>
          </a:effectLst>
        </p:grpSpPr>
        <p:sp>
          <p:nvSpPr>
            <p:cNvPr id="35" name="Chevron 34"/>
            <p:cNvSpPr/>
            <p:nvPr/>
          </p:nvSpPr>
          <p:spPr>
            <a:xfrm>
              <a:off x="6676011" y="1614816"/>
              <a:ext cx="2085919" cy="834367"/>
            </a:xfrm>
            <a:prstGeom prst="chevron">
              <a:avLst/>
            </a:prstGeom>
            <a:solidFill>
              <a:srgbClr val="020286"/>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4226665"/>
                <a:satOff val="24898"/>
                <a:lumOff val="-38824"/>
                <a:alphaOff val="0"/>
              </a:schemeClr>
            </a:fillRef>
            <a:effectRef idx="0">
              <a:schemeClr val="accent2">
                <a:hueOff val="-14226665"/>
                <a:satOff val="24898"/>
                <a:lumOff val="-38824"/>
                <a:alphaOff val="0"/>
              </a:schemeClr>
            </a:effectRef>
            <a:fontRef idx="minor">
              <a:schemeClr val="lt1"/>
            </a:fontRef>
          </p:style>
        </p:sp>
        <p:sp>
          <p:nvSpPr>
            <p:cNvPr id="36" name="Chevron 12"/>
            <p:cNvSpPr/>
            <p:nvPr/>
          </p:nvSpPr>
          <p:spPr>
            <a:xfrm>
              <a:off x="7093195" y="1614816"/>
              <a:ext cx="1251552" cy="834367"/>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200" dirty="0"/>
                <a:t>Project</a:t>
              </a:r>
            </a:p>
          </p:txBody>
        </p:sp>
      </p:grpSp>
      <p:grpSp>
        <p:nvGrpSpPr>
          <p:cNvPr id="37" name="Group 11"/>
          <p:cNvGrpSpPr/>
          <p:nvPr/>
        </p:nvGrpSpPr>
        <p:grpSpPr>
          <a:xfrm>
            <a:off x="3377793" y="4484914"/>
            <a:ext cx="2085919" cy="834367"/>
            <a:chOff x="1669805" y="1614816"/>
            <a:chExt cx="2085919" cy="834367"/>
          </a:xfrm>
          <a:solidFill>
            <a:srgbClr val="7030A0"/>
          </a:solidFill>
          <a:effectLst>
            <a:reflection blurRad="6350" stA="50000" endA="300" endPos="55500" dist="101600" dir="5400000" sy="-100000" algn="bl" rotWithShape="0"/>
          </a:effectLst>
        </p:grpSpPr>
        <p:sp>
          <p:nvSpPr>
            <p:cNvPr id="38" name="Chevron 37"/>
            <p:cNvSpPr/>
            <p:nvPr/>
          </p:nvSpPr>
          <p:spPr>
            <a:xfrm>
              <a:off x="1669805" y="1614816"/>
              <a:ext cx="2085919" cy="834367"/>
            </a:xfrm>
            <a:prstGeom prst="chevron">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3556666"/>
                <a:satOff val="6224"/>
                <a:lumOff val="-9706"/>
                <a:alphaOff val="0"/>
              </a:schemeClr>
            </a:fillRef>
            <a:effectRef idx="0">
              <a:schemeClr val="accent2">
                <a:hueOff val="-3556666"/>
                <a:satOff val="6224"/>
                <a:lumOff val="-9706"/>
                <a:alphaOff val="0"/>
              </a:schemeClr>
            </a:effectRef>
            <a:fontRef idx="minor">
              <a:schemeClr val="lt1"/>
            </a:fontRef>
          </p:style>
        </p:sp>
        <p:sp>
          <p:nvSpPr>
            <p:cNvPr id="39" name="Chevron 6"/>
            <p:cNvSpPr/>
            <p:nvPr/>
          </p:nvSpPr>
          <p:spPr>
            <a:xfrm>
              <a:off x="2086989" y="1614816"/>
              <a:ext cx="1251552"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200" dirty="0"/>
                <a:t>Location</a:t>
              </a:r>
            </a:p>
          </p:txBody>
        </p:sp>
      </p:grpSp>
      <p:grpSp>
        <p:nvGrpSpPr>
          <p:cNvPr id="40" name="Group 12"/>
          <p:cNvGrpSpPr/>
          <p:nvPr/>
        </p:nvGrpSpPr>
        <p:grpSpPr>
          <a:xfrm>
            <a:off x="5046528" y="4484914"/>
            <a:ext cx="2085919" cy="834367"/>
            <a:chOff x="3338540" y="1614816"/>
            <a:chExt cx="2085919" cy="834367"/>
          </a:xfrm>
          <a:effectLst>
            <a:reflection blurRad="6350" stA="50000" endA="300" endPos="55500" dist="101600" dir="5400000" sy="-100000" algn="bl" rotWithShape="0"/>
          </a:effectLst>
        </p:grpSpPr>
        <p:sp>
          <p:nvSpPr>
            <p:cNvPr id="41" name="Chevron 40"/>
            <p:cNvSpPr/>
            <p:nvPr/>
          </p:nvSpPr>
          <p:spPr>
            <a:xfrm>
              <a:off x="3338540" y="1614816"/>
              <a:ext cx="2085919" cy="834367"/>
            </a:xfrm>
            <a:prstGeom prst="chevron">
              <a:avLst/>
            </a:prstGeom>
            <a:solidFill>
              <a:schemeClr val="tx2"/>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7113333"/>
                <a:satOff val="12449"/>
                <a:lumOff val="-19412"/>
                <a:alphaOff val="0"/>
              </a:schemeClr>
            </a:fillRef>
            <a:effectRef idx="0">
              <a:schemeClr val="accent2">
                <a:hueOff val="-7113333"/>
                <a:satOff val="12449"/>
                <a:lumOff val="-19412"/>
                <a:alphaOff val="0"/>
              </a:schemeClr>
            </a:effectRef>
            <a:fontRef idx="minor">
              <a:schemeClr val="lt1"/>
            </a:fontRef>
          </p:style>
        </p:sp>
        <p:sp>
          <p:nvSpPr>
            <p:cNvPr id="42" name="Chevron 8"/>
            <p:cNvSpPr/>
            <p:nvPr/>
          </p:nvSpPr>
          <p:spPr>
            <a:xfrm>
              <a:off x="3755724" y="1614816"/>
              <a:ext cx="1251552" cy="834367"/>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200" dirty="0"/>
                <a:t>Object of Expense</a:t>
              </a:r>
            </a:p>
          </p:txBody>
        </p:sp>
      </p:grpSp>
      <p:grpSp>
        <p:nvGrpSpPr>
          <p:cNvPr id="43" name="Group 13"/>
          <p:cNvGrpSpPr/>
          <p:nvPr/>
        </p:nvGrpSpPr>
        <p:grpSpPr>
          <a:xfrm>
            <a:off x="6715263" y="4484914"/>
            <a:ext cx="2085919" cy="834367"/>
            <a:chOff x="5007275" y="1614816"/>
            <a:chExt cx="2085919" cy="834367"/>
          </a:xfrm>
          <a:effectLst>
            <a:reflection blurRad="6350" stA="50000" endA="300" endPos="55500" dist="101600" dir="5400000" sy="-100000" algn="bl" rotWithShape="0"/>
          </a:effectLst>
        </p:grpSpPr>
        <p:sp>
          <p:nvSpPr>
            <p:cNvPr id="44" name="Chevron 43"/>
            <p:cNvSpPr/>
            <p:nvPr/>
          </p:nvSpPr>
          <p:spPr>
            <a:xfrm>
              <a:off x="5007275" y="1614816"/>
              <a:ext cx="2085919" cy="834367"/>
            </a:xfrm>
            <a:prstGeom prst="chevron">
              <a:avLst/>
            </a:prstGeom>
            <a:solidFill>
              <a:schemeClr val="accent3"/>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0669999"/>
                <a:satOff val="18673"/>
                <a:lumOff val="-29118"/>
                <a:alphaOff val="0"/>
              </a:schemeClr>
            </a:fillRef>
            <a:effectRef idx="0">
              <a:schemeClr val="accent2">
                <a:hueOff val="-10669999"/>
                <a:satOff val="18673"/>
                <a:lumOff val="-29118"/>
                <a:alphaOff val="0"/>
              </a:schemeClr>
            </a:effectRef>
            <a:fontRef idx="minor">
              <a:schemeClr val="lt1"/>
            </a:fontRef>
          </p:style>
        </p:sp>
        <p:sp>
          <p:nvSpPr>
            <p:cNvPr id="45" name="Chevron 10"/>
            <p:cNvSpPr/>
            <p:nvPr/>
          </p:nvSpPr>
          <p:spPr>
            <a:xfrm>
              <a:off x="5424459" y="1614816"/>
              <a:ext cx="1251552" cy="834367"/>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200" dirty="0"/>
                <a:t>Function</a:t>
              </a:r>
            </a:p>
          </p:txBody>
        </p:sp>
      </p:grpSp>
      <p:grpSp>
        <p:nvGrpSpPr>
          <p:cNvPr id="46" name="Group 14"/>
          <p:cNvGrpSpPr/>
          <p:nvPr/>
        </p:nvGrpSpPr>
        <p:grpSpPr>
          <a:xfrm>
            <a:off x="8383999" y="4484914"/>
            <a:ext cx="2085919" cy="834367"/>
            <a:chOff x="6676011" y="1614816"/>
            <a:chExt cx="2085919" cy="834367"/>
          </a:xfrm>
          <a:effectLst>
            <a:reflection blurRad="6350" stA="50000" endA="300" endPos="55500" dist="101600" dir="5400000" sy="-100000" algn="bl" rotWithShape="0"/>
          </a:effectLst>
        </p:grpSpPr>
        <p:sp>
          <p:nvSpPr>
            <p:cNvPr id="47" name="Chevron 46"/>
            <p:cNvSpPr/>
            <p:nvPr/>
          </p:nvSpPr>
          <p:spPr>
            <a:xfrm>
              <a:off x="6676011" y="1614816"/>
              <a:ext cx="2085919" cy="834367"/>
            </a:xfrm>
            <a:prstGeom prst="chevron">
              <a:avLst/>
            </a:prstGeom>
            <a:solidFill>
              <a:srgbClr val="020286"/>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14226665"/>
                <a:satOff val="24898"/>
                <a:lumOff val="-38824"/>
                <a:alphaOff val="0"/>
              </a:schemeClr>
            </a:fillRef>
            <a:effectRef idx="0">
              <a:schemeClr val="accent2">
                <a:hueOff val="-14226665"/>
                <a:satOff val="24898"/>
                <a:lumOff val="-38824"/>
                <a:alphaOff val="0"/>
              </a:schemeClr>
            </a:effectRef>
            <a:fontRef idx="minor">
              <a:schemeClr val="lt1"/>
            </a:fontRef>
          </p:style>
        </p:sp>
        <p:sp>
          <p:nvSpPr>
            <p:cNvPr id="48" name="Chevron 12"/>
            <p:cNvSpPr/>
            <p:nvPr/>
          </p:nvSpPr>
          <p:spPr>
            <a:xfrm>
              <a:off x="7093195" y="1614816"/>
              <a:ext cx="1251552" cy="834367"/>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88011" tIns="58674" rIns="29337" bIns="58674" spcCol="1270" anchor="ctr"/>
            <a:lstStyle/>
            <a:p>
              <a:pPr algn="ctr" defTabSz="977900">
                <a:lnSpc>
                  <a:spcPct val="90000"/>
                </a:lnSpc>
                <a:spcAft>
                  <a:spcPct val="35000"/>
                </a:spcAft>
                <a:defRPr/>
              </a:pPr>
              <a:r>
                <a:rPr lang="en-US" sz="2200" dirty="0"/>
                <a:t>Project</a:t>
              </a:r>
            </a:p>
          </p:txBody>
        </p:sp>
      </p:grpSp>
      <p:grpSp>
        <p:nvGrpSpPr>
          <p:cNvPr id="49" name="Group 48"/>
          <p:cNvGrpSpPr/>
          <p:nvPr/>
        </p:nvGrpSpPr>
        <p:grpSpPr>
          <a:xfrm>
            <a:off x="1709057" y="4484914"/>
            <a:ext cx="2085919" cy="834367"/>
            <a:chOff x="1069" y="1614816"/>
            <a:chExt cx="2085919" cy="834367"/>
          </a:xfrm>
          <a:solidFill>
            <a:srgbClr val="00B050"/>
          </a:solidFill>
          <a:effectLst>
            <a:reflection blurRad="6350" stA="50000" endA="300" endPos="55500" dist="101600" dir="5400000" sy="-100000" algn="bl" rotWithShape="0"/>
          </a:effectLst>
        </p:grpSpPr>
        <p:sp>
          <p:nvSpPr>
            <p:cNvPr id="50" name="Pentagon 49"/>
            <p:cNvSpPr/>
            <p:nvPr/>
          </p:nvSpPr>
          <p:spPr>
            <a:xfrm>
              <a:off x="1069" y="1614816"/>
              <a:ext cx="2085919" cy="834367"/>
            </a:xfrm>
            <a:prstGeom prst="homePlate">
              <a:avLst/>
            </a:prstGeom>
            <a:grpFill/>
            <a:scene3d>
              <a:camera prst="orthographicFront"/>
              <a:lightRig rig="threePt" dir="t"/>
            </a:scene3d>
            <a:sp3d>
              <a:bevelT w="152400" h="50800" prst="softRound"/>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1" name="Pentagon 4"/>
            <p:cNvSpPr/>
            <p:nvPr/>
          </p:nvSpPr>
          <p:spPr>
            <a:xfrm>
              <a:off x="1069" y="1614816"/>
              <a:ext cx="1637231" cy="834367"/>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lIns="117348" tIns="58674" rIns="29337" bIns="58674" spcCol="1270" anchor="ctr"/>
            <a:lstStyle/>
            <a:p>
              <a:pPr algn="ctr" defTabSz="977900">
                <a:lnSpc>
                  <a:spcPct val="90000"/>
                </a:lnSpc>
                <a:spcAft>
                  <a:spcPct val="35000"/>
                </a:spcAft>
                <a:defRPr/>
              </a:pPr>
              <a:r>
                <a:rPr lang="en-US" sz="2200" dirty="0"/>
                <a:t>Fund</a:t>
              </a:r>
            </a:p>
          </p:txBody>
        </p:sp>
      </p:grpSp>
    </p:spTree>
    <p:extLst>
      <p:ext uri="{BB962C8B-B14F-4D97-AF65-F5344CB8AC3E}">
        <p14:creationId xmlns:p14="http://schemas.microsoft.com/office/powerpoint/2010/main" val="31009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87569" y="0"/>
            <a:ext cx="12001371" cy="914400"/>
          </a:xfrm>
        </p:spPr>
        <p:txBody>
          <a:bodyPr>
            <a:noAutofit/>
          </a:bodyPr>
          <a:lstStyle/>
          <a:p>
            <a:pPr>
              <a:lnSpc>
                <a:spcPct val="100000"/>
              </a:lnSpc>
              <a:spcBef>
                <a:spcPts val="0"/>
              </a:spcBef>
            </a:pPr>
            <a:r>
              <a:rPr lang="en-US" sz="5400" dirty="0" smtClean="0">
                <a:latin typeface="Lato" panose="020F0502020204030203" pitchFamily="34" charset="0"/>
              </a:rPr>
              <a:t>Contacts</a:t>
            </a:r>
            <a:endParaRPr lang="en-US" sz="5400" dirty="0">
              <a:latin typeface="Lato" panose="020F0502020204030203" pitchFamily="34" charset="0"/>
            </a:endParaRPr>
          </a:p>
        </p:txBody>
      </p:sp>
      <p:sp>
        <p:nvSpPr>
          <p:cNvPr id="3" name="Text Placeholder 2"/>
          <p:cNvSpPr>
            <a:spLocks noGrp="1"/>
          </p:cNvSpPr>
          <p:nvPr>
            <p:ph type="body" sz="quarter" idx="14"/>
          </p:nvPr>
        </p:nvSpPr>
        <p:spPr>
          <a:xfrm>
            <a:off x="1547440" y="1348850"/>
            <a:ext cx="9832146" cy="4899550"/>
          </a:xfrm>
        </p:spPr>
        <p:txBody>
          <a:bodyPr>
            <a:noAutofit/>
          </a:bodyPr>
          <a:lstStyle/>
          <a:p>
            <a:pPr marL="274320" indent="-274320">
              <a:lnSpc>
                <a:spcPct val="100000"/>
              </a:lnSpc>
              <a:spcBef>
                <a:spcPts val="600"/>
              </a:spcBef>
              <a:spcAft>
                <a:spcPts val="1200"/>
              </a:spcAft>
              <a:buClr>
                <a:schemeClr val="accent3"/>
              </a:buClr>
              <a:buFont typeface="Wingdings 2"/>
              <a:buChar char=""/>
              <a:defRPr/>
            </a:pPr>
            <a:r>
              <a:rPr lang="en-US" sz="3600" dirty="0"/>
              <a:t>Gene Fornecker			608-267-7882</a:t>
            </a:r>
          </a:p>
          <a:p>
            <a:pPr marL="640080" lvl="1" indent="-246888">
              <a:lnSpc>
                <a:spcPct val="100000"/>
              </a:lnSpc>
              <a:spcBef>
                <a:spcPts val="600"/>
              </a:spcBef>
              <a:spcAft>
                <a:spcPts val="1200"/>
              </a:spcAft>
              <a:buFont typeface="Wingdings 2"/>
              <a:buChar char=""/>
              <a:defRPr/>
            </a:pPr>
            <a:r>
              <a:rPr lang="en-US" sz="3600" dirty="0">
                <a:hlinkClick r:id="rId3"/>
              </a:rPr>
              <a:t>eugene.fornecker@dpi.wi.gov</a:t>
            </a:r>
            <a:endParaRPr lang="en-US" sz="3600" dirty="0"/>
          </a:p>
          <a:p>
            <a:pPr marL="640080" lvl="1" indent="-246888">
              <a:lnSpc>
                <a:spcPct val="100000"/>
              </a:lnSpc>
              <a:spcBef>
                <a:spcPts val="600"/>
              </a:spcBef>
              <a:spcAft>
                <a:spcPts val="1200"/>
              </a:spcAft>
              <a:buFont typeface="Wingdings 2"/>
              <a:buChar char=""/>
              <a:defRPr/>
            </a:pPr>
            <a:endParaRPr lang="en-US" sz="3600" dirty="0"/>
          </a:p>
          <a:p>
            <a:pPr marL="319405" indent="-246888">
              <a:lnSpc>
                <a:spcPct val="100000"/>
              </a:lnSpc>
              <a:spcBef>
                <a:spcPts val="600"/>
              </a:spcBef>
              <a:spcAft>
                <a:spcPts val="1200"/>
              </a:spcAft>
              <a:defRPr/>
            </a:pPr>
            <a:r>
              <a:rPr lang="en-US" sz="3600" dirty="0"/>
              <a:t>General Email Address:</a:t>
            </a:r>
            <a:br>
              <a:rPr lang="en-US" sz="3600" dirty="0"/>
            </a:br>
            <a:r>
              <a:rPr lang="en-US" sz="3600" dirty="0">
                <a:hlinkClick r:id="rId4"/>
              </a:rPr>
              <a:t>dpifin@dpi.wi.gov</a:t>
            </a:r>
            <a:endParaRPr lang="en-US" sz="3600" dirty="0"/>
          </a:p>
          <a:p>
            <a:pPr marL="0" lvl="1">
              <a:lnSpc>
                <a:spcPct val="100000"/>
              </a:lnSpc>
              <a:spcBef>
                <a:spcPts val="600"/>
              </a:spcBef>
              <a:spcAft>
                <a:spcPts val="1200"/>
              </a:spcAft>
              <a:buClr>
                <a:schemeClr val="accent1">
                  <a:lumMod val="50000"/>
                </a:schemeClr>
              </a:buClr>
              <a:buSzPct val="95000"/>
              <a:defRPr/>
            </a:pPr>
            <a:endParaRPr lang="en-US" sz="3600" dirty="0"/>
          </a:p>
          <a:p>
            <a:pPr marL="0" lvl="1">
              <a:lnSpc>
                <a:spcPct val="100000"/>
              </a:lnSpc>
              <a:spcBef>
                <a:spcPts val="600"/>
              </a:spcBef>
              <a:defRPr/>
            </a:pPr>
            <a:endParaRPr lang="en-US" sz="2600" b="1" dirty="0">
              <a:latin typeface="Lato" panose="020F0502020204030203" pitchFamily="34" charset="0"/>
            </a:endParaRPr>
          </a:p>
        </p:txBody>
      </p:sp>
    </p:spTree>
    <p:extLst>
      <p:ext uri="{BB962C8B-B14F-4D97-AF65-F5344CB8AC3E}">
        <p14:creationId xmlns:p14="http://schemas.microsoft.com/office/powerpoint/2010/main" val="1886761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What is a Fund?</a:t>
            </a:r>
            <a:endParaRPr lang="en-US" dirty="0"/>
          </a:p>
        </p:txBody>
      </p:sp>
      <p:sp>
        <p:nvSpPr>
          <p:cNvPr id="3" name="Text Placeholder 2"/>
          <p:cNvSpPr>
            <a:spLocks noGrp="1"/>
          </p:cNvSpPr>
          <p:nvPr>
            <p:ph type="body" sz="quarter" idx="14"/>
          </p:nvPr>
        </p:nvSpPr>
        <p:spPr>
          <a:xfrm>
            <a:off x="1565909" y="1387302"/>
            <a:ext cx="9133609" cy="4275924"/>
          </a:xfrm>
        </p:spPr>
        <p:txBody>
          <a:bodyPr>
            <a:noAutofit/>
          </a:bodyPr>
          <a:lstStyle/>
          <a:p>
            <a:pPr marL="274320" indent="-274320">
              <a:lnSpc>
                <a:spcPct val="100000"/>
              </a:lnSpc>
              <a:spcBef>
                <a:spcPts val="1200"/>
              </a:spcBef>
              <a:spcAft>
                <a:spcPts val="0"/>
              </a:spcAft>
              <a:buClr>
                <a:schemeClr val="accent1">
                  <a:lumMod val="50000"/>
                </a:schemeClr>
              </a:buClr>
              <a:buFont typeface="Wingdings" pitchFamily="2" charset="2"/>
              <a:buChar char="Ø"/>
              <a:defRPr/>
            </a:pPr>
            <a:r>
              <a:rPr lang="en-US" sz="2800" dirty="0" smtClean="0"/>
              <a:t>Stand alone accounting entity</a:t>
            </a:r>
          </a:p>
          <a:p>
            <a:pPr marL="274320" indent="-274320">
              <a:lnSpc>
                <a:spcPct val="100000"/>
              </a:lnSpc>
              <a:spcBef>
                <a:spcPts val="1200"/>
              </a:spcBef>
              <a:spcAft>
                <a:spcPts val="0"/>
              </a:spcAft>
              <a:buClr>
                <a:schemeClr val="accent1">
                  <a:lumMod val="50000"/>
                </a:schemeClr>
              </a:buClr>
              <a:buFont typeface="Wingdings" pitchFamily="2" charset="2"/>
              <a:buChar char="Ø"/>
              <a:defRPr/>
            </a:pPr>
            <a:r>
              <a:rPr lang="en-US" sz="2800" dirty="0" smtClean="0"/>
              <a:t>Self-balancing </a:t>
            </a:r>
            <a:endParaRPr lang="en-US" sz="2800" dirty="0"/>
          </a:p>
          <a:p>
            <a:pPr marL="640080" lvl="1" indent="-246888">
              <a:lnSpc>
                <a:spcPct val="100000"/>
              </a:lnSpc>
              <a:spcBef>
                <a:spcPts val="1200"/>
              </a:spcBef>
              <a:spcAft>
                <a:spcPts val="0"/>
              </a:spcAft>
              <a:buClr>
                <a:schemeClr val="accent1">
                  <a:lumMod val="50000"/>
                </a:schemeClr>
              </a:buClr>
              <a:buFont typeface="Wingdings 2"/>
              <a:buChar char=""/>
              <a:defRPr/>
            </a:pPr>
            <a:r>
              <a:rPr lang="en-US" b="1" dirty="0"/>
              <a:t>“Debits” = “Credits” </a:t>
            </a:r>
          </a:p>
          <a:p>
            <a:pPr marL="274320" indent="-274320">
              <a:lnSpc>
                <a:spcPct val="100000"/>
              </a:lnSpc>
              <a:spcBef>
                <a:spcPts val="1200"/>
              </a:spcBef>
              <a:spcAft>
                <a:spcPts val="0"/>
              </a:spcAft>
              <a:buClr>
                <a:schemeClr val="accent1">
                  <a:lumMod val="50000"/>
                </a:schemeClr>
              </a:buClr>
              <a:buFont typeface="Wingdings" pitchFamily="2" charset="2"/>
              <a:buChar char="Ø"/>
              <a:defRPr/>
            </a:pPr>
            <a:r>
              <a:rPr lang="en-US" sz="2800" dirty="0"/>
              <a:t>Segregated for a specific activity</a:t>
            </a:r>
          </a:p>
          <a:p>
            <a:pPr marL="274320" indent="-274320">
              <a:lnSpc>
                <a:spcPct val="100000"/>
              </a:lnSpc>
              <a:spcBef>
                <a:spcPts val="1200"/>
              </a:spcBef>
              <a:spcAft>
                <a:spcPts val="0"/>
              </a:spcAft>
              <a:buClr>
                <a:schemeClr val="accent1">
                  <a:lumMod val="50000"/>
                </a:schemeClr>
              </a:buClr>
              <a:buFont typeface="Wingdings" pitchFamily="2" charset="2"/>
              <a:buChar char="Ø"/>
              <a:defRPr/>
            </a:pPr>
            <a:r>
              <a:rPr lang="en-US" sz="2800" dirty="0"/>
              <a:t>Balance sheet, revenues and expenditures for each fund</a:t>
            </a:r>
          </a:p>
          <a:p>
            <a:pPr marL="274320" indent="-274320">
              <a:lnSpc>
                <a:spcPct val="100000"/>
              </a:lnSpc>
              <a:spcBef>
                <a:spcPts val="1200"/>
              </a:spcBef>
              <a:spcAft>
                <a:spcPts val="0"/>
              </a:spcAft>
              <a:buClr>
                <a:schemeClr val="accent1">
                  <a:lumMod val="50000"/>
                </a:schemeClr>
              </a:buClr>
              <a:buFont typeface="Wingdings" pitchFamily="2" charset="2"/>
              <a:buChar char="Ø"/>
              <a:defRPr/>
            </a:pPr>
            <a:r>
              <a:rPr lang="en-US" sz="2800" dirty="0" smtClean="0"/>
              <a:t>Change in Fund Balance equals difference between fund revenues and expenditures</a:t>
            </a:r>
            <a:endParaRPr lang="en-US" dirty="0" smtClean="0"/>
          </a:p>
          <a:p>
            <a:pPr marL="320040" indent="-320040">
              <a:lnSpc>
                <a:spcPct val="100000"/>
              </a:lnSpc>
              <a:spcBef>
                <a:spcPts val="1200"/>
              </a:spcBef>
              <a:spcAft>
                <a:spcPts val="0"/>
              </a:spcAft>
              <a:buClr>
                <a:schemeClr val="accent3"/>
              </a:buClr>
              <a:buNone/>
              <a:defRPr/>
            </a:pPr>
            <a:endParaRPr lang="en-US" sz="3200" i="1"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6</a:t>
            </a:fld>
            <a:endParaRPr lang="en-US" sz="2400" dirty="0"/>
          </a:p>
        </p:txBody>
      </p:sp>
    </p:spTree>
    <p:extLst>
      <p:ext uri="{BB962C8B-B14F-4D97-AF65-F5344CB8AC3E}">
        <p14:creationId xmlns:p14="http://schemas.microsoft.com/office/powerpoint/2010/main" val="1666849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Which Fund Should I Use?</a:t>
            </a:r>
            <a:endParaRPr lang="en-US" dirty="0"/>
          </a:p>
        </p:txBody>
      </p:sp>
      <p:sp>
        <p:nvSpPr>
          <p:cNvPr id="3" name="Text Placeholder 2"/>
          <p:cNvSpPr>
            <a:spLocks noGrp="1"/>
          </p:cNvSpPr>
          <p:nvPr>
            <p:ph type="body" sz="quarter" idx="14"/>
          </p:nvPr>
        </p:nvSpPr>
        <p:spPr>
          <a:xfrm>
            <a:off x="1565910" y="1387301"/>
            <a:ext cx="9113814" cy="5507763"/>
          </a:xfrm>
        </p:spPr>
        <p:txBody>
          <a:bodyPr>
            <a:noAutofit/>
          </a:bodyPr>
          <a:lstStyle/>
          <a:p>
            <a:pPr marL="457200" indent="-457200">
              <a:lnSpc>
                <a:spcPct val="100000"/>
              </a:lnSpc>
              <a:spcBef>
                <a:spcPts val="600"/>
              </a:spcBef>
              <a:buClr>
                <a:srgbClr val="083763"/>
              </a:buClr>
              <a:buFont typeface="Wingdings" pitchFamily="2" charset="2"/>
              <a:buChar char="Ø"/>
            </a:pPr>
            <a:r>
              <a:rPr lang="en-US" sz="3200" dirty="0"/>
              <a:t>Funds are segregated for a specific activity</a:t>
            </a:r>
          </a:p>
          <a:p>
            <a:pPr marL="457200" indent="-457200">
              <a:lnSpc>
                <a:spcPct val="100000"/>
              </a:lnSpc>
              <a:spcBef>
                <a:spcPts val="600"/>
              </a:spcBef>
              <a:buClr>
                <a:srgbClr val="083763"/>
              </a:buClr>
              <a:buFont typeface="Wingdings" pitchFamily="2" charset="2"/>
              <a:buChar char="Ø"/>
            </a:pPr>
            <a:r>
              <a:rPr lang="en-US" sz="3200" dirty="0"/>
              <a:t>What is the activity?</a:t>
            </a:r>
          </a:p>
          <a:p>
            <a:pPr marL="457200" indent="-457200">
              <a:lnSpc>
                <a:spcPct val="100000"/>
              </a:lnSpc>
              <a:spcBef>
                <a:spcPts val="600"/>
              </a:spcBef>
              <a:buClr>
                <a:srgbClr val="083763"/>
              </a:buClr>
              <a:buFont typeface="Wingdings" pitchFamily="2" charset="2"/>
              <a:buChar char="Ø"/>
            </a:pPr>
            <a:r>
              <a:rPr lang="en-US" sz="3200" dirty="0"/>
              <a:t>Which fund accounts for the activity?</a:t>
            </a:r>
          </a:p>
          <a:p>
            <a:pPr marL="457200" indent="-457200" algn="ctr">
              <a:lnSpc>
                <a:spcPct val="100000"/>
              </a:lnSpc>
              <a:spcBef>
                <a:spcPts val="600"/>
              </a:spcBef>
              <a:spcAft>
                <a:spcPts val="0"/>
              </a:spcAft>
            </a:pPr>
            <a:endParaRPr lang="en-US" sz="2800" i="1" dirty="0" smtClean="0">
              <a:solidFill>
                <a:srgbClr val="FF0000"/>
              </a:solidFill>
            </a:endParaRPr>
          </a:p>
          <a:p>
            <a:pPr marL="0" indent="0" algn="ctr">
              <a:lnSpc>
                <a:spcPct val="100000"/>
              </a:lnSpc>
              <a:spcBef>
                <a:spcPts val="600"/>
              </a:spcBef>
              <a:spcAft>
                <a:spcPts val="0"/>
              </a:spcAft>
              <a:buNone/>
            </a:pPr>
            <a:endParaRPr lang="en-US" sz="2800" i="1" dirty="0" smtClean="0">
              <a:solidFill>
                <a:srgbClr val="FF0000"/>
              </a:solidFill>
            </a:endParaRPr>
          </a:p>
          <a:p>
            <a:pPr marL="457200" indent="-457200" algn="ctr">
              <a:lnSpc>
                <a:spcPct val="100000"/>
              </a:lnSpc>
              <a:spcBef>
                <a:spcPts val="600"/>
              </a:spcBef>
              <a:spcAft>
                <a:spcPts val="0"/>
              </a:spcAft>
            </a:pPr>
            <a:endParaRPr lang="en-US" sz="2800" i="1" dirty="0" smtClean="0">
              <a:solidFill>
                <a:srgbClr val="FF0000"/>
              </a:solidFill>
            </a:endParaRPr>
          </a:p>
          <a:p>
            <a:pPr marL="0" indent="0" algn="ctr">
              <a:lnSpc>
                <a:spcPct val="100000"/>
              </a:lnSpc>
              <a:spcBef>
                <a:spcPts val="600"/>
              </a:spcBef>
              <a:spcAft>
                <a:spcPts val="0"/>
              </a:spcAft>
              <a:buNone/>
            </a:pPr>
            <a:endParaRPr lang="en-US" sz="2800" i="1" dirty="0">
              <a:solidFill>
                <a:srgbClr val="FF0000"/>
              </a:solidFill>
            </a:endParaRPr>
          </a:p>
          <a:p>
            <a:pPr marL="457200" indent="-457200" algn="ctr">
              <a:lnSpc>
                <a:spcPct val="100000"/>
              </a:lnSpc>
              <a:spcBef>
                <a:spcPts val="600"/>
              </a:spcBef>
              <a:spcAft>
                <a:spcPts val="0"/>
              </a:spcAft>
              <a:buNone/>
            </a:pPr>
            <a:endParaRPr lang="en-US" sz="1600" i="1" dirty="0" smtClean="0">
              <a:solidFill>
                <a:srgbClr val="FF0000"/>
              </a:solidFill>
            </a:endParaRPr>
          </a:p>
          <a:p>
            <a:pPr marL="457200" indent="-457200" algn="ctr">
              <a:lnSpc>
                <a:spcPct val="100000"/>
              </a:lnSpc>
              <a:spcBef>
                <a:spcPts val="600"/>
              </a:spcBef>
              <a:spcAft>
                <a:spcPts val="0"/>
              </a:spcAft>
              <a:buNone/>
            </a:pPr>
            <a:r>
              <a:rPr lang="en-US" sz="2800" i="1" dirty="0" smtClean="0">
                <a:solidFill>
                  <a:srgbClr val="FF0000"/>
                </a:solidFill>
              </a:rPr>
              <a:t>(</a:t>
            </a:r>
            <a:r>
              <a:rPr lang="en-US" sz="2800" i="1" dirty="0">
                <a:solidFill>
                  <a:srgbClr val="FF0000"/>
                </a:solidFill>
              </a:rPr>
              <a:t>You do not need to use all WUFAR funds, only those applicable to your district)</a:t>
            </a:r>
          </a:p>
          <a:p>
            <a:pPr marL="320040" indent="-320040">
              <a:lnSpc>
                <a:spcPct val="100000"/>
              </a:lnSpc>
              <a:spcBef>
                <a:spcPts val="1200"/>
              </a:spcBef>
              <a:spcAft>
                <a:spcPts val="0"/>
              </a:spcAft>
              <a:buClr>
                <a:schemeClr val="accent3"/>
              </a:buClr>
              <a:buNone/>
              <a:defRPr/>
            </a:pPr>
            <a:endParaRPr lang="en-US" sz="3200" i="1"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7</a:t>
            </a:fld>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725207004"/>
              </p:ext>
            </p:extLst>
          </p:nvPr>
        </p:nvGraphicFramePr>
        <p:xfrm>
          <a:off x="1995976" y="3241674"/>
          <a:ext cx="8074146" cy="1981200"/>
        </p:xfrm>
        <a:graphic>
          <a:graphicData uri="http://schemas.openxmlformats.org/drawingml/2006/table">
            <a:tbl>
              <a:tblPr firstRow="1" bandRow="1">
                <a:tableStyleId>{69CF1AB2-1976-4502-BF36-3FF5EA218861}</a:tableStyleId>
              </a:tblPr>
              <a:tblGrid>
                <a:gridCol w="771832">
                  <a:extLst>
                    <a:ext uri="{9D8B030D-6E8A-4147-A177-3AD203B41FA5}">
                      <a16:colId xmlns:a16="http://schemas.microsoft.com/office/drawing/2014/main" val="20000"/>
                    </a:ext>
                  </a:extLst>
                </a:gridCol>
                <a:gridCol w="2966701">
                  <a:extLst>
                    <a:ext uri="{9D8B030D-6E8A-4147-A177-3AD203B41FA5}">
                      <a16:colId xmlns:a16="http://schemas.microsoft.com/office/drawing/2014/main" val="20001"/>
                    </a:ext>
                  </a:extLst>
                </a:gridCol>
                <a:gridCol w="217106">
                  <a:extLst>
                    <a:ext uri="{9D8B030D-6E8A-4147-A177-3AD203B41FA5}">
                      <a16:colId xmlns:a16="http://schemas.microsoft.com/office/drawing/2014/main" val="20002"/>
                    </a:ext>
                  </a:extLst>
                </a:gridCol>
                <a:gridCol w="868311">
                  <a:extLst>
                    <a:ext uri="{9D8B030D-6E8A-4147-A177-3AD203B41FA5}">
                      <a16:colId xmlns:a16="http://schemas.microsoft.com/office/drawing/2014/main" val="20003"/>
                    </a:ext>
                  </a:extLst>
                </a:gridCol>
                <a:gridCol w="3250196">
                  <a:extLst>
                    <a:ext uri="{9D8B030D-6E8A-4147-A177-3AD203B41FA5}">
                      <a16:colId xmlns:a16="http://schemas.microsoft.com/office/drawing/2014/main" val="20004"/>
                    </a:ext>
                  </a:extLst>
                </a:gridCol>
              </a:tblGrid>
              <a:tr h="371366">
                <a:tc>
                  <a:txBody>
                    <a:bodyPr/>
                    <a:lstStyle/>
                    <a:p>
                      <a:r>
                        <a:rPr lang="en-US" sz="2000" b="1" dirty="0" smtClean="0"/>
                        <a:t>10</a:t>
                      </a:r>
                      <a:endParaRPr lang="en-US" sz="2000" b="1" dirty="0"/>
                    </a:p>
                  </a:txBody>
                  <a:tcPr/>
                </a:tc>
                <a:tc>
                  <a:txBody>
                    <a:bodyPr/>
                    <a:lstStyle/>
                    <a:p>
                      <a:r>
                        <a:rPr lang="en-US" sz="2000" b="1" dirty="0" smtClean="0"/>
                        <a:t>General Fund</a:t>
                      </a:r>
                      <a:endParaRPr lang="en-US" sz="2000" b="1" dirty="0"/>
                    </a:p>
                  </a:txBody>
                  <a:tcPr/>
                </a:tc>
                <a:tc rowSpan="5">
                  <a:txBody>
                    <a:bodyPr/>
                    <a:lstStyle/>
                    <a:p>
                      <a:endParaRPr lang="en-US" sz="2000" b="1" dirty="0"/>
                    </a:p>
                  </a:txBody>
                  <a:tcPr>
                    <a:solidFill>
                      <a:schemeClr val="accent1">
                        <a:lumMod val="50000"/>
                      </a:schemeClr>
                    </a:solidFill>
                  </a:tcPr>
                </a:tc>
                <a:tc>
                  <a:txBody>
                    <a:bodyPr/>
                    <a:lstStyle/>
                    <a:p>
                      <a:r>
                        <a:rPr lang="en-US" sz="2000" b="1" dirty="0" smtClean="0"/>
                        <a:t>60</a:t>
                      </a:r>
                      <a:endParaRPr lang="en-US" sz="2000" b="1" dirty="0"/>
                    </a:p>
                  </a:txBody>
                  <a:tcPr/>
                </a:tc>
                <a:tc>
                  <a:txBody>
                    <a:bodyPr/>
                    <a:lstStyle/>
                    <a:p>
                      <a:r>
                        <a:rPr lang="en-US" sz="2000" b="1" dirty="0" smtClean="0"/>
                        <a:t>Agency Fund</a:t>
                      </a:r>
                      <a:endParaRPr lang="en-US" sz="2000" b="1" dirty="0"/>
                    </a:p>
                  </a:txBody>
                  <a:tcPr/>
                </a:tc>
                <a:extLst>
                  <a:ext uri="{0D108BD9-81ED-4DB2-BD59-A6C34878D82A}">
                    <a16:rowId xmlns:a16="http://schemas.microsoft.com/office/drawing/2014/main" val="10000"/>
                  </a:ext>
                </a:extLst>
              </a:tr>
              <a:tr h="371366">
                <a:tc>
                  <a:txBody>
                    <a:bodyPr/>
                    <a:lstStyle/>
                    <a:p>
                      <a:r>
                        <a:rPr lang="en-US" sz="2000" b="1" dirty="0" smtClean="0"/>
                        <a:t>20</a:t>
                      </a:r>
                      <a:endParaRPr lang="en-US" sz="2000" b="1" dirty="0"/>
                    </a:p>
                  </a:txBody>
                  <a:tcPr/>
                </a:tc>
                <a:tc>
                  <a:txBody>
                    <a:bodyPr/>
                    <a:lstStyle/>
                    <a:p>
                      <a:r>
                        <a:rPr lang="en-US" sz="2000" b="1" dirty="0" smtClean="0"/>
                        <a:t>Special Project Funds</a:t>
                      </a:r>
                      <a:endParaRPr lang="en-US" sz="2000" b="1" dirty="0"/>
                    </a:p>
                  </a:txBody>
                  <a:tcPr/>
                </a:tc>
                <a:tc vMerge="1">
                  <a:txBody>
                    <a:bodyPr/>
                    <a:lstStyle/>
                    <a:p>
                      <a:endParaRPr lang="en-US" dirty="0"/>
                    </a:p>
                  </a:txBody>
                  <a:tcPr/>
                </a:tc>
                <a:tc>
                  <a:txBody>
                    <a:bodyPr/>
                    <a:lstStyle/>
                    <a:p>
                      <a:r>
                        <a:rPr lang="en-US" sz="2000" b="1" dirty="0" smtClean="0"/>
                        <a:t>70</a:t>
                      </a:r>
                      <a:endParaRPr lang="en-US" sz="2000" b="1" dirty="0"/>
                    </a:p>
                  </a:txBody>
                  <a:tcPr/>
                </a:tc>
                <a:tc>
                  <a:txBody>
                    <a:bodyPr/>
                    <a:lstStyle/>
                    <a:p>
                      <a:r>
                        <a:rPr lang="en-US" sz="2000" b="1" dirty="0" smtClean="0"/>
                        <a:t>Trust Funds</a:t>
                      </a:r>
                      <a:endParaRPr lang="en-US" sz="2000" b="1" dirty="0"/>
                    </a:p>
                  </a:txBody>
                  <a:tcPr/>
                </a:tc>
                <a:extLst>
                  <a:ext uri="{0D108BD9-81ED-4DB2-BD59-A6C34878D82A}">
                    <a16:rowId xmlns:a16="http://schemas.microsoft.com/office/drawing/2014/main" val="10001"/>
                  </a:ext>
                </a:extLst>
              </a:tr>
              <a:tr h="371366">
                <a:tc>
                  <a:txBody>
                    <a:bodyPr/>
                    <a:lstStyle/>
                    <a:p>
                      <a:r>
                        <a:rPr lang="en-US" sz="2000" b="1" dirty="0" smtClean="0"/>
                        <a:t>30</a:t>
                      </a:r>
                      <a:endParaRPr lang="en-US" sz="2000" b="1" dirty="0"/>
                    </a:p>
                  </a:txBody>
                  <a:tcPr/>
                </a:tc>
                <a:tc>
                  <a:txBody>
                    <a:bodyPr/>
                    <a:lstStyle/>
                    <a:p>
                      <a:r>
                        <a:rPr lang="en-US" sz="2000" b="1" dirty="0" smtClean="0"/>
                        <a:t>Debt Service Funds</a:t>
                      </a:r>
                      <a:endParaRPr lang="en-US" sz="2000" b="1" dirty="0"/>
                    </a:p>
                  </a:txBody>
                  <a:tcPr/>
                </a:tc>
                <a:tc vMerge="1">
                  <a:txBody>
                    <a:bodyPr/>
                    <a:lstStyle/>
                    <a:p>
                      <a:endParaRPr lang="en-US" dirty="0"/>
                    </a:p>
                  </a:txBody>
                  <a:tcPr/>
                </a:tc>
                <a:tc>
                  <a:txBody>
                    <a:bodyPr/>
                    <a:lstStyle/>
                    <a:p>
                      <a:r>
                        <a:rPr lang="en-US" sz="2000" b="1" dirty="0" smtClean="0"/>
                        <a:t>80</a:t>
                      </a:r>
                      <a:endParaRPr lang="en-US" sz="2000" b="1" dirty="0"/>
                    </a:p>
                  </a:txBody>
                  <a:tcPr/>
                </a:tc>
                <a:tc>
                  <a:txBody>
                    <a:bodyPr/>
                    <a:lstStyle/>
                    <a:p>
                      <a:r>
                        <a:rPr lang="en-US" sz="2000" b="1" dirty="0" smtClean="0"/>
                        <a:t>Community Service Fund</a:t>
                      </a:r>
                      <a:endParaRPr lang="en-US" sz="2000" b="1" dirty="0"/>
                    </a:p>
                  </a:txBody>
                  <a:tcPr/>
                </a:tc>
                <a:extLst>
                  <a:ext uri="{0D108BD9-81ED-4DB2-BD59-A6C34878D82A}">
                    <a16:rowId xmlns:a16="http://schemas.microsoft.com/office/drawing/2014/main" val="10002"/>
                  </a:ext>
                </a:extLst>
              </a:tr>
              <a:tr h="371366">
                <a:tc>
                  <a:txBody>
                    <a:bodyPr/>
                    <a:lstStyle/>
                    <a:p>
                      <a:r>
                        <a:rPr lang="en-US" sz="2000" b="1" dirty="0" smtClean="0"/>
                        <a:t>40</a:t>
                      </a:r>
                      <a:endParaRPr lang="en-US" sz="2000" b="1" dirty="0"/>
                    </a:p>
                  </a:txBody>
                  <a:tcPr/>
                </a:tc>
                <a:tc>
                  <a:txBody>
                    <a:bodyPr/>
                    <a:lstStyle/>
                    <a:p>
                      <a:r>
                        <a:rPr lang="en-US" sz="2000" b="1" dirty="0" smtClean="0"/>
                        <a:t>Capital Projects Funds</a:t>
                      </a:r>
                      <a:endParaRPr lang="en-US" sz="2000" b="1" dirty="0"/>
                    </a:p>
                  </a:txBody>
                  <a:tcPr/>
                </a:tc>
                <a:tc vMerge="1">
                  <a:txBody>
                    <a:bodyPr/>
                    <a:lstStyle/>
                    <a:p>
                      <a:endParaRPr lang="en-US" dirty="0"/>
                    </a:p>
                  </a:txBody>
                  <a:tcPr/>
                </a:tc>
                <a:tc rowSpan="2">
                  <a:txBody>
                    <a:bodyPr/>
                    <a:lstStyle/>
                    <a:p>
                      <a:r>
                        <a:rPr lang="en-US" sz="2000" b="1" dirty="0" smtClean="0"/>
                        <a:t>90</a:t>
                      </a:r>
                      <a:endParaRPr lang="en-US" sz="2000" b="1" dirty="0"/>
                    </a:p>
                  </a:txBody>
                  <a:tcPr/>
                </a:tc>
                <a:tc rowSpan="2">
                  <a:txBody>
                    <a:bodyPr/>
                    <a:lstStyle/>
                    <a:p>
                      <a:r>
                        <a:rPr lang="en-US" sz="2000" b="1" dirty="0" smtClean="0"/>
                        <a:t>Package &amp; Cooperative Program Fund</a:t>
                      </a:r>
                      <a:endParaRPr lang="en-US" sz="2000" b="1" dirty="0"/>
                    </a:p>
                  </a:txBody>
                  <a:tcPr/>
                </a:tc>
                <a:extLst>
                  <a:ext uri="{0D108BD9-81ED-4DB2-BD59-A6C34878D82A}">
                    <a16:rowId xmlns:a16="http://schemas.microsoft.com/office/drawing/2014/main" val="10003"/>
                  </a:ext>
                </a:extLst>
              </a:tr>
              <a:tr h="371366">
                <a:tc>
                  <a:txBody>
                    <a:bodyPr/>
                    <a:lstStyle/>
                    <a:p>
                      <a:r>
                        <a:rPr lang="en-US" sz="2000" b="1" dirty="0" smtClean="0"/>
                        <a:t>50</a:t>
                      </a:r>
                      <a:endParaRPr lang="en-US" sz="2000" b="1" dirty="0"/>
                    </a:p>
                  </a:txBody>
                  <a:tcPr/>
                </a:tc>
                <a:tc>
                  <a:txBody>
                    <a:bodyPr/>
                    <a:lstStyle/>
                    <a:p>
                      <a:r>
                        <a:rPr lang="en-US" sz="2000" b="1" dirty="0" smtClean="0"/>
                        <a:t>Food Service Fund</a:t>
                      </a:r>
                      <a:endParaRPr lang="en-US" sz="2000" b="1"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90505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FUND 10  - General Fund</a:t>
            </a:r>
            <a:endParaRPr lang="en-US" dirty="0"/>
          </a:p>
        </p:txBody>
      </p:sp>
      <p:sp>
        <p:nvSpPr>
          <p:cNvPr id="3" name="Text Placeholder 2"/>
          <p:cNvSpPr>
            <a:spLocks noGrp="1"/>
          </p:cNvSpPr>
          <p:nvPr>
            <p:ph type="body" sz="quarter" idx="14"/>
          </p:nvPr>
        </p:nvSpPr>
        <p:spPr>
          <a:xfrm>
            <a:off x="1565910" y="1387301"/>
            <a:ext cx="9113814" cy="5507763"/>
          </a:xfrm>
        </p:spPr>
        <p:txBody>
          <a:bodyPr>
            <a:noAutofit/>
          </a:bodyPr>
          <a:lstStyle/>
          <a:p>
            <a:pPr marL="457200" indent="-457200">
              <a:lnSpc>
                <a:spcPct val="90000"/>
              </a:lnSpc>
              <a:spcAft>
                <a:spcPts val="0"/>
              </a:spcAft>
              <a:buClr>
                <a:schemeClr val="accent1">
                  <a:lumMod val="50000"/>
                </a:schemeClr>
              </a:buClr>
              <a:buFont typeface="Wingdings" pitchFamily="2" charset="2"/>
              <a:buChar char="Ø"/>
              <a:defRPr/>
            </a:pPr>
            <a:r>
              <a:rPr lang="en-US" sz="2800" dirty="0"/>
              <a:t>Financial transactions relating to current operations not required to be accounted for in other funds</a:t>
            </a:r>
          </a:p>
          <a:p>
            <a:pPr marL="457200" indent="-457200">
              <a:lnSpc>
                <a:spcPct val="90000"/>
              </a:lnSpc>
              <a:spcAft>
                <a:spcPts val="0"/>
              </a:spcAft>
              <a:buClr>
                <a:schemeClr val="accent1">
                  <a:lumMod val="50000"/>
                </a:schemeClr>
              </a:buClr>
              <a:buFont typeface="Wingdings" pitchFamily="2" charset="2"/>
              <a:buChar char="Ø"/>
              <a:defRPr/>
            </a:pPr>
            <a:endParaRPr lang="en-US" sz="1000" dirty="0"/>
          </a:p>
          <a:p>
            <a:pPr marL="457200" indent="-457200">
              <a:lnSpc>
                <a:spcPct val="90000"/>
              </a:lnSpc>
              <a:spcAft>
                <a:spcPts val="0"/>
              </a:spcAft>
              <a:buClr>
                <a:schemeClr val="accent1">
                  <a:lumMod val="50000"/>
                </a:schemeClr>
              </a:buClr>
              <a:buFont typeface="Wingdings" pitchFamily="2" charset="2"/>
              <a:buChar char="Ø"/>
              <a:defRPr/>
            </a:pPr>
            <a:r>
              <a:rPr lang="en-US" sz="2800" dirty="0"/>
              <a:t> Most typically used for general education costs funded by a combination of local, state and federal funds. </a:t>
            </a:r>
          </a:p>
          <a:p>
            <a:pPr marL="457200" indent="-457200">
              <a:lnSpc>
                <a:spcPct val="90000"/>
              </a:lnSpc>
              <a:spcAft>
                <a:spcPts val="0"/>
              </a:spcAft>
              <a:buClr>
                <a:schemeClr val="accent1">
                  <a:lumMod val="50000"/>
                </a:schemeClr>
              </a:buClr>
              <a:buFont typeface="Wingdings" pitchFamily="2" charset="2"/>
              <a:buChar char="Ø"/>
              <a:defRPr/>
            </a:pPr>
            <a:endParaRPr lang="en-US" sz="1000" dirty="0"/>
          </a:p>
          <a:p>
            <a:pPr marL="457200" indent="-457200">
              <a:lnSpc>
                <a:spcPct val="90000"/>
              </a:lnSpc>
              <a:spcAft>
                <a:spcPts val="0"/>
              </a:spcAft>
              <a:buClr>
                <a:schemeClr val="accent1">
                  <a:lumMod val="50000"/>
                </a:schemeClr>
              </a:buClr>
              <a:buFont typeface="Wingdings" pitchFamily="2" charset="2"/>
              <a:buChar char="Ø"/>
              <a:defRPr/>
            </a:pPr>
            <a:r>
              <a:rPr lang="en-US" sz="2800" dirty="0"/>
              <a:t>Day to day operations</a:t>
            </a:r>
          </a:p>
          <a:p>
            <a:pPr marL="731520" lvl="2" indent="-457200">
              <a:lnSpc>
                <a:spcPct val="90000"/>
              </a:lnSpc>
              <a:spcAft>
                <a:spcPts val="0"/>
              </a:spcAft>
              <a:buClr>
                <a:schemeClr val="accent1">
                  <a:lumMod val="50000"/>
                </a:schemeClr>
              </a:buClr>
              <a:buFont typeface="Wingdings 2"/>
              <a:buChar char=""/>
              <a:defRPr/>
            </a:pPr>
            <a:r>
              <a:rPr lang="en-US" sz="2800" b="1" dirty="0"/>
              <a:t>Instruction activities</a:t>
            </a:r>
          </a:p>
          <a:p>
            <a:pPr marL="731520" lvl="2" indent="-457200">
              <a:lnSpc>
                <a:spcPct val="90000"/>
              </a:lnSpc>
              <a:spcAft>
                <a:spcPts val="0"/>
              </a:spcAft>
              <a:buClr>
                <a:schemeClr val="accent1">
                  <a:lumMod val="50000"/>
                </a:schemeClr>
              </a:buClr>
              <a:buFont typeface="Wingdings 2"/>
              <a:buChar char=""/>
              <a:defRPr/>
            </a:pPr>
            <a:r>
              <a:rPr lang="en-US" sz="2800" b="1" dirty="0"/>
              <a:t>Instructional staff support</a:t>
            </a:r>
          </a:p>
          <a:p>
            <a:pPr marL="731520" lvl="2" indent="-457200">
              <a:lnSpc>
                <a:spcPct val="90000"/>
              </a:lnSpc>
              <a:spcAft>
                <a:spcPts val="0"/>
              </a:spcAft>
              <a:buClr>
                <a:schemeClr val="accent1">
                  <a:lumMod val="50000"/>
                </a:schemeClr>
              </a:buClr>
              <a:buFont typeface="Wingdings 2"/>
              <a:buChar char=""/>
              <a:defRPr/>
            </a:pPr>
            <a:r>
              <a:rPr lang="en-US" sz="2800" b="1" dirty="0"/>
              <a:t>Pupil support activities</a:t>
            </a:r>
          </a:p>
          <a:p>
            <a:pPr marL="731520" lvl="2" indent="-457200">
              <a:lnSpc>
                <a:spcPct val="90000"/>
              </a:lnSpc>
              <a:spcAft>
                <a:spcPts val="0"/>
              </a:spcAft>
              <a:buClr>
                <a:schemeClr val="accent1">
                  <a:lumMod val="50000"/>
                </a:schemeClr>
              </a:buClr>
              <a:buFont typeface="Wingdings 2"/>
              <a:buChar char=""/>
              <a:defRPr/>
            </a:pPr>
            <a:r>
              <a:rPr lang="en-US" sz="2800" b="1" dirty="0"/>
              <a:t>Other support activities</a:t>
            </a:r>
          </a:p>
          <a:p>
            <a:pPr marL="320040" indent="-320040">
              <a:lnSpc>
                <a:spcPct val="100000"/>
              </a:lnSpc>
              <a:spcBef>
                <a:spcPts val="1200"/>
              </a:spcBef>
              <a:spcAft>
                <a:spcPts val="0"/>
              </a:spcAft>
              <a:buClr>
                <a:schemeClr val="accent3"/>
              </a:buClr>
              <a:buNone/>
              <a:defRPr/>
            </a:pPr>
            <a:endParaRPr lang="en-US" sz="3200" i="1"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8</a:t>
            </a:fld>
            <a:endParaRPr lang="en-US" sz="2400" dirty="0"/>
          </a:p>
        </p:txBody>
      </p:sp>
    </p:spTree>
    <p:extLst>
      <p:ext uri="{BB962C8B-B14F-4D97-AF65-F5344CB8AC3E}">
        <p14:creationId xmlns:p14="http://schemas.microsoft.com/office/powerpoint/2010/main" val="3471855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20 FUNDS – Special Projects</a:t>
            </a:r>
            <a:endParaRPr lang="en-US" dirty="0"/>
          </a:p>
        </p:txBody>
      </p:sp>
      <p:sp>
        <p:nvSpPr>
          <p:cNvPr id="3" name="Text Placeholder 2"/>
          <p:cNvSpPr>
            <a:spLocks noGrp="1"/>
          </p:cNvSpPr>
          <p:nvPr>
            <p:ph type="body" sz="quarter" idx="14"/>
          </p:nvPr>
        </p:nvSpPr>
        <p:spPr>
          <a:xfrm>
            <a:off x="1519018" y="1213320"/>
            <a:ext cx="9113814" cy="5507763"/>
          </a:xfrm>
        </p:spPr>
        <p:txBody>
          <a:bodyPr>
            <a:noAutofit/>
          </a:bodyPr>
          <a:lstStyle/>
          <a:p>
            <a:pPr marL="274320" indent="-274320">
              <a:lnSpc>
                <a:spcPct val="100000"/>
              </a:lnSpc>
              <a:spcBef>
                <a:spcPts val="0"/>
              </a:spcBef>
              <a:spcAft>
                <a:spcPts val="0"/>
              </a:spcAft>
              <a:buClr>
                <a:schemeClr val="accent3"/>
              </a:buClr>
              <a:buNone/>
              <a:defRPr/>
            </a:pPr>
            <a:r>
              <a:rPr lang="en-US" sz="3200" u="sng" dirty="0">
                <a:solidFill>
                  <a:srgbClr val="FF0000"/>
                </a:solidFill>
              </a:rPr>
              <a:t>FUND 21</a:t>
            </a:r>
          </a:p>
          <a:p>
            <a:pPr marL="274320" indent="-274320">
              <a:lnSpc>
                <a:spcPct val="100000"/>
              </a:lnSpc>
              <a:spcBef>
                <a:spcPts val="0"/>
              </a:spcBef>
              <a:spcAft>
                <a:spcPts val="0"/>
              </a:spcAft>
              <a:buClr>
                <a:schemeClr val="accent3"/>
              </a:buClr>
              <a:buNone/>
              <a:defRPr/>
            </a:pPr>
            <a:r>
              <a:rPr lang="en-US" sz="2400" dirty="0"/>
              <a:t>	</a:t>
            </a:r>
            <a:r>
              <a:rPr lang="en-US" sz="2800" dirty="0"/>
              <a:t>Gifts and donations received from private parties that can be used for district operations</a:t>
            </a:r>
          </a:p>
          <a:p>
            <a:pPr marL="274320" indent="-274320">
              <a:lnSpc>
                <a:spcPct val="100000"/>
              </a:lnSpc>
              <a:spcBef>
                <a:spcPts val="0"/>
              </a:spcBef>
              <a:spcAft>
                <a:spcPts val="0"/>
              </a:spcAft>
              <a:buClr>
                <a:schemeClr val="accent3"/>
              </a:buClr>
              <a:buNone/>
              <a:defRPr/>
            </a:pPr>
            <a:r>
              <a:rPr lang="en-US" sz="3200" u="sng" dirty="0">
                <a:solidFill>
                  <a:srgbClr val="FF0000"/>
                </a:solidFill>
              </a:rPr>
              <a:t>FUND 23</a:t>
            </a:r>
          </a:p>
          <a:p>
            <a:pPr marL="274320" indent="-274320">
              <a:lnSpc>
                <a:spcPct val="100000"/>
              </a:lnSpc>
              <a:spcBef>
                <a:spcPts val="0"/>
              </a:spcBef>
              <a:spcAft>
                <a:spcPts val="0"/>
              </a:spcAft>
              <a:buClr>
                <a:schemeClr val="accent3"/>
              </a:buClr>
              <a:buNone/>
              <a:defRPr/>
            </a:pPr>
            <a:r>
              <a:rPr lang="en-US" sz="2800" dirty="0"/>
              <a:t>	Any remaining TEACH fund balance being used to make payments on a TEACH loan</a:t>
            </a:r>
          </a:p>
          <a:p>
            <a:pPr marL="274320" indent="-274320">
              <a:lnSpc>
                <a:spcPct val="100000"/>
              </a:lnSpc>
              <a:spcBef>
                <a:spcPts val="0"/>
              </a:spcBef>
              <a:spcAft>
                <a:spcPts val="0"/>
              </a:spcAft>
              <a:buClr>
                <a:schemeClr val="accent3"/>
              </a:buClr>
              <a:buNone/>
              <a:defRPr/>
            </a:pPr>
            <a:r>
              <a:rPr lang="en-US" sz="3200" u="sng" dirty="0">
                <a:solidFill>
                  <a:srgbClr val="FF0000"/>
                </a:solidFill>
              </a:rPr>
              <a:t>FUND 27</a:t>
            </a:r>
          </a:p>
          <a:p>
            <a:pPr marL="274320" indent="-274320">
              <a:lnSpc>
                <a:spcPct val="100000"/>
              </a:lnSpc>
              <a:spcBef>
                <a:spcPts val="0"/>
              </a:spcBef>
              <a:spcAft>
                <a:spcPts val="0"/>
              </a:spcAft>
              <a:buClr>
                <a:schemeClr val="accent3"/>
              </a:buClr>
              <a:buNone/>
              <a:defRPr/>
            </a:pPr>
            <a:r>
              <a:rPr lang="en-US" sz="3200" dirty="0"/>
              <a:t>	</a:t>
            </a:r>
            <a:r>
              <a:rPr lang="en-US" sz="2800" dirty="0"/>
              <a:t>Special education and related services funded wholly or in part with state or federal special education aid</a:t>
            </a:r>
          </a:p>
          <a:p>
            <a:pPr marL="274320" indent="-274320">
              <a:lnSpc>
                <a:spcPct val="100000"/>
              </a:lnSpc>
              <a:spcBef>
                <a:spcPts val="0"/>
              </a:spcBef>
              <a:spcAft>
                <a:spcPts val="0"/>
              </a:spcAft>
              <a:buClr>
                <a:schemeClr val="accent3"/>
              </a:buClr>
              <a:buNone/>
              <a:defRPr/>
            </a:pPr>
            <a:r>
              <a:rPr lang="en-US" sz="3200" u="sng" dirty="0">
                <a:solidFill>
                  <a:srgbClr val="FF0000"/>
                </a:solidFill>
              </a:rPr>
              <a:t>FUND 29</a:t>
            </a:r>
          </a:p>
          <a:p>
            <a:pPr marL="274320" indent="-274320">
              <a:lnSpc>
                <a:spcPct val="100000"/>
              </a:lnSpc>
              <a:spcBef>
                <a:spcPts val="0"/>
              </a:spcBef>
              <a:spcAft>
                <a:spcPts val="0"/>
              </a:spcAft>
              <a:buClr>
                <a:schemeClr val="accent3"/>
              </a:buClr>
              <a:buNone/>
              <a:defRPr/>
            </a:pPr>
            <a:r>
              <a:rPr lang="en-US" sz="2800" dirty="0">
                <a:solidFill>
                  <a:schemeClr val="accent1">
                    <a:lumMod val="75000"/>
                  </a:schemeClr>
                </a:solidFill>
              </a:rPr>
              <a:t>	</a:t>
            </a:r>
            <a:r>
              <a:rPr lang="en-US" sz="2800" dirty="0"/>
              <a:t>Special revenue K-12 instructional programs not required to be reported in other special revenue funds</a:t>
            </a:r>
          </a:p>
          <a:p>
            <a:pPr marL="320040" indent="-320040">
              <a:lnSpc>
                <a:spcPct val="100000"/>
              </a:lnSpc>
              <a:spcBef>
                <a:spcPts val="0"/>
              </a:spcBef>
              <a:spcAft>
                <a:spcPts val="0"/>
              </a:spcAft>
              <a:buClr>
                <a:schemeClr val="accent3"/>
              </a:buClr>
              <a:buNone/>
              <a:defRPr/>
            </a:pPr>
            <a:endParaRPr lang="en-US" sz="2800" i="1" dirty="0"/>
          </a:p>
        </p:txBody>
      </p:sp>
      <p:pic>
        <p:nvPicPr>
          <p:cNvPr id="4" name="Picture 5" descr="logo_tony_new.gif"/>
          <p:cNvPicPr>
            <a:picLocks noChangeAspect="1"/>
          </p:cNvPicPr>
          <p:nvPr/>
        </p:nvPicPr>
        <p:blipFill>
          <a:blip r:embed="rId3" cstate="print"/>
          <a:srcRect/>
          <a:stretch>
            <a:fillRect/>
          </a:stretch>
        </p:blipFill>
        <p:spPr bwMode="auto">
          <a:xfrm>
            <a:off x="11544300" y="6085439"/>
            <a:ext cx="809625" cy="809625"/>
          </a:xfrm>
          <a:prstGeom prst="rect">
            <a:avLst/>
          </a:prstGeom>
          <a:noFill/>
          <a:ln w="9525">
            <a:noFill/>
            <a:miter lim="800000"/>
            <a:headEnd/>
            <a:tailEnd/>
          </a:ln>
        </p:spPr>
      </p:pic>
      <p:sp>
        <p:nvSpPr>
          <p:cNvPr id="6" name="TextBox 5"/>
          <p:cNvSpPr txBox="1"/>
          <p:nvPr/>
        </p:nvSpPr>
        <p:spPr>
          <a:xfrm>
            <a:off x="334318" y="6259418"/>
            <a:ext cx="802358" cy="461665"/>
          </a:xfrm>
          <a:prstGeom prst="rect">
            <a:avLst/>
          </a:prstGeom>
          <a:noFill/>
        </p:spPr>
        <p:txBody>
          <a:bodyPr wrap="square" rtlCol="0">
            <a:spAutoFit/>
          </a:bodyPr>
          <a:lstStyle/>
          <a:p>
            <a:fld id="{BB4A0869-0424-40AA-AF10-D3A4D706B8FB}" type="slidenum">
              <a:rPr lang="en-US" sz="2400" smtClean="0"/>
              <a:t>9</a:t>
            </a:fld>
            <a:endParaRPr lang="en-US" sz="2400" dirty="0"/>
          </a:p>
        </p:txBody>
      </p:sp>
    </p:spTree>
    <p:extLst>
      <p:ext uri="{BB962C8B-B14F-4D97-AF65-F5344CB8AC3E}">
        <p14:creationId xmlns:p14="http://schemas.microsoft.com/office/powerpoint/2010/main" val="1429352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PI - LATO">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2116</TotalTime>
  <Words>3246</Words>
  <Application>Microsoft Office PowerPoint</Application>
  <PresentationFormat>Custom</PresentationFormat>
  <Paragraphs>727</Paragraphs>
  <Slides>50</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Gadget</vt:lpstr>
      <vt:lpstr>Lato</vt:lpstr>
      <vt:lpstr>Lato Black</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WUFAR 2017PowerPoint Presentation</dc:title>
  <dc:creator>DPI.SchoolFinancialServices@dpi.wi.gov</dc:creator>
  <cp:keywords>WUFAR,accounting, Fund, Location, Source, Object, Function, Project, examples</cp:keywords>
  <cp:lastModifiedBy>Fornecker, Eugene   DPI</cp:lastModifiedBy>
  <cp:revision>122</cp:revision>
  <dcterms:created xsi:type="dcterms:W3CDTF">2016-02-23T19:34:17Z</dcterms:created>
  <dcterms:modified xsi:type="dcterms:W3CDTF">2018-03-13T15:54:22Z</dcterms:modified>
</cp:coreProperties>
</file>