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8"/>
  </p:notesMasterIdLst>
  <p:handoutMasterIdLst>
    <p:handoutMasterId r:id="rId39"/>
  </p:handoutMasterIdLst>
  <p:sldIdLst>
    <p:sldId id="326" r:id="rId2"/>
    <p:sldId id="325" r:id="rId3"/>
    <p:sldId id="270" r:id="rId4"/>
    <p:sldId id="271" r:id="rId5"/>
    <p:sldId id="272" r:id="rId6"/>
    <p:sldId id="273" r:id="rId7"/>
    <p:sldId id="301" r:id="rId8"/>
    <p:sldId id="302" r:id="rId9"/>
    <p:sldId id="303" r:id="rId10"/>
    <p:sldId id="305" r:id="rId11"/>
    <p:sldId id="307" r:id="rId12"/>
    <p:sldId id="308" r:id="rId13"/>
    <p:sldId id="327" r:id="rId14"/>
    <p:sldId id="309" r:id="rId15"/>
    <p:sldId id="310" r:id="rId16"/>
    <p:sldId id="328" r:id="rId17"/>
    <p:sldId id="269" r:id="rId18"/>
    <p:sldId id="312" r:id="rId19"/>
    <p:sldId id="313" r:id="rId20"/>
    <p:sldId id="314" r:id="rId21"/>
    <p:sldId id="315" r:id="rId22"/>
    <p:sldId id="316" r:id="rId23"/>
    <p:sldId id="317" r:id="rId24"/>
    <p:sldId id="318" r:id="rId25"/>
    <p:sldId id="321" r:id="rId26"/>
    <p:sldId id="324" r:id="rId27"/>
    <p:sldId id="322" r:id="rId28"/>
    <p:sldId id="329" r:id="rId29"/>
    <p:sldId id="335" r:id="rId30"/>
    <p:sldId id="331" r:id="rId31"/>
    <p:sldId id="333" r:id="rId32"/>
    <p:sldId id="334" r:id="rId33"/>
    <p:sldId id="332" r:id="rId34"/>
    <p:sldId id="330" r:id="rId35"/>
    <p:sldId id="299" r:id="rId36"/>
    <p:sldId id="323" r:id="rId37"/>
  </p:sldIdLst>
  <p:sldSz cx="12480925" cy="7023100"/>
  <p:notesSz cx="7010400" cy="92964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FC2CFC"/>
    <a:srgbClr val="00AB4E"/>
    <a:srgbClr val="0070C0"/>
    <a:srgbClr val="009999"/>
    <a:srgbClr val="333399"/>
    <a:srgbClr val="0066CC"/>
    <a:srgbClr val="0099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2642" autoAdjust="0"/>
  </p:normalViewPr>
  <p:slideViewPr>
    <p:cSldViewPr snapToGrid="0">
      <p:cViewPr varScale="1">
        <p:scale>
          <a:sx n="90" d="100"/>
          <a:sy n="90" d="100"/>
        </p:scale>
        <p:origin x="1368" y="84"/>
      </p:cViewPr>
      <p:guideLst>
        <p:guide pos="3931"/>
        <p:guide orient="horz" pos="221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solidFill>
                <a:latin typeface="+mj-lt"/>
                <a:ea typeface="+mj-ea"/>
                <a:cs typeface="+mj-cs"/>
              </a:defRPr>
            </a:pPr>
            <a:r>
              <a:rPr lang="en-US" sz="2200" b="1" i="0" u="none" strike="noStrike" kern="1200" spc="0" normalizeH="0" baseline="0" dirty="0">
                <a:solidFill>
                  <a:sysClr val="windowText" lastClr="000000"/>
                </a:solidFill>
                <a:latin typeface="Lato Black" panose="020F0A02020204030203" pitchFamily="34" charset="0"/>
              </a:rPr>
              <a:t>$1,467,136,600 in FY 2024</a:t>
            </a:r>
          </a:p>
        </c:rich>
      </c:tx>
      <c:layout>
        <c:manualLayout>
          <c:xMode val="edge"/>
          <c:yMode val="edge"/>
          <c:x val="0.20614043546499258"/>
          <c:y val="3.3333421380026249E-2"/>
        </c:manualLayout>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0.13417721220103696"/>
          <c:y val="0.11089620726239177"/>
          <c:w val="0.49037926144839983"/>
          <c:h val="0.8891037927376082"/>
        </c:manualLayout>
      </c:layout>
      <c:pieChart>
        <c:varyColors val="1"/>
        <c:ser>
          <c:idx val="0"/>
          <c:order val="0"/>
          <c:dPt>
            <c:idx val="0"/>
            <c:bubble3D val="0"/>
            <c:explosion val="1"/>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3578-46EC-BCC3-75CBD1E9565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3578-46EC-BCC3-75CBD1E9565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3578-46EC-BCC3-75CBD1E9565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3578-46EC-BCC3-75CBD1E95657}"/>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3578-46EC-BCC3-75CBD1E95657}"/>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3578-46EC-BCC3-75CBD1E9565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3578-46EC-BCC3-75CBD1E9565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3578-46EC-BCC3-75CBD1E95657}"/>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3578-46EC-BCC3-75CBD1E95657}"/>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3578-46EC-BCC3-75CBD1E95657}"/>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3578-46EC-BCC3-75CBD1E95657}"/>
              </c:ext>
            </c:extLst>
          </c:dPt>
          <c:dLbls>
            <c:delete val="1"/>
          </c:dLbls>
          <c:cat>
            <c:strRef>
              <c:f>Sheet1!$B$3:$B$13</c:f>
              <c:strCache>
                <c:ptCount val="11"/>
                <c:pt idx="0">
                  <c:v>Special Ed Aids</c:v>
                </c:pt>
                <c:pt idx="1">
                  <c:v>Per-Pupil Aid</c:v>
                </c:pt>
                <c:pt idx="2">
                  <c:v>AGR</c:v>
                </c:pt>
                <c:pt idx="3">
                  <c:v>Common Sch Fund</c:v>
                </c:pt>
                <c:pt idx="4">
                  <c:v>Transportation Aids</c:v>
                </c:pt>
                <c:pt idx="5">
                  <c:v>Sparsity Aid</c:v>
                </c:pt>
                <c:pt idx="6">
                  <c:v>Bilingual-Bicultural</c:v>
                </c:pt>
                <c:pt idx="7">
                  <c:v>State Tuition</c:v>
                </c:pt>
                <c:pt idx="8">
                  <c:v>Mental Health Aid</c:v>
                </c:pt>
                <c:pt idx="9">
                  <c:v>Mental Health Grant</c:v>
                </c:pt>
                <c:pt idx="10">
                  <c:v>High Poverty Aid</c:v>
                </c:pt>
              </c:strCache>
            </c:strRef>
          </c:cat>
          <c:val>
            <c:numRef>
              <c:f>Sheet1!$C$3:$C$13</c:f>
              <c:numCache>
                <c:formatCode>#,##0</c:formatCode>
                <c:ptCount val="11"/>
                <c:pt idx="0">
                  <c:v>571068700</c:v>
                </c:pt>
                <c:pt idx="1">
                  <c:v>591003000</c:v>
                </c:pt>
                <c:pt idx="2" formatCode="_(&quot;$&quot;* #,##0_);_(&quot;$&quot;* \(#,##0\);_(&quot;$&quot;* &quot;-&quot;??_);_(@_)">
                  <c:v>109318200</c:v>
                </c:pt>
                <c:pt idx="3" formatCode="_(&quot;$&quot;* #,##0_);_(&quot;$&quot;* \(#,##0\);_(&quot;$&quot;* &quot;-&quot;??_);_(@_)">
                  <c:v>65000000</c:v>
                </c:pt>
                <c:pt idx="4" formatCode="_(&quot;$&quot;* #,##0_);_(&quot;$&quot;* \(#,##0\);_(&quot;$&quot;* &quot;-&quot;??_);_(@_)">
                  <c:v>46800000</c:v>
                </c:pt>
                <c:pt idx="5">
                  <c:v>28614000</c:v>
                </c:pt>
                <c:pt idx="6">
                  <c:v>10089800</c:v>
                </c:pt>
                <c:pt idx="7" formatCode="_(&quot;$&quot;* #,##0_);_(&quot;$&quot;* \(#,##0\);_(&quot;$&quot;* &quot;-&quot;??_);_(@_)">
                  <c:v>8242900</c:v>
                </c:pt>
                <c:pt idx="8" formatCode="_(&quot;$&quot;* #,##0_);_(&quot;$&quot;* \(#,##0\);_(&quot;$&quot;* &quot;-&quot;??_);_(@_)">
                  <c:v>12000000</c:v>
                </c:pt>
                <c:pt idx="9" formatCode="_(&quot;$&quot;* #,##0_);_(&quot;$&quot;* \(#,##0\);_(&quot;$&quot;* &quot;-&quot;??_);_(@_)">
                  <c:v>25000000</c:v>
                </c:pt>
                <c:pt idx="10" formatCode="_(&quot;$&quot;* #,##0_);_(&quot;$&quot;* \(#,##0\);_(&quot;$&quot;* &quot;-&quot;??_);_(@_)">
                  <c:v>0</c:v>
                </c:pt>
              </c:numCache>
            </c:numRef>
          </c:val>
          <c:extLst>
            <c:ext xmlns:c16="http://schemas.microsoft.com/office/drawing/2014/chart" uri="{C3380CC4-5D6E-409C-BE32-E72D297353CC}">
              <c16:uniqueId val="{00000016-3578-46EC-BCC3-75CBD1E9565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j-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j-lt"/>
                <a:ea typeface="+mn-ea"/>
                <a:cs typeface="+mn-cs"/>
              </a:defRPr>
            </a:pPr>
            <a:endParaRPr lang="en-US"/>
          </a:p>
        </c:txPr>
      </c:legendEntry>
      <c:legendEntry>
        <c:idx val="3"/>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4"/>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5"/>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6"/>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7"/>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8"/>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9"/>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Black" panose="020F0A02020204030203" pitchFamily="34" charset="0"/>
                <a:ea typeface="+mn-ea"/>
                <a:cs typeface="+mn-cs"/>
              </a:defRPr>
            </a:pPr>
            <a:endParaRPr lang="en-US"/>
          </a:p>
        </c:txPr>
      </c:legendEntry>
      <c:legendEntry>
        <c:idx val="10"/>
        <c:delete val="1"/>
      </c:legendEntry>
      <c:layout>
        <c:manualLayout>
          <c:xMode val="edge"/>
          <c:yMode val="edge"/>
          <c:x val="0.64139212215633334"/>
          <c:y val="5.1931495197606783E-3"/>
          <c:w val="0.34577088904467917"/>
          <c:h val="0.99480685048023931"/>
        </c:manualLayout>
      </c:layout>
      <c:overlay val="0"/>
      <c:spPr>
        <a:solidFill>
          <a:schemeClr val="lt1">
            <a:alpha val="50000"/>
          </a:schemeClr>
        </a:solid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Lato" panose="020F0502020204030203" pitchFamily="34" charset="0"/>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2857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0.18021</cdr:x>
      <cdr:y>0.67262</cdr:y>
    </cdr:from>
    <cdr:to>
      <cdr:x>0.41159</cdr:x>
      <cdr:y>0.88363</cdr:y>
    </cdr:to>
    <cdr:sp macro="" textlink="">
      <cdr:nvSpPr>
        <cdr:cNvPr id="2" name="TextBox 1">
          <a:extLst xmlns:a="http://schemas.openxmlformats.org/drawingml/2006/main">
            <a:ext uri="{FF2B5EF4-FFF2-40B4-BE49-F238E27FC236}">
              <a16:creationId xmlns:a16="http://schemas.microsoft.com/office/drawing/2014/main" id="{E01A3544-DCDD-47EE-BCB3-0AD349BC3BB4}"/>
            </a:ext>
          </a:extLst>
        </cdr:cNvPr>
        <cdr:cNvSpPr txBox="1"/>
      </cdr:nvSpPr>
      <cdr:spPr>
        <a:xfrm xmlns:a="http://schemas.openxmlformats.org/drawingml/2006/main">
          <a:off x="1679102" y="3389315"/>
          <a:ext cx="2155854" cy="1063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Per-Pupil </a:t>
          </a:r>
        </a:p>
        <a:p xmlns:a="http://schemas.openxmlformats.org/drawingml/2006/main">
          <a:pPr algn="ctr"/>
          <a:r>
            <a:rPr lang="en-US" sz="2400" dirty="0"/>
            <a:t>Aid</a:t>
          </a:r>
        </a:p>
      </cdr:txBody>
    </cdr:sp>
  </cdr:relSizeAnchor>
  <cdr:relSizeAnchor xmlns:cdr="http://schemas.openxmlformats.org/drawingml/2006/chartDrawing">
    <cdr:from>
      <cdr:x>0.17459</cdr:x>
      <cdr:y>0.34524</cdr:y>
    </cdr:from>
    <cdr:to>
      <cdr:x>0.27379</cdr:x>
      <cdr:y>0.45861</cdr:y>
    </cdr:to>
    <cdr:sp macro="" textlink="">
      <cdr:nvSpPr>
        <cdr:cNvPr id="4" name="TextBox 1">
          <a:extLst xmlns:a="http://schemas.openxmlformats.org/drawingml/2006/main">
            <a:ext uri="{FF2B5EF4-FFF2-40B4-BE49-F238E27FC236}">
              <a16:creationId xmlns:a16="http://schemas.microsoft.com/office/drawing/2014/main" id="{96F0739C-0F9D-48D9-BC73-0B5CF4A80052}"/>
            </a:ext>
          </a:extLst>
        </cdr:cNvPr>
        <cdr:cNvSpPr txBox="1"/>
      </cdr:nvSpPr>
      <cdr:spPr>
        <a:xfrm xmlns:a="http://schemas.openxmlformats.org/drawingml/2006/main">
          <a:off x="1626745" y="1739636"/>
          <a:ext cx="924283" cy="571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AGR</a:t>
          </a:r>
        </a:p>
      </cdr:txBody>
    </cdr:sp>
  </cdr:relSizeAnchor>
  <cdr:relSizeAnchor xmlns:cdr="http://schemas.openxmlformats.org/drawingml/2006/chartDrawing">
    <cdr:from>
      <cdr:x>0.43187</cdr:x>
      <cdr:y>0.40455</cdr:y>
    </cdr:from>
    <cdr:to>
      <cdr:x>0.66325</cdr:x>
      <cdr:y>0.51791</cdr:y>
    </cdr:to>
    <cdr:sp macro="" textlink="">
      <cdr:nvSpPr>
        <cdr:cNvPr id="3" name="TextBox 1">
          <a:extLst xmlns:a="http://schemas.openxmlformats.org/drawingml/2006/main">
            <a:ext uri="{FF2B5EF4-FFF2-40B4-BE49-F238E27FC236}">
              <a16:creationId xmlns:a16="http://schemas.microsoft.com/office/drawing/2014/main" id="{50966E6C-6EFF-ACC6-34A1-EF07FB1EAAA6}"/>
            </a:ext>
          </a:extLst>
        </cdr:cNvPr>
        <cdr:cNvSpPr txBox="1"/>
      </cdr:nvSpPr>
      <cdr:spPr>
        <a:xfrm xmlns:a="http://schemas.openxmlformats.org/drawingml/2006/main">
          <a:off x="4023933" y="2038499"/>
          <a:ext cx="2155854" cy="571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Special </a:t>
          </a:r>
          <a:br>
            <a:rPr lang="en-US" sz="2400" dirty="0"/>
          </a:br>
          <a:r>
            <a:rPr lang="en-US" sz="2400" dirty="0"/>
            <a:t>Ed. Aid</a:t>
          </a:r>
        </a:p>
      </cdr:txBody>
    </cdr:sp>
  </cdr:relSizeAnchor>
  <cdr:relSizeAnchor xmlns:cdr="http://schemas.openxmlformats.org/drawingml/2006/chartDrawing">
    <cdr:from>
      <cdr:x>0.17459</cdr:x>
      <cdr:y>0.10823</cdr:y>
    </cdr:from>
    <cdr:to>
      <cdr:x>0.27379</cdr:x>
      <cdr:y>0.2216</cdr:y>
    </cdr:to>
    <cdr:sp macro="" textlink="">
      <cdr:nvSpPr>
        <cdr:cNvPr id="5" name="TextBox 1">
          <a:extLst xmlns:a="http://schemas.openxmlformats.org/drawingml/2006/main">
            <a:ext uri="{FF2B5EF4-FFF2-40B4-BE49-F238E27FC236}">
              <a16:creationId xmlns:a16="http://schemas.microsoft.com/office/drawing/2014/main" id="{D8BE08C0-8564-B42B-7881-C6993B2D4A18}"/>
            </a:ext>
          </a:extLst>
        </cdr:cNvPr>
        <cdr:cNvSpPr txBox="1"/>
      </cdr:nvSpPr>
      <cdr:spPr>
        <a:xfrm xmlns:a="http://schemas.openxmlformats.org/drawingml/2006/main">
          <a:off x="1626745" y="545364"/>
          <a:ext cx="924283" cy="571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CSF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9F3049-6F1D-41A0-AAB2-0A551FB123B6}" type="datetimeFigureOut">
              <a:rPr lang="en-US" smtClean="0"/>
              <a:t>4/11/2024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3D555C-96D9-4CAC-8191-19E8F276AD80}" type="slidenum">
              <a:rPr lang="en-US" smtClean="0"/>
              <a:t>‹#›</a:t>
            </a:fld>
            <a:endParaRPr lang="en-US" dirty="0"/>
          </a:p>
        </p:txBody>
      </p:sp>
    </p:spTree>
    <p:extLst>
      <p:ext uri="{BB962C8B-B14F-4D97-AF65-F5344CB8AC3E}">
        <p14:creationId xmlns:p14="http://schemas.microsoft.com/office/powerpoint/2010/main" val="3773154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66B86-A74A-4C80-A57B-B68EC8B0A391}" type="datetimeFigureOut">
              <a:rPr lang="en-US" smtClean="0"/>
              <a:t>4/11/2024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a:t>
            </a:fld>
            <a:endParaRPr lang="en-US" dirty="0"/>
          </a:p>
        </p:txBody>
      </p:sp>
    </p:spTree>
    <p:extLst>
      <p:ext uri="{BB962C8B-B14F-4D97-AF65-F5344CB8AC3E}">
        <p14:creationId xmlns:p14="http://schemas.microsoft.com/office/powerpoint/2010/main" val="416358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“Sum-sufficient” means all districts are guaranteed per pupil amount, regardless of total cost.  </a:t>
            </a:r>
          </a:p>
          <a:p>
            <a:pPr>
              <a:buFont typeface="Arial" pitchFamily="34" charset="0"/>
              <a:buChar char="•"/>
            </a:pPr>
            <a:r>
              <a:rPr lang="en-US" baseline="0" dirty="0"/>
              <a:t> SNAPSHOT in March, #s won’t match final RL</a:t>
            </a:r>
          </a:p>
          <a:p>
            <a:pPr>
              <a:buFont typeface="Arial" pitchFamily="34" charset="0"/>
              <a:buChar char="•"/>
            </a:pPr>
            <a:r>
              <a:rPr lang="en-US" baseline="0" dirty="0"/>
              <a:t> </a:t>
            </a:r>
            <a:r>
              <a:rPr lang="en-US" baseline="0" dirty="0">
                <a:highlight>
                  <a:srgbClr val="FF00FF"/>
                </a:highlight>
              </a:rPr>
              <a:t>Lapsed $13.6M last year, only $1M this year</a:t>
            </a:r>
          </a:p>
        </p:txBody>
      </p:sp>
    </p:spTree>
    <p:extLst>
      <p:ext uri="{BB962C8B-B14F-4D97-AF65-F5344CB8AC3E}">
        <p14:creationId xmlns:p14="http://schemas.microsoft.com/office/powerpoint/2010/main" val="196940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AGR replaced SAGE end of 17-18</a:t>
            </a:r>
          </a:p>
          <a:p>
            <a:pPr marL="174708" indent="-174708">
              <a:buFont typeface="Arial" panose="020B0604020202020204" pitchFamily="34" charset="0"/>
              <a:buChar char="•"/>
            </a:pPr>
            <a:r>
              <a:rPr lang="en-US" baseline="0" dirty="0"/>
              <a:t>AGR meant to be more flexible, provide options besides class size reduction</a:t>
            </a:r>
          </a:p>
        </p:txBody>
      </p:sp>
    </p:spTree>
    <p:extLst>
      <p:ext uri="{BB962C8B-B14F-4D97-AF65-F5344CB8AC3E}">
        <p14:creationId xmlns:p14="http://schemas.microsoft.com/office/powerpoint/2010/main" val="194523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Total available comes</a:t>
            </a:r>
            <a:r>
              <a:rPr lang="en-US" baseline="0" dirty="0"/>
              <a:t> from interest earnings from Board of Commissioners of Public Lands, certain fines and forfeitures, sale of public lands—revenue is “segregated” from state general fund</a:t>
            </a:r>
          </a:p>
          <a:p>
            <a:pPr>
              <a:buFont typeface="Arial" pitchFamily="34" charset="0"/>
              <a:buChar char="•"/>
            </a:pPr>
            <a:r>
              <a:rPr lang="en-US" baseline="0" dirty="0"/>
              <a:t>BCPL tells DPI how much is available</a:t>
            </a:r>
          </a:p>
          <a:p>
            <a:pPr>
              <a:buFont typeface="Arial" pitchFamily="34" charset="0"/>
              <a:buChar char="•"/>
            </a:pPr>
            <a:r>
              <a:rPr lang="en-US" baseline="0" dirty="0"/>
              <a:t>Allocation divided proportionally by school census</a:t>
            </a:r>
          </a:p>
          <a:p>
            <a:pPr>
              <a:buFont typeface="Arial" pitchFamily="34" charset="0"/>
              <a:buChar char="•"/>
            </a:pPr>
            <a:r>
              <a:rPr lang="en-US" baseline="0" dirty="0"/>
              <a:t>Library materials include books, periodicals, other media, library computers</a:t>
            </a:r>
          </a:p>
        </p:txBody>
      </p:sp>
    </p:spTree>
    <p:extLst>
      <p:ext uri="{BB962C8B-B14F-4D97-AF65-F5344CB8AC3E}">
        <p14:creationId xmlns:p14="http://schemas.microsoft.com/office/powerpoint/2010/main" val="6079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Total available comes</a:t>
            </a:r>
            <a:r>
              <a:rPr lang="en-US" baseline="0" dirty="0"/>
              <a:t> from interest earnings from Board of Commissioners of Public Lands, certain fines and forfeitures, sale of public lands—revenue is “segregated” from state general fund</a:t>
            </a:r>
          </a:p>
          <a:p>
            <a:pPr>
              <a:buFont typeface="Arial" pitchFamily="34" charset="0"/>
              <a:buChar char="•"/>
            </a:pPr>
            <a:r>
              <a:rPr lang="en-US" baseline="0" dirty="0"/>
              <a:t>BCPL tells DPI how much is available</a:t>
            </a:r>
          </a:p>
          <a:p>
            <a:pPr>
              <a:buFont typeface="Arial" pitchFamily="34" charset="0"/>
              <a:buChar char="•"/>
            </a:pPr>
            <a:r>
              <a:rPr lang="en-US" baseline="0" dirty="0"/>
              <a:t>Allocation divided proportionally by school census</a:t>
            </a:r>
          </a:p>
          <a:p>
            <a:pPr>
              <a:buFont typeface="Arial" pitchFamily="34" charset="0"/>
              <a:buChar char="•"/>
            </a:pPr>
            <a:r>
              <a:rPr lang="en-US" baseline="0" dirty="0"/>
              <a:t>Library materials include books, periodicals, other media, library computers</a:t>
            </a:r>
          </a:p>
        </p:txBody>
      </p:sp>
    </p:spTree>
    <p:extLst>
      <p:ext uri="{BB962C8B-B14F-4D97-AF65-F5344CB8AC3E}">
        <p14:creationId xmlns:p14="http://schemas.microsoft.com/office/powerpoint/2010/main" val="231219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191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Independent (2r/2x) charters eligible</a:t>
            </a:r>
          </a:p>
          <a:p>
            <a:pPr>
              <a:buFont typeface="Arial" pitchFamily="34" charset="0"/>
              <a:buChar char="•"/>
            </a:pPr>
            <a:r>
              <a:rPr lang="en-US" dirty="0"/>
              <a:t>State law requires transportation of pupils &gt;</a:t>
            </a:r>
            <a:r>
              <a:rPr lang="en-US" baseline="0" dirty="0"/>
              <a:t> 2 mi. from school or in hazardous area</a:t>
            </a:r>
          </a:p>
          <a:p>
            <a:pPr>
              <a:buFont typeface="Arial" pitchFamily="34" charset="0"/>
              <a:buChar char="•"/>
            </a:pPr>
            <a:r>
              <a:rPr lang="en-US" baseline="0" dirty="0"/>
              <a:t>Regular year per-pupil amounts:</a:t>
            </a:r>
          </a:p>
          <a:p>
            <a:pPr lvl="1">
              <a:buFont typeface="Arial" pitchFamily="34" charset="0"/>
              <a:buChar char="•"/>
            </a:pPr>
            <a:r>
              <a:rPr lang="en-US" baseline="0" dirty="0"/>
              <a:t>&lt; 2 mi. hazardous: $15</a:t>
            </a:r>
          </a:p>
          <a:p>
            <a:pPr lvl="1">
              <a:buFont typeface="Arial" pitchFamily="34" charset="0"/>
              <a:buChar char="•"/>
            </a:pPr>
            <a:r>
              <a:rPr lang="en-US" baseline="0" dirty="0"/>
              <a:t>2-5 mi.: $35</a:t>
            </a:r>
          </a:p>
          <a:p>
            <a:pPr lvl="1">
              <a:buFont typeface="Arial" pitchFamily="34" charset="0"/>
              <a:buChar char="•"/>
            </a:pPr>
            <a:r>
              <a:rPr lang="en-US" baseline="0" dirty="0"/>
              <a:t>5-8 mi.: $55</a:t>
            </a:r>
          </a:p>
          <a:p>
            <a:pPr lvl="1">
              <a:buFont typeface="Arial" pitchFamily="34" charset="0"/>
              <a:buChar char="•"/>
            </a:pPr>
            <a:r>
              <a:rPr lang="en-US" baseline="0" dirty="0"/>
              <a:t>8-12 mi.: $110</a:t>
            </a:r>
          </a:p>
          <a:p>
            <a:pPr lvl="1">
              <a:buFont typeface="Arial" pitchFamily="34" charset="0"/>
              <a:buChar char="•"/>
            </a:pPr>
            <a:r>
              <a:rPr lang="en-US" baseline="0" dirty="0"/>
              <a:t>&gt; 12 mi.: $400</a:t>
            </a:r>
          </a:p>
          <a:p>
            <a:pPr lvl="0">
              <a:buFont typeface="Arial" pitchFamily="34" charset="0"/>
              <a:buChar char="•"/>
            </a:pPr>
            <a:r>
              <a:rPr lang="en-US" baseline="0" dirty="0"/>
              <a:t>Lower rates for summer school: $10/pupil 2-5 mi., $20/pupil &gt; 5 mi.</a:t>
            </a:r>
          </a:p>
          <a:p>
            <a:pPr defTabSz="949478">
              <a:buFont typeface="Arial" pitchFamily="34" charset="0"/>
              <a:buChar char="•"/>
              <a:defRPr/>
            </a:pPr>
            <a:r>
              <a:rPr lang="en-US" baseline="0" dirty="0"/>
              <a:t>Half amount paid for pupils transported less than half for summer and/or interim sessions</a:t>
            </a:r>
          </a:p>
          <a:p>
            <a:pPr defTabSz="949478">
              <a:buFont typeface="Arial" pitchFamily="34" charset="0"/>
              <a:buChar char="•"/>
              <a:defRPr/>
            </a:pPr>
            <a:r>
              <a:rPr lang="en-US" baseline="0" dirty="0"/>
              <a:t>Also includes amount for pupils transported over ice $35,000 (Bayfield)</a:t>
            </a:r>
          </a:p>
          <a:p>
            <a:pPr lvl="0">
              <a:buFont typeface="Arial" pitchFamily="34" charset="0"/>
              <a:buChar char="•"/>
            </a:pPr>
            <a:r>
              <a:rPr lang="en-US" baseline="0" dirty="0"/>
              <a:t>No proration since FY 2006</a:t>
            </a:r>
          </a:p>
        </p:txBody>
      </p:sp>
    </p:spTree>
    <p:extLst>
      <p:ext uri="{BB962C8B-B14F-4D97-AF65-F5344CB8AC3E}">
        <p14:creationId xmlns:p14="http://schemas.microsoft.com/office/powerpoint/2010/main" val="305031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16</a:t>
            </a:fld>
            <a:endParaRPr lang="en-US" dirty="0"/>
          </a:p>
        </p:txBody>
      </p:sp>
    </p:spTree>
    <p:extLst>
      <p:ext uri="{BB962C8B-B14F-4D97-AF65-F5344CB8AC3E}">
        <p14:creationId xmlns:p14="http://schemas.microsoft.com/office/powerpoint/2010/main" val="345384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17</a:t>
            </a:fld>
            <a:endParaRPr lang="en-US" dirty="0"/>
          </a:p>
        </p:txBody>
      </p:sp>
    </p:spTree>
    <p:extLst>
      <p:ext uri="{BB962C8B-B14F-4D97-AF65-F5344CB8AC3E}">
        <p14:creationId xmlns:p14="http://schemas.microsoft.com/office/powerpoint/2010/main" val="298162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49478">
              <a:defRPr/>
            </a:pPr>
            <a:r>
              <a:rPr lang="en-US" sz="1600" dirty="0">
                <a:latin typeface="Arial" panose="020B0604020202020204" pitchFamily="34" charset="0"/>
                <a:cs typeface="Arial" panose="020B0604020202020204" pitchFamily="34" charset="0"/>
              </a:rPr>
              <a:t>Proration of aid in FY 2016 was 60.37% (128 districts qualified)</a:t>
            </a:r>
          </a:p>
          <a:p>
            <a:pPr defTabSz="949478">
              <a:defRPr/>
            </a:pPr>
            <a:r>
              <a:rPr lang="en-US" sz="1600" dirty="0">
                <a:latin typeface="Arial" panose="020B0604020202020204" pitchFamily="34" charset="0"/>
                <a:cs typeface="Arial" panose="020B0604020202020204" pitchFamily="34" charset="0"/>
              </a:rPr>
              <a:t>Proration of aid in FY 2017 was 51.62% (123 districts qualified)</a:t>
            </a:r>
          </a:p>
          <a:p>
            <a:pPr defTabSz="949478">
              <a:defRPr/>
            </a:pPr>
            <a:r>
              <a:rPr lang="en-US" sz="1600" dirty="0">
                <a:latin typeface="Arial" panose="020B0604020202020204" pitchFamily="34" charset="0"/>
                <a:cs typeface="Arial" panose="020B0604020202020204" pitchFamily="34" charset="0"/>
              </a:rPr>
              <a:t>Proration of aid in FY 2018</a:t>
            </a:r>
            <a:r>
              <a:rPr lang="en-US" sz="1600" baseline="0" dirty="0">
                <a:latin typeface="Arial" panose="020B0604020202020204" pitchFamily="34" charset="0"/>
                <a:cs typeface="Arial" panose="020B0604020202020204" pitchFamily="34" charset="0"/>
              </a:rPr>
              <a:t> was 84.84%  (126 districts qualified)</a:t>
            </a:r>
          </a:p>
          <a:p>
            <a:pPr defTabSz="949478">
              <a:defRPr/>
            </a:pPr>
            <a:r>
              <a:rPr lang="en-US" sz="1600" baseline="0" dirty="0">
                <a:latin typeface="Arial" panose="020B0604020202020204" pitchFamily="34" charset="0"/>
                <a:cs typeface="Arial" panose="020B0604020202020204" pitchFamily="34" charset="0"/>
              </a:rPr>
              <a:t>Proration of aid in FY 2019 was 71.14%  (139 districts qualified)</a:t>
            </a:r>
          </a:p>
          <a:p>
            <a:pPr defTabSz="949478">
              <a:defRPr/>
            </a:pPr>
            <a:r>
              <a:rPr lang="en-US" sz="1600" baseline="0" dirty="0">
                <a:latin typeface="Arial" panose="020B0604020202020204" pitchFamily="34" charset="0"/>
                <a:cs typeface="Arial" panose="020B0604020202020204" pitchFamily="34" charset="0"/>
              </a:rPr>
              <a:t>Proration of aid in FY 2020 was 79.27% (136 districts qualified)</a:t>
            </a:r>
          </a:p>
          <a:p>
            <a:pPr defTabSz="949478">
              <a:defRPr/>
            </a:pPr>
            <a:r>
              <a:rPr lang="en-US" sz="1600" baseline="0" dirty="0">
                <a:latin typeface="Arial" panose="020B0604020202020204" pitchFamily="34" charset="0"/>
                <a:cs typeface="Arial" panose="020B0604020202020204" pitchFamily="34" charset="0"/>
              </a:rPr>
              <a:t>Proration of aid in FY 2021 was 82.4% (136 districts qualified)</a:t>
            </a:r>
          </a:p>
          <a:p>
            <a:pPr defTabSz="949478">
              <a:defRPr/>
            </a:pPr>
            <a:endParaRPr lang="en-US" sz="1600" baseline="0" dirty="0">
              <a:latin typeface="Arial" panose="020B0604020202020204" pitchFamily="34" charset="0"/>
              <a:cs typeface="Arial" panose="020B0604020202020204" pitchFamily="34" charset="0"/>
            </a:endParaRPr>
          </a:p>
          <a:p>
            <a:pPr defTabSz="949478">
              <a:defRPr/>
            </a:pPr>
            <a:r>
              <a:rPr lang="en-US" sz="1600" b="0" i="0" dirty="0">
                <a:solidFill>
                  <a:srgbClr val="CBC6C0"/>
                </a:solidFill>
                <a:effectLst/>
                <a:latin typeface="Source Sans Pro" panose="020B0503030403020204" pitchFamily="34" charset="0"/>
              </a:rPr>
              <a:t>There is a "stop-gap" provision for any school district that qualified for High Cost Transportation aid in the immediately preceding school year but is ineligible in the current school year, equal to 50% of the High Cost Transportation aid that district received in the prior year. $200,000</a:t>
            </a:r>
          </a:p>
          <a:p>
            <a:pPr defTabSz="949478">
              <a:defRP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79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0" i="0" dirty="0">
                <a:solidFill>
                  <a:srgbClr val="CBC6C0"/>
                </a:solidFill>
                <a:effectLst/>
                <a:latin typeface="Source Sans Pro" panose="020B0503030403020204" pitchFamily="34" charset="0"/>
              </a:rPr>
              <a:t>“Stop-gap" provision for any school district that received sparsity aid in the previous school year but is not eligible in the current school year, equal to 50 percent of the sparsity aid that district received in the prior year. If funding is insufficient, payments are prorated.</a:t>
            </a:r>
          </a:p>
          <a:p>
            <a:pPr>
              <a:buFont typeface="Arial" pitchFamily="34" charset="0"/>
              <a:buNone/>
            </a:pPr>
            <a:r>
              <a:rPr lang="en-US" sz="1200" b="0" i="0" dirty="0">
                <a:solidFill>
                  <a:srgbClr val="CBC6C0"/>
                </a:solidFill>
                <a:effectLst/>
                <a:latin typeface="Source Sans Pro" panose="020B0503030403020204" pitchFamily="34" charset="0"/>
              </a:rPr>
              <a:t>95% paid in September; 5% adjusted paid in November</a:t>
            </a:r>
          </a:p>
          <a:p>
            <a:pPr>
              <a:buFont typeface="Arial" pitchFamily="34" charset="0"/>
              <a:buNone/>
            </a:pPr>
            <a:r>
              <a:rPr lang="en-US" sz="1200" dirty="0">
                <a:latin typeface="Arial Black" panose="020B0A04020102020204" pitchFamily="34" charset="0"/>
              </a:rPr>
              <a:t>The final 5% of the eligible amount is being held back until 10/19/2023, so adjustments can be made for membership changes that could affect a district's eligibility.</a:t>
            </a:r>
          </a:p>
        </p:txBody>
      </p:sp>
    </p:spTree>
    <p:extLst>
      <p:ext uri="{BB962C8B-B14F-4D97-AF65-F5344CB8AC3E}">
        <p14:creationId xmlns:p14="http://schemas.microsoft.com/office/powerpoint/2010/main" val="61450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sz="1600" b="1" dirty="0"/>
          </a:p>
        </p:txBody>
      </p:sp>
      <p:sp>
        <p:nvSpPr>
          <p:cNvPr id="86" name="Shape 86"/>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04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sz="1600" dirty="0">
                <a:latin typeface="Arial" panose="020B0604020202020204" pitchFamily="34" charset="0"/>
                <a:cs typeface="Arial" panose="020B0604020202020204" pitchFamily="34" charset="0"/>
              </a:rPr>
              <a:t>~$105 million total PY costs 8% reimbursement. Just over half of ELLs have $ behind them</a:t>
            </a:r>
          </a:p>
          <a:p>
            <a:pPr>
              <a:buFont typeface="Arial" pitchFamily="34" charset="0"/>
              <a:buNone/>
            </a:pPr>
            <a:r>
              <a:rPr lang="en-US" sz="1600" dirty="0">
                <a:latin typeface="Arial" panose="020B0604020202020204" pitchFamily="34" charset="0"/>
                <a:cs typeface="Arial" panose="020B0604020202020204" pitchFamily="34" charset="0"/>
              </a:rPr>
              <a:t>~50,000 EL, 27,000 served </a:t>
            </a:r>
            <a:r>
              <a:rPr lang="en-US" sz="1600" dirty="0">
                <a:latin typeface="Arial" panose="020B0604020202020204" pitchFamily="34" charset="0"/>
                <a:cs typeface="Arial" panose="020B0604020202020204" pitchFamily="34" charset="0"/>
                <a:sym typeface="Wingdings" panose="05000000000000000000" pitchFamily="2" charset="2"/>
              </a:rPr>
              <a:t> need to reach threshold concentration to receive funds</a:t>
            </a:r>
          </a:p>
          <a:p>
            <a:pPr algn="l">
              <a:buFont typeface="Arial" panose="020B0604020202020204" pitchFamily="34" charset="0"/>
              <a:buChar char="•"/>
            </a:pPr>
            <a:r>
              <a:rPr lang="en-US" sz="2400" b="0" i="0" dirty="0">
                <a:solidFill>
                  <a:srgbClr val="CBC6C0"/>
                </a:solidFill>
                <a:effectLst/>
                <a:latin typeface="Source Sans Pro" panose="020B0503030403020204" pitchFamily="34" charset="0"/>
              </a:rPr>
              <a:t> 10 students in grades K-3 WHO SPEAK SAME LANGUAGE</a:t>
            </a:r>
          </a:p>
          <a:p>
            <a:pPr algn="l">
              <a:buFont typeface="Arial" panose="020B0604020202020204" pitchFamily="34" charset="0"/>
              <a:buChar char="•"/>
            </a:pPr>
            <a:r>
              <a:rPr lang="en-US" sz="2400" b="0" i="0" dirty="0">
                <a:solidFill>
                  <a:srgbClr val="CBC6C0"/>
                </a:solidFill>
                <a:effectLst/>
                <a:latin typeface="Source Sans Pro" panose="020B0503030403020204" pitchFamily="34" charset="0"/>
              </a:rPr>
              <a:t> 20 students in grades 4-8</a:t>
            </a:r>
          </a:p>
          <a:p>
            <a:pPr algn="l">
              <a:buFont typeface="Arial" panose="020B0604020202020204" pitchFamily="34" charset="0"/>
              <a:buChar char="•"/>
            </a:pPr>
            <a:r>
              <a:rPr lang="en-US" sz="2400" b="0" i="0" dirty="0">
                <a:solidFill>
                  <a:srgbClr val="CBC6C0"/>
                </a:solidFill>
                <a:effectLst/>
                <a:latin typeface="Source Sans Pro" panose="020B0503030403020204" pitchFamily="34" charset="0"/>
              </a:rPr>
              <a:t> 20 students in grades 9-12</a:t>
            </a:r>
          </a:p>
          <a:p>
            <a:pPr algn="l">
              <a:buFont typeface="Arial" panose="020B0604020202020204" pitchFamily="34" charset="0"/>
              <a:buChar char="•"/>
            </a:pPr>
            <a:r>
              <a:rPr lang="en-US" sz="2400" b="0" i="0" dirty="0">
                <a:solidFill>
                  <a:srgbClr val="CBC6C0"/>
                </a:solidFill>
                <a:effectLst/>
                <a:latin typeface="Source Sans Pro" panose="020B0503030403020204" pitchFamily="34" charset="0"/>
              </a:rPr>
              <a:t> Also small pot of money $250,000 for &gt;15% ELL</a:t>
            </a:r>
          </a:p>
          <a:p>
            <a:pPr algn="l">
              <a:buFont typeface="Arial" panose="020B0604020202020204" pitchFamily="34" charset="0"/>
              <a:buChar char="•"/>
            </a:pPr>
            <a:r>
              <a:rPr lang="en-US" sz="2400" b="0" i="0" dirty="0">
                <a:solidFill>
                  <a:srgbClr val="CBC6C0"/>
                </a:solidFill>
                <a:effectLst/>
                <a:latin typeface="Source Sans Pro" panose="020B0503030403020204" pitchFamily="34" charset="0"/>
              </a:rPr>
              <a:t> 360+ districts report having ELLs; 50 received any funding</a:t>
            </a:r>
          </a:p>
        </p:txBody>
      </p:sp>
    </p:spTree>
    <p:extLst>
      <p:ext uri="{BB962C8B-B14F-4D97-AF65-F5344CB8AC3E}">
        <p14:creationId xmlns:p14="http://schemas.microsoft.com/office/powerpoint/2010/main" val="188445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3973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Unresolved</a:t>
            </a:r>
            <a:r>
              <a:rPr lang="en-US" baseline="0" dirty="0"/>
              <a:t> open enrollment has “first draw” against the appropriation (funding has been sufficient in recent years)</a:t>
            </a:r>
            <a:endParaRPr lang="en-US" dirty="0"/>
          </a:p>
          <a:p>
            <a:pPr>
              <a:buFont typeface="Arial" pitchFamily="34" charset="0"/>
              <a:buChar char="•"/>
            </a:pPr>
            <a:r>
              <a:rPr lang="en-US" dirty="0"/>
              <a:t> Eligible facilities:</a:t>
            </a:r>
          </a:p>
          <a:p>
            <a:pPr lvl="1">
              <a:buFont typeface="Arial" pitchFamily="34" charset="0"/>
              <a:buChar char="•"/>
            </a:pPr>
            <a:r>
              <a:rPr lang="en-US" dirty="0"/>
              <a:t> Children’s homes (usually juvenile detention, county jails)</a:t>
            </a:r>
          </a:p>
          <a:p>
            <a:pPr lvl="1">
              <a:buFont typeface="Arial" pitchFamily="34" charset="0"/>
              <a:buChar char="•"/>
            </a:pPr>
            <a:r>
              <a:rPr lang="en-US" dirty="0"/>
              <a:t> State/federal institution</a:t>
            </a:r>
            <a:r>
              <a:rPr lang="en-US" baseline="0" dirty="0"/>
              <a:t> w/ residential staff—cost of serving staff’s children (Ft. McCoy, VA Hospital, other   institutions with employees residing on grounds)</a:t>
            </a:r>
          </a:p>
          <a:p>
            <a:pPr lvl="1">
              <a:buFont typeface="Arial" pitchFamily="34" charset="0"/>
              <a:buChar char="•"/>
            </a:pPr>
            <a:r>
              <a:rPr lang="en-US" baseline="0" dirty="0"/>
              <a:t> Tax-exempt foster/group homes</a:t>
            </a:r>
          </a:p>
          <a:p>
            <a:pPr lvl="1">
              <a:buFont typeface="Arial" pitchFamily="34" charset="0"/>
              <a:buChar char="•"/>
            </a:pPr>
            <a:r>
              <a:rPr lang="en-US" baseline="0" dirty="0"/>
              <a:t> Taxable foster/group homes if those pupils are at least 4% of total enrolled</a:t>
            </a:r>
            <a:endParaRPr lang="en-US" dirty="0"/>
          </a:p>
          <a:p>
            <a:pPr>
              <a:buFont typeface="Arial" pitchFamily="34" charset="0"/>
              <a:buChar char="•"/>
            </a:pPr>
            <a:r>
              <a:rPr lang="en-US" dirty="0"/>
              <a:t> Reimbursement reduced by imputed general, transportation, SPED/SAP aid</a:t>
            </a:r>
          </a:p>
          <a:p>
            <a:pPr>
              <a:buFont typeface="Arial" pitchFamily="34" charset="0"/>
              <a:buChar char="•"/>
            </a:pPr>
            <a:r>
              <a:rPr lang="en-US" dirty="0"/>
              <a:t> Paid on the first Monday in June</a:t>
            </a:r>
          </a:p>
        </p:txBody>
      </p:sp>
    </p:spTree>
    <p:extLst>
      <p:ext uri="{BB962C8B-B14F-4D97-AF65-F5344CB8AC3E}">
        <p14:creationId xmlns:p14="http://schemas.microsoft.com/office/powerpoint/2010/main" val="4151320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found at link.  Complete and email KF for invitation to submit through secure Liquid Files due to PII contained.</a:t>
            </a:r>
          </a:p>
        </p:txBody>
      </p:sp>
    </p:spTree>
    <p:extLst>
      <p:ext uri="{BB962C8B-B14F-4D97-AF65-F5344CB8AC3E}">
        <p14:creationId xmlns:p14="http://schemas.microsoft.com/office/powerpoint/2010/main" val="84555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Tree>
    <p:extLst>
      <p:ext uri="{BB962C8B-B14F-4D97-AF65-F5344CB8AC3E}">
        <p14:creationId xmlns:p14="http://schemas.microsoft.com/office/powerpoint/2010/main" val="1164125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be $6M/</a:t>
            </a:r>
            <a:r>
              <a:rPr lang="en-US" dirty="0" err="1"/>
              <a:t>yr</a:t>
            </a:r>
            <a:endParaRPr lang="en-US" dirty="0"/>
          </a:p>
        </p:txBody>
      </p:sp>
    </p:spTree>
    <p:extLst>
      <p:ext uri="{BB962C8B-B14F-4D97-AF65-F5344CB8AC3E}">
        <p14:creationId xmlns:p14="http://schemas.microsoft.com/office/powerpoint/2010/main" val="3084543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07646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Formerly $6.5M</a:t>
            </a:r>
          </a:p>
        </p:txBody>
      </p:sp>
    </p:spTree>
    <p:extLst>
      <p:ext uri="{BB962C8B-B14F-4D97-AF65-F5344CB8AC3E}">
        <p14:creationId xmlns:p14="http://schemas.microsoft.com/office/powerpoint/2010/main" val="4033934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815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87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sz="1600" b="1" dirty="0"/>
              <a:t>With each of the aid programs we will review, your district should have a draft plan of how this revenue could be used.</a:t>
            </a:r>
            <a:endParaRPr sz="1600" b="1" dirty="0"/>
          </a:p>
        </p:txBody>
      </p:sp>
      <p:sp>
        <p:nvSpPr>
          <p:cNvPr id="86" name="Shape 86"/>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055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https://dpi.wi.gov/sfs/finances/aids-register/aid-payment-adj-exp</a:t>
            </a:r>
          </a:p>
        </p:txBody>
      </p:sp>
    </p:spTree>
    <p:extLst>
      <p:ext uri="{BB962C8B-B14F-4D97-AF65-F5344CB8AC3E}">
        <p14:creationId xmlns:p14="http://schemas.microsoft.com/office/powerpoint/2010/main" val="172732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https://dpi.wi.gov/sfs/finances/aids-register/aid-payment-adj-exp</a:t>
            </a:r>
          </a:p>
        </p:txBody>
      </p:sp>
    </p:spTree>
    <p:extLst>
      <p:ext uri="{BB962C8B-B14F-4D97-AF65-F5344CB8AC3E}">
        <p14:creationId xmlns:p14="http://schemas.microsoft.com/office/powerpoint/2010/main" val="387371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https://dpi.wi.gov/sfs/finances/aids-register/aid-payment-adj-exp</a:t>
            </a:r>
          </a:p>
        </p:txBody>
      </p:sp>
    </p:spTree>
    <p:extLst>
      <p:ext uri="{BB962C8B-B14F-4D97-AF65-F5344CB8AC3E}">
        <p14:creationId xmlns:p14="http://schemas.microsoft.com/office/powerpoint/2010/main" val="1157839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https://dpi.wi.gov/sfs/finances/aids-register/aid-payment-adj-exp</a:t>
            </a:r>
          </a:p>
        </p:txBody>
      </p:sp>
    </p:spTree>
    <p:extLst>
      <p:ext uri="{BB962C8B-B14F-4D97-AF65-F5344CB8AC3E}">
        <p14:creationId xmlns:p14="http://schemas.microsoft.com/office/powerpoint/2010/main" val="548855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077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Plug Statistical section of website: Basic Facts, Comp Cost/Rev, Longitudinal, worksheets, maps</a:t>
            </a:r>
          </a:p>
        </p:txBody>
      </p:sp>
    </p:spTree>
    <p:extLst>
      <p:ext uri="{BB962C8B-B14F-4D97-AF65-F5344CB8AC3E}">
        <p14:creationId xmlns:p14="http://schemas.microsoft.com/office/powerpoint/2010/main" val="4092818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Variety of programs, contacts, and teams. Submissions to </a:t>
            </a:r>
            <a:r>
              <a:rPr lang="en-US" dirty="0" err="1"/>
              <a:t>DPIfin</a:t>
            </a:r>
            <a:r>
              <a:rPr lang="en-US" dirty="0"/>
              <a:t> will be delegated.</a:t>
            </a:r>
          </a:p>
        </p:txBody>
      </p:sp>
    </p:spTree>
    <p:extLst>
      <p:ext uri="{BB962C8B-B14F-4D97-AF65-F5344CB8AC3E}">
        <p14:creationId xmlns:p14="http://schemas.microsoft.com/office/powerpoint/2010/main" val="171584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dirty="0"/>
          </a:p>
        </p:txBody>
      </p:sp>
      <p:sp>
        <p:nvSpPr>
          <p:cNvPr id="86" name="Shape 86"/>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01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Lato Black" panose="020F0A02020204030203" pitchFamily="34" charset="0"/>
              </a:rPr>
              <a:t>Special Ed Aids</a:t>
            </a:r>
            <a:r>
              <a:rPr lang="en-US" dirty="0"/>
              <a:t> </a:t>
            </a:r>
            <a:r>
              <a:rPr lang="en-US" sz="1800" b="0" i="0" u="none" strike="noStrike" dirty="0">
                <a:solidFill>
                  <a:srgbClr val="000000"/>
                </a:solidFill>
                <a:effectLst/>
                <a:latin typeface="Lato" panose="020F0502020204030203" pitchFamily="34" charset="0"/>
              </a:rPr>
              <a:t> $</a:t>
            </a:r>
            <a:r>
              <a:rPr lang="en-US" sz="2800" dirty="0"/>
              <a:t>571,068,700</a:t>
            </a:r>
          </a:p>
          <a:p>
            <a:r>
              <a:rPr lang="en-US" sz="1800" b="1" i="0" u="none" strike="noStrike" dirty="0">
                <a:solidFill>
                  <a:srgbClr val="000000"/>
                </a:solidFill>
                <a:effectLst/>
                <a:latin typeface="Lato Black" panose="020F0A02020204030203" pitchFamily="34" charset="0"/>
              </a:rPr>
              <a:t>Per-Pupil Aid</a:t>
            </a:r>
            <a:r>
              <a:rPr lang="en-US" dirty="0"/>
              <a:t> </a:t>
            </a:r>
            <a:r>
              <a:rPr lang="en-US" sz="1800" b="0" i="0" u="none" strike="noStrike" dirty="0">
                <a:solidFill>
                  <a:srgbClr val="000000"/>
                </a:solidFill>
                <a:effectLst/>
                <a:latin typeface="Lato" panose="020F0502020204030203" pitchFamily="34" charset="0"/>
              </a:rPr>
              <a:t> $</a:t>
            </a:r>
            <a:r>
              <a:rPr lang="en-US" sz="2800" dirty="0"/>
              <a:t>591,003,000 </a:t>
            </a:r>
            <a:r>
              <a:rPr lang="en-US" sz="2800" dirty="0">
                <a:sym typeface="Wingdings" panose="05000000000000000000" pitchFamily="2" charset="2"/>
              </a:rPr>
              <a:t> Declining enrollment</a:t>
            </a:r>
            <a:r>
              <a:rPr lang="en-US" sz="1800" b="0" i="0" u="none" strike="noStrike" dirty="0">
                <a:solidFill>
                  <a:srgbClr val="000000"/>
                </a:solidFill>
                <a:effectLst/>
                <a:latin typeface="Lato" panose="020F0502020204030203" pitchFamily="34" charset="0"/>
              </a:rPr>
              <a:t> </a:t>
            </a:r>
          </a:p>
          <a:p>
            <a:r>
              <a:rPr lang="en-US" sz="1800" b="1" i="0" u="none" strike="noStrike" dirty="0">
                <a:solidFill>
                  <a:srgbClr val="000000"/>
                </a:solidFill>
                <a:effectLst/>
                <a:latin typeface="Lato Black" panose="020F0A02020204030203" pitchFamily="34" charset="0"/>
              </a:rPr>
              <a:t>AGR</a:t>
            </a:r>
            <a:r>
              <a:rPr lang="en-US" dirty="0"/>
              <a:t> </a:t>
            </a:r>
            <a:r>
              <a:rPr lang="en-US" sz="1800" b="0" i="0" u="none" strike="noStrike" dirty="0">
                <a:solidFill>
                  <a:srgbClr val="000000"/>
                </a:solidFill>
                <a:effectLst/>
                <a:latin typeface="Lato" panose="020F0502020204030203" pitchFamily="34" charset="0"/>
              </a:rPr>
              <a:t> $109,318,200 </a:t>
            </a:r>
          </a:p>
          <a:p>
            <a:r>
              <a:rPr lang="en-US" sz="1800" b="1" i="0" u="none" strike="noStrike" dirty="0">
                <a:solidFill>
                  <a:srgbClr val="000000"/>
                </a:solidFill>
                <a:effectLst/>
                <a:latin typeface="Lato Black" panose="020F0A02020204030203" pitchFamily="34" charset="0"/>
              </a:rPr>
              <a:t>Common Sch Fund</a:t>
            </a:r>
            <a:r>
              <a:rPr lang="en-US" dirty="0"/>
              <a:t> </a:t>
            </a:r>
            <a:r>
              <a:rPr lang="en-US" sz="1800" b="0" i="0" u="none" strike="noStrike" dirty="0">
                <a:solidFill>
                  <a:srgbClr val="000000"/>
                </a:solidFill>
                <a:effectLst/>
                <a:latin typeface="Lato" panose="020F0502020204030203" pitchFamily="34" charset="0"/>
              </a:rPr>
              <a:t> $65,000,000</a:t>
            </a:r>
          </a:p>
          <a:p>
            <a:r>
              <a:rPr lang="en-US" sz="1800" b="1" i="0" u="none" strike="noStrike" dirty="0">
                <a:solidFill>
                  <a:srgbClr val="000000"/>
                </a:solidFill>
                <a:effectLst/>
                <a:latin typeface="Lato Black" panose="020F0A02020204030203" pitchFamily="34" charset="0"/>
              </a:rPr>
              <a:t>Transportation Aids</a:t>
            </a:r>
            <a:r>
              <a:rPr lang="en-US" dirty="0"/>
              <a:t> </a:t>
            </a:r>
            <a:r>
              <a:rPr lang="en-US" sz="1800" b="0" i="0" u="none" strike="noStrike" dirty="0">
                <a:solidFill>
                  <a:srgbClr val="000000"/>
                </a:solidFill>
                <a:effectLst/>
                <a:latin typeface="Lato" panose="020F0502020204030203" pitchFamily="34" charset="0"/>
              </a:rPr>
              <a:t> $46,800,000 </a:t>
            </a:r>
          </a:p>
          <a:p>
            <a:r>
              <a:rPr lang="en-US" sz="1800" b="1" i="0" u="none" strike="noStrike" dirty="0">
                <a:solidFill>
                  <a:srgbClr val="000000"/>
                </a:solidFill>
                <a:effectLst/>
                <a:latin typeface="Lato Black" panose="020F0A02020204030203" pitchFamily="34" charset="0"/>
              </a:rPr>
              <a:t>Sparsity Aid</a:t>
            </a:r>
            <a:r>
              <a:rPr lang="en-US" dirty="0"/>
              <a:t> </a:t>
            </a:r>
            <a:r>
              <a:rPr lang="en-US" sz="1800" b="0" i="0" u="none" strike="noStrike" dirty="0">
                <a:solidFill>
                  <a:srgbClr val="000000"/>
                </a:solidFill>
                <a:effectLst/>
                <a:latin typeface="Lato" panose="020F0502020204030203" pitchFamily="34" charset="0"/>
              </a:rPr>
              <a:t> $28,614,000</a:t>
            </a:r>
          </a:p>
          <a:p>
            <a:r>
              <a:rPr lang="en-US" sz="1800" b="1" i="0" u="none" strike="noStrike" dirty="0">
                <a:solidFill>
                  <a:srgbClr val="000000"/>
                </a:solidFill>
                <a:effectLst/>
                <a:latin typeface="Lato Black" panose="020F0A02020204030203" pitchFamily="34" charset="0"/>
              </a:rPr>
              <a:t>Bilingual-Bicultural</a:t>
            </a:r>
            <a:r>
              <a:rPr lang="en-US" dirty="0"/>
              <a:t> </a:t>
            </a:r>
            <a:r>
              <a:rPr lang="en-US" sz="1800" b="0" i="0" u="none" strike="noStrike" dirty="0">
                <a:solidFill>
                  <a:srgbClr val="000000"/>
                </a:solidFill>
                <a:effectLst/>
                <a:latin typeface="Lato" panose="020F0502020204030203" pitchFamily="34" charset="0"/>
              </a:rPr>
              <a:t> $</a:t>
            </a:r>
            <a:r>
              <a:rPr lang="en-US" sz="2800" dirty="0"/>
              <a:t>10,089,800</a:t>
            </a:r>
          </a:p>
          <a:p>
            <a:r>
              <a:rPr lang="en-US" sz="1800" b="1" i="0" u="none" strike="noStrike" dirty="0">
                <a:solidFill>
                  <a:srgbClr val="000000"/>
                </a:solidFill>
                <a:effectLst/>
                <a:latin typeface="Lato Black" panose="020F0A02020204030203" pitchFamily="34" charset="0"/>
              </a:rPr>
              <a:t>State Tuition</a:t>
            </a:r>
            <a:r>
              <a:rPr lang="en-US" dirty="0"/>
              <a:t> </a:t>
            </a:r>
            <a:r>
              <a:rPr lang="en-US" sz="1800" b="0" i="0" u="none" strike="noStrike" dirty="0">
                <a:solidFill>
                  <a:srgbClr val="000000"/>
                </a:solidFill>
                <a:effectLst/>
                <a:latin typeface="Lato" panose="020F0502020204030203" pitchFamily="34" charset="0"/>
              </a:rPr>
              <a:t> $8,242,900 </a:t>
            </a:r>
          </a:p>
          <a:p>
            <a:r>
              <a:rPr lang="en-US" sz="1800" b="1" i="0" u="none" strike="noStrike" dirty="0">
                <a:solidFill>
                  <a:srgbClr val="000000"/>
                </a:solidFill>
                <a:effectLst/>
                <a:latin typeface="Lato Black" panose="020F0A02020204030203" pitchFamily="34" charset="0"/>
              </a:rPr>
              <a:t>Mental Health Aid</a:t>
            </a:r>
            <a:r>
              <a:rPr lang="en-US" dirty="0"/>
              <a:t> </a:t>
            </a:r>
            <a:r>
              <a:rPr lang="en-US" sz="1800" b="0" i="0" u="none" strike="noStrike" dirty="0">
                <a:solidFill>
                  <a:srgbClr val="000000"/>
                </a:solidFill>
                <a:effectLst/>
                <a:latin typeface="Lato" panose="020F0502020204030203" pitchFamily="34" charset="0"/>
              </a:rPr>
              <a:t> $12,000,000 </a:t>
            </a:r>
          </a:p>
          <a:p>
            <a:r>
              <a:rPr lang="en-US" sz="1800" b="1" i="0" u="none" strike="noStrike" dirty="0">
                <a:solidFill>
                  <a:srgbClr val="000000"/>
                </a:solidFill>
                <a:effectLst/>
                <a:latin typeface="Lato Black" panose="020F0A02020204030203" pitchFamily="34" charset="0"/>
              </a:rPr>
              <a:t>Mental Health Grant</a:t>
            </a:r>
            <a:r>
              <a:rPr lang="en-US" dirty="0"/>
              <a:t> </a:t>
            </a:r>
            <a:r>
              <a:rPr lang="en-US" sz="1800" b="0" i="0" u="none" strike="noStrike" dirty="0">
                <a:solidFill>
                  <a:srgbClr val="000000"/>
                </a:solidFill>
                <a:effectLst/>
                <a:latin typeface="Lato" panose="020F0502020204030203" pitchFamily="34" charset="0"/>
              </a:rPr>
              <a:t> $25,000,000 </a:t>
            </a:r>
          </a:p>
          <a:p>
            <a:r>
              <a:rPr lang="en-US" sz="1800" b="1" i="0" u="none" strike="noStrike" dirty="0">
                <a:solidFill>
                  <a:srgbClr val="000000"/>
                </a:solidFill>
                <a:effectLst/>
                <a:latin typeface="Lato Black" panose="020F0A02020204030203" pitchFamily="34" charset="0"/>
              </a:rPr>
              <a:t>High Poverty Aid</a:t>
            </a:r>
            <a:r>
              <a:rPr lang="en-US" dirty="0"/>
              <a:t> </a:t>
            </a:r>
            <a:r>
              <a:rPr lang="en-US" sz="1800" b="0" i="0" u="none" strike="noStrike" dirty="0">
                <a:solidFill>
                  <a:srgbClr val="000000"/>
                </a:solidFill>
                <a:effectLst/>
                <a:latin typeface="Lato" panose="020F0502020204030203" pitchFamily="34" charset="0"/>
              </a:rPr>
              <a:t> $0           RECENTLY REDUCED</a:t>
            </a:r>
          </a:p>
          <a:p>
            <a:r>
              <a:rPr lang="en-US" sz="1800" b="1" i="0" u="none" strike="noStrike" dirty="0">
                <a:solidFill>
                  <a:srgbClr val="000000"/>
                </a:solidFill>
                <a:effectLst/>
                <a:latin typeface="Lato" panose="020F0502020204030203" pitchFamily="34" charset="0"/>
              </a:rPr>
              <a:t>Total</a:t>
            </a:r>
            <a:r>
              <a:rPr lang="en-US" dirty="0"/>
              <a:t> </a:t>
            </a:r>
            <a:r>
              <a:rPr lang="en-US" sz="1800" b="0" i="0" u="none" strike="noStrike" dirty="0">
                <a:solidFill>
                  <a:srgbClr val="000000"/>
                </a:solidFill>
                <a:effectLst/>
                <a:latin typeface="Lato" panose="020F0502020204030203" pitchFamily="34" charset="0"/>
              </a:rPr>
              <a:t> $1,467,136,600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54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ato" panose="020F0502020204030203" pitchFamily="34" charset="0"/>
                <a:ea typeface="Calibri" panose="020F0502020204030204" pitchFamily="34" charset="0"/>
                <a:cs typeface="Times New Roman" panose="02020603050405020304" pitchFamily="18" charset="0"/>
              </a:rPr>
              <a:t>A slightly lower rate is used for monthly payments to avoid overpayment; the final payment in June 2024 will reflect each LEA’s full aid eligibility at the year’s final proration rate. More like 31.5% or so</a:t>
            </a:r>
          </a:p>
          <a:p>
            <a:r>
              <a:rPr lang="en-US" sz="1800" dirty="0">
                <a:effectLst/>
                <a:latin typeface="Lato" panose="020F0502020204030203" pitchFamily="34" charset="0"/>
                <a:cs typeface="Times New Roman" panose="02020603050405020304" pitchFamily="18" charset="0"/>
              </a:rPr>
              <a:t>Payments made in FY24 for costs incurred in FY23</a:t>
            </a:r>
            <a:endParaRPr lang="en-US" dirty="0"/>
          </a:p>
        </p:txBody>
      </p:sp>
    </p:spTree>
    <p:extLst>
      <p:ext uri="{BB962C8B-B14F-4D97-AF65-F5344CB8AC3E}">
        <p14:creationId xmlns:p14="http://schemas.microsoft.com/office/powerpoint/2010/main" val="49526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033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Estimated to reimburse eligible costs at 40% in FY24 and 50% in FY25.</a:t>
            </a:r>
            <a:endParaRPr lang="en-US" baseline="0" dirty="0"/>
          </a:p>
        </p:txBody>
      </p:sp>
      <p:sp>
        <p:nvSpPr>
          <p:cNvPr id="5" name="Footer Placeholder 4"/>
          <p:cNvSpPr>
            <a:spLocks noGrp="1"/>
          </p:cNvSpPr>
          <p:nvPr>
            <p:ph type="ftr" sz="quarter" idx="11"/>
          </p:nvPr>
        </p:nvSpPr>
        <p:spPr/>
        <p:txBody>
          <a:bodyPr/>
          <a:lstStyle/>
          <a:p>
            <a:r>
              <a:rPr lang="en-US" dirty="0"/>
              <a:t>DPI School Financial Services</a:t>
            </a:r>
          </a:p>
        </p:txBody>
      </p:sp>
      <p:sp>
        <p:nvSpPr>
          <p:cNvPr id="6" name="Header Placeholder 5"/>
          <p:cNvSpPr>
            <a:spLocks noGrp="1"/>
          </p:cNvSpPr>
          <p:nvPr>
            <p:ph type="hdr" sz="quarter" idx="12"/>
          </p:nvPr>
        </p:nvSpPr>
        <p:spPr/>
        <p:txBody>
          <a:bodyPr/>
          <a:lstStyle/>
          <a:p>
            <a:r>
              <a:rPr lang="en-US" dirty="0"/>
              <a:t>Introduction to Special Education Funding</a:t>
            </a:r>
          </a:p>
        </p:txBody>
      </p:sp>
    </p:spTree>
    <p:extLst>
      <p:ext uri="{BB962C8B-B14F-4D97-AF65-F5344CB8AC3E}">
        <p14:creationId xmlns:p14="http://schemas.microsoft.com/office/powerpoint/2010/main" val="191020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1034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0" y="1766642"/>
            <a:ext cx="12480925"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8" name="Picture 7">
            <a:extLst>
              <a:ext uri="{FF2B5EF4-FFF2-40B4-BE49-F238E27FC236}">
                <a16:creationId xmlns:a16="http://schemas.microsoft.com/office/drawing/2014/main" id="{4D265645-85AD-8740-A5BB-153947EF5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596" y="6096951"/>
            <a:ext cx="3582874" cy="791925"/>
          </a:xfrm>
          <a:prstGeom prst="rect">
            <a:avLst/>
          </a:prstGeom>
        </p:spPr>
      </p:pic>
      <p:pic>
        <p:nvPicPr>
          <p:cNvPr id="6" name="Picture 5">
            <a:extLst>
              <a:ext uri="{FF2B5EF4-FFF2-40B4-BE49-F238E27FC236}">
                <a16:creationId xmlns:a16="http://schemas.microsoft.com/office/drawing/2014/main" id="{826A7154-73F5-4ADC-BDE9-5EC16883F9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725" b="3725"/>
          <a:stretch/>
        </p:blipFill>
        <p:spPr>
          <a:xfrm>
            <a:off x="-11326" y="4470423"/>
            <a:ext cx="12503576" cy="2552677"/>
          </a:xfrm>
          <a:prstGeom prst="rect">
            <a:avLst/>
          </a:prstGeom>
        </p:spPr>
      </p:pic>
    </p:spTree>
    <p:extLst>
      <p:ext uri="{BB962C8B-B14F-4D97-AF65-F5344CB8AC3E}">
        <p14:creationId xmlns:p14="http://schemas.microsoft.com/office/powerpoint/2010/main" val="11568526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159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6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4935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04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80331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2695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0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99201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1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2004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2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887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3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2524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4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965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4"/>
            <a:ext cx="12481004" cy="2589457"/>
            <a:chOff x="-1" y="4436124"/>
            <a:chExt cx="12481004" cy="2589457"/>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25561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5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8124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77704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043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8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4554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9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84008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0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7446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1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2124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2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21782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3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1847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4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6809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chemeClr val="bg1"/>
                </a:solidFill>
                <a:effectLst>
                  <a:outerShdw blurRad="12700" dist="12700" dir="2700000" algn="tl" rotWithShape="0">
                    <a:prstClr val="black">
                      <a:alpha val="40000"/>
                    </a:prstClr>
                  </a:outerShdw>
                </a:effectLst>
                <a:latin typeface="+mj-lt"/>
              </a:defRPr>
            </a:lvl1pPr>
          </a:lstStyle>
          <a:p>
            <a:pPr lvl="0"/>
            <a:r>
              <a:rPr lang="en-US" dirty="0"/>
              <a:t>Title</a:t>
            </a:r>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sp>
        <p:nvSpPr>
          <p:cNvPr id="2" name="TextBox 1"/>
          <p:cNvSpPr txBox="1"/>
          <p:nvPr userDrawn="1"/>
        </p:nvSpPr>
        <p:spPr>
          <a:xfrm>
            <a:off x="11274458" y="6490252"/>
            <a:ext cx="1111506" cy="461665"/>
          </a:xfrm>
          <a:prstGeom prst="rect">
            <a:avLst/>
          </a:prstGeom>
          <a:noFill/>
        </p:spPr>
        <p:txBody>
          <a:bodyPr wrap="square" rtlCol="0">
            <a:spAutoFit/>
          </a:bodyPr>
          <a:lstStyle/>
          <a:p>
            <a:pPr algn="ctr"/>
            <a:fld id="{E496AD1C-CA49-45F0-9819-E0E5BC810F71}" type="slidenum">
              <a:rPr lang="en-US" sz="2400" b="1" smtClean="0">
                <a:solidFill>
                  <a:srgbClr val="262087"/>
                </a:solidFill>
              </a:rPr>
              <a:pPr algn="ctr"/>
              <a:t>‹#›</a:t>
            </a:fld>
            <a:r>
              <a:rPr lang="en-US" sz="2400" b="1" dirty="0">
                <a:solidFill>
                  <a:srgbClr val="262087"/>
                </a:solidFill>
              </a:rPr>
              <a:t>/36</a:t>
            </a:r>
          </a:p>
        </p:txBody>
      </p:sp>
    </p:spTree>
    <p:extLst>
      <p:ext uri="{BB962C8B-B14F-4D97-AF65-F5344CB8AC3E}">
        <p14:creationId xmlns:p14="http://schemas.microsoft.com/office/powerpoint/2010/main" val="2162182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5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6580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6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69761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7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94531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8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64071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9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72345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564316" y="6367305"/>
            <a:ext cx="748937" cy="537434"/>
          </a:xfrm>
          <a:prstGeom prst="rect">
            <a:avLst/>
          </a:prstGeom>
        </p:spPr>
        <p:txBody>
          <a:bodyPr lIns="91425" tIns="91425" rIns="91425" bIns="91425" anchor="ctr" anchorCtr="0">
            <a:noAutofit/>
          </a:bodyPr>
          <a:lstStyle>
            <a:lvl1pPr>
              <a:defRPr>
                <a:solidFill>
                  <a:schemeClr val="bg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021581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351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spTree>
    <p:extLst>
      <p:ext uri="{BB962C8B-B14F-4D97-AF65-F5344CB8AC3E}">
        <p14:creationId xmlns:p14="http://schemas.microsoft.com/office/powerpoint/2010/main" val="2784761228"/>
      </p:ext>
    </p:extLst>
  </p:cSld>
  <p:clrMapOvr>
    <a:masterClrMapping/>
  </p:clrMapOvr>
  <p:extLst>
    <p:ext uri="{DCECCB84-F9BA-43D5-87BE-67443E8EF086}">
      <p15:sldGuideLst xmlns:p15="http://schemas.microsoft.com/office/powerpoint/2012/main">
        <p15:guide id="1" orient="horz" pos="22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a:t>Insert picture here</a:t>
            </a:r>
          </a:p>
        </p:txBody>
      </p:sp>
      <p:sp>
        <p:nvSpPr>
          <p:cNvPr id="2" name="TextBox 1"/>
          <p:cNvSpPr txBox="1"/>
          <p:nvPr userDrawn="1"/>
        </p:nvSpPr>
        <p:spPr>
          <a:xfrm>
            <a:off x="11575485" y="6430618"/>
            <a:ext cx="758523" cy="461665"/>
          </a:xfrm>
          <a:prstGeom prst="rect">
            <a:avLst/>
          </a:prstGeom>
          <a:noFill/>
        </p:spPr>
        <p:txBody>
          <a:bodyPr wrap="square" rtlCol="0">
            <a:spAutoFit/>
          </a:bodyPr>
          <a:lstStyle/>
          <a:p>
            <a:pPr algn="ctr"/>
            <a:fld id="{35A9174F-3FA9-4569-B3FC-9842A32B406B}" type="slidenum">
              <a:rPr lang="en-US" sz="2400" b="1" smtClean="0"/>
              <a:pPr algn="ctr"/>
              <a:t>‹#›</a:t>
            </a:fld>
            <a:endParaRPr lang="en-US" sz="2400" b="1" dirty="0"/>
          </a:p>
        </p:txBody>
      </p:sp>
    </p:spTree>
    <p:extLst>
      <p:ext uri="{BB962C8B-B14F-4D97-AF65-F5344CB8AC3E}">
        <p14:creationId xmlns:p14="http://schemas.microsoft.com/office/powerpoint/2010/main" val="1506011949"/>
      </p:ext>
    </p:extLst>
  </p:cSld>
  <p:clrMapOvr>
    <a:masterClrMapping/>
  </p:clrMapOvr>
  <p:extLst>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0952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8195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7022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Text only">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l="109" t="7102" b="33564"/>
          <a:stretch/>
        </p:blipFill>
        <p:spPr>
          <a:xfrm>
            <a:off x="-12028" y="5066694"/>
            <a:ext cx="12493036" cy="1961158"/>
          </a:xfrm>
          <a:prstGeom prst="rect">
            <a:avLst/>
          </a:prstGeom>
          <a:noFill/>
          <a:ln>
            <a:noFill/>
          </a:ln>
        </p:spPr>
      </p:pic>
      <p:sp>
        <p:nvSpPr>
          <p:cNvPr id="62" name="Shape 62"/>
          <p:cNvSpPr txBox="1"/>
          <p:nvPr/>
        </p:nvSpPr>
        <p:spPr>
          <a:xfrm>
            <a:off x="-8604" y="0"/>
            <a:ext cx="12489528" cy="1258459"/>
          </a:xfrm>
          <a:prstGeom prst="rect">
            <a:avLst/>
          </a:prstGeom>
          <a:solidFill>
            <a:srgbClr val="262087"/>
          </a:solidFill>
          <a:ln>
            <a:noFill/>
          </a:ln>
        </p:spPr>
        <p:txBody>
          <a:bodyPr lIns="91382" tIns="45691" rIns="91382" bIns="45691" anchor="ctr" anchorCtr="0">
            <a:noAutofit/>
          </a:bodyPr>
          <a:lstStyle/>
          <a:p>
            <a:pPr marL="0" marR="0" lvl="0" indent="0" algn="ctr" rtl="0">
              <a:spcBef>
                <a:spcPts val="0"/>
              </a:spcBef>
              <a:spcAft>
                <a:spcPts val="0"/>
              </a:spcAft>
              <a:buNone/>
            </a:pPr>
            <a:endParaRPr sz="3199" b="0" i="0" u="none" strike="noStrike" cap="none" dirty="0">
              <a:solidFill>
                <a:schemeClr val="dk1"/>
              </a:solidFill>
              <a:latin typeface="Lato"/>
              <a:ea typeface="Lato"/>
              <a:cs typeface="Lato"/>
              <a:sym typeface="Lato"/>
            </a:endParaRPr>
          </a:p>
        </p:txBody>
      </p:sp>
      <p:sp>
        <p:nvSpPr>
          <p:cNvPr id="63" name="Shape 63"/>
          <p:cNvSpPr txBox="1">
            <a:spLocks noGrp="1"/>
          </p:cNvSpPr>
          <p:nvPr>
            <p:ph type="body" idx="1"/>
          </p:nvPr>
        </p:nvSpPr>
        <p:spPr>
          <a:xfrm>
            <a:off x="0" y="0"/>
            <a:ext cx="12480925" cy="12584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4095"/>
              </a:spcAft>
              <a:buClr>
                <a:schemeClr val="lt1"/>
              </a:buClr>
              <a:buFont typeface="Arial"/>
              <a:buNone/>
              <a:defRPr sz="4914" b="1" i="0" u="none" strike="noStrike" cap="none">
                <a:solidFill>
                  <a:schemeClr val="lt1"/>
                </a:solidFill>
                <a:latin typeface="Lato"/>
                <a:ea typeface="Lato"/>
                <a:cs typeface="Lato"/>
                <a:sym typeface="Lato"/>
              </a:defRPr>
            </a:lvl1pPr>
            <a:lvl2pPr marL="468024" marR="0" lvl="1" indent="0" algn="l" rtl="0">
              <a:lnSpc>
                <a:spcPct val="150000"/>
              </a:lnSpc>
              <a:spcBef>
                <a:spcPts val="512"/>
              </a:spcBef>
              <a:buClr>
                <a:schemeClr val="dk1"/>
              </a:buClr>
              <a:buFont typeface="Lato"/>
              <a:buNone/>
              <a:defRPr sz="3276" b="0" i="0" u="none" strike="noStrike" cap="none">
                <a:solidFill>
                  <a:schemeClr val="dk1"/>
                </a:solidFill>
                <a:latin typeface="Lato"/>
                <a:ea typeface="Lato"/>
                <a:cs typeface="Lato"/>
                <a:sym typeface="Lato"/>
              </a:defRPr>
            </a:lvl2pPr>
            <a:lvl3pPr marL="1170061" marR="0" lvl="2" indent="-104005" algn="l" rtl="0">
              <a:lnSpc>
                <a:spcPct val="90000"/>
              </a:lnSpc>
              <a:spcBef>
                <a:spcPts val="512"/>
              </a:spcBef>
              <a:buClr>
                <a:schemeClr val="dk1"/>
              </a:buClr>
              <a:buSzPct val="100000"/>
              <a:buFont typeface="Arial"/>
              <a:buChar char="•"/>
              <a:defRPr sz="2047" b="0" i="0" u="none" strike="noStrike" cap="none">
                <a:solidFill>
                  <a:schemeClr val="dk1"/>
                </a:solidFill>
                <a:latin typeface="Calibri"/>
                <a:ea typeface="Calibri"/>
                <a:cs typeface="Calibri"/>
                <a:sym typeface="Calibri"/>
              </a:defRPr>
            </a:lvl3pPr>
            <a:lvl4pPr marL="1638085" marR="0" lvl="3"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4pPr>
            <a:lvl5pPr marL="2106109" marR="0" lvl="4"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2800875" y="1635009"/>
            <a:ext cx="6888637" cy="3431029"/>
          </a:xfrm>
          <a:prstGeom prst="rect">
            <a:avLst/>
          </a:prstGeom>
          <a:noFill/>
          <a:ln>
            <a:noFill/>
          </a:ln>
        </p:spPr>
        <p:txBody>
          <a:bodyPr lIns="91425" tIns="91425" rIns="91425" bIns="91425" anchor="t" anchorCtr="0"/>
          <a:lstStyle>
            <a:lvl1pPr marL="468024" marR="0" lvl="0" indent="-260013" algn="l" rtl="0">
              <a:lnSpc>
                <a:spcPct val="150000"/>
              </a:lnSpc>
              <a:spcBef>
                <a:spcPts val="0"/>
              </a:spcBef>
              <a:spcAft>
                <a:spcPts val="599"/>
              </a:spcAft>
              <a:buClr>
                <a:schemeClr val="dk1"/>
              </a:buClr>
              <a:buSzPct val="100000"/>
              <a:buFont typeface="Arial"/>
              <a:buChar char="•"/>
              <a:defRPr sz="3276" b="1" i="0" u="none" strike="noStrike" cap="none">
                <a:solidFill>
                  <a:schemeClr val="dk1"/>
                </a:solidFill>
                <a:latin typeface="Lato"/>
                <a:ea typeface="Lato"/>
                <a:cs typeface="Lato"/>
                <a:sym typeface="Lato"/>
              </a:defRPr>
            </a:lvl1pPr>
            <a:lvl2pPr marL="467873" marR="0" lvl="1" indent="-17183" algn="l" rtl="0">
              <a:lnSpc>
                <a:spcPct val="150000"/>
              </a:lnSpc>
              <a:spcBef>
                <a:spcPts val="512"/>
              </a:spcBef>
              <a:buClr>
                <a:schemeClr val="dk1"/>
              </a:buClr>
              <a:buFont typeface="Lato"/>
              <a:buNone/>
              <a:defRPr sz="2399" b="0" i="0" u="none" strike="noStrike" cap="none">
                <a:solidFill>
                  <a:schemeClr val="dk1"/>
                </a:solidFill>
                <a:latin typeface="Lato"/>
                <a:ea typeface="Lato"/>
                <a:cs typeface="Lato"/>
                <a:sym typeface="Lato"/>
              </a:defRPr>
            </a:lvl2pPr>
            <a:lvl3pPr marL="935745" marR="0" lvl="2" indent="-1703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3pPr>
            <a:lvl4pPr marL="1403619" marR="0" lvl="3" indent="-16881"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4pPr>
            <a:lvl5pPr marL="1871492" marR="0" lvl="4" indent="-16730" algn="l" rtl="0">
              <a:lnSpc>
                <a:spcPct val="90000"/>
              </a:lnSpc>
              <a:spcBef>
                <a:spcPts val="512"/>
              </a:spcBef>
              <a:buClr>
                <a:schemeClr val="dk1"/>
              </a:buClr>
              <a:buFont typeface="Arial"/>
              <a:buNone/>
              <a:defRPr sz="2399" b="0" i="0" u="none" strike="noStrike" cap="none">
                <a:solidFill>
                  <a:schemeClr val="dk1"/>
                </a:solidFill>
                <a:latin typeface="Calibri"/>
                <a:ea typeface="Calibri"/>
                <a:cs typeface="Calibri"/>
                <a:sym typeface="Calibri"/>
              </a:defRPr>
            </a:lvl5pPr>
            <a:lvl6pPr marL="2574133" marR="0" lvl="5"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6pPr>
            <a:lvl7pPr marL="3042157" marR="0" lvl="6"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7pPr>
            <a:lvl8pPr marL="3510182" marR="0" lvl="7"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8pPr>
            <a:lvl9pPr marL="3978206" marR="0" lvl="8" indent="-117006" algn="l" rtl="0">
              <a:lnSpc>
                <a:spcPct val="90000"/>
              </a:lnSpc>
              <a:spcBef>
                <a:spcPts val="512"/>
              </a:spcBef>
              <a:buClr>
                <a:schemeClr val="dk1"/>
              </a:buClr>
              <a:buSzPct val="96428"/>
              <a:buFont typeface="Arial"/>
              <a:buChar char="•"/>
              <a:defRPr sz="184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1388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8">
            <a:extLst>
              <a:ext uri="{28A0092B-C50C-407E-A947-70E740481C1C}">
                <a14:useLocalDpi xmlns:a14="http://schemas.microsoft.com/office/drawing/2010/main" val="0"/>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712" r:id="rId1"/>
    <p:sldLayoutId id="2147483671" r:id="rId2"/>
    <p:sldLayoutId id="2147483672" r:id="rId3"/>
    <p:sldLayoutId id="2147483676" r:id="rId4"/>
    <p:sldLayoutId id="2147483679"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Lst>
  <p:hf sldNum="0" hdr="0" ftr="0" dt="0"/>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pi.wi.gov/sfs/aid/categorical/per-pupil-ai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pi.wi.gov/sites/default/files/imce/sage/pdf/2022-23_AGR_Allocations_by_District.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sfs/aid/categorical/common-school-fun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sfs/aid/categorical/high-cost-pupil-transportation-ai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pi.wi.gov/sfs/aid/categorical/sparsity-aid-progra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pi.wi.gov/english-learners/bilingual-bicultura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mailto:tanya.morin@dpi.wi.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tanya.morin@dpi.wi.gov"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dpi.wi.gov/english-learners/bilingual-bicultura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dpi.wi.gov/sfs/aid/categorical/state-tuiti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pi.wi.gov/sites/default/files/imce/sfs/xls/pi1524st-state-tuition-claim.xls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dpi.wi.gov/sfs/aid/categorical/aid-high-poverty-distric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sspw/mental-health/aid-school-mental-health-program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julie.incitti@dpi.wi.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sspw/mental-health/school-based-grant-progra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pi.wi.gov/sfs/finances/aids-register/aid-payment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sfs/finances/aids-register/aid-payment-adj-exp"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dpi.wi.gov/sfs/aid/categorical/overview"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dpifin@dpi.wi.gov"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dpi.wi.gov/sf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ites/default/files/imce/policy-budget/2023_Act_19_K-12_School_Aid_Budget.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aid/special-ed/sped-sap/over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pi.wi.gov/sfs/aid/special-ed/high-cos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4493" y="1872041"/>
            <a:ext cx="7631937" cy="1176865"/>
          </a:xfrm>
        </p:spPr>
        <p:txBody>
          <a:bodyPr vert="horz" lIns="91440" tIns="45720" rIns="91440" bIns="45720" rtlCol="0">
            <a:noAutofit/>
          </a:bodyPr>
          <a:lstStyle/>
          <a:p>
            <a:pPr>
              <a:lnSpc>
                <a:spcPct val="100000"/>
              </a:lnSpc>
            </a:pPr>
            <a:r>
              <a:rPr lang="en-US" sz="6000" dirty="0"/>
              <a:t>Categorical Aids</a:t>
            </a:r>
          </a:p>
        </p:txBody>
      </p:sp>
      <p:sp>
        <p:nvSpPr>
          <p:cNvPr id="7" name="TextBox 6">
            <a:extLst>
              <a:ext uri="{FF2B5EF4-FFF2-40B4-BE49-F238E27FC236}">
                <a16:creationId xmlns:a16="http://schemas.microsoft.com/office/drawing/2014/main" id="{198C6E76-1C3D-4557-9FC4-978BDD844AD0}"/>
              </a:ext>
            </a:extLst>
          </p:cNvPr>
          <p:cNvSpPr txBox="1"/>
          <p:nvPr/>
        </p:nvSpPr>
        <p:spPr>
          <a:xfrm>
            <a:off x="479864" y="200847"/>
            <a:ext cx="11521197"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WASBO Accounting Conference</a:t>
            </a:r>
            <a:br>
              <a:rPr lang="en-US" sz="2400" b="1"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20 March 2024</a:t>
            </a:r>
          </a:p>
        </p:txBody>
      </p:sp>
      <p:sp>
        <p:nvSpPr>
          <p:cNvPr id="3" name="TextBox 2">
            <a:extLst>
              <a:ext uri="{FF2B5EF4-FFF2-40B4-BE49-F238E27FC236}">
                <a16:creationId xmlns:a16="http://schemas.microsoft.com/office/drawing/2014/main" id="{F7C1D327-ED17-43D5-B293-A7BAE84C4EB6}"/>
              </a:ext>
            </a:extLst>
          </p:cNvPr>
          <p:cNvSpPr txBox="1"/>
          <p:nvPr/>
        </p:nvSpPr>
        <p:spPr>
          <a:xfrm>
            <a:off x="3911146" y="3371267"/>
            <a:ext cx="5916247" cy="1569660"/>
          </a:xfrm>
          <a:prstGeom prst="rect">
            <a:avLst/>
          </a:prstGeom>
          <a:noFill/>
        </p:spPr>
        <p:txBody>
          <a:bodyPr wrap="square" rtlCol="0">
            <a:spAutoFit/>
          </a:bodyPr>
          <a:lstStyle/>
          <a:p>
            <a:r>
              <a:rPr lang="en-US" sz="2400" dirty="0"/>
              <a:t>Kathy Fry                Finance Consultant</a:t>
            </a:r>
          </a:p>
          <a:p>
            <a:r>
              <a:rPr lang="en-US" sz="2400" dirty="0"/>
              <a:t>Ben Kopitzke        Finance Consultant</a:t>
            </a:r>
          </a:p>
          <a:p>
            <a:endParaRPr lang="en-US" sz="2400" dirty="0"/>
          </a:p>
          <a:p>
            <a:r>
              <a:rPr lang="en-US" sz="2400" dirty="0"/>
              <a:t>School Financial Services Team</a:t>
            </a:r>
          </a:p>
        </p:txBody>
      </p:sp>
    </p:spTree>
    <p:extLst>
      <p:ext uri="{BB962C8B-B14F-4D97-AF65-F5344CB8AC3E}">
        <p14:creationId xmlns:p14="http://schemas.microsoft.com/office/powerpoint/2010/main" val="344408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noFill/>
          <a:ln>
            <a:noFill/>
          </a:ln>
        </p:spPr>
        <p:txBody>
          <a:bodyPr vert="horz" lIns="124789" tIns="62377" rIns="124789" bIns="62377" rtlCol="0" anchor="t" anchorCtr="0">
            <a:noAutofit/>
          </a:bodyPr>
          <a:lstStyle/>
          <a:p>
            <a:pPr>
              <a:spcAft>
                <a:spcPts val="0"/>
              </a:spcAft>
              <a:buSzPct val="25000"/>
            </a:pPr>
            <a:r>
              <a:rPr lang="en-US" sz="4400" dirty="0"/>
              <a:t>Per Pupil Aid</a:t>
            </a:r>
          </a:p>
        </p:txBody>
      </p:sp>
      <p:sp>
        <p:nvSpPr>
          <p:cNvPr id="2" name="Content Placeholder 1"/>
          <p:cNvSpPr>
            <a:spLocks noGrp="1"/>
          </p:cNvSpPr>
          <p:nvPr>
            <p:ph idx="4294967295"/>
          </p:nvPr>
        </p:nvSpPr>
        <p:spPr>
          <a:xfrm>
            <a:off x="536054" y="1423200"/>
            <a:ext cx="11115675" cy="4670697"/>
          </a:xfrm>
        </p:spPr>
        <p:txBody>
          <a:bodyPr>
            <a:noAutofit/>
          </a:bodyPr>
          <a:lstStyle/>
          <a:p>
            <a:pPr marL="457200" indent="-457200">
              <a:lnSpc>
                <a:spcPct val="100000"/>
              </a:lnSpc>
              <a:spcBef>
                <a:spcPts val="600"/>
              </a:spcBef>
              <a:spcAft>
                <a:spcPts val="0"/>
              </a:spcAft>
              <a:buClr>
                <a:srgbClr val="0070C0"/>
              </a:buClr>
              <a:buFont typeface="Wingdings" panose="05000000000000000000" pitchFamily="2" charset="2"/>
              <a:buChar char="Ø"/>
            </a:pPr>
            <a:r>
              <a:rPr lang="en-US" sz="3000" dirty="0"/>
              <a:t>$591,003,000 in FY24; $587,812,400 in FY25</a:t>
            </a:r>
          </a:p>
          <a:p>
            <a:pPr marL="457200" indent="-457200">
              <a:lnSpc>
                <a:spcPct val="100000"/>
              </a:lnSpc>
              <a:spcBef>
                <a:spcPts val="600"/>
              </a:spcBef>
              <a:spcAft>
                <a:spcPts val="0"/>
              </a:spcAft>
              <a:buClr>
                <a:srgbClr val="0070C0"/>
              </a:buClr>
              <a:buFont typeface="Wingdings" panose="05000000000000000000" pitchFamily="2" charset="2"/>
              <a:buChar char="Ø"/>
            </a:pPr>
            <a:r>
              <a:rPr lang="en-US" sz="3000" dirty="0">
                <a:solidFill>
                  <a:srgbClr val="262087"/>
                </a:solidFill>
                <a:hlinkClick r:id="rId3">
                  <a:extLst>
                    <a:ext uri="{A12FA001-AC4F-418D-AE19-62706E023703}">
                      <ahyp:hlinkClr xmlns:ahyp="http://schemas.microsoft.com/office/drawing/2018/hyperlinkcolor" val="tx"/>
                    </a:ext>
                  </a:extLst>
                </a:hlinkClick>
              </a:rPr>
              <a:t>Per pupil aid</a:t>
            </a:r>
            <a:r>
              <a:rPr lang="en-US" sz="3000" dirty="0"/>
              <a:t> is for districts only</a:t>
            </a:r>
          </a:p>
          <a:p>
            <a:pPr marL="457200" indent="-457200">
              <a:lnSpc>
                <a:spcPct val="100000"/>
              </a:lnSpc>
              <a:spcBef>
                <a:spcPts val="600"/>
              </a:spcBef>
              <a:spcAft>
                <a:spcPts val="0"/>
              </a:spcAft>
              <a:buClr>
                <a:srgbClr val="0070C0"/>
              </a:buClr>
              <a:buFont typeface="Wingdings" panose="05000000000000000000" pitchFamily="2" charset="2"/>
              <a:buChar char="Ø"/>
            </a:pPr>
            <a:r>
              <a:rPr lang="en-US" sz="3000" dirty="0"/>
              <a:t>$742 per pupil; calculated by DPI</a:t>
            </a:r>
          </a:p>
          <a:p>
            <a:pPr marL="925236" lvl="2" indent="-457200">
              <a:lnSpc>
                <a:spcPct val="100000"/>
              </a:lnSpc>
              <a:spcBef>
                <a:spcPts val="600"/>
              </a:spcBef>
              <a:spcAft>
                <a:spcPts val="0"/>
              </a:spcAft>
              <a:buClr>
                <a:srgbClr val="0070C0"/>
              </a:buClr>
              <a:buFont typeface="Wingdings" panose="05000000000000000000" pitchFamily="2" charset="2"/>
              <a:buChar char="Ø"/>
            </a:pPr>
            <a:r>
              <a:rPr lang="en-US" sz="3000" dirty="0"/>
              <a:t>Uses Revenue Limit membership Line 6 less Special Needs Scholarship Program (SNSP) and New Charter Authorizer membership (ICS)</a:t>
            </a:r>
          </a:p>
          <a:p>
            <a:pPr marL="457200" indent="-457200">
              <a:lnSpc>
                <a:spcPct val="100000"/>
              </a:lnSpc>
              <a:spcBef>
                <a:spcPts val="600"/>
              </a:spcBef>
              <a:spcAft>
                <a:spcPts val="0"/>
              </a:spcAft>
              <a:buClr>
                <a:srgbClr val="0070C0"/>
              </a:buClr>
              <a:buFont typeface="Wingdings" panose="05000000000000000000" pitchFamily="2" charset="2"/>
              <a:buChar char="Ø"/>
            </a:pPr>
            <a:r>
              <a:rPr lang="en-US" sz="3000" u="sng" dirty="0"/>
              <a:t>Sum-sufficient</a:t>
            </a:r>
            <a:r>
              <a:rPr lang="en-US" sz="3000" dirty="0"/>
              <a:t> ($742 pp is guaranteed in FY24 and FY25) </a:t>
            </a:r>
          </a:p>
          <a:p>
            <a:pPr marL="884933" lvl="1" indent="-457200">
              <a:lnSpc>
                <a:spcPct val="100000"/>
              </a:lnSpc>
              <a:spcBef>
                <a:spcPts val="600"/>
              </a:spcBef>
              <a:spcAft>
                <a:spcPts val="0"/>
              </a:spcAft>
              <a:buClr>
                <a:srgbClr val="0070C0"/>
              </a:buClr>
              <a:buFont typeface="Wingdings" panose="05000000000000000000" pitchFamily="2" charset="2"/>
              <a:buChar char="Ø"/>
            </a:pPr>
            <a:r>
              <a:rPr lang="en-US" sz="3000" dirty="0"/>
              <a:t>Paid in March</a:t>
            </a:r>
          </a:p>
        </p:txBody>
      </p:sp>
      <p:sp>
        <p:nvSpPr>
          <p:cNvPr id="7" name="TextBox 6"/>
          <p:cNvSpPr txBox="1"/>
          <p:nvPr/>
        </p:nvSpPr>
        <p:spPr>
          <a:xfrm>
            <a:off x="8785683" y="5386011"/>
            <a:ext cx="3695242" cy="707886"/>
          </a:xfrm>
          <a:prstGeom prst="rect">
            <a:avLst/>
          </a:prstGeom>
          <a:noFill/>
        </p:spPr>
        <p:txBody>
          <a:bodyPr wrap="none" rtlCol="0">
            <a:spAutoFit/>
          </a:bodyPr>
          <a:lstStyle/>
          <a:p>
            <a:r>
              <a:rPr lang="en-US" sz="2000" b="1" dirty="0">
                <a:solidFill>
                  <a:srgbClr val="7030A0"/>
                </a:solidFill>
              </a:rPr>
              <a:t>Authorization: s. 115.437</a:t>
            </a:r>
          </a:p>
          <a:p>
            <a:r>
              <a:rPr lang="en-US" sz="2000" b="1" dirty="0">
                <a:solidFill>
                  <a:srgbClr val="7030A0"/>
                </a:solidFill>
              </a:rPr>
              <a:t>Appropriation: s. 20.255(2)(aq)</a:t>
            </a:r>
          </a:p>
        </p:txBody>
      </p:sp>
    </p:spTree>
    <p:extLst>
      <p:ext uri="{BB962C8B-B14F-4D97-AF65-F5344CB8AC3E}">
        <p14:creationId xmlns:p14="http://schemas.microsoft.com/office/powerpoint/2010/main" val="300048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noFill/>
          <a:ln>
            <a:noFill/>
          </a:ln>
        </p:spPr>
        <p:txBody>
          <a:bodyPr vert="horz" lIns="124789" tIns="62377" rIns="124789" bIns="62377" rtlCol="0" anchor="t" anchorCtr="0">
            <a:noAutofit/>
          </a:bodyPr>
          <a:lstStyle/>
          <a:p>
            <a:pPr>
              <a:spcAft>
                <a:spcPts val="0"/>
              </a:spcAft>
              <a:buSzPct val="25000"/>
            </a:pPr>
            <a:r>
              <a:rPr lang="en-US" sz="4400" dirty="0"/>
              <a:t>Achievement Gap Reduction</a:t>
            </a:r>
          </a:p>
        </p:txBody>
      </p:sp>
      <p:sp>
        <p:nvSpPr>
          <p:cNvPr id="2" name="Content Placeholder 1"/>
          <p:cNvSpPr>
            <a:spLocks noGrp="1"/>
          </p:cNvSpPr>
          <p:nvPr>
            <p:ph idx="4294967295"/>
          </p:nvPr>
        </p:nvSpPr>
        <p:spPr>
          <a:xfrm>
            <a:off x="233916" y="1368600"/>
            <a:ext cx="12229476" cy="5125921"/>
          </a:xfrm>
        </p:spPr>
        <p:txBody>
          <a:bodyPr>
            <a:noAutofit/>
          </a:bodyPr>
          <a:lstStyle/>
          <a:p>
            <a:pPr marL="457200" indent="-457200">
              <a:lnSpc>
                <a:spcPct val="100000"/>
              </a:lnSpc>
              <a:spcBef>
                <a:spcPts val="600"/>
              </a:spcBef>
              <a:buClr>
                <a:schemeClr val="accent5">
                  <a:lumMod val="50000"/>
                </a:schemeClr>
              </a:buClr>
              <a:buFont typeface="Wingdings" panose="05000000000000000000" pitchFamily="2" charset="2"/>
              <a:buChar char="Ø"/>
            </a:pPr>
            <a:r>
              <a:rPr lang="en-US" sz="2800" dirty="0"/>
              <a:t>$109,184,500 in FY24 &amp; FY25</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2800" dirty="0"/>
              <a:t>Replaced the SAGE program at the end of the 2017-18 school year</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2800" dirty="0"/>
              <a:t>Focused on closing achievement gaps</a:t>
            </a:r>
          </a:p>
          <a:p>
            <a:pPr marL="925236" lvl="2" indent="-457200">
              <a:lnSpc>
                <a:spcPct val="100000"/>
              </a:lnSpc>
              <a:spcBef>
                <a:spcPts val="600"/>
              </a:spcBef>
              <a:buClr>
                <a:schemeClr val="accent5">
                  <a:lumMod val="50000"/>
                </a:schemeClr>
              </a:buClr>
              <a:buFont typeface="Wingdings" panose="05000000000000000000" pitchFamily="2" charset="2"/>
              <a:buChar char="Ø"/>
            </a:pPr>
            <a:r>
              <a:rPr lang="en-US" sz="2800" dirty="0"/>
              <a:t>Tutoring, teacher coaching, or class size reduction</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2800" dirty="0"/>
              <a:t>Progress reporting to DPI and your board</a:t>
            </a:r>
          </a:p>
          <a:p>
            <a:pPr marL="457200" indent="-457200">
              <a:spcBef>
                <a:spcPts val="600"/>
              </a:spcBef>
              <a:buClr>
                <a:schemeClr val="accent5">
                  <a:lumMod val="50000"/>
                </a:schemeClr>
              </a:buClr>
              <a:buFont typeface="Wingdings" panose="05000000000000000000" pitchFamily="2" charset="2"/>
              <a:buChar char="Ø"/>
            </a:pPr>
            <a:r>
              <a:rPr lang="en-US" sz="2800" dirty="0"/>
              <a:t>AGR payments are per-pupil:  </a:t>
            </a:r>
            <a:br>
              <a:rPr lang="en-US" sz="2800" dirty="0"/>
            </a:br>
            <a:r>
              <a:rPr lang="en-US" sz="2800" dirty="0"/>
              <a:t>	</a:t>
            </a:r>
            <a:r>
              <a:rPr lang="en-US" sz="2800" b="1" dirty="0"/>
              <a:t>Appropriation ÷ total # of low-income kids in AGR districts</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2022-23 AGR Allocations by District </a:t>
            </a:r>
            <a:endParaRPr lang="en-US" sz="2800" dirty="0">
              <a:solidFill>
                <a:srgbClr val="262087"/>
              </a:solidFill>
            </a:endParaRP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7392768" y="6055156"/>
            <a:ext cx="3790012" cy="707886"/>
          </a:xfrm>
          <a:prstGeom prst="rect">
            <a:avLst/>
          </a:prstGeom>
          <a:noFill/>
        </p:spPr>
        <p:txBody>
          <a:bodyPr wrap="none" rtlCol="0">
            <a:spAutoFit/>
          </a:bodyPr>
          <a:lstStyle/>
          <a:p>
            <a:r>
              <a:rPr lang="en-US" sz="2000" b="1" dirty="0">
                <a:solidFill>
                  <a:srgbClr val="7030A0"/>
                </a:solidFill>
              </a:rPr>
              <a:t>Authorization: s. 118.44</a:t>
            </a:r>
          </a:p>
          <a:p>
            <a:r>
              <a:rPr lang="en-US" sz="2000" b="1" dirty="0">
                <a:solidFill>
                  <a:srgbClr val="7030A0"/>
                </a:solidFill>
              </a:rPr>
              <a:t>Appropriation: ss. 20.255(2)(cu)</a:t>
            </a:r>
          </a:p>
        </p:txBody>
      </p:sp>
    </p:spTree>
    <p:extLst>
      <p:ext uri="{BB962C8B-B14F-4D97-AF65-F5344CB8AC3E}">
        <p14:creationId xmlns:p14="http://schemas.microsoft.com/office/powerpoint/2010/main" val="417561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Common School Fund (Library Aid)</a:t>
            </a:r>
          </a:p>
        </p:txBody>
      </p:sp>
      <p:sp>
        <p:nvSpPr>
          <p:cNvPr id="2" name="Content Placeholder 1"/>
          <p:cNvSpPr>
            <a:spLocks noGrp="1"/>
          </p:cNvSpPr>
          <p:nvPr>
            <p:ph idx="4294967295"/>
          </p:nvPr>
        </p:nvSpPr>
        <p:spPr>
          <a:xfrm>
            <a:off x="1101367" y="1262270"/>
            <a:ext cx="10806120" cy="5356739"/>
          </a:xfrm>
        </p:spPr>
        <p:txBody>
          <a:bodyPr>
            <a:noAutofit/>
          </a:bodyPr>
          <a:lstStyle/>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Common School Fund is $65,000,000 in FY24 (25% increase YOY)</a:t>
            </a:r>
          </a:p>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Districts only</a:t>
            </a:r>
          </a:p>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Allocation based on resident population of children ages 4-20 (school census); reporting opens in June, closes in August</a:t>
            </a:r>
          </a:p>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For purchase of library materials</a:t>
            </a:r>
          </a:p>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Each district is expected to estimate their CSF amount in their own budget reports. </a:t>
            </a:r>
          </a:p>
          <a:p>
            <a:pPr marL="463550" indent="-463550">
              <a:spcBef>
                <a:spcPts val="0"/>
              </a:spcBef>
              <a:spcAft>
                <a:spcPts val="300"/>
              </a:spcAft>
              <a:buClr>
                <a:srgbClr val="0070C0"/>
              </a:buClr>
              <a:buFont typeface="Wingdings" panose="05000000000000000000" pitchFamily="2" charset="2"/>
              <a:buChar char="Ø"/>
            </a:pPr>
            <a:endParaRPr lang="en-US" sz="2800" dirty="0">
              <a:latin typeface="Lato" panose="020F0502020204030203" pitchFamily="34" charset="0"/>
            </a:endParaRPr>
          </a:p>
        </p:txBody>
      </p:sp>
      <p:sp>
        <p:nvSpPr>
          <p:cNvPr id="6" name="Title 5"/>
          <p:cNvSpPr>
            <a:spLocks noGrp="1"/>
          </p:cNvSpPr>
          <p:nvPr>
            <p:ph type="title" idx="4294967295"/>
          </p:nvPr>
        </p:nvSpPr>
        <p:spPr/>
        <p:txBody>
          <a:bodyPr>
            <a:noAutofit/>
          </a:bodyPr>
          <a:lstStyle/>
          <a:p>
            <a:r>
              <a:rPr lang="en-US" sz="800" dirty="0"/>
              <a:t>a</a:t>
            </a:r>
          </a:p>
        </p:txBody>
      </p:sp>
      <p:sp>
        <p:nvSpPr>
          <p:cNvPr id="7" name="TextBox 6"/>
          <p:cNvSpPr txBox="1"/>
          <p:nvPr/>
        </p:nvSpPr>
        <p:spPr>
          <a:xfrm>
            <a:off x="7597095" y="5684771"/>
            <a:ext cx="4103914" cy="707886"/>
          </a:xfrm>
          <a:prstGeom prst="rect">
            <a:avLst/>
          </a:prstGeom>
          <a:noFill/>
        </p:spPr>
        <p:txBody>
          <a:bodyPr wrap="square" rtlCol="0">
            <a:spAutoFit/>
          </a:bodyPr>
          <a:lstStyle/>
          <a:p>
            <a:r>
              <a:rPr lang="en-US" sz="2000" b="1" dirty="0">
                <a:solidFill>
                  <a:srgbClr val="7030A0"/>
                </a:solidFill>
              </a:rPr>
              <a:t>Authorization: Art. X, ss. 2 &amp; 5, </a:t>
            </a:r>
          </a:p>
          <a:p>
            <a:r>
              <a:rPr lang="en-US" sz="2000" b="1" dirty="0">
                <a:solidFill>
                  <a:srgbClr val="7030A0"/>
                </a:solidFill>
              </a:rPr>
              <a:t>Wis. Constitution; s. 43.70, Stats.</a:t>
            </a:r>
          </a:p>
        </p:txBody>
      </p:sp>
    </p:spTree>
    <p:extLst>
      <p:ext uri="{BB962C8B-B14F-4D97-AF65-F5344CB8AC3E}">
        <p14:creationId xmlns:p14="http://schemas.microsoft.com/office/powerpoint/2010/main" val="125340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Common School Fund (Library Aid)</a:t>
            </a:r>
          </a:p>
        </p:txBody>
      </p:sp>
      <p:sp>
        <p:nvSpPr>
          <p:cNvPr id="2" name="Content Placeholder 1"/>
          <p:cNvSpPr>
            <a:spLocks noGrp="1"/>
          </p:cNvSpPr>
          <p:nvPr>
            <p:ph idx="4294967295"/>
          </p:nvPr>
        </p:nvSpPr>
        <p:spPr>
          <a:xfrm>
            <a:off x="1101367" y="1262270"/>
            <a:ext cx="10806120" cy="5356739"/>
          </a:xfrm>
        </p:spPr>
        <p:txBody>
          <a:bodyPr>
            <a:noAutofit/>
          </a:bodyPr>
          <a:lstStyle/>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BCPL provides an estimate of the funds available in January</a:t>
            </a:r>
          </a:p>
          <a:p>
            <a:pPr marL="891283" lvl="1"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CSF allocation will be approximately $56.87 per student</a:t>
            </a:r>
          </a:p>
          <a:p>
            <a:pPr marL="891283" lvl="1" indent="-463550">
              <a:spcBef>
                <a:spcPts val="0"/>
              </a:spcBef>
              <a:spcAft>
                <a:spcPts val="300"/>
              </a:spcAft>
              <a:buClr>
                <a:srgbClr val="0070C0"/>
              </a:buClr>
              <a:buFont typeface="Wingdings" panose="05000000000000000000" pitchFamily="2" charset="2"/>
              <a:buChar char="Ø"/>
            </a:pPr>
            <a:r>
              <a:rPr lang="en-US" sz="2800" b="1" dirty="0">
                <a:latin typeface="Lato" panose="020F0502020204030203" pitchFamily="34" charset="0"/>
              </a:rPr>
              <a:t>Estimate = final payment </a:t>
            </a:r>
            <a:r>
              <a:rPr lang="en-US" sz="2800" dirty="0">
                <a:latin typeface="Lato" panose="020F0502020204030203" pitchFamily="34" charset="0"/>
              </a:rPr>
              <a:t>to help districts plan</a:t>
            </a:r>
          </a:p>
          <a:p>
            <a:pPr marL="463550"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Districts are expected to spend this money during the current school year; no carry-over is the goal</a:t>
            </a:r>
          </a:p>
          <a:p>
            <a:pPr marL="891283" lvl="1" indent="-463550">
              <a:spcBef>
                <a:spcPts val="0"/>
              </a:spcBef>
              <a:spcAft>
                <a:spcPts val="300"/>
              </a:spcAft>
              <a:buClr>
                <a:srgbClr val="0070C0"/>
              </a:buClr>
              <a:buFont typeface="Wingdings" panose="05000000000000000000" pitchFamily="2" charset="2"/>
              <a:buChar char="Ø"/>
            </a:pPr>
            <a:r>
              <a:rPr lang="en-US" sz="2800" dirty="0">
                <a:latin typeface="Lato" panose="020F0502020204030203" pitchFamily="34" charset="0"/>
              </a:rPr>
              <a:t>Paid in late April, must be spent by end of June</a:t>
            </a:r>
          </a:p>
          <a:p>
            <a:pPr marL="463550" indent="-463550">
              <a:spcBef>
                <a:spcPts val="0"/>
              </a:spcBef>
              <a:spcAft>
                <a:spcPts val="300"/>
              </a:spcAft>
              <a:buClr>
                <a:srgbClr val="0070C0"/>
              </a:buClr>
              <a:buFont typeface="Wingdings" panose="05000000000000000000" pitchFamily="2" charset="2"/>
              <a:buChar char="Ø"/>
            </a:pPr>
            <a:r>
              <a:rPr lang="en-US" sz="2800" dirty="0">
                <a:solidFill>
                  <a:srgbClr val="262087"/>
                </a:solidFill>
                <a:latin typeface="Lato" panose="020F0502020204030203" pitchFamily="34" charset="0"/>
                <a:hlinkClick r:id="rId3">
                  <a:extLst>
                    <a:ext uri="{A12FA001-AC4F-418D-AE19-62706E023703}">
                      <ahyp:hlinkClr xmlns:ahyp="http://schemas.microsoft.com/office/drawing/2018/hyperlinkcolor" val="tx"/>
                    </a:ext>
                  </a:extLst>
                </a:hlinkClick>
              </a:rPr>
              <a:t>Common School Fund</a:t>
            </a:r>
            <a:r>
              <a:rPr lang="en-US" sz="2800" dirty="0">
                <a:solidFill>
                  <a:srgbClr val="262087"/>
                </a:solidFill>
                <a:latin typeface="Lato" panose="020F0502020204030203" pitchFamily="34" charset="0"/>
              </a:rPr>
              <a:t> </a:t>
            </a:r>
            <a:r>
              <a:rPr lang="en-US" sz="2800" dirty="0">
                <a:latin typeface="Lato" panose="020F0502020204030203" pitchFamily="34" charset="0"/>
              </a:rPr>
              <a:t>information </a:t>
            </a:r>
          </a:p>
        </p:txBody>
      </p:sp>
      <p:sp>
        <p:nvSpPr>
          <p:cNvPr id="6" name="Title 5"/>
          <p:cNvSpPr>
            <a:spLocks noGrp="1"/>
          </p:cNvSpPr>
          <p:nvPr>
            <p:ph type="title" idx="4294967295"/>
          </p:nvPr>
        </p:nvSpPr>
        <p:spPr/>
        <p:txBody>
          <a:bodyPr>
            <a:noAutofit/>
          </a:bodyPr>
          <a:lstStyle/>
          <a:p>
            <a:r>
              <a:rPr lang="en-US" sz="800" dirty="0"/>
              <a:t>a</a:t>
            </a:r>
          </a:p>
        </p:txBody>
      </p:sp>
    </p:spTree>
    <p:extLst>
      <p:ext uri="{BB962C8B-B14F-4D97-AF65-F5344CB8AC3E}">
        <p14:creationId xmlns:p14="http://schemas.microsoft.com/office/powerpoint/2010/main" val="349817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000" dirty="0"/>
              <a:t>Common School Fund Library Aid: How do you get it?</a:t>
            </a:r>
          </a:p>
        </p:txBody>
      </p:sp>
      <p:sp>
        <p:nvSpPr>
          <p:cNvPr id="7" name="Content Placeholder 6"/>
          <p:cNvSpPr>
            <a:spLocks noGrp="1"/>
          </p:cNvSpPr>
          <p:nvPr>
            <p:ph idx="4294967295"/>
          </p:nvPr>
        </p:nvSpPr>
        <p:spPr>
          <a:xfrm>
            <a:off x="735497" y="1464710"/>
            <a:ext cx="4532735" cy="4122738"/>
          </a:xfrm>
        </p:spPr>
        <p:txBody>
          <a:bodyPr>
            <a:noAutofit/>
          </a:bodyPr>
          <a:lstStyle/>
          <a:p>
            <a:pPr marL="457200" indent="-457200">
              <a:lnSpc>
                <a:spcPct val="110000"/>
              </a:lnSpc>
              <a:spcBef>
                <a:spcPts val="1200"/>
              </a:spcBef>
              <a:buClr>
                <a:srgbClr val="0070C0"/>
              </a:buClr>
              <a:buFont typeface="Wingdings" panose="05000000000000000000" pitchFamily="2" charset="2"/>
              <a:buChar char="Ø"/>
            </a:pPr>
            <a:r>
              <a:rPr lang="en-US" sz="2800" dirty="0"/>
              <a:t>PI-1505-Census</a:t>
            </a:r>
            <a:br>
              <a:rPr lang="en-US" sz="2800" dirty="0"/>
            </a:br>
            <a:r>
              <a:rPr lang="en-US" sz="2800" dirty="0"/>
              <a:t>Census Report</a:t>
            </a:r>
          </a:p>
          <a:p>
            <a:pPr marL="914400" lvl="1" indent="-403225">
              <a:lnSpc>
                <a:spcPct val="110000"/>
              </a:lnSpc>
              <a:spcBef>
                <a:spcPts val="1200"/>
              </a:spcBef>
              <a:buClr>
                <a:srgbClr val="0070C0"/>
              </a:buClr>
              <a:buFont typeface="Wingdings" panose="05000000000000000000" pitchFamily="2" charset="2"/>
              <a:buChar char="Ø"/>
            </a:pPr>
            <a:r>
              <a:rPr lang="en-US" sz="2800" dirty="0"/>
              <a:t>Count of district residents ages 4-20</a:t>
            </a:r>
          </a:p>
          <a:p>
            <a:pPr marL="914400" lvl="1" indent="-403225">
              <a:lnSpc>
                <a:spcPct val="110000"/>
              </a:lnSpc>
              <a:spcBef>
                <a:spcPts val="1200"/>
              </a:spcBef>
              <a:buClr>
                <a:srgbClr val="0070C0"/>
              </a:buClr>
              <a:buFont typeface="Wingdings" panose="05000000000000000000" pitchFamily="2" charset="2"/>
              <a:buChar char="Ø"/>
            </a:pPr>
            <a:r>
              <a:rPr lang="en-US" sz="2800" dirty="0"/>
              <a:t>Can use physical count or mathematical approximation</a:t>
            </a:r>
          </a:p>
        </p:txBody>
      </p:sp>
      <p:sp>
        <p:nvSpPr>
          <p:cNvPr id="6" name="Title 5"/>
          <p:cNvSpPr>
            <a:spLocks noGrp="1"/>
          </p:cNvSpPr>
          <p:nvPr>
            <p:ph type="title" idx="4294967295"/>
          </p:nvPr>
        </p:nvSpPr>
        <p:spPr/>
        <p:txBody>
          <a:bodyPr>
            <a:noAutofit/>
          </a:bodyPr>
          <a:lstStyle/>
          <a:p>
            <a:r>
              <a:rPr lang="en-US" sz="800" dirty="0"/>
              <a:t>a</a:t>
            </a:r>
          </a:p>
        </p:txBody>
      </p:sp>
      <p:pic>
        <p:nvPicPr>
          <p:cNvPr id="5" name="Picture 4">
            <a:extLst>
              <a:ext uri="{FF2B5EF4-FFF2-40B4-BE49-F238E27FC236}">
                <a16:creationId xmlns:a16="http://schemas.microsoft.com/office/drawing/2014/main" id="{1A767C0A-CA07-015F-C925-DC4B1ABFD6C8}"/>
              </a:ext>
            </a:extLst>
          </p:cNvPr>
          <p:cNvPicPr>
            <a:picLocks noChangeAspect="1"/>
          </p:cNvPicPr>
          <p:nvPr/>
        </p:nvPicPr>
        <p:blipFill>
          <a:blip r:embed="rId3"/>
          <a:stretch>
            <a:fillRect/>
          </a:stretch>
        </p:blipFill>
        <p:spPr>
          <a:xfrm>
            <a:off x="5063087" y="1747132"/>
            <a:ext cx="7017967" cy="4122738"/>
          </a:xfrm>
          <a:prstGeom prst="rect">
            <a:avLst/>
          </a:prstGeom>
          <a:ln w="6350">
            <a:solidFill>
              <a:schemeClr val="tx1">
                <a:lumMod val="75000"/>
                <a:lumOff val="25000"/>
              </a:schemeClr>
            </a:solidFill>
          </a:ln>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55990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Pupil Transportation Aid</a:t>
            </a:r>
          </a:p>
        </p:txBody>
      </p:sp>
      <p:sp>
        <p:nvSpPr>
          <p:cNvPr id="2" name="Content Placeholder 1"/>
          <p:cNvSpPr>
            <a:spLocks noGrp="1"/>
          </p:cNvSpPr>
          <p:nvPr>
            <p:ph idx="4294967295"/>
          </p:nvPr>
        </p:nvSpPr>
        <p:spPr>
          <a:xfrm>
            <a:off x="1328057" y="1464297"/>
            <a:ext cx="10548510" cy="5001986"/>
          </a:xfrm>
        </p:spPr>
        <p:txBody>
          <a:bodyPr>
            <a:noAutofit/>
          </a:bodyPr>
          <a:lstStyle/>
          <a:p>
            <a:pPr marL="457200" indent="-457200">
              <a:lnSpc>
                <a:spcPct val="100000"/>
              </a:lnSpc>
              <a:spcBef>
                <a:spcPts val="600"/>
              </a:spcBef>
              <a:buClr>
                <a:schemeClr val="accent5">
                  <a:lumMod val="50000"/>
                </a:schemeClr>
              </a:buClr>
              <a:buFont typeface="Wingdings" panose="05000000000000000000" pitchFamily="2" charset="2"/>
              <a:buChar char="Ø"/>
            </a:pPr>
            <a:r>
              <a:rPr lang="en-US" sz="3000" dirty="0"/>
              <a:t>Pupil Transportation Aid FY24 &amp; FY25 is $24,000,000/year</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3000" dirty="0"/>
              <a:t>Formula based on number of pupils transported </a:t>
            </a:r>
            <a:br>
              <a:rPr lang="en-US" sz="3000" dirty="0"/>
            </a:br>
            <a:r>
              <a:rPr lang="en-US" sz="3000" dirty="0"/>
              <a:t>in mileage categories</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3000" dirty="0"/>
              <a:t>Sum-certain, paid in January</a:t>
            </a:r>
          </a:p>
          <a:p>
            <a:pPr marL="457200" indent="-457200">
              <a:lnSpc>
                <a:spcPct val="100000"/>
              </a:lnSpc>
              <a:spcBef>
                <a:spcPts val="600"/>
              </a:spcBef>
              <a:buClr>
                <a:schemeClr val="accent5">
                  <a:lumMod val="50000"/>
                </a:schemeClr>
              </a:buClr>
              <a:buFont typeface="Wingdings" panose="05000000000000000000" pitchFamily="2" charset="2"/>
              <a:buChar char="Ø"/>
            </a:pPr>
            <a:r>
              <a:rPr lang="en-US" sz="3000" dirty="0"/>
              <a:t>Remaining balance distributed proportionally in June, </a:t>
            </a:r>
            <a:br>
              <a:rPr lang="en-US" sz="3000" dirty="0"/>
            </a:br>
            <a:r>
              <a:rPr lang="en-US" sz="3000" dirty="0"/>
              <a:t>based on share of audited January payment</a:t>
            </a: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7330536" y="5319293"/>
            <a:ext cx="3636124" cy="707886"/>
          </a:xfrm>
          <a:prstGeom prst="rect">
            <a:avLst/>
          </a:prstGeom>
          <a:noFill/>
        </p:spPr>
        <p:txBody>
          <a:bodyPr wrap="none" rtlCol="0">
            <a:spAutoFit/>
          </a:bodyPr>
          <a:lstStyle/>
          <a:p>
            <a:r>
              <a:rPr lang="en-US" sz="2000" b="1" dirty="0">
                <a:solidFill>
                  <a:srgbClr val="7030A0"/>
                </a:solidFill>
              </a:rPr>
              <a:t>Authorization: s. 121.58</a:t>
            </a:r>
          </a:p>
          <a:p>
            <a:r>
              <a:rPr lang="en-US" sz="2000" b="1" dirty="0">
                <a:solidFill>
                  <a:srgbClr val="7030A0"/>
                </a:solidFill>
              </a:rPr>
              <a:t>Appropriation: s. 20.255(2)(cr)</a:t>
            </a:r>
          </a:p>
        </p:txBody>
      </p:sp>
    </p:spTree>
    <p:extLst>
      <p:ext uri="{BB962C8B-B14F-4D97-AF65-F5344CB8AC3E}">
        <p14:creationId xmlns:p14="http://schemas.microsoft.com/office/powerpoint/2010/main" val="80704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100000"/>
              </a:lnSpc>
            </a:pPr>
            <a:r>
              <a:rPr lang="en-US" sz="4400" dirty="0"/>
              <a:t>PI-1547</a:t>
            </a:r>
            <a:r>
              <a:rPr lang="en-US" dirty="0"/>
              <a:t> Regular Year Reporting</a:t>
            </a:r>
          </a:p>
        </p:txBody>
      </p:sp>
      <p:sp>
        <p:nvSpPr>
          <p:cNvPr id="7" name="TextBox 6"/>
          <p:cNvSpPr txBox="1"/>
          <p:nvPr/>
        </p:nvSpPr>
        <p:spPr>
          <a:xfrm>
            <a:off x="1176931" y="5593585"/>
            <a:ext cx="11111448" cy="1015663"/>
          </a:xfrm>
          <a:prstGeom prst="rect">
            <a:avLst/>
          </a:prstGeom>
        </p:spPr>
        <p:txBody>
          <a:bodyPr vert="horz" lIns="91440" tIns="45720" rIns="91440" bIns="45720" rtlCol="0">
            <a:noAutofit/>
          </a:bodyPr>
          <a:lstStyle>
            <a:lvl1pPr marL="457200" indent="-457200" defTabSz="936071">
              <a:lnSpc>
                <a:spcPct val="100000"/>
              </a:lnSpc>
              <a:spcBef>
                <a:spcPts val="600"/>
              </a:spcBef>
              <a:spcAft>
                <a:spcPts val="600"/>
              </a:spcAft>
              <a:buClr>
                <a:schemeClr val="accent5">
                  <a:lumMod val="50000"/>
                </a:schemeClr>
              </a:buClr>
              <a:buFont typeface="Wingdings" panose="05000000000000000000" pitchFamily="2" charset="2"/>
              <a:buChar char="Ø"/>
              <a:defRPr sz="3000"/>
            </a:lvl1pPr>
            <a:lvl2pPr marL="702053" indent="-234018" defTabSz="936071">
              <a:lnSpc>
                <a:spcPct val="150000"/>
              </a:lnSpc>
              <a:spcBef>
                <a:spcPts val="512"/>
              </a:spcBef>
              <a:spcAft>
                <a:spcPts val="600"/>
              </a:spcAft>
              <a:buFont typeface="Lato" panose="020F0502020204030203" pitchFamily="34" charset="0"/>
              <a:buChar char="-"/>
              <a:defRPr sz="2400"/>
            </a:lvl2pPr>
            <a:lvl3pPr marL="1170089" indent="-234018" defTabSz="936071">
              <a:lnSpc>
                <a:spcPct val="150000"/>
              </a:lnSpc>
              <a:spcBef>
                <a:spcPts val="512"/>
              </a:spcBef>
              <a:spcAft>
                <a:spcPts val="600"/>
              </a:spcAft>
              <a:buFont typeface="Arial" panose="020B0604020202020204" pitchFamily="34" charset="0"/>
              <a:buChar char="•"/>
              <a:defRPr sz="1800"/>
            </a:lvl3pPr>
            <a:lvl4pPr marL="1638125" indent="-234018" defTabSz="936071">
              <a:lnSpc>
                <a:spcPct val="150000"/>
              </a:lnSpc>
              <a:spcBef>
                <a:spcPts val="512"/>
              </a:spcBef>
              <a:spcAft>
                <a:spcPts val="600"/>
              </a:spcAft>
              <a:buFont typeface="Arial" panose="020B0604020202020204" pitchFamily="34" charset="0"/>
              <a:buChar char="•"/>
              <a:defRPr sz="1800"/>
            </a:lvl4pPr>
            <a:lvl5pPr marL="2106160" indent="-234018" defTabSz="936071">
              <a:lnSpc>
                <a:spcPct val="150000"/>
              </a:lnSpc>
              <a:spcBef>
                <a:spcPts val="512"/>
              </a:spcBef>
              <a:spcAft>
                <a:spcPts val="600"/>
              </a:spcAft>
              <a:buFont typeface="Arial" panose="020B0604020202020204" pitchFamily="34" charset="0"/>
              <a:buChar char="•"/>
              <a:defRPr sz="1800"/>
            </a:lvl5pPr>
            <a:lvl6pPr marL="2574196" indent="-234018" defTabSz="936071">
              <a:lnSpc>
                <a:spcPct val="90000"/>
              </a:lnSpc>
              <a:spcBef>
                <a:spcPts val="512"/>
              </a:spcBef>
              <a:buFont typeface="Arial" panose="020B0604020202020204" pitchFamily="34" charset="0"/>
              <a:buChar char="•"/>
              <a:defRPr sz="1843"/>
            </a:lvl6pPr>
            <a:lvl7pPr marL="3042232" indent="-234018" defTabSz="936071">
              <a:lnSpc>
                <a:spcPct val="90000"/>
              </a:lnSpc>
              <a:spcBef>
                <a:spcPts val="512"/>
              </a:spcBef>
              <a:buFont typeface="Arial" panose="020B0604020202020204" pitchFamily="34" charset="0"/>
              <a:buChar char="•"/>
              <a:defRPr sz="1843"/>
            </a:lvl7pPr>
            <a:lvl8pPr marL="3510267" indent="-234018" defTabSz="936071">
              <a:lnSpc>
                <a:spcPct val="90000"/>
              </a:lnSpc>
              <a:spcBef>
                <a:spcPts val="512"/>
              </a:spcBef>
              <a:buFont typeface="Arial" panose="020B0604020202020204" pitchFamily="34" charset="0"/>
              <a:buChar char="•"/>
              <a:defRPr sz="1843"/>
            </a:lvl8pPr>
            <a:lvl9pPr marL="3978303" indent="-234018" defTabSz="936071">
              <a:lnSpc>
                <a:spcPct val="90000"/>
              </a:lnSpc>
              <a:spcBef>
                <a:spcPts val="512"/>
              </a:spcBef>
              <a:buFont typeface="Arial" panose="020B0604020202020204" pitchFamily="34" charset="0"/>
              <a:buChar char="•"/>
              <a:defRPr sz="1843"/>
            </a:lvl9pPr>
          </a:lstStyle>
          <a:p>
            <a:r>
              <a:rPr lang="en-US" sz="2800" dirty="0"/>
              <a:t>The “0 to 2 Miles (Hazardous Area Transportation)” category requires DPI approval before data can be entered.</a:t>
            </a:r>
          </a:p>
        </p:txBody>
      </p:sp>
      <p:graphicFrame>
        <p:nvGraphicFramePr>
          <p:cNvPr id="5" name="Table 4">
            <a:extLst>
              <a:ext uri="{FF2B5EF4-FFF2-40B4-BE49-F238E27FC236}">
                <a16:creationId xmlns:a16="http://schemas.microsoft.com/office/drawing/2014/main" id="{3A737DFC-85B3-460E-B437-701D2DF2B03A}"/>
              </a:ext>
            </a:extLst>
          </p:cNvPr>
          <p:cNvGraphicFramePr>
            <a:graphicFrameLocks noGrp="1"/>
          </p:cNvGraphicFramePr>
          <p:nvPr>
            <p:extLst>
              <p:ext uri="{D42A27DB-BD31-4B8C-83A1-F6EECF244321}">
                <p14:modId xmlns:p14="http://schemas.microsoft.com/office/powerpoint/2010/main" val="2582217498"/>
              </p:ext>
            </p:extLst>
          </p:nvPr>
        </p:nvGraphicFramePr>
        <p:xfrm>
          <a:off x="2513561" y="1597681"/>
          <a:ext cx="7453802" cy="3703490"/>
        </p:xfrm>
        <a:graphic>
          <a:graphicData uri="http://schemas.openxmlformats.org/drawingml/2006/table">
            <a:tbl>
              <a:tblPr firstRow="1" bandRow="1">
                <a:tableStyleId>{5C22544A-7EE6-4342-B048-85BDC9FD1C3A}</a:tableStyleId>
              </a:tblPr>
              <a:tblGrid>
                <a:gridCol w="4300949">
                  <a:extLst>
                    <a:ext uri="{9D8B030D-6E8A-4147-A177-3AD203B41FA5}">
                      <a16:colId xmlns:a16="http://schemas.microsoft.com/office/drawing/2014/main" val="2413239944"/>
                    </a:ext>
                  </a:extLst>
                </a:gridCol>
                <a:gridCol w="3152853">
                  <a:extLst>
                    <a:ext uri="{9D8B030D-6E8A-4147-A177-3AD203B41FA5}">
                      <a16:colId xmlns:a16="http://schemas.microsoft.com/office/drawing/2014/main" val="421044926"/>
                    </a:ext>
                  </a:extLst>
                </a:gridCol>
              </a:tblGrid>
              <a:tr h="593816">
                <a:tc>
                  <a:txBody>
                    <a:bodyPr/>
                    <a:lstStyle/>
                    <a:p>
                      <a:pPr algn="ctr" fontAlgn="t"/>
                      <a:r>
                        <a:rPr lang="en-US" sz="2000" b="1" dirty="0">
                          <a:solidFill>
                            <a:schemeClr val="bg1"/>
                          </a:solidFill>
                          <a:effectLst/>
                          <a:latin typeface="Lato Black" panose="020F0A02020204030203" pitchFamily="34" charset="0"/>
                        </a:rPr>
                        <a:t>Distance in Miles</a:t>
                      </a:r>
                    </a:p>
                  </a:txBody>
                  <a:tcPr marL="124809" marR="124809" marT="62405" marB="62405" anchor="ctr"/>
                </a:tc>
                <a:tc>
                  <a:txBody>
                    <a:bodyPr/>
                    <a:lstStyle/>
                    <a:p>
                      <a:pPr algn="ctr" fontAlgn="t"/>
                      <a:r>
                        <a:rPr lang="en-US" sz="2000" b="1" dirty="0">
                          <a:solidFill>
                            <a:schemeClr val="bg1"/>
                          </a:solidFill>
                          <a:effectLst/>
                          <a:latin typeface="Lato Black" panose="020F0A02020204030203" pitchFamily="34" charset="0"/>
                        </a:rPr>
                        <a:t>Regular Year (PI-1547)</a:t>
                      </a:r>
                    </a:p>
                  </a:txBody>
                  <a:tcPr marL="124809" marR="124809" marT="62405" marB="62405" anchor="ctr"/>
                </a:tc>
                <a:extLst>
                  <a:ext uri="{0D108BD9-81ED-4DB2-BD59-A6C34878D82A}">
                    <a16:rowId xmlns:a16="http://schemas.microsoft.com/office/drawing/2014/main" val="81054590"/>
                  </a:ext>
                </a:extLst>
              </a:tr>
              <a:tr h="593816">
                <a:tc>
                  <a:txBody>
                    <a:bodyPr/>
                    <a:lstStyle/>
                    <a:p>
                      <a:pPr algn="l" fontAlgn="t"/>
                      <a:r>
                        <a:rPr lang="en-US" sz="2000" dirty="0">
                          <a:solidFill>
                            <a:srgbClr val="222222"/>
                          </a:solidFill>
                          <a:effectLst/>
                          <a:latin typeface="Lato Black" panose="020F0A02020204030203" pitchFamily="34" charset="0"/>
                        </a:rPr>
                        <a:t>Less Than 2 miles (hazardous area)</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$15/pupil</a:t>
                      </a:r>
                    </a:p>
                  </a:txBody>
                  <a:tcPr marL="124809" marR="124809" marT="62405" marB="62405" anchor="ctr"/>
                </a:tc>
                <a:extLst>
                  <a:ext uri="{0D108BD9-81ED-4DB2-BD59-A6C34878D82A}">
                    <a16:rowId xmlns:a16="http://schemas.microsoft.com/office/drawing/2014/main" val="559345217"/>
                  </a:ext>
                </a:extLst>
              </a:tr>
              <a:tr h="593816">
                <a:tc>
                  <a:txBody>
                    <a:bodyPr/>
                    <a:lstStyle/>
                    <a:p>
                      <a:pPr algn="l" fontAlgn="t"/>
                      <a:r>
                        <a:rPr lang="en-US" sz="2000" dirty="0">
                          <a:solidFill>
                            <a:srgbClr val="222222"/>
                          </a:solidFill>
                          <a:effectLst/>
                          <a:latin typeface="Lato Black" panose="020F0A02020204030203" pitchFamily="34" charset="0"/>
                        </a:rPr>
                        <a:t>Over 2-5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$35/pupil</a:t>
                      </a:r>
                    </a:p>
                  </a:txBody>
                  <a:tcPr marL="124809" marR="124809" marT="62405" marB="62405" anchor="ctr"/>
                </a:tc>
                <a:extLst>
                  <a:ext uri="{0D108BD9-81ED-4DB2-BD59-A6C34878D82A}">
                    <a16:rowId xmlns:a16="http://schemas.microsoft.com/office/drawing/2014/main" val="3271340344"/>
                  </a:ext>
                </a:extLst>
              </a:tr>
              <a:tr h="593816">
                <a:tc>
                  <a:txBody>
                    <a:bodyPr/>
                    <a:lstStyle/>
                    <a:p>
                      <a:pPr algn="l" fontAlgn="t"/>
                      <a:r>
                        <a:rPr lang="en-US" sz="2000" dirty="0">
                          <a:solidFill>
                            <a:srgbClr val="222222"/>
                          </a:solidFill>
                          <a:effectLst/>
                          <a:latin typeface="Lato Black" panose="020F0A02020204030203" pitchFamily="34" charset="0"/>
                        </a:rPr>
                        <a:t>Over 5 up to 8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$55/pupil</a:t>
                      </a:r>
                    </a:p>
                  </a:txBody>
                  <a:tcPr marL="124809" marR="124809" marT="62405" marB="62405" anchor="ctr"/>
                </a:tc>
                <a:extLst>
                  <a:ext uri="{0D108BD9-81ED-4DB2-BD59-A6C34878D82A}">
                    <a16:rowId xmlns:a16="http://schemas.microsoft.com/office/drawing/2014/main" val="3652075868"/>
                  </a:ext>
                </a:extLst>
              </a:tr>
              <a:tr h="593816">
                <a:tc>
                  <a:txBody>
                    <a:bodyPr/>
                    <a:lstStyle/>
                    <a:p>
                      <a:pPr algn="l" fontAlgn="t"/>
                      <a:r>
                        <a:rPr lang="en-US" sz="2000" dirty="0">
                          <a:solidFill>
                            <a:srgbClr val="222222"/>
                          </a:solidFill>
                          <a:effectLst/>
                          <a:latin typeface="Lato Black" panose="020F0A02020204030203" pitchFamily="34" charset="0"/>
                        </a:rPr>
                        <a:t>Over 8 up to 12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$110/pupil</a:t>
                      </a:r>
                    </a:p>
                  </a:txBody>
                  <a:tcPr marL="124809" marR="124809" marT="62405" marB="62405" anchor="ctr"/>
                </a:tc>
                <a:extLst>
                  <a:ext uri="{0D108BD9-81ED-4DB2-BD59-A6C34878D82A}">
                    <a16:rowId xmlns:a16="http://schemas.microsoft.com/office/drawing/2014/main" val="263275739"/>
                  </a:ext>
                </a:extLst>
              </a:tr>
              <a:tr h="593816">
                <a:tc>
                  <a:txBody>
                    <a:bodyPr/>
                    <a:lstStyle/>
                    <a:p>
                      <a:pPr algn="l" fontAlgn="t"/>
                      <a:r>
                        <a:rPr lang="en-US" sz="2000" dirty="0">
                          <a:solidFill>
                            <a:srgbClr val="222222"/>
                          </a:solidFill>
                          <a:effectLst/>
                          <a:latin typeface="Lato Black" panose="020F0A02020204030203" pitchFamily="34" charset="0"/>
                        </a:rPr>
                        <a:t>Over 12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$400/pupil (beginning with 2023-24)</a:t>
                      </a:r>
                    </a:p>
                  </a:txBody>
                  <a:tcPr marL="124809" marR="124809" marT="62405" marB="62405" anchor="ctr"/>
                </a:tc>
                <a:extLst>
                  <a:ext uri="{0D108BD9-81ED-4DB2-BD59-A6C34878D82A}">
                    <a16:rowId xmlns:a16="http://schemas.microsoft.com/office/drawing/2014/main" val="1166169117"/>
                  </a:ext>
                </a:extLst>
              </a:tr>
            </a:tbl>
          </a:graphicData>
        </a:graphic>
      </p:graphicFrame>
    </p:spTree>
    <p:extLst>
      <p:ext uri="{BB962C8B-B14F-4D97-AF65-F5344CB8AC3E}">
        <p14:creationId xmlns:p14="http://schemas.microsoft.com/office/powerpoint/2010/main" val="250913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100000"/>
              </a:lnSpc>
            </a:pPr>
            <a:r>
              <a:rPr lang="en-US" sz="4400" dirty="0"/>
              <a:t>PI-1547-SS</a:t>
            </a:r>
            <a:r>
              <a:rPr lang="en-US" dirty="0"/>
              <a:t> Summer/Interim Reporting</a:t>
            </a:r>
          </a:p>
        </p:txBody>
      </p:sp>
      <p:sp>
        <p:nvSpPr>
          <p:cNvPr id="7" name="TextBox 6"/>
          <p:cNvSpPr txBox="1"/>
          <p:nvPr/>
        </p:nvSpPr>
        <p:spPr>
          <a:xfrm>
            <a:off x="385242" y="5005442"/>
            <a:ext cx="11710439" cy="1846659"/>
          </a:xfrm>
          <a:prstGeom prst="rect">
            <a:avLst/>
          </a:prstGeom>
          <a:noFill/>
        </p:spPr>
        <p:txBody>
          <a:bodyPr wrap="square" rtlCol="0">
            <a:spAutoFit/>
          </a:bodyPr>
          <a:lstStyle/>
          <a:p>
            <a:pPr marL="457200" indent="-457200" defTabSz="936071">
              <a:spcBef>
                <a:spcPts val="600"/>
              </a:spcBef>
              <a:spcAft>
                <a:spcPts val="600"/>
              </a:spcAft>
              <a:buClr>
                <a:schemeClr val="accent5">
                  <a:lumMod val="50000"/>
                </a:schemeClr>
              </a:buClr>
              <a:buFont typeface="Wingdings" panose="05000000000000000000" pitchFamily="2" charset="2"/>
              <a:buChar char="Ø"/>
            </a:pPr>
            <a:r>
              <a:rPr lang="en-US" sz="2600" dirty="0"/>
              <a:t>Recently revised: Increased payment, and distance from student’s residence to school only factor to be considered for summer school interim.</a:t>
            </a:r>
          </a:p>
          <a:p>
            <a:pPr marL="457200" indent="-457200" defTabSz="936071">
              <a:spcBef>
                <a:spcPts val="600"/>
              </a:spcBef>
              <a:spcAft>
                <a:spcPts val="600"/>
              </a:spcAft>
              <a:buClr>
                <a:schemeClr val="accent5">
                  <a:lumMod val="50000"/>
                </a:schemeClr>
              </a:buClr>
              <a:buFont typeface="Wingdings" panose="05000000000000000000" pitchFamily="2" charset="2"/>
              <a:buChar char="Ø"/>
            </a:pPr>
            <a:r>
              <a:rPr lang="en-US" sz="2600" dirty="0"/>
              <a:t>Districts are not required to transport for summer/interim sessions to the same standard as during the regular school year.</a:t>
            </a:r>
          </a:p>
        </p:txBody>
      </p:sp>
      <p:graphicFrame>
        <p:nvGraphicFramePr>
          <p:cNvPr id="3" name="Table 3">
            <a:extLst>
              <a:ext uri="{FF2B5EF4-FFF2-40B4-BE49-F238E27FC236}">
                <a16:creationId xmlns:a16="http://schemas.microsoft.com/office/drawing/2014/main" id="{FBB3EB52-4DAA-44BD-BC67-A1457ABBC0D4}"/>
              </a:ext>
            </a:extLst>
          </p:cNvPr>
          <p:cNvGraphicFramePr>
            <a:graphicFrameLocks noGrp="1"/>
          </p:cNvGraphicFramePr>
          <p:nvPr>
            <p:extLst>
              <p:ext uri="{D42A27DB-BD31-4B8C-83A1-F6EECF244321}">
                <p14:modId xmlns:p14="http://schemas.microsoft.com/office/powerpoint/2010/main" val="3081758923"/>
              </p:ext>
            </p:extLst>
          </p:nvPr>
        </p:nvGraphicFramePr>
        <p:xfrm>
          <a:off x="2322269" y="1459232"/>
          <a:ext cx="8279747" cy="3428076"/>
        </p:xfrm>
        <a:graphic>
          <a:graphicData uri="http://schemas.openxmlformats.org/drawingml/2006/table">
            <a:tbl>
              <a:tblPr firstRow="1" bandRow="1">
                <a:tableStyleId>{5C22544A-7EE6-4342-B048-85BDC9FD1C3A}</a:tableStyleId>
              </a:tblPr>
              <a:tblGrid>
                <a:gridCol w="4549387">
                  <a:extLst>
                    <a:ext uri="{9D8B030D-6E8A-4147-A177-3AD203B41FA5}">
                      <a16:colId xmlns:a16="http://schemas.microsoft.com/office/drawing/2014/main" val="2432966829"/>
                    </a:ext>
                  </a:extLst>
                </a:gridCol>
                <a:gridCol w="3730360">
                  <a:extLst>
                    <a:ext uri="{9D8B030D-6E8A-4147-A177-3AD203B41FA5}">
                      <a16:colId xmlns:a16="http://schemas.microsoft.com/office/drawing/2014/main" val="1095555252"/>
                    </a:ext>
                  </a:extLst>
                </a:gridCol>
              </a:tblGrid>
              <a:tr h="571346">
                <a:tc>
                  <a:txBody>
                    <a:bodyPr/>
                    <a:lstStyle/>
                    <a:p>
                      <a:pPr algn="ctr" fontAlgn="t"/>
                      <a:r>
                        <a:rPr lang="en-US" sz="2000" b="1" dirty="0">
                          <a:solidFill>
                            <a:schemeClr val="bg1"/>
                          </a:solidFill>
                          <a:effectLst/>
                          <a:latin typeface="Lato Black" panose="020F0A02020204030203" pitchFamily="34" charset="0"/>
                        </a:rPr>
                        <a:t>Distance in Miles</a:t>
                      </a:r>
                    </a:p>
                  </a:txBody>
                  <a:tcPr marL="124809" marR="124809" marT="62405" marB="62405" anchor="ctr"/>
                </a:tc>
                <a:tc>
                  <a:txBody>
                    <a:bodyPr/>
                    <a:lstStyle/>
                    <a:p>
                      <a:pPr algn="ctr" fontAlgn="t"/>
                      <a:r>
                        <a:rPr lang="en-US" sz="2000" b="1" dirty="0">
                          <a:solidFill>
                            <a:schemeClr val="bg1"/>
                          </a:solidFill>
                          <a:effectLst/>
                          <a:latin typeface="Lato Black" panose="020F0A02020204030203" pitchFamily="34" charset="0"/>
                        </a:rPr>
                        <a:t>Summer/Interim (PI-1547-SS)</a:t>
                      </a:r>
                    </a:p>
                  </a:txBody>
                  <a:tcPr marL="124809" marR="124809" marT="62405" marB="62405" anchor="ctr"/>
                </a:tc>
                <a:extLst>
                  <a:ext uri="{0D108BD9-81ED-4DB2-BD59-A6C34878D82A}">
                    <a16:rowId xmlns:a16="http://schemas.microsoft.com/office/drawing/2014/main" val="2869176501"/>
                  </a:ext>
                </a:extLst>
              </a:tr>
              <a:tr h="571346">
                <a:tc>
                  <a:txBody>
                    <a:bodyPr/>
                    <a:lstStyle/>
                    <a:p>
                      <a:pPr algn="l" fontAlgn="t"/>
                      <a:r>
                        <a:rPr lang="en-US" sz="2000" dirty="0">
                          <a:solidFill>
                            <a:srgbClr val="222222"/>
                          </a:solidFill>
                          <a:effectLst/>
                          <a:latin typeface="Lato Black" panose="020F0A02020204030203" pitchFamily="34" charset="0"/>
                        </a:rPr>
                        <a:t>Less Than 2 miles (hazardous area)</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NA</a:t>
                      </a:r>
                    </a:p>
                  </a:txBody>
                  <a:tcPr marL="124809" marR="124809" marT="62405" marB="62405" anchor="ctr"/>
                </a:tc>
                <a:extLst>
                  <a:ext uri="{0D108BD9-81ED-4DB2-BD59-A6C34878D82A}">
                    <a16:rowId xmlns:a16="http://schemas.microsoft.com/office/drawing/2014/main" val="3613636044"/>
                  </a:ext>
                </a:extLst>
              </a:tr>
              <a:tr h="571346">
                <a:tc>
                  <a:txBody>
                    <a:bodyPr/>
                    <a:lstStyle/>
                    <a:p>
                      <a:pPr algn="l" fontAlgn="t"/>
                      <a:r>
                        <a:rPr lang="en-US" sz="2000" dirty="0">
                          <a:solidFill>
                            <a:srgbClr val="222222"/>
                          </a:solidFill>
                          <a:effectLst/>
                          <a:latin typeface="Lato Black" panose="020F0A02020204030203" pitchFamily="34" charset="0"/>
                        </a:rPr>
                        <a:t>Over 2-5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$10/pupil</a:t>
                      </a:r>
                    </a:p>
                  </a:txBody>
                  <a:tcPr marL="124809" marR="124809" marT="62405" marB="62405" anchor="ctr"/>
                </a:tc>
                <a:extLst>
                  <a:ext uri="{0D108BD9-81ED-4DB2-BD59-A6C34878D82A}">
                    <a16:rowId xmlns:a16="http://schemas.microsoft.com/office/drawing/2014/main" val="882967119"/>
                  </a:ext>
                </a:extLst>
              </a:tr>
              <a:tr h="571346">
                <a:tc>
                  <a:txBody>
                    <a:bodyPr/>
                    <a:lstStyle/>
                    <a:p>
                      <a:pPr algn="l" fontAlgn="t"/>
                      <a:r>
                        <a:rPr lang="en-US" sz="2000" dirty="0">
                          <a:solidFill>
                            <a:srgbClr val="222222"/>
                          </a:solidFill>
                          <a:effectLst/>
                          <a:latin typeface="Lato Black" panose="020F0A02020204030203" pitchFamily="34" charset="0"/>
                        </a:rPr>
                        <a:t>Over 5 up to 8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$20/pupil</a:t>
                      </a:r>
                    </a:p>
                  </a:txBody>
                  <a:tcPr marL="124809" marR="124809" marT="62405" marB="62405" anchor="ctr"/>
                </a:tc>
                <a:extLst>
                  <a:ext uri="{0D108BD9-81ED-4DB2-BD59-A6C34878D82A}">
                    <a16:rowId xmlns:a16="http://schemas.microsoft.com/office/drawing/2014/main" val="1449942954"/>
                  </a:ext>
                </a:extLst>
              </a:tr>
              <a:tr h="571346">
                <a:tc>
                  <a:txBody>
                    <a:bodyPr/>
                    <a:lstStyle/>
                    <a:p>
                      <a:pPr algn="l" fontAlgn="t"/>
                      <a:r>
                        <a:rPr lang="en-US" sz="2000" dirty="0">
                          <a:solidFill>
                            <a:srgbClr val="222222"/>
                          </a:solidFill>
                          <a:effectLst/>
                          <a:latin typeface="Lato Black" panose="020F0A02020204030203" pitchFamily="34" charset="0"/>
                        </a:rPr>
                        <a:t>Over 8 up to 12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$20/pupil</a:t>
                      </a:r>
                    </a:p>
                  </a:txBody>
                  <a:tcPr marL="124809" marR="124809" marT="62405" marB="62405" anchor="ctr"/>
                </a:tc>
                <a:extLst>
                  <a:ext uri="{0D108BD9-81ED-4DB2-BD59-A6C34878D82A}">
                    <a16:rowId xmlns:a16="http://schemas.microsoft.com/office/drawing/2014/main" val="2031568284"/>
                  </a:ext>
                </a:extLst>
              </a:tr>
              <a:tr h="571346">
                <a:tc>
                  <a:txBody>
                    <a:bodyPr/>
                    <a:lstStyle/>
                    <a:p>
                      <a:pPr algn="l" fontAlgn="t"/>
                      <a:r>
                        <a:rPr lang="en-US" sz="2000" dirty="0">
                          <a:solidFill>
                            <a:srgbClr val="222222"/>
                          </a:solidFill>
                          <a:effectLst/>
                          <a:latin typeface="Lato Black" panose="020F0A02020204030203" pitchFamily="34" charset="0"/>
                        </a:rPr>
                        <a:t>Over 12 miles</a:t>
                      </a:r>
                    </a:p>
                  </a:txBody>
                  <a:tcPr marL="124809" marR="124809" marT="62405" marB="62405" anchor="ctr"/>
                </a:tc>
                <a:tc>
                  <a:txBody>
                    <a:bodyPr/>
                    <a:lstStyle/>
                    <a:p>
                      <a:pPr algn="l" fontAlgn="t"/>
                      <a:r>
                        <a:rPr lang="en-US" sz="2000" dirty="0">
                          <a:solidFill>
                            <a:srgbClr val="222222"/>
                          </a:solidFill>
                          <a:effectLst/>
                          <a:latin typeface="Lato Black" panose="020F0A02020204030203" pitchFamily="34" charset="0"/>
                        </a:rPr>
                        <a:t>$20/pupil</a:t>
                      </a:r>
                    </a:p>
                  </a:txBody>
                  <a:tcPr marL="124809" marR="124809" marT="62405" marB="62405" anchor="ctr"/>
                </a:tc>
                <a:extLst>
                  <a:ext uri="{0D108BD9-81ED-4DB2-BD59-A6C34878D82A}">
                    <a16:rowId xmlns:a16="http://schemas.microsoft.com/office/drawing/2014/main" val="377451423"/>
                  </a:ext>
                </a:extLst>
              </a:tr>
            </a:tbl>
          </a:graphicData>
        </a:graphic>
      </p:graphicFrame>
    </p:spTree>
    <p:extLst>
      <p:ext uri="{BB962C8B-B14F-4D97-AF65-F5344CB8AC3E}">
        <p14:creationId xmlns:p14="http://schemas.microsoft.com/office/powerpoint/2010/main" val="355440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High Cost Transportation Aid</a:t>
            </a:r>
          </a:p>
        </p:txBody>
      </p:sp>
      <p:sp>
        <p:nvSpPr>
          <p:cNvPr id="2" name="Content Placeholder 1"/>
          <p:cNvSpPr>
            <a:spLocks noGrp="1"/>
          </p:cNvSpPr>
          <p:nvPr>
            <p:ph idx="4294967295"/>
          </p:nvPr>
        </p:nvSpPr>
        <p:spPr>
          <a:xfrm>
            <a:off x="269599" y="1429407"/>
            <a:ext cx="11941723" cy="5202870"/>
          </a:xfrm>
        </p:spPr>
        <p:txBody>
          <a:bodyPr>
            <a:noAutofit/>
          </a:bodyPr>
          <a:lstStyle/>
          <a:p>
            <a:pPr marL="463550" indent="-463550">
              <a:lnSpc>
                <a:spcPct val="100000"/>
              </a:lnSpc>
              <a:spcBef>
                <a:spcPts val="200"/>
              </a:spcBef>
              <a:spcAft>
                <a:spcPts val="100"/>
              </a:spcAft>
              <a:buClr>
                <a:srgbClr val="0070C0"/>
              </a:buClr>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High Cost Transportation Aid</a:t>
            </a:r>
            <a:r>
              <a:rPr lang="en-US" sz="2800" dirty="0"/>
              <a:t> is $22,800,000 in FY24 &amp; FY25</a:t>
            </a:r>
          </a:p>
          <a:p>
            <a:pPr marL="891283" lvl="1" indent="-463550">
              <a:lnSpc>
                <a:spcPct val="100000"/>
              </a:lnSpc>
              <a:spcBef>
                <a:spcPts val="200"/>
              </a:spcBef>
              <a:spcAft>
                <a:spcPts val="100"/>
              </a:spcAft>
              <a:buClr>
                <a:srgbClr val="0070C0"/>
              </a:buClr>
              <a:buFont typeface="Wingdings" panose="05000000000000000000" pitchFamily="2" charset="2"/>
              <a:buChar char="Ø"/>
            </a:pPr>
            <a:r>
              <a:rPr lang="en-US" sz="2800" dirty="0"/>
              <a:t>To districts only and based on previous school year data</a:t>
            </a:r>
          </a:p>
          <a:p>
            <a:pPr marL="463550" lvl="1" indent="-463550">
              <a:lnSpc>
                <a:spcPct val="100000"/>
              </a:lnSpc>
              <a:spcBef>
                <a:spcPts val="200"/>
              </a:spcBef>
              <a:spcAft>
                <a:spcPts val="100"/>
              </a:spcAft>
              <a:buClr>
                <a:srgbClr val="0070C0"/>
              </a:buClr>
              <a:buFont typeface="Wingdings" panose="05000000000000000000" pitchFamily="2" charset="2"/>
              <a:buChar char="Ø"/>
            </a:pPr>
            <a:r>
              <a:rPr lang="en-US" sz="2800" dirty="0"/>
              <a:t>For districts with audited cost/member of 140% of statewide average </a:t>
            </a:r>
            <a:br>
              <a:rPr lang="en-US" sz="2800" dirty="0"/>
            </a:br>
            <a:r>
              <a:rPr lang="en-US" sz="2800" dirty="0"/>
              <a:t>and 50 or fewer students per square mile.</a:t>
            </a:r>
          </a:p>
          <a:p>
            <a:pPr marL="914400" lvl="1" indent="-404813">
              <a:lnSpc>
                <a:spcPct val="100000"/>
              </a:lnSpc>
              <a:spcBef>
                <a:spcPts val="200"/>
              </a:spcBef>
              <a:spcAft>
                <a:spcPts val="100"/>
              </a:spcAft>
              <a:buClr>
                <a:srgbClr val="0070C0"/>
              </a:buClr>
              <a:buFont typeface="Wingdings" panose="05000000000000000000" pitchFamily="2" charset="2"/>
              <a:buChar char="Ø"/>
            </a:pPr>
            <a:r>
              <a:rPr lang="en-US" sz="2800" dirty="0"/>
              <a:t>$200,000 will go to districts that qualified the year before but not </a:t>
            </a:r>
            <a:br>
              <a:rPr lang="en-US" sz="2800" dirty="0"/>
            </a:br>
            <a:r>
              <a:rPr lang="en-US" sz="2800" dirty="0"/>
              <a:t>in the current school year, equal to 50%, prorated if necessary. </a:t>
            </a:r>
          </a:p>
          <a:p>
            <a:pPr marL="463550" indent="-463550">
              <a:lnSpc>
                <a:spcPct val="100000"/>
              </a:lnSpc>
              <a:spcBef>
                <a:spcPts val="200"/>
              </a:spcBef>
              <a:spcAft>
                <a:spcPts val="100"/>
              </a:spcAft>
              <a:buClr>
                <a:srgbClr val="0070C0"/>
              </a:buClr>
              <a:buFont typeface="Wingdings" panose="05000000000000000000" pitchFamily="2" charset="2"/>
              <a:buChar char="Ø"/>
            </a:pPr>
            <a:r>
              <a:rPr lang="en-US" sz="2800" dirty="0"/>
              <a:t>Formula based on per-member Fund 10 transportation expenses and calculated by DPI</a:t>
            </a:r>
          </a:p>
          <a:p>
            <a:pPr marL="463550" indent="-463550">
              <a:lnSpc>
                <a:spcPct val="100000"/>
              </a:lnSpc>
              <a:spcBef>
                <a:spcPts val="200"/>
              </a:spcBef>
              <a:spcAft>
                <a:spcPts val="100"/>
              </a:spcAft>
              <a:buClr>
                <a:srgbClr val="0070C0"/>
              </a:buClr>
              <a:buFont typeface="Wingdings" panose="05000000000000000000" pitchFamily="2" charset="2"/>
              <a:buChar char="Ø"/>
            </a:pPr>
            <a:r>
              <a:rPr lang="en-US" sz="2800" dirty="0"/>
              <a:t>Sum-certain, prorated (66.8% in FY22)</a:t>
            </a:r>
          </a:p>
          <a:p>
            <a:pPr marL="891283" lvl="1" indent="-463550">
              <a:lnSpc>
                <a:spcPct val="100000"/>
              </a:lnSpc>
              <a:spcBef>
                <a:spcPts val="200"/>
              </a:spcBef>
              <a:spcAft>
                <a:spcPts val="100"/>
              </a:spcAft>
              <a:buClr>
                <a:srgbClr val="0070C0"/>
              </a:buClr>
              <a:buFont typeface="Wingdings" panose="05000000000000000000" pitchFamily="2" charset="2"/>
              <a:buChar char="Ø"/>
            </a:pPr>
            <a:r>
              <a:rPr lang="en-US" sz="2800" dirty="0"/>
              <a:t>Paid in June</a:t>
            </a: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8011826" y="5484604"/>
            <a:ext cx="3677802" cy="707886"/>
          </a:xfrm>
          <a:prstGeom prst="rect">
            <a:avLst/>
          </a:prstGeom>
          <a:noFill/>
        </p:spPr>
        <p:txBody>
          <a:bodyPr wrap="none" rtlCol="0">
            <a:spAutoFit/>
          </a:bodyPr>
          <a:lstStyle/>
          <a:p>
            <a:r>
              <a:rPr lang="en-US" sz="2000" b="1" dirty="0">
                <a:solidFill>
                  <a:srgbClr val="7030A0"/>
                </a:solidFill>
              </a:rPr>
              <a:t>Authorization: s. 121.59</a:t>
            </a:r>
          </a:p>
          <a:p>
            <a:r>
              <a:rPr lang="en-US" sz="2000" b="1" dirty="0">
                <a:solidFill>
                  <a:srgbClr val="7030A0"/>
                </a:solidFill>
              </a:rPr>
              <a:t>Appropriation: s. 20.255(2)(cq)</a:t>
            </a:r>
          </a:p>
        </p:txBody>
      </p:sp>
    </p:spTree>
    <p:extLst>
      <p:ext uri="{BB962C8B-B14F-4D97-AF65-F5344CB8AC3E}">
        <p14:creationId xmlns:p14="http://schemas.microsoft.com/office/powerpoint/2010/main" val="277448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54062" y="0"/>
            <a:ext cx="10972800" cy="1262270"/>
          </a:xfrm>
          <a:noFill/>
          <a:ln>
            <a:noFill/>
          </a:ln>
        </p:spPr>
        <p:txBody>
          <a:bodyPr vert="horz" lIns="124789" tIns="62377" rIns="124789" bIns="62377" rtlCol="0" anchor="t" anchorCtr="0">
            <a:noAutofit/>
          </a:bodyPr>
          <a:lstStyle/>
          <a:p>
            <a:pPr>
              <a:spcAft>
                <a:spcPts val="0"/>
              </a:spcAft>
              <a:buSzPct val="25000"/>
            </a:pPr>
            <a:r>
              <a:rPr lang="en-US" sz="4400" dirty="0"/>
              <a:t>Sparsity Aid</a:t>
            </a:r>
          </a:p>
        </p:txBody>
      </p:sp>
      <p:sp>
        <p:nvSpPr>
          <p:cNvPr id="2" name="Content Placeholder 1"/>
          <p:cNvSpPr>
            <a:spLocks noGrp="1"/>
          </p:cNvSpPr>
          <p:nvPr>
            <p:ph idx="4294967295"/>
          </p:nvPr>
        </p:nvSpPr>
        <p:spPr>
          <a:xfrm>
            <a:off x="1052624" y="1443026"/>
            <a:ext cx="10855842" cy="5179231"/>
          </a:xfrm>
        </p:spPr>
        <p:txBody>
          <a:bodyPr>
            <a:noAutofit/>
          </a:bodyPr>
          <a:lstStyle/>
          <a:p>
            <a:pPr marL="457200" indent="-457200">
              <a:lnSpc>
                <a:spcPct val="100000"/>
              </a:lnSpc>
              <a:spcBef>
                <a:spcPts val="600"/>
              </a:spcBef>
              <a:spcAft>
                <a:spcPts val="300"/>
              </a:spcAft>
              <a:buClr>
                <a:srgbClr val="002060"/>
              </a:buClr>
              <a:buFont typeface="Wingdings" panose="05000000000000000000" pitchFamily="2" charset="2"/>
              <a:buChar char="Ø"/>
            </a:pPr>
            <a:r>
              <a:rPr lang="en-US" sz="3000" dirty="0">
                <a:solidFill>
                  <a:srgbClr val="262087"/>
                </a:solidFill>
                <a:hlinkClick r:id="rId3">
                  <a:extLst>
                    <a:ext uri="{A12FA001-AC4F-418D-AE19-62706E023703}">
                      <ahyp:hlinkClr xmlns:ahyp="http://schemas.microsoft.com/office/drawing/2018/hyperlinkcolor" val="tx"/>
                    </a:ext>
                  </a:extLst>
                </a:hlinkClick>
              </a:rPr>
              <a:t>Sparsity Aid</a:t>
            </a:r>
            <a:r>
              <a:rPr lang="en-US" sz="3000" dirty="0"/>
              <a:t> in FY24 &amp; FY25 is $28,614,000</a:t>
            </a:r>
          </a:p>
          <a:p>
            <a:pPr marL="457200" indent="-457200">
              <a:lnSpc>
                <a:spcPct val="100000"/>
              </a:lnSpc>
              <a:spcBef>
                <a:spcPts val="600"/>
              </a:spcBef>
              <a:spcAft>
                <a:spcPts val="300"/>
              </a:spcAft>
              <a:buClr>
                <a:srgbClr val="002060"/>
              </a:buClr>
              <a:buFont typeface="Wingdings" panose="05000000000000000000" pitchFamily="2" charset="2"/>
              <a:buChar char="Ø"/>
            </a:pPr>
            <a:r>
              <a:rPr lang="en-US" sz="3000" dirty="0"/>
              <a:t>Districts only</a:t>
            </a:r>
          </a:p>
          <a:p>
            <a:pPr marL="457200" indent="-457200">
              <a:lnSpc>
                <a:spcPct val="100000"/>
              </a:lnSpc>
              <a:spcBef>
                <a:spcPts val="600"/>
              </a:spcBef>
              <a:spcAft>
                <a:spcPts val="300"/>
              </a:spcAft>
              <a:buClr>
                <a:srgbClr val="002060"/>
              </a:buClr>
              <a:buFont typeface="Wingdings" panose="05000000000000000000" pitchFamily="2" charset="2"/>
              <a:buChar char="Ø"/>
            </a:pPr>
            <a:r>
              <a:rPr lang="en-US" sz="3000" dirty="0"/>
              <a:t>Formula based on membership and density; calculated by DPI</a:t>
            </a:r>
          </a:p>
          <a:p>
            <a:pPr marL="457200" indent="-457200">
              <a:lnSpc>
                <a:spcPct val="100000"/>
              </a:lnSpc>
              <a:spcBef>
                <a:spcPts val="600"/>
              </a:spcBef>
              <a:spcAft>
                <a:spcPts val="300"/>
              </a:spcAft>
              <a:buClr>
                <a:srgbClr val="002060"/>
              </a:buClr>
              <a:buFont typeface="Wingdings" panose="05000000000000000000" pitchFamily="2" charset="2"/>
              <a:buChar char="Ø"/>
            </a:pPr>
            <a:r>
              <a:rPr lang="en-US" sz="3000" dirty="0"/>
              <a:t>Starting in FY22: </a:t>
            </a:r>
            <a:r>
              <a:rPr lang="en-US" sz="3000" u="sng" dirty="0"/>
              <a:t>two tiers </a:t>
            </a:r>
            <a:r>
              <a:rPr lang="en-US" sz="3000" dirty="0"/>
              <a:t>of aid eligibility</a:t>
            </a:r>
          </a:p>
          <a:p>
            <a:pPr marL="884933" lvl="1" indent="-457200">
              <a:lnSpc>
                <a:spcPct val="100000"/>
              </a:lnSpc>
              <a:spcBef>
                <a:spcPts val="600"/>
              </a:spcBef>
              <a:spcAft>
                <a:spcPts val="300"/>
              </a:spcAft>
              <a:buClr>
                <a:srgbClr val="002060"/>
              </a:buClr>
              <a:buFont typeface="Wingdings" panose="05000000000000000000" pitchFamily="2" charset="2"/>
              <a:buChar char="Ø"/>
            </a:pPr>
            <a:r>
              <a:rPr lang="en-US" sz="3000" dirty="0"/>
              <a:t>$400 pp: ≤745 members, &lt;10 members/mi</a:t>
            </a:r>
            <a:r>
              <a:rPr lang="en-US" sz="3000" baseline="30000" dirty="0"/>
              <a:t>2</a:t>
            </a:r>
          </a:p>
          <a:p>
            <a:pPr marL="884933" lvl="1" indent="-457200">
              <a:lnSpc>
                <a:spcPct val="100000"/>
              </a:lnSpc>
              <a:spcBef>
                <a:spcPts val="600"/>
              </a:spcBef>
              <a:spcAft>
                <a:spcPts val="300"/>
              </a:spcAft>
              <a:buClr>
                <a:srgbClr val="002060"/>
              </a:buClr>
              <a:buFont typeface="Wingdings" panose="05000000000000000000" pitchFamily="2" charset="2"/>
              <a:buChar char="Ø"/>
            </a:pPr>
            <a:r>
              <a:rPr lang="en-US" sz="3000" dirty="0"/>
              <a:t>$100 pp: 746-1,000 members, &lt;10 members/mi</a:t>
            </a:r>
            <a:r>
              <a:rPr lang="en-US" sz="3000" baseline="30000" dirty="0"/>
              <a:t>2</a:t>
            </a:r>
          </a:p>
          <a:p>
            <a:pPr marL="884933" lvl="1" indent="-457200">
              <a:lnSpc>
                <a:spcPct val="100000"/>
              </a:lnSpc>
              <a:spcBef>
                <a:spcPts val="600"/>
              </a:spcBef>
              <a:spcAft>
                <a:spcPts val="300"/>
              </a:spcAft>
              <a:buClr>
                <a:srgbClr val="002060"/>
              </a:buClr>
              <a:buFont typeface="Wingdings" panose="05000000000000000000" pitchFamily="2" charset="2"/>
              <a:buChar char="Ø"/>
            </a:pPr>
            <a:r>
              <a:rPr lang="en-US" sz="3000" dirty="0"/>
              <a:t>50% stop-gap for previously aided but now ineligible</a:t>
            </a:r>
          </a:p>
          <a:p>
            <a:pPr marL="457200" indent="-457200">
              <a:lnSpc>
                <a:spcPct val="100000"/>
              </a:lnSpc>
              <a:spcBef>
                <a:spcPts val="600"/>
              </a:spcBef>
              <a:spcAft>
                <a:spcPts val="300"/>
              </a:spcAft>
              <a:buClr>
                <a:srgbClr val="002060"/>
              </a:buClr>
              <a:buFont typeface="Wingdings" panose="05000000000000000000" pitchFamily="2" charset="2"/>
              <a:buChar char="Ø"/>
            </a:pPr>
            <a:r>
              <a:rPr lang="en-US" sz="3000" dirty="0"/>
              <a:t>Sum-certain, prorated if necessary (98.8% in FY24)</a:t>
            </a:r>
            <a:endParaRPr lang="en-US" sz="3000" dirty="0">
              <a:highlight>
                <a:srgbClr val="FF00FF"/>
              </a:highlight>
            </a:endParaRPr>
          </a:p>
          <a:p>
            <a:pPr marL="884933" lvl="1" indent="-457200">
              <a:lnSpc>
                <a:spcPct val="100000"/>
              </a:lnSpc>
              <a:spcBef>
                <a:spcPts val="600"/>
              </a:spcBef>
              <a:spcAft>
                <a:spcPts val="300"/>
              </a:spcAft>
              <a:buClr>
                <a:srgbClr val="002060"/>
              </a:buClr>
              <a:buFont typeface="Wingdings" panose="05000000000000000000" pitchFamily="2" charset="2"/>
              <a:buChar char="Ø"/>
            </a:pPr>
            <a:r>
              <a:rPr lang="en-US" sz="3000" dirty="0"/>
              <a:t>Paid in September</a:t>
            </a: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7476156" y="5983821"/>
            <a:ext cx="3682611" cy="707886"/>
          </a:xfrm>
          <a:prstGeom prst="rect">
            <a:avLst/>
          </a:prstGeom>
          <a:noFill/>
        </p:spPr>
        <p:txBody>
          <a:bodyPr wrap="none" rtlCol="0">
            <a:spAutoFit/>
          </a:bodyPr>
          <a:lstStyle/>
          <a:p>
            <a:r>
              <a:rPr lang="en-US" sz="2000" b="1" dirty="0">
                <a:solidFill>
                  <a:srgbClr val="7030A0"/>
                </a:solidFill>
              </a:rPr>
              <a:t>Authorization: s. 115.436</a:t>
            </a:r>
          </a:p>
          <a:p>
            <a:r>
              <a:rPr lang="en-US" sz="2000" b="1" dirty="0">
                <a:solidFill>
                  <a:srgbClr val="7030A0"/>
                </a:solidFill>
              </a:rPr>
              <a:t>Appropriation: s. 20.255(2)(ae)</a:t>
            </a:r>
          </a:p>
        </p:txBody>
      </p:sp>
    </p:spTree>
    <p:extLst>
      <p:ext uri="{BB962C8B-B14F-4D97-AF65-F5344CB8AC3E}">
        <p14:creationId xmlns:p14="http://schemas.microsoft.com/office/powerpoint/2010/main" val="180179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4294967295"/>
          </p:nvPr>
        </p:nvSpPr>
        <p:spPr>
          <a:xfrm>
            <a:off x="0" y="1588"/>
            <a:ext cx="12480925" cy="1257300"/>
          </a:xfrm>
          <a:prstGeom prst="rect">
            <a:avLst/>
          </a:prstGeom>
          <a:noFill/>
          <a:ln>
            <a:noFill/>
          </a:ln>
        </p:spPr>
        <p:txBody>
          <a:bodyPr vert="horz" lIns="124789" tIns="62377" rIns="124789" bIns="62377" rtlCol="0" anchor="t" anchorCtr="0">
            <a:noAutofit/>
          </a:bodyPr>
          <a:lstStyle/>
          <a:p>
            <a:pPr marL="0" indent="0" algn="ctr">
              <a:spcAft>
                <a:spcPts val="0"/>
              </a:spcAft>
              <a:buSzPct val="25000"/>
              <a:buNone/>
            </a:pPr>
            <a:r>
              <a:rPr lang="en-US" sz="4400" dirty="0">
                <a:solidFill>
                  <a:schemeClr val="bg1"/>
                </a:solidFill>
                <a:effectLst>
                  <a:outerShdw blurRad="12700" dist="12700" dir="2700000" algn="tl" rotWithShape="0">
                    <a:prstClr val="black">
                      <a:alpha val="40000"/>
                    </a:prstClr>
                  </a:outerShdw>
                </a:effectLst>
                <a:latin typeface="+mj-lt"/>
              </a:rPr>
              <a:t>2023-25</a:t>
            </a:r>
            <a:r>
              <a:rPr lang="en-US" sz="4800" dirty="0">
                <a:solidFill>
                  <a:schemeClr val="bg1"/>
                </a:solidFill>
                <a:effectLst>
                  <a:outerShdw blurRad="12700" dist="12700" dir="2700000" algn="tl" rotWithShape="0">
                    <a:prstClr val="black">
                      <a:alpha val="40000"/>
                    </a:prstClr>
                  </a:outerShdw>
                </a:effectLst>
                <a:latin typeface="+mj-lt"/>
              </a:rPr>
              <a:t> Biennial Budget Process</a:t>
            </a:r>
            <a:endParaRPr lang="en" sz="4800" dirty="0">
              <a:solidFill>
                <a:schemeClr val="bg1"/>
              </a:solidFill>
              <a:effectLst>
                <a:outerShdw blurRad="12700" dist="12700" dir="2700000" algn="tl" rotWithShape="0">
                  <a:prstClr val="black">
                    <a:alpha val="40000"/>
                  </a:prstClr>
                </a:outerShdw>
              </a:effectLst>
              <a:latin typeface="+mj-lt"/>
            </a:endParaRPr>
          </a:p>
        </p:txBody>
      </p:sp>
      <p:sp>
        <p:nvSpPr>
          <p:cNvPr id="89" name="Shape 89"/>
          <p:cNvSpPr txBox="1">
            <a:spLocks noGrp="1"/>
          </p:cNvSpPr>
          <p:nvPr>
            <p:ph type="body" idx="4294967295"/>
          </p:nvPr>
        </p:nvSpPr>
        <p:spPr>
          <a:xfrm>
            <a:off x="1072055" y="1258887"/>
            <a:ext cx="10972799" cy="5425691"/>
          </a:xfrm>
          <a:prstGeom prst="rect">
            <a:avLst/>
          </a:prstGeom>
          <a:noFill/>
          <a:ln>
            <a:noFill/>
          </a:ln>
        </p:spPr>
        <p:txBody>
          <a:bodyPr vert="horz" lIns="124789" tIns="62377" rIns="124789" bIns="62377" rtlCol="0" anchor="t" anchorCtr="0">
            <a:noAutofit/>
          </a:bodyPr>
          <a:lstStyle/>
          <a:p>
            <a:pPr marL="630238" indent="-577850">
              <a:lnSpc>
                <a:spcPct val="100000"/>
              </a:lnSpc>
              <a:spcBef>
                <a:spcPts val="600"/>
              </a:spcBef>
              <a:spcAft>
                <a:spcPts val="1800"/>
              </a:spcAft>
              <a:buClr>
                <a:srgbClr val="0070C0"/>
              </a:buClr>
              <a:buFont typeface="Wingdings" panose="05000000000000000000" pitchFamily="2" charset="2"/>
              <a:buChar char="Ø"/>
            </a:pPr>
            <a:r>
              <a:rPr lang="en-US" sz="2800" dirty="0"/>
              <a:t>We are in the first year of the current biennial budget (FY24).</a:t>
            </a:r>
          </a:p>
          <a:p>
            <a:pPr marL="630238" indent="-577850">
              <a:lnSpc>
                <a:spcPct val="100000"/>
              </a:lnSpc>
              <a:spcBef>
                <a:spcPts val="600"/>
              </a:spcBef>
              <a:spcAft>
                <a:spcPts val="1800"/>
              </a:spcAft>
              <a:buClr>
                <a:srgbClr val="0070C0"/>
              </a:buClr>
              <a:buFont typeface="Wingdings" panose="05000000000000000000" pitchFamily="2" charset="2"/>
              <a:buChar char="Ø"/>
            </a:pPr>
            <a:r>
              <a:rPr lang="en-US" sz="2800" dirty="0"/>
              <a:t>DPI will likely submit its departmental budget request for </a:t>
            </a:r>
            <a:br>
              <a:rPr lang="en-US" sz="2800" dirty="0"/>
            </a:br>
            <a:r>
              <a:rPr lang="en-US" sz="2800" dirty="0"/>
              <a:t>2025-27 in November 2024.</a:t>
            </a:r>
          </a:p>
          <a:p>
            <a:pPr marL="630238" indent="-577850">
              <a:lnSpc>
                <a:spcPct val="100000"/>
              </a:lnSpc>
              <a:spcBef>
                <a:spcPts val="600"/>
              </a:spcBef>
              <a:spcAft>
                <a:spcPts val="1800"/>
              </a:spcAft>
              <a:buClr>
                <a:srgbClr val="0070C0"/>
              </a:buClr>
              <a:buFont typeface="Wingdings" panose="05000000000000000000" pitchFamily="2" charset="2"/>
              <a:buChar char="Ø"/>
            </a:pPr>
            <a:r>
              <a:rPr lang="en-US" sz="2800" dirty="0"/>
              <a:t>Gov. Evers will likely release his proposal in February 2025.</a:t>
            </a:r>
          </a:p>
          <a:p>
            <a:pPr marL="630238" indent="-577850">
              <a:lnSpc>
                <a:spcPct val="100000"/>
              </a:lnSpc>
              <a:spcBef>
                <a:spcPts val="600"/>
              </a:spcBef>
              <a:spcAft>
                <a:spcPts val="1800"/>
              </a:spcAft>
              <a:buClr>
                <a:srgbClr val="0070C0"/>
              </a:buClr>
              <a:buFont typeface="Wingdings" panose="05000000000000000000" pitchFamily="2" charset="2"/>
              <a:buChar char="Ø"/>
            </a:pPr>
            <a:r>
              <a:rPr lang="en-US" sz="2800" dirty="0"/>
              <a:t>The Legislative Joint Committee of Finance will work on </a:t>
            </a:r>
            <a:br>
              <a:rPr lang="en-US" sz="2800" dirty="0"/>
            </a:br>
            <a:r>
              <a:rPr lang="en-US" sz="2800" dirty="0"/>
              <a:t>the 2025-27 budget and related documents through the spring/summer of 2025. </a:t>
            </a:r>
          </a:p>
          <a:p>
            <a:pPr marL="630238" indent="-577850">
              <a:lnSpc>
                <a:spcPct val="100000"/>
              </a:lnSpc>
              <a:spcBef>
                <a:spcPts val="600"/>
              </a:spcBef>
              <a:spcAft>
                <a:spcPts val="1800"/>
              </a:spcAft>
              <a:buClr>
                <a:srgbClr val="0070C0"/>
              </a:buClr>
              <a:buFont typeface="Wingdings" panose="05000000000000000000" pitchFamily="2" charset="2"/>
              <a:buChar char="Ø"/>
            </a:pPr>
            <a:r>
              <a:rPr lang="en-US" sz="2800" dirty="0"/>
              <a:t>Ideally the final budget for FY26 and FY27 will be completed prior to July 1, 2025. </a:t>
            </a:r>
          </a:p>
        </p:txBody>
      </p:sp>
    </p:spTree>
    <p:extLst>
      <p:ext uri="{BB962C8B-B14F-4D97-AF65-F5344CB8AC3E}">
        <p14:creationId xmlns:p14="http://schemas.microsoft.com/office/powerpoint/2010/main" val="139049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54062" y="0"/>
            <a:ext cx="10972800" cy="1262270"/>
          </a:xfrm>
          <a:noFill/>
          <a:ln>
            <a:noFill/>
          </a:ln>
        </p:spPr>
        <p:txBody>
          <a:bodyPr vert="horz" lIns="124789" tIns="62377" rIns="124789" bIns="62377" rtlCol="0" anchor="t" anchorCtr="0">
            <a:noAutofit/>
          </a:bodyPr>
          <a:lstStyle/>
          <a:p>
            <a:pPr>
              <a:spcAft>
                <a:spcPts val="0"/>
              </a:spcAft>
              <a:buSzPct val="25000"/>
            </a:pPr>
            <a:r>
              <a:rPr lang="en-US" sz="4400" dirty="0"/>
              <a:t>Bilingual-Bicultural Programs</a:t>
            </a:r>
          </a:p>
        </p:txBody>
      </p:sp>
      <p:sp>
        <p:nvSpPr>
          <p:cNvPr id="2" name="Content Placeholder 1"/>
          <p:cNvSpPr>
            <a:spLocks noGrp="1"/>
          </p:cNvSpPr>
          <p:nvPr>
            <p:ph idx="4294967295"/>
          </p:nvPr>
        </p:nvSpPr>
        <p:spPr>
          <a:xfrm>
            <a:off x="1335200" y="1387365"/>
            <a:ext cx="9773393" cy="4931549"/>
          </a:xfrm>
        </p:spPr>
        <p:txBody>
          <a:bodyPr>
            <a:noAutofit/>
          </a:bodyPr>
          <a:lstStyle/>
          <a:p>
            <a:pPr marL="463550" indent="-463550">
              <a:lnSpc>
                <a:spcPct val="100000"/>
              </a:lnSpc>
              <a:spcBef>
                <a:spcPts val="600"/>
              </a:spcBef>
              <a:buClr>
                <a:srgbClr val="0070C0"/>
              </a:buClr>
              <a:buFont typeface="Wingdings" panose="05000000000000000000" pitchFamily="2" charset="2"/>
              <a:buChar char="Ø"/>
            </a:pPr>
            <a:r>
              <a:rPr lang="en-US" sz="3000" dirty="0"/>
              <a:t>Funding for FY24 &amp; FY25 is $10,089,800/year</a:t>
            </a:r>
          </a:p>
          <a:p>
            <a:pPr marL="463550" indent="-463550">
              <a:lnSpc>
                <a:spcPct val="100000"/>
              </a:lnSpc>
              <a:spcBef>
                <a:spcPts val="600"/>
              </a:spcBef>
              <a:buClr>
                <a:srgbClr val="0070C0"/>
              </a:buClr>
              <a:buFont typeface="Wingdings" panose="05000000000000000000" pitchFamily="2" charset="2"/>
              <a:buChar char="Ø"/>
            </a:pPr>
            <a:r>
              <a:rPr lang="en-US" sz="3000" dirty="0"/>
              <a:t>Districts only</a:t>
            </a:r>
          </a:p>
          <a:p>
            <a:pPr marL="463550" indent="-463550">
              <a:lnSpc>
                <a:spcPct val="100000"/>
              </a:lnSpc>
              <a:spcBef>
                <a:spcPts val="600"/>
              </a:spcBef>
              <a:buClr>
                <a:srgbClr val="0070C0"/>
              </a:buClr>
              <a:buFont typeface="Wingdings" panose="05000000000000000000" pitchFamily="2" charset="2"/>
              <a:buChar char="Ø"/>
            </a:pPr>
            <a:r>
              <a:rPr lang="en-US" sz="3000" dirty="0"/>
              <a:t>Reimbursement of prior year eligible costs</a:t>
            </a:r>
          </a:p>
          <a:p>
            <a:pPr marL="463550" indent="-463550">
              <a:lnSpc>
                <a:spcPct val="100000"/>
              </a:lnSpc>
              <a:spcBef>
                <a:spcPts val="600"/>
              </a:spcBef>
              <a:buClr>
                <a:srgbClr val="0070C0"/>
              </a:buClr>
              <a:buFont typeface="Wingdings" panose="05000000000000000000" pitchFamily="2" charset="2"/>
              <a:buChar char="Ø"/>
            </a:pPr>
            <a:r>
              <a:rPr lang="en-US" sz="3000" dirty="0"/>
              <a:t>Eligibility based on school ELL enrollment</a:t>
            </a:r>
          </a:p>
          <a:p>
            <a:pPr marL="463550" indent="-463550">
              <a:lnSpc>
                <a:spcPct val="100000"/>
              </a:lnSpc>
              <a:spcBef>
                <a:spcPts val="600"/>
              </a:spcBef>
              <a:buClr>
                <a:srgbClr val="0070C0"/>
              </a:buClr>
              <a:buFont typeface="Wingdings" panose="05000000000000000000" pitchFamily="2" charset="2"/>
              <a:buChar char="Ø"/>
            </a:pPr>
            <a:r>
              <a:rPr lang="en-US" sz="3000" dirty="0"/>
              <a:t>Sum-certain, prorated if necessary (7.7% in FY23)</a:t>
            </a:r>
          </a:p>
          <a:p>
            <a:pPr marL="891283" lvl="1" indent="-463550">
              <a:lnSpc>
                <a:spcPct val="100000"/>
              </a:lnSpc>
              <a:spcBef>
                <a:spcPts val="600"/>
              </a:spcBef>
              <a:buClr>
                <a:srgbClr val="0070C0"/>
              </a:buClr>
              <a:buFont typeface="Wingdings" panose="05000000000000000000" pitchFamily="2" charset="2"/>
              <a:buChar char="Ø"/>
            </a:pPr>
            <a:r>
              <a:rPr lang="en-US" sz="3000" dirty="0"/>
              <a:t>Paid in December</a:t>
            </a:r>
          </a:p>
          <a:p>
            <a:pPr marL="463550" indent="-463550">
              <a:lnSpc>
                <a:spcPct val="100000"/>
              </a:lnSpc>
              <a:spcBef>
                <a:spcPts val="600"/>
              </a:spcBef>
              <a:buClr>
                <a:srgbClr val="0070C0"/>
              </a:buClr>
              <a:buFont typeface="Wingdings" panose="05000000000000000000" pitchFamily="2" charset="2"/>
              <a:buChar char="Ø"/>
            </a:pPr>
            <a:r>
              <a:rPr lang="en-US" sz="3000" dirty="0">
                <a:solidFill>
                  <a:srgbClr val="262087"/>
                </a:solidFill>
                <a:hlinkClick r:id="rId3">
                  <a:extLst>
                    <a:ext uri="{A12FA001-AC4F-418D-AE19-62706E023703}">
                      <ahyp:hlinkClr xmlns:ahyp="http://schemas.microsoft.com/office/drawing/2018/hyperlinkcolor" val="tx"/>
                    </a:ext>
                  </a:extLst>
                </a:hlinkClick>
              </a:rPr>
              <a:t>Bilingual-Bicultural Programs</a:t>
            </a:r>
            <a:endParaRPr lang="en-US" sz="3000" dirty="0">
              <a:solidFill>
                <a:srgbClr val="262087"/>
              </a:solidFill>
            </a:endParaRPr>
          </a:p>
          <a:p>
            <a:pPr marL="0" indent="0">
              <a:lnSpc>
                <a:spcPct val="100000"/>
              </a:lnSpc>
              <a:spcBef>
                <a:spcPts val="600"/>
              </a:spcBef>
              <a:buClr>
                <a:srgbClr val="0070C0"/>
              </a:buClr>
              <a:buNone/>
            </a:pPr>
            <a:r>
              <a:rPr lang="fr-FR" i="1" dirty="0">
                <a:latin typeface="Lato" panose="020F0502020204030203" pitchFamily="34" charset="0"/>
              </a:rPr>
              <a:t>	Contact </a:t>
            </a:r>
            <a:r>
              <a:rPr lang="fr-FR" i="1" dirty="0">
                <a:latin typeface="Lato" panose="020F0502020204030203" pitchFamily="34" charset="0"/>
                <a:hlinkClick r:id="rId4">
                  <a:extLst>
                    <a:ext uri="{A12FA001-AC4F-418D-AE19-62706E023703}">
                      <ahyp:hlinkClr xmlns:ahyp="http://schemas.microsoft.com/office/drawing/2018/hyperlinkcolor" val="tx"/>
                    </a:ext>
                  </a:extLst>
                </a:hlinkClick>
              </a:rPr>
              <a:t>Tanya Morin</a:t>
            </a:r>
            <a:r>
              <a:rPr lang="fr-FR" i="1" dirty="0">
                <a:latin typeface="Lato" panose="020F0502020204030203" pitchFamily="34" charset="0"/>
              </a:rPr>
              <a:t> (608) 267-9393 </a:t>
            </a:r>
            <a:r>
              <a:rPr lang="pt-BR" i="1" dirty="0">
                <a:latin typeface="Lato" panose="020F0502020204030203" pitchFamily="34" charset="0"/>
              </a:rPr>
              <a:t>for assistance</a:t>
            </a:r>
            <a:endParaRPr lang="en-US" sz="3000" dirty="0">
              <a:latin typeface="Lato" panose="020F0502020204030203" pitchFamily="34" charset="0"/>
            </a:endParaRP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7706854" y="6182030"/>
            <a:ext cx="3653757" cy="707886"/>
          </a:xfrm>
          <a:prstGeom prst="rect">
            <a:avLst/>
          </a:prstGeom>
          <a:noFill/>
        </p:spPr>
        <p:txBody>
          <a:bodyPr wrap="none" rtlCol="0">
            <a:spAutoFit/>
          </a:bodyPr>
          <a:lstStyle/>
          <a:p>
            <a:r>
              <a:rPr lang="en-US" sz="2000" b="1" dirty="0">
                <a:solidFill>
                  <a:srgbClr val="7030A0"/>
                </a:solidFill>
              </a:rPr>
              <a:t>Authorization: s. 115.995</a:t>
            </a:r>
          </a:p>
          <a:p>
            <a:r>
              <a:rPr lang="en-US" sz="2000" b="1" dirty="0">
                <a:solidFill>
                  <a:srgbClr val="7030A0"/>
                </a:solidFill>
              </a:rPr>
              <a:t>Appropriation: s. 20.255(2)(cc)</a:t>
            </a:r>
          </a:p>
        </p:txBody>
      </p:sp>
    </p:spTree>
    <p:extLst>
      <p:ext uri="{BB962C8B-B14F-4D97-AF65-F5344CB8AC3E}">
        <p14:creationId xmlns:p14="http://schemas.microsoft.com/office/powerpoint/2010/main" val="416019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solidFill>
                  <a:schemeClr val="bg2"/>
                </a:solidFill>
              </a:rPr>
              <a:t>BLBC Education Aid: How do you get it?</a:t>
            </a:r>
          </a:p>
        </p:txBody>
      </p:sp>
      <p:sp>
        <p:nvSpPr>
          <p:cNvPr id="7" name="Content Placeholder 6"/>
          <p:cNvSpPr>
            <a:spLocks noGrp="1"/>
          </p:cNvSpPr>
          <p:nvPr>
            <p:ph idx="4294967295"/>
          </p:nvPr>
        </p:nvSpPr>
        <p:spPr>
          <a:xfrm>
            <a:off x="478971" y="1948542"/>
            <a:ext cx="9463815" cy="3132743"/>
          </a:xfrm>
        </p:spPr>
        <p:txBody>
          <a:bodyPr>
            <a:noAutofit/>
          </a:bodyPr>
          <a:lstStyle/>
          <a:p>
            <a:pPr marL="457200" indent="-457200">
              <a:lnSpc>
                <a:spcPct val="100000"/>
              </a:lnSpc>
              <a:spcAft>
                <a:spcPts val="1800"/>
              </a:spcAft>
              <a:buClr>
                <a:srgbClr val="0070C0"/>
              </a:buClr>
              <a:buFont typeface="Wingdings" panose="05000000000000000000" pitchFamily="2" charset="2"/>
              <a:buChar char="Ø"/>
            </a:pPr>
            <a:r>
              <a:rPr lang="en-US" sz="2800" dirty="0"/>
              <a:t>Submit plan of service </a:t>
            </a:r>
            <a:br>
              <a:rPr lang="en-US" sz="2800" dirty="0"/>
            </a:br>
            <a:r>
              <a:rPr lang="en-US" sz="2800" dirty="0"/>
              <a:t>before school year </a:t>
            </a:r>
            <a:br>
              <a:rPr lang="en-US" sz="2800" dirty="0"/>
            </a:br>
            <a:r>
              <a:rPr lang="en-US" sz="2800" dirty="0"/>
              <a:t>begins</a:t>
            </a:r>
          </a:p>
          <a:p>
            <a:pPr marL="457200" indent="-457200">
              <a:lnSpc>
                <a:spcPct val="100000"/>
              </a:lnSpc>
              <a:spcAft>
                <a:spcPts val="1800"/>
              </a:spcAft>
              <a:buClr>
                <a:srgbClr val="0070C0"/>
              </a:buClr>
              <a:buFont typeface="Wingdings" panose="05000000000000000000" pitchFamily="2" charset="2"/>
              <a:buChar char="Ø"/>
            </a:pPr>
            <a:r>
              <a:rPr lang="en-US" sz="2800" dirty="0"/>
              <a:t>Submit end-of-year </a:t>
            </a:r>
            <a:br>
              <a:rPr lang="en-US" sz="2800" dirty="0"/>
            </a:br>
            <a:r>
              <a:rPr lang="en-US" sz="2800" dirty="0"/>
              <a:t>report after school </a:t>
            </a:r>
            <a:br>
              <a:rPr lang="en-US" sz="2800" dirty="0"/>
            </a:br>
            <a:r>
              <a:rPr lang="en-US" sz="2800" dirty="0"/>
              <a:t>year ends</a:t>
            </a:r>
          </a:p>
          <a:p>
            <a:pPr marL="457200" indent="-457200">
              <a:lnSpc>
                <a:spcPct val="100000"/>
              </a:lnSpc>
              <a:spcAft>
                <a:spcPts val="1800"/>
              </a:spcAft>
              <a:buClr>
                <a:srgbClr val="0070C0"/>
              </a:buClr>
              <a:buFont typeface="Wingdings" panose="05000000000000000000" pitchFamily="2" charset="2"/>
              <a:buChar char="Ø"/>
            </a:pPr>
            <a:r>
              <a:rPr lang="fr-FR" sz="2800" i="1" dirty="0">
                <a:latin typeface="Lato" panose="020F0502020204030203" pitchFamily="34" charset="0"/>
              </a:rPr>
              <a:t>Contact </a:t>
            </a:r>
            <a:r>
              <a:rPr lang="fr-FR" sz="2800" i="1" dirty="0">
                <a:latin typeface="Lato" panose="020F0502020204030203" pitchFamily="34" charset="0"/>
                <a:hlinkClick r:id="rId3">
                  <a:extLst>
                    <a:ext uri="{A12FA001-AC4F-418D-AE19-62706E023703}">
                      <ahyp:hlinkClr xmlns:ahyp="http://schemas.microsoft.com/office/drawing/2018/hyperlinkcolor" val="tx"/>
                    </a:ext>
                  </a:extLst>
                </a:hlinkClick>
              </a:rPr>
              <a:t>Tanya Morin</a:t>
            </a:r>
            <a:r>
              <a:rPr lang="fr-FR" sz="2800" i="1" dirty="0">
                <a:latin typeface="Lato" panose="020F0502020204030203" pitchFamily="34" charset="0"/>
              </a:rPr>
              <a:t> (608) 267-9393 </a:t>
            </a:r>
            <a:r>
              <a:rPr lang="pt-BR" sz="2800" i="1" dirty="0">
                <a:latin typeface="Lato" panose="020F0502020204030203" pitchFamily="34" charset="0"/>
              </a:rPr>
              <a:t>for assistance</a:t>
            </a:r>
            <a:endParaRPr lang="en-US" sz="2800" dirty="0"/>
          </a:p>
        </p:txBody>
      </p:sp>
      <p:sp>
        <p:nvSpPr>
          <p:cNvPr id="6" name="Title 5"/>
          <p:cNvSpPr>
            <a:spLocks noGrp="1"/>
          </p:cNvSpPr>
          <p:nvPr>
            <p:ph type="title" idx="4294967295"/>
          </p:nvPr>
        </p:nvSpPr>
        <p:spPr/>
        <p:txBody>
          <a:bodyPr>
            <a:noAutofit/>
          </a:bodyPr>
          <a:lstStyle/>
          <a:p>
            <a:r>
              <a:rPr lang="en-US" sz="800" dirty="0"/>
              <a:t>a</a:t>
            </a:r>
          </a:p>
        </p:txBody>
      </p:sp>
      <p:sp>
        <p:nvSpPr>
          <p:cNvPr id="11" name="TextBox 10"/>
          <p:cNvSpPr txBox="1"/>
          <p:nvPr/>
        </p:nvSpPr>
        <p:spPr>
          <a:xfrm>
            <a:off x="1551729" y="6119352"/>
            <a:ext cx="9377465" cy="523220"/>
          </a:xfrm>
          <a:prstGeom prst="rect">
            <a:avLst/>
          </a:prstGeom>
          <a:noFill/>
        </p:spPr>
        <p:txBody>
          <a:bodyPr wrap="square" rtlCol="0">
            <a:spAutoFit/>
          </a:bodyPr>
          <a:lstStyle/>
          <a:p>
            <a:pPr algn="ctr"/>
            <a:r>
              <a:rPr lang="en-US" sz="2800" dirty="0">
                <a:solidFill>
                  <a:srgbClr val="262087"/>
                </a:solidFill>
                <a:hlinkClick r:id="rId4">
                  <a:extLst>
                    <a:ext uri="{A12FA001-AC4F-418D-AE19-62706E023703}">
                      <ahyp:hlinkClr xmlns:ahyp="http://schemas.microsoft.com/office/drawing/2018/hyperlinkcolor" val="tx"/>
                    </a:ext>
                  </a:extLst>
                </a:hlinkClick>
              </a:rPr>
              <a:t>BLBC Programs Website</a:t>
            </a:r>
            <a:r>
              <a:rPr lang="en-US" sz="2800" dirty="0">
                <a:solidFill>
                  <a:srgbClr val="262087"/>
                </a:solidFill>
              </a:rPr>
              <a:t> </a:t>
            </a:r>
          </a:p>
        </p:txBody>
      </p:sp>
      <p:pic>
        <p:nvPicPr>
          <p:cNvPr id="3" name="Picture 2"/>
          <p:cNvPicPr>
            <a:picLocks noChangeAspect="1"/>
          </p:cNvPicPr>
          <p:nvPr/>
        </p:nvPicPr>
        <p:blipFill rotWithShape="1">
          <a:blip r:embed="rId5"/>
          <a:srcRect t="3256" b="23120"/>
          <a:stretch/>
        </p:blipFill>
        <p:spPr>
          <a:xfrm>
            <a:off x="4562612" y="1466784"/>
            <a:ext cx="7282069" cy="3504609"/>
          </a:xfrm>
          <a:prstGeom prst="rect">
            <a:avLst/>
          </a:prstGeom>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73366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54062" y="0"/>
            <a:ext cx="10972800" cy="1262270"/>
          </a:xfrm>
          <a:noFill/>
          <a:ln>
            <a:noFill/>
          </a:ln>
        </p:spPr>
        <p:txBody>
          <a:bodyPr vert="horz" lIns="124789" tIns="62377" rIns="124789" bIns="62377" rtlCol="0" anchor="t" anchorCtr="0">
            <a:noAutofit/>
          </a:bodyPr>
          <a:lstStyle/>
          <a:p>
            <a:pPr>
              <a:spcAft>
                <a:spcPts val="0"/>
              </a:spcAft>
              <a:buSzPct val="25000"/>
            </a:pPr>
            <a:r>
              <a:rPr lang="en-US" sz="4400" dirty="0"/>
              <a:t>State Tuition</a:t>
            </a:r>
          </a:p>
        </p:txBody>
      </p:sp>
      <p:sp>
        <p:nvSpPr>
          <p:cNvPr id="2" name="Content Placeholder 1"/>
          <p:cNvSpPr>
            <a:spLocks noGrp="1"/>
          </p:cNvSpPr>
          <p:nvPr>
            <p:ph idx="4294967295"/>
          </p:nvPr>
        </p:nvSpPr>
        <p:spPr>
          <a:xfrm>
            <a:off x="1624044" y="1446422"/>
            <a:ext cx="9131042" cy="4456113"/>
          </a:xfrm>
        </p:spPr>
        <p:txBody>
          <a:bodyPr>
            <a:noAutofit/>
          </a:bodyPr>
          <a:lstStyle/>
          <a:p>
            <a:pPr marL="457200" indent="-457200">
              <a:lnSpc>
                <a:spcPct val="100000"/>
              </a:lnSpc>
              <a:spcBef>
                <a:spcPts val="600"/>
              </a:spcBef>
              <a:buClr>
                <a:srgbClr val="0070C0"/>
              </a:buClr>
              <a:buFont typeface="Wingdings" panose="05000000000000000000" pitchFamily="2" charset="2"/>
              <a:buChar char="Ø"/>
            </a:pPr>
            <a:r>
              <a:rPr lang="en-US" sz="3000" dirty="0">
                <a:solidFill>
                  <a:srgbClr val="262087"/>
                </a:solidFill>
                <a:hlinkClick r:id="rId3" action="ppaction://hlinkfile">
                  <a:extLst>
                    <a:ext uri="{A12FA001-AC4F-418D-AE19-62706E023703}">
                      <ahyp:hlinkClr xmlns:ahyp="http://schemas.microsoft.com/office/drawing/2018/hyperlinkcolor" val="tx"/>
                    </a:ext>
                  </a:extLst>
                </a:hlinkClick>
              </a:rPr>
              <a:t>State Tuition</a:t>
            </a:r>
            <a:r>
              <a:rPr lang="en-US" sz="3000" dirty="0">
                <a:solidFill>
                  <a:srgbClr val="262087"/>
                </a:solidFill>
              </a:rPr>
              <a:t> </a:t>
            </a:r>
            <a:r>
              <a:rPr lang="en-US" sz="3000" dirty="0"/>
              <a:t>for FY24 &amp; FY25 is $8,242,900 /year</a:t>
            </a:r>
          </a:p>
          <a:p>
            <a:pPr marL="457200" indent="-457200">
              <a:lnSpc>
                <a:spcPct val="100000"/>
              </a:lnSpc>
              <a:spcBef>
                <a:spcPts val="600"/>
              </a:spcBef>
              <a:buClr>
                <a:srgbClr val="0070C0"/>
              </a:buClr>
              <a:buFont typeface="Wingdings" panose="05000000000000000000" pitchFamily="2" charset="2"/>
              <a:buChar char="Ø"/>
            </a:pPr>
            <a:r>
              <a:rPr lang="en-US" sz="3000" dirty="0"/>
              <a:t>Districts only</a:t>
            </a:r>
          </a:p>
          <a:p>
            <a:pPr marL="457200" indent="-457200">
              <a:lnSpc>
                <a:spcPct val="100000"/>
              </a:lnSpc>
              <a:spcBef>
                <a:spcPts val="600"/>
              </a:spcBef>
              <a:buClr>
                <a:srgbClr val="0070C0"/>
              </a:buClr>
              <a:buFont typeface="Wingdings" panose="05000000000000000000" pitchFamily="2" charset="2"/>
              <a:buChar char="Ø"/>
            </a:pPr>
            <a:r>
              <a:rPr lang="en-US" sz="3000" dirty="0"/>
              <a:t>Reimbursement of prior year costs serving pupils in eligible facilities</a:t>
            </a:r>
          </a:p>
          <a:p>
            <a:pPr marL="457200" indent="-457200">
              <a:lnSpc>
                <a:spcPct val="100000"/>
              </a:lnSpc>
              <a:spcBef>
                <a:spcPts val="600"/>
              </a:spcBef>
              <a:buClr>
                <a:srgbClr val="0070C0"/>
              </a:buClr>
              <a:buFont typeface="Wingdings" panose="05000000000000000000" pitchFamily="2" charset="2"/>
              <a:buChar char="Ø"/>
            </a:pPr>
            <a:r>
              <a:rPr lang="en-US" sz="3000" dirty="0"/>
              <a:t>Sum-certain, prorated if necessary </a:t>
            </a:r>
          </a:p>
          <a:p>
            <a:pPr marL="884933" lvl="1" indent="-457200">
              <a:lnSpc>
                <a:spcPct val="100000"/>
              </a:lnSpc>
              <a:spcBef>
                <a:spcPts val="600"/>
              </a:spcBef>
              <a:buClr>
                <a:srgbClr val="0070C0"/>
              </a:buClr>
              <a:buFont typeface="Wingdings" panose="05000000000000000000" pitchFamily="2" charset="2"/>
              <a:buChar char="Ø"/>
            </a:pPr>
            <a:r>
              <a:rPr lang="en-US" sz="3000" dirty="0"/>
              <a:t>Paid in June</a:t>
            </a: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7191903" y="5548592"/>
            <a:ext cx="3664978" cy="707886"/>
          </a:xfrm>
          <a:prstGeom prst="rect">
            <a:avLst/>
          </a:prstGeom>
          <a:noFill/>
        </p:spPr>
        <p:txBody>
          <a:bodyPr wrap="none" rtlCol="0">
            <a:spAutoFit/>
          </a:bodyPr>
          <a:lstStyle/>
          <a:p>
            <a:r>
              <a:rPr lang="en-US" sz="2000" b="1" dirty="0">
                <a:solidFill>
                  <a:srgbClr val="7030A0"/>
                </a:solidFill>
              </a:rPr>
              <a:t>Authorization: s. 121.79</a:t>
            </a:r>
          </a:p>
          <a:p>
            <a:r>
              <a:rPr lang="en-US" sz="2000" b="1" dirty="0">
                <a:solidFill>
                  <a:srgbClr val="7030A0"/>
                </a:solidFill>
              </a:rPr>
              <a:t>Appropriation: s. 20.255(2)(cg)</a:t>
            </a:r>
          </a:p>
        </p:txBody>
      </p:sp>
    </p:spTree>
    <p:extLst>
      <p:ext uri="{BB962C8B-B14F-4D97-AF65-F5344CB8AC3E}">
        <p14:creationId xmlns:p14="http://schemas.microsoft.com/office/powerpoint/2010/main" val="72287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4062" y="0"/>
            <a:ext cx="10972800" cy="1262270"/>
          </a:xfrm>
          <a:noFill/>
          <a:ln>
            <a:noFill/>
          </a:ln>
        </p:spPr>
        <p:txBody>
          <a:bodyPr vert="horz" lIns="124789" tIns="62377" rIns="124789" bIns="62377" rtlCol="0" anchor="t" anchorCtr="0">
            <a:noAutofit/>
          </a:bodyPr>
          <a:lstStyle/>
          <a:p>
            <a:pPr>
              <a:spcAft>
                <a:spcPts val="0"/>
              </a:spcAft>
              <a:buSzPct val="25000"/>
            </a:pPr>
            <a:r>
              <a:rPr lang="en-US" sz="4400" dirty="0"/>
              <a:t>State Tuition: How do you get it?</a:t>
            </a:r>
          </a:p>
        </p:txBody>
      </p:sp>
      <p:sp>
        <p:nvSpPr>
          <p:cNvPr id="7" name="Content Placeholder 6"/>
          <p:cNvSpPr>
            <a:spLocks noGrp="1"/>
          </p:cNvSpPr>
          <p:nvPr>
            <p:ph idx="4294967295"/>
          </p:nvPr>
        </p:nvSpPr>
        <p:spPr>
          <a:xfrm>
            <a:off x="247649" y="1832835"/>
            <a:ext cx="4649635" cy="3937127"/>
          </a:xfrm>
        </p:spPr>
        <p:txBody>
          <a:bodyPr>
            <a:noAutofit/>
          </a:bodyPr>
          <a:lstStyle/>
          <a:p>
            <a:pPr marL="457200" indent="-457200">
              <a:lnSpc>
                <a:spcPct val="100000"/>
              </a:lnSpc>
              <a:spcBef>
                <a:spcPts val="600"/>
              </a:spcBef>
              <a:spcAft>
                <a:spcPts val="2400"/>
              </a:spcAft>
              <a:buClr>
                <a:srgbClr val="0070C0"/>
              </a:buClr>
              <a:buFont typeface="Wingdings" panose="05000000000000000000" pitchFamily="2" charset="2"/>
              <a:buChar char="Ø"/>
            </a:pPr>
            <a:r>
              <a:rPr lang="en-US" sz="2800" dirty="0"/>
              <a:t>PI-1524-ST </a:t>
            </a:r>
            <a:r>
              <a:rPr lang="en-US" sz="2800" dirty="0">
                <a:solidFill>
                  <a:srgbClr val="262087"/>
                </a:solidFill>
                <a:hlinkClick r:id="rId3">
                  <a:extLst>
                    <a:ext uri="{A12FA001-AC4F-418D-AE19-62706E023703}">
                      <ahyp:hlinkClr xmlns:ahyp="http://schemas.microsoft.com/office/drawing/2018/hyperlinkcolor" val="tx"/>
                    </a:ext>
                  </a:extLst>
                </a:hlinkClick>
              </a:rPr>
              <a:t>Excel-based claim workbook</a:t>
            </a:r>
            <a:endParaRPr lang="en-US" sz="2800" dirty="0">
              <a:solidFill>
                <a:srgbClr val="262087"/>
              </a:solidFill>
            </a:endParaRPr>
          </a:p>
          <a:p>
            <a:pPr marL="914400" lvl="1" indent="-446088">
              <a:lnSpc>
                <a:spcPct val="100000"/>
              </a:lnSpc>
              <a:spcBef>
                <a:spcPts val="600"/>
              </a:spcBef>
              <a:spcAft>
                <a:spcPts val="2400"/>
              </a:spcAft>
              <a:buClr>
                <a:srgbClr val="0070C0"/>
              </a:buClr>
              <a:buFont typeface="Wingdings" panose="05000000000000000000" pitchFamily="2" charset="2"/>
              <a:buChar char="Ø"/>
            </a:pPr>
            <a:r>
              <a:rPr lang="en-US" sz="2800" dirty="0"/>
              <a:t>Eligible costs</a:t>
            </a:r>
          </a:p>
          <a:p>
            <a:pPr marL="914400" lvl="1" indent="-446088">
              <a:lnSpc>
                <a:spcPct val="100000"/>
              </a:lnSpc>
              <a:spcBef>
                <a:spcPts val="600"/>
              </a:spcBef>
              <a:spcAft>
                <a:spcPts val="2400"/>
              </a:spcAft>
              <a:buClr>
                <a:srgbClr val="0070C0"/>
              </a:buClr>
              <a:buFont typeface="Wingdings" panose="05000000000000000000" pitchFamily="2" charset="2"/>
              <a:buChar char="Ø"/>
            </a:pPr>
            <a:r>
              <a:rPr lang="en-US" sz="2800" dirty="0"/>
              <a:t>Students &amp; days served</a:t>
            </a:r>
          </a:p>
          <a:p>
            <a:pPr marL="914400" lvl="1" indent="-446088">
              <a:lnSpc>
                <a:spcPct val="100000"/>
              </a:lnSpc>
              <a:spcBef>
                <a:spcPts val="600"/>
              </a:spcBef>
              <a:spcAft>
                <a:spcPts val="2400"/>
              </a:spcAft>
              <a:buClr>
                <a:srgbClr val="0070C0"/>
              </a:buClr>
              <a:buFont typeface="Wingdings" panose="05000000000000000000" pitchFamily="2" charset="2"/>
              <a:buChar char="Ø"/>
            </a:pPr>
            <a:r>
              <a:rPr lang="en-US" sz="2800" dirty="0"/>
              <a:t>Due date: 9/30/24</a:t>
            </a:r>
          </a:p>
        </p:txBody>
      </p:sp>
      <p:sp>
        <p:nvSpPr>
          <p:cNvPr id="6" name="Title 5"/>
          <p:cNvSpPr>
            <a:spLocks noGrp="1"/>
          </p:cNvSpPr>
          <p:nvPr>
            <p:ph type="title" idx="4294967295"/>
          </p:nvPr>
        </p:nvSpPr>
        <p:spPr/>
        <p:txBody>
          <a:bodyPr>
            <a:noAutofit/>
          </a:bodyPr>
          <a:lstStyle/>
          <a:p>
            <a:r>
              <a:rPr lang="en-US" sz="800" dirty="0"/>
              <a:t>a</a:t>
            </a:r>
          </a:p>
        </p:txBody>
      </p:sp>
      <p:pic>
        <p:nvPicPr>
          <p:cNvPr id="3" name="Picture 2"/>
          <p:cNvPicPr>
            <a:picLocks noChangeAspect="1"/>
          </p:cNvPicPr>
          <p:nvPr/>
        </p:nvPicPr>
        <p:blipFill>
          <a:blip r:embed="rId4"/>
          <a:stretch>
            <a:fillRect/>
          </a:stretch>
        </p:blipFill>
        <p:spPr>
          <a:xfrm>
            <a:off x="4897284" y="1340276"/>
            <a:ext cx="7082873" cy="5074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006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54062" y="0"/>
            <a:ext cx="10972800" cy="1262270"/>
          </a:xfrm>
          <a:noFill/>
          <a:ln>
            <a:noFill/>
          </a:ln>
        </p:spPr>
        <p:txBody>
          <a:bodyPr vert="horz" lIns="124789" tIns="62377" rIns="124789" bIns="62377" rtlCol="0" anchor="t" anchorCtr="0">
            <a:noAutofit/>
          </a:bodyPr>
          <a:lstStyle/>
          <a:p>
            <a:pPr>
              <a:spcAft>
                <a:spcPts val="0"/>
              </a:spcAft>
              <a:buSzPct val="25000"/>
            </a:pPr>
            <a:r>
              <a:rPr lang="en-US" sz="4400" strike="sngStrike" dirty="0"/>
              <a:t>High Poverty Aid</a:t>
            </a:r>
          </a:p>
        </p:txBody>
      </p:sp>
      <p:sp>
        <p:nvSpPr>
          <p:cNvPr id="2" name="Content Placeholder 1"/>
          <p:cNvSpPr>
            <a:spLocks noGrp="1"/>
          </p:cNvSpPr>
          <p:nvPr>
            <p:ph idx="4294967295"/>
          </p:nvPr>
        </p:nvSpPr>
        <p:spPr>
          <a:xfrm>
            <a:off x="1018309" y="1513490"/>
            <a:ext cx="10689988" cy="4204893"/>
          </a:xfrm>
        </p:spPr>
        <p:txBody>
          <a:bodyPr>
            <a:noAutofit/>
          </a:bodyPr>
          <a:lstStyle/>
          <a:p>
            <a:pPr marL="457200" indent="-457200">
              <a:lnSpc>
                <a:spcPct val="100000"/>
              </a:lnSpc>
              <a:spcBef>
                <a:spcPts val="600"/>
              </a:spcBef>
              <a:spcAft>
                <a:spcPts val="300"/>
              </a:spcAft>
              <a:buClr>
                <a:srgbClr val="0070C0"/>
              </a:buClr>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High Poverty Aid</a:t>
            </a:r>
            <a:r>
              <a:rPr lang="en-US" sz="2800" dirty="0">
                <a:solidFill>
                  <a:srgbClr val="262087"/>
                </a:solidFill>
              </a:rPr>
              <a:t> </a:t>
            </a:r>
            <a:r>
              <a:rPr lang="en-US" sz="2800" dirty="0"/>
              <a:t>for FY24 and onward is </a:t>
            </a:r>
            <a:r>
              <a:rPr lang="en-US" sz="2800" dirty="0">
                <a:highlight>
                  <a:srgbClr val="FFFF00"/>
                </a:highlight>
              </a:rPr>
              <a:t>$0/year</a:t>
            </a:r>
          </a:p>
          <a:p>
            <a:pPr marL="884933" lvl="1" indent="-457200">
              <a:lnSpc>
                <a:spcPct val="100000"/>
              </a:lnSpc>
              <a:spcBef>
                <a:spcPts val="600"/>
              </a:spcBef>
              <a:spcAft>
                <a:spcPts val="300"/>
              </a:spcAft>
              <a:buClr>
                <a:srgbClr val="0070C0"/>
              </a:buClr>
              <a:buFont typeface="Wingdings" panose="05000000000000000000" pitchFamily="2" charset="2"/>
              <a:buChar char="Ø"/>
            </a:pPr>
            <a:r>
              <a:rPr lang="en-US" sz="2800" dirty="0"/>
              <a:t>Funds repurposed for general equalization aids</a:t>
            </a:r>
          </a:p>
          <a:p>
            <a:pPr marL="884933" lvl="1" indent="-457200">
              <a:lnSpc>
                <a:spcPct val="100000"/>
              </a:lnSpc>
              <a:spcBef>
                <a:spcPts val="600"/>
              </a:spcBef>
              <a:spcAft>
                <a:spcPts val="300"/>
              </a:spcAft>
              <a:buClr>
                <a:srgbClr val="0070C0"/>
              </a:buClr>
              <a:buFont typeface="Wingdings" panose="05000000000000000000" pitchFamily="2" charset="2"/>
              <a:buChar char="Ø"/>
            </a:pPr>
            <a:r>
              <a:rPr lang="en-US" sz="2800" dirty="0"/>
              <a:t>Statutory language and appropriation retained</a:t>
            </a:r>
          </a:p>
          <a:p>
            <a:pPr marL="457200" indent="-457200">
              <a:lnSpc>
                <a:spcPct val="100000"/>
              </a:lnSpc>
              <a:spcBef>
                <a:spcPts val="600"/>
              </a:spcBef>
              <a:spcAft>
                <a:spcPts val="300"/>
              </a:spcAft>
              <a:buClr>
                <a:srgbClr val="0070C0"/>
              </a:buClr>
              <a:buFont typeface="Wingdings" panose="05000000000000000000" pitchFamily="2" charset="2"/>
              <a:buChar char="Ø"/>
            </a:pPr>
            <a:r>
              <a:rPr lang="en-US" sz="2800" strike="sngStrike" dirty="0"/>
              <a:t>Districts only</a:t>
            </a:r>
          </a:p>
          <a:p>
            <a:pPr marL="457200" indent="-457200">
              <a:lnSpc>
                <a:spcPct val="100000"/>
              </a:lnSpc>
              <a:spcBef>
                <a:spcPts val="600"/>
              </a:spcBef>
              <a:spcAft>
                <a:spcPts val="300"/>
              </a:spcAft>
              <a:buClr>
                <a:srgbClr val="0070C0"/>
              </a:buClr>
              <a:buFont typeface="Wingdings" panose="05000000000000000000" pitchFamily="2" charset="2"/>
              <a:buChar char="Ø"/>
            </a:pPr>
            <a:r>
              <a:rPr lang="en-US" sz="2800" strike="sngStrike" dirty="0"/>
              <a:t>Eligibility - A school district is eligible for aid if at least 50% (after rounding to the nearest whole percentage point) of the district's student enrollment on the third Friday in September </a:t>
            </a:r>
            <a:r>
              <a:rPr lang="en-US" sz="2800" u="sng" strike="sngStrike" dirty="0"/>
              <a:t>in the immediately preceding even-numbered year</a:t>
            </a:r>
            <a:r>
              <a:rPr lang="en-US" sz="2800" strike="sngStrike" dirty="0"/>
              <a:t> satisfied the income eligibility criteria to be eligible for free or reduced-price lunch (i.e., economically disadvantaged).</a:t>
            </a:r>
          </a:p>
          <a:p>
            <a:pPr marL="884933" lvl="1" indent="-457200">
              <a:lnSpc>
                <a:spcPct val="100000"/>
              </a:lnSpc>
              <a:spcBef>
                <a:spcPts val="600"/>
              </a:spcBef>
              <a:spcAft>
                <a:spcPts val="300"/>
              </a:spcAft>
              <a:buClr>
                <a:srgbClr val="0070C0"/>
              </a:buClr>
              <a:buFont typeface="Wingdings" panose="05000000000000000000" pitchFamily="2" charset="2"/>
              <a:buChar char="Ø"/>
            </a:pPr>
            <a:r>
              <a:rPr lang="en-US" sz="2800" strike="sngStrike" dirty="0"/>
              <a:t>Formerly paid in March</a:t>
            </a:r>
          </a:p>
        </p:txBody>
      </p:sp>
      <p:sp>
        <p:nvSpPr>
          <p:cNvPr id="6" name="Title 5"/>
          <p:cNvSpPr>
            <a:spLocks noGrp="1"/>
          </p:cNvSpPr>
          <p:nvPr>
            <p:ph type="title" idx="4294967295"/>
          </p:nvPr>
        </p:nvSpPr>
        <p:spPr/>
        <p:txBody>
          <a:bodyPr/>
          <a:lstStyle/>
          <a:p>
            <a:r>
              <a:rPr lang="en-US" sz="800" dirty="0"/>
              <a:t>a</a:t>
            </a:r>
          </a:p>
        </p:txBody>
      </p:sp>
      <p:sp>
        <p:nvSpPr>
          <p:cNvPr id="7" name="TextBox 6"/>
          <p:cNvSpPr txBox="1"/>
          <p:nvPr/>
        </p:nvSpPr>
        <p:spPr>
          <a:xfrm>
            <a:off x="7244400" y="5760830"/>
            <a:ext cx="3701847" cy="707886"/>
          </a:xfrm>
          <a:prstGeom prst="rect">
            <a:avLst/>
          </a:prstGeom>
          <a:noFill/>
        </p:spPr>
        <p:txBody>
          <a:bodyPr wrap="none" rtlCol="0">
            <a:spAutoFit/>
          </a:bodyPr>
          <a:lstStyle/>
          <a:p>
            <a:r>
              <a:rPr lang="en-US" sz="2000" b="1" dirty="0">
                <a:solidFill>
                  <a:srgbClr val="7030A0"/>
                </a:solidFill>
              </a:rPr>
              <a:t>Authorization: s. 121.136</a:t>
            </a:r>
          </a:p>
          <a:p>
            <a:r>
              <a:rPr lang="en-US" sz="2000" b="1" dirty="0">
                <a:solidFill>
                  <a:srgbClr val="7030A0"/>
                </a:solidFill>
              </a:rPr>
              <a:t>Appropriation: s. 20.255(2)(bb)</a:t>
            </a:r>
          </a:p>
        </p:txBody>
      </p:sp>
    </p:spTree>
    <p:extLst>
      <p:ext uri="{BB962C8B-B14F-4D97-AF65-F5344CB8AC3E}">
        <p14:creationId xmlns:p14="http://schemas.microsoft.com/office/powerpoint/2010/main" val="1251193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Mental Health Categorial Aid Program</a:t>
            </a:r>
          </a:p>
        </p:txBody>
      </p:sp>
      <p:sp>
        <p:nvSpPr>
          <p:cNvPr id="7" name="Content Placeholder 6"/>
          <p:cNvSpPr>
            <a:spLocks noGrp="1"/>
          </p:cNvSpPr>
          <p:nvPr>
            <p:ph idx="4294967295"/>
          </p:nvPr>
        </p:nvSpPr>
        <p:spPr>
          <a:xfrm>
            <a:off x="754913" y="1629103"/>
            <a:ext cx="11908464" cy="4937951"/>
          </a:xfrm>
        </p:spPr>
        <p:txBody>
          <a:bodyPr>
            <a:noAutofit/>
          </a:bodyPr>
          <a:lstStyle/>
          <a:p>
            <a:pPr marL="457200" indent="-457200">
              <a:spcBef>
                <a:spcPts val="0"/>
              </a:spcBef>
              <a:buClr>
                <a:srgbClr val="0070C0"/>
              </a:buClr>
              <a:buFont typeface="Wingdings" panose="05000000000000000000" pitchFamily="2" charset="2"/>
              <a:buChar char="Ø"/>
            </a:pPr>
            <a:r>
              <a:rPr lang="en-US" sz="2800" dirty="0"/>
              <a:t>$12,000,000 GPR in FY24 &amp; FY25 </a:t>
            </a:r>
          </a:p>
          <a:p>
            <a:pPr marL="457200" indent="-457200">
              <a:spcBef>
                <a:spcPts val="0"/>
              </a:spcBef>
              <a:buClr>
                <a:srgbClr val="0070C0"/>
              </a:buClr>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Mental Health Categorical Aid Program</a:t>
            </a:r>
            <a:r>
              <a:rPr lang="en-US" sz="2800" dirty="0">
                <a:solidFill>
                  <a:srgbClr val="262087"/>
                </a:solidFill>
              </a:rPr>
              <a:t> </a:t>
            </a:r>
            <a:r>
              <a:rPr lang="en-US" sz="2800" dirty="0"/>
              <a:t>supports the expansion </a:t>
            </a:r>
            <a:br>
              <a:rPr lang="en-US" sz="2800" dirty="0"/>
            </a:br>
            <a:r>
              <a:rPr lang="en-US" sz="2800" dirty="0"/>
              <a:t>of mental health services to students by providing state </a:t>
            </a:r>
            <a:br>
              <a:rPr lang="en-US" sz="2800" dirty="0"/>
            </a:br>
            <a:r>
              <a:rPr lang="en-US" sz="2800" dirty="0"/>
              <a:t>reimbursements for expenditures on social worker services. </a:t>
            </a:r>
          </a:p>
          <a:p>
            <a:pPr marL="457200" indent="-457200">
              <a:spcBef>
                <a:spcPts val="0"/>
              </a:spcBef>
              <a:buClr>
                <a:srgbClr val="0070C0"/>
              </a:buClr>
              <a:buFont typeface="Wingdings" panose="05000000000000000000" pitchFamily="2" charset="2"/>
              <a:buChar char="Ø"/>
            </a:pPr>
            <a:r>
              <a:rPr lang="en-US" sz="2800" u="sng" dirty="0"/>
              <a:t>Two-tiered</a:t>
            </a:r>
            <a:r>
              <a:rPr lang="en-US" sz="2800" dirty="0"/>
              <a:t> program</a:t>
            </a:r>
          </a:p>
          <a:p>
            <a:pPr marL="0" indent="0">
              <a:lnSpc>
                <a:spcPct val="100000"/>
              </a:lnSpc>
              <a:spcBef>
                <a:spcPts val="600"/>
              </a:spcBef>
              <a:spcAft>
                <a:spcPts val="0"/>
              </a:spcAft>
              <a:buNone/>
            </a:pPr>
            <a:endParaRPr lang="en-US" sz="3000" dirty="0"/>
          </a:p>
        </p:txBody>
      </p:sp>
      <p:sp>
        <p:nvSpPr>
          <p:cNvPr id="6" name="Title 5"/>
          <p:cNvSpPr>
            <a:spLocks noGrp="1"/>
          </p:cNvSpPr>
          <p:nvPr>
            <p:ph type="title" idx="4294967295"/>
          </p:nvPr>
        </p:nvSpPr>
        <p:spPr/>
        <p:txBody>
          <a:bodyPr>
            <a:noAutofit/>
          </a:bodyPr>
          <a:lstStyle/>
          <a:p>
            <a:r>
              <a:rPr lang="en-US" sz="800" dirty="0"/>
              <a:t>a</a:t>
            </a:r>
          </a:p>
        </p:txBody>
      </p:sp>
      <p:sp>
        <p:nvSpPr>
          <p:cNvPr id="8" name="TextBox 7"/>
          <p:cNvSpPr txBox="1"/>
          <p:nvPr/>
        </p:nvSpPr>
        <p:spPr>
          <a:xfrm>
            <a:off x="7939016" y="5396714"/>
            <a:ext cx="3690626" cy="1015663"/>
          </a:xfrm>
          <a:prstGeom prst="rect">
            <a:avLst/>
          </a:prstGeom>
          <a:noFill/>
        </p:spPr>
        <p:txBody>
          <a:bodyPr wrap="none" rtlCol="0">
            <a:spAutoFit/>
          </a:bodyPr>
          <a:lstStyle/>
          <a:p>
            <a:r>
              <a:rPr lang="en-US" sz="2000" b="1" dirty="0">
                <a:solidFill>
                  <a:srgbClr val="7030A0"/>
                </a:solidFill>
              </a:rPr>
              <a:t>Authorization: s. 115.364</a:t>
            </a:r>
          </a:p>
          <a:p>
            <a:r>
              <a:rPr lang="en-US" sz="2000" b="1" dirty="0">
                <a:solidFill>
                  <a:srgbClr val="7030A0"/>
                </a:solidFill>
              </a:rPr>
              <a:t>Administrative Code Sec. PI 31</a:t>
            </a:r>
          </a:p>
          <a:p>
            <a:r>
              <a:rPr lang="en-US" sz="2000" b="1" dirty="0">
                <a:solidFill>
                  <a:srgbClr val="7030A0"/>
                </a:solidFill>
              </a:rPr>
              <a:t>Appropriation: s. 20.255(2)(da)</a:t>
            </a:r>
          </a:p>
        </p:txBody>
      </p:sp>
    </p:spTree>
    <p:extLst>
      <p:ext uri="{BB962C8B-B14F-4D97-AF65-F5344CB8AC3E}">
        <p14:creationId xmlns:p14="http://schemas.microsoft.com/office/powerpoint/2010/main" val="36660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Mental Health Categorial Aid Program</a:t>
            </a:r>
          </a:p>
          <a:p>
            <a:pPr>
              <a:spcAft>
                <a:spcPts val="0"/>
              </a:spcAft>
              <a:buSzPct val="25000"/>
            </a:pPr>
            <a:endParaRPr lang="en-US" sz="4400" dirty="0">
              <a:solidFill>
                <a:srgbClr val="FC2CFC"/>
              </a:solidFill>
            </a:endParaRPr>
          </a:p>
        </p:txBody>
      </p:sp>
      <p:sp>
        <p:nvSpPr>
          <p:cNvPr id="7" name="Content Placeholder 6"/>
          <p:cNvSpPr>
            <a:spLocks noGrp="1"/>
          </p:cNvSpPr>
          <p:nvPr>
            <p:ph idx="4294967295"/>
          </p:nvPr>
        </p:nvSpPr>
        <p:spPr>
          <a:xfrm>
            <a:off x="1261872" y="1376855"/>
            <a:ext cx="10332720" cy="5911421"/>
          </a:xfrm>
        </p:spPr>
        <p:txBody>
          <a:bodyPr>
            <a:noAutofit/>
          </a:bodyPr>
          <a:lstStyle/>
          <a:p>
            <a:pPr marL="457200" indent="-457200">
              <a:lnSpc>
                <a:spcPct val="100000"/>
              </a:lnSpc>
              <a:spcBef>
                <a:spcPts val="300"/>
              </a:spcBef>
              <a:spcAft>
                <a:spcPts val="300"/>
              </a:spcAft>
              <a:buClr>
                <a:srgbClr val="0070C0"/>
              </a:buClr>
              <a:buFont typeface="Wingdings" panose="05000000000000000000" pitchFamily="2" charset="2"/>
              <a:buChar char="Ø"/>
            </a:pPr>
            <a:r>
              <a:rPr lang="en-US" sz="2800" i="1" dirty="0"/>
              <a:t>Eligible school districts, private schools, and independent charter schools may receive partial reimbursement for salary and fringe benefits paid to employ, hire, or retain social workers or the costs to contract for the services of a social worker when the eligible entity increased in its expenditures in the prior school year compared to the immediately preceding school year.</a:t>
            </a:r>
            <a:br>
              <a:rPr lang="en-US" sz="2800" i="1" dirty="0"/>
            </a:br>
            <a:endParaRPr lang="en-US" sz="2800" i="1" dirty="0"/>
          </a:p>
          <a:p>
            <a:pPr marL="457200" indent="-457200">
              <a:lnSpc>
                <a:spcPct val="100000"/>
              </a:lnSpc>
              <a:spcBef>
                <a:spcPts val="300"/>
              </a:spcBef>
              <a:spcAft>
                <a:spcPts val="300"/>
              </a:spcAft>
              <a:buClr>
                <a:srgbClr val="0070C0"/>
              </a:buClr>
              <a:buFont typeface="Wingdings" panose="05000000000000000000" pitchFamily="2" charset="2"/>
              <a:buChar char="Ø"/>
            </a:pPr>
            <a:r>
              <a:rPr lang="en-US" sz="2800" dirty="0"/>
              <a:t>June aid payments are prorated if the appropriation does not fully cover total aid eligibility </a:t>
            </a:r>
          </a:p>
          <a:p>
            <a:pPr marL="457200" indent="-457200">
              <a:lnSpc>
                <a:spcPct val="100000"/>
              </a:lnSpc>
              <a:spcBef>
                <a:spcPts val="300"/>
              </a:spcBef>
              <a:spcAft>
                <a:spcPts val="300"/>
              </a:spcAft>
              <a:buClr>
                <a:srgbClr val="0070C0"/>
              </a:buClr>
              <a:buFont typeface="Wingdings" panose="05000000000000000000" pitchFamily="2" charset="2"/>
              <a:buChar char="Ø"/>
            </a:pPr>
            <a:r>
              <a:rPr lang="en-US" sz="2800" dirty="0"/>
              <a:t>Claim form deadline was March 8, 2024.</a:t>
            </a:r>
          </a:p>
          <a:p>
            <a:pPr marL="0" indent="0">
              <a:lnSpc>
                <a:spcPct val="100000"/>
              </a:lnSpc>
              <a:spcBef>
                <a:spcPts val="300"/>
              </a:spcBef>
              <a:spcAft>
                <a:spcPts val="300"/>
              </a:spcAft>
              <a:buClr>
                <a:srgbClr val="0070C0"/>
              </a:buClr>
              <a:buNone/>
            </a:pPr>
            <a:r>
              <a:rPr lang="en-US" sz="2800" i="1" dirty="0"/>
              <a:t>	Contact </a:t>
            </a:r>
            <a:r>
              <a:rPr lang="en-US" sz="2800" dirty="0">
                <a:hlinkClick r:id="rId3">
                  <a:extLst>
                    <a:ext uri="{A12FA001-AC4F-418D-AE19-62706E023703}">
                      <ahyp:hlinkClr xmlns:ahyp="http://schemas.microsoft.com/office/drawing/2018/hyperlinkcolor" val="tx"/>
                    </a:ext>
                  </a:extLst>
                </a:hlinkClick>
              </a:rPr>
              <a:t>Julie Incitti </a:t>
            </a:r>
            <a:r>
              <a:rPr lang="en-US" sz="2800" i="1" dirty="0"/>
              <a:t> </a:t>
            </a:r>
            <a:r>
              <a:rPr lang="en-US" sz="2800" dirty="0"/>
              <a:t>(608) 266-0963 for assistance.  </a:t>
            </a:r>
          </a:p>
          <a:p>
            <a:pPr>
              <a:lnSpc>
                <a:spcPct val="100000"/>
              </a:lnSpc>
              <a:spcBef>
                <a:spcPts val="0"/>
              </a:spcBef>
            </a:pPr>
            <a:endParaRPr lang="en-US" sz="2600" dirty="0"/>
          </a:p>
        </p:txBody>
      </p:sp>
      <p:sp>
        <p:nvSpPr>
          <p:cNvPr id="6" name="Title 5"/>
          <p:cNvSpPr>
            <a:spLocks noGrp="1"/>
          </p:cNvSpPr>
          <p:nvPr>
            <p:ph type="title" idx="4294967295"/>
          </p:nvPr>
        </p:nvSpPr>
        <p:spPr/>
        <p:txBody>
          <a:bodyPr>
            <a:noAutofit/>
          </a:bodyPr>
          <a:lstStyle/>
          <a:p>
            <a:r>
              <a:rPr lang="en-US" sz="800" dirty="0"/>
              <a:t>a</a:t>
            </a:r>
          </a:p>
        </p:txBody>
      </p:sp>
    </p:spTree>
    <p:extLst>
      <p:ext uri="{BB962C8B-B14F-4D97-AF65-F5344CB8AC3E}">
        <p14:creationId xmlns:p14="http://schemas.microsoft.com/office/powerpoint/2010/main" val="322026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School-Based Mental Health Services Grant</a:t>
            </a:r>
          </a:p>
        </p:txBody>
      </p:sp>
      <p:sp>
        <p:nvSpPr>
          <p:cNvPr id="7" name="Content Placeholder 6"/>
          <p:cNvSpPr>
            <a:spLocks noGrp="1"/>
          </p:cNvSpPr>
          <p:nvPr>
            <p:ph idx="4294967295"/>
          </p:nvPr>
        </p:nvSpPr>
        <p:spPr>
          <a:xfrm>
            <a:off x="1279853" y="1283790"/>
            <a:ext cx="10894426" cy="5167809"/>
          </a:xfrm>
        </p:spPr>
        <p:txBody>
          <a:bodyPr>
            <a:noAutofit/>
          </a:bodyPr>
          <a:lstStyle/>
          <a:p>
            <a:pPr marL="463550" indent="-463550">
              <a:lnSpc>
                <a:spcPct val="100000"/>
              </a:lnSpc>
              <a:spcBef>
                <a:spcPts val="0"/>
              </a:spcBef>
              <a:buClr>
                <a:srgbClr val="0070C0"/>
              </a:buClr>
              <a:buFont typeface="Wingdings" panose="05000000000000000000" pitchFamily="2" charset="2"/>
              <a:buChar char="Ø"/>
            </a:pPr>
            <a:endParaRPr lang="en-US" sz="2900" dirty="0"/>
          </a:p>
          <a:p>
            <a:pPr marL="463550" indent="-463550">
              <a:lnSpc>
                <a:spcPct val="100000"/>
              </a:lnSpc>
              <a:spcBef>
                <a:spcPts val="0"/>
              </a:spcBef>
              <a:buClr>
                <a:srgbClr val="0070C0"/>
              </a:buClr>
              <a:buFont typeface="Wingdings" panose="05000000000000000000" pitchFamily="2" charset="2"/>
              <a:buChar char="Ø"/>
            </a:pPr>
            <a:r>
              <a:rPr lang="en-US" sz="2900" dirty="0">
                <a:solidFill>
                  <a:srgbClr val="262087"/>
                </a:solidFill>
                <a:hlinkClick r:id="rId3">
                  <a:extLst>
                    <a:ext uri="{A12FA001-AC4F-418D-AE19-62706E023703}">
                      <ahyp:hlinkClr xmlns:ahyp="http://schemas.microsoft.com/office/drawing/2018/hyperlinkcolor" val="tx"/>
                    </a:ext>
                  </a:extLst>
                </a:hlinkClick>
              </a:rPr>
              <a:t>School-Based Mental Health Services Grant</a:t>
            </a:r>
            <a:r>
              <a:rPr lang="en-US" sz="2900" dirty="0">
                <a:solidFill>
                  <a:srgbClr val="262087"/>
                </a:solidFill>
              </a:rPr>
              <a:t> </a:t>
            </a:r>
            <a:r>
              <a:rPr lang="en-US" sz="2900" dirty="0"/>
              <a:t>provides $25,000,000 GPR in FY24 &amp; FY25</a:t>
            </a:r>
          </a:p>
          <a:p>
            <a:pPr marL="0" indent="0">
              <a:lnSpc>
                <a:spcPct val="100000"/>
              </a:lnSpc>
              <a:spcBef>
                <a:spcPts val="0"/>
              </a:spcBef>
              <a:buClr>
                <a:srgbClr val="0070C0"/>
              </a:buClr>
              <a:buNone/>
            </a:pPr>
            <a:endParaRPr lang="en-US" sz="2900" dirty="0"/>
          </a:p>
          <a:p>
            <a:pPr marL="463550" indent="-463550">
              <a:lnSpc>
                <a:spcPct val="100000"/>
              </a:lnSpc>
              <a:spcBef>
                <a:spcPts val="0"/>
              </a:spcBef>
              <a:buClr>
                <a:srgbClr val="0070C0"/>
              </a:buClr>
              <a:buFont typeface="Wingdings" panose="05000000000000000000" pitchFamily="2" charset="2"/>
              <a:buChar char="Ø"/>
            </a:pPr>
            <a:r>
              <a:rPr lang="en-US" sz="2900" dirty="0"/>
              <a:t>This is a competitive grant process.</a:t>
            </a:r>
          </a:p>
          <a:p>
            <a:pPr marL="891283" lvl="1" indent="-463550">
              <a:lnSpc>
                <a:spcPct val="100000"/>
              </a:lnSpc>
              <a:spcBef>
                <a:spcPts val="0"/>
              </a:spcBef>
              <a:buClr>
                <a:srgbClr val="0070C0"/>
              </a:buClr>
              <a:buFont typeface="Wingdings" panose="05000000000000000000" pitchFamily="2" charset="2"/>
              <a:buChar char="Ø"/>
            </a:pPr>
            <a:r>
              <a:rPr lang="en-US" sz="2900" dirty="0"/>
              <a:t>Paid in June</a:t>
            </a:r>
          </a:p>
          <a:p>
            <a:pPr marL="0" indent="0">
              <a:lnSpc>
                <a:spcPct val="100000"/>
              </a:lnSpc>
              <a:spcBef>
                <a:spcPts val="0"/>
              </a:spcBef>
              <a:buClr>
                <a:srgbClr val="0070C0"/>
              </a:buClr>
              <a:buNone/>
            </a:pPr>
            <a:endParaRPr lang="en-US" sz="2900" dirty="0"/>
          </a:p>
          <a:p>
            <a:pPr marL="463550" indent="-463550">
              <a:lnSpc>
                <a:spcPct val="100000"/>
              </a:lnSpc>
              <a:spcBef>
                <a:spcPts val="0"/>
              </a:spcBef>
              <a:buClr>
                <a:srgbClr val="0070C0"/>
              </a:buClr>
              <a:buFont typeface="Wingdings" panose="05000000000000000000" pitchFamily="2" charset="2"/>
              <a:buChar char="Ø"/>
            </a:pPr>
            <a:r>
              <a:rPr lang="en-US" sz="2900" dirty="0"/>
              <a:t>Contact Liz </a:t>
            </a:r>
            <a:r>
              <a:rPr lang="en-US" sz="2900" dirty="0" err="1"/>
              <a:t>Krubsack</a:t>
            </a:r>
            <a:r>
              <a:rPr lang="en-US" sz="2900" dirty="0"/>
              <a:t> (608) 264-6719 or </a:t>
            </a:r>
          </a:p>
          <a:p>
            <a:pPr marL="427733" lvl="1" indent="0">
              <a:lnSpc>
                <a:spcPct val="100000"/>
              </a:lnSpc>
              <a:spcBef>
                <a:spcPts val="0"/>
              </a:spcBef>
              <a:buClr>
                <a:srgbClr val="0070C0"/>
              </a:buClr>
              <a:buNone/>
            </a:pPr>
            <a:r>
              <a:rPr lang="en-US" sz="2900" dirty="0">
                <a:effectLst/>
                <a:ea typeface="Calibri" panose="020F0502020204030204" pitchFamily="34" charset="0"/>
              </a:rPr>
              <a:t>Jessica Frain (608) 266-0986</a:t>
            </a:r>
          </a:p>
        </p:txBody>
      </p:sp>
      <p:sp>
        <p:nvSpPr>
          <p:cNvPr id="6" name="Title 5"/>
          <p:cNvSpPr>
            <a:spLocks noGrp="1"/>
          </p:cNvSpPr>
          <p:nvPr>
            <p:ph type="title" idx="4294967295"/>
          </p:nvPr>
        </p:nvSpPr>
        <p:spPr/>
        <p:txBody>
          <a:bodyPr>
            <a:noAutofit/>
          </a:bodyPr>
          <a:lstStyle/>
          <a:p>
            <a:r>
              <a:rPr lang="en-US" sz="800" dirty="0"/>
              <a:t>a</a:t>
            </a:r>
          </a:p>
        </p:txBody>
      </p:sp>
      <p:sp>
        <p:nvSpPr>
          <p:cNvPr id="8" name="TextBox 7"/>
          <p:cNvSpPr txBox="1"/>
          <p:nvPr/>
        </p:nvSpPr>
        <p:spPr>
          <a:xfrm>
            <a:off x="7885090" y="5595416"/>
            <a:ext cx="3655360" cy="707886"/>
          </a:xfrm>
          <a:prstGeom prst="rect">
            <a:avLst/>
          </a:prstGeom>
          <a:noFill/>
        </p:spPr>
        <p:txBody>
          <a:bodyPr wrap="none" rtlCol="0">
            <a:spAutoFit/>
          </a:bodyPr>
          <a:lstStyle/>
          <a:p>
            <a:r>
              <a:rPr lang="en-US" sz="2000" b="1" dirty="0">
                <a:solidFill>
                  <a:srgbClr val="7030A0"/>
                </a:solidFill>
              </a:rPr>
              <a:t>Authorization: s. 115.367</a:t>
            </a:r>
          </a:p>
          <a:p>
            <a:r>
              <a:rPr lang="en-US" sz="2000" b="1" dirty="0">
                <a:solidFill>
                  <a:srgbClr val="7030A0"/>
                </a:solidFill>
              </a:rPr>
              <a:t>Appropriation: s. 20.255(2)(dt)</a:t>
            </a:r>
          </a:p>
        </p:txBody>
      </p:sp>
    </p:spTree>
    <p:extLst>
      <p:ext uri="{BB962C8B-B14F-4D97-AF65-F5344CB8AC3E}">
        <p14:creationId xmlns:p14="http://schemas.microsoft.com/office/powerpoint/2010/main" val="253157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3ED0E-6334-4526-A7D5-4D8666A005DF}"/>
              </a:ext>
            </a:extLst>
          </p:cNvPr>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Mental Health Training Programs for Schools</a:t>
            </a:r>
          </a:p>
        </p:txBody>
      </p:sp>
      <p:sp>
        <p:nvSpPr>
          <p:cNvPr id="3" name="Text Placeholder 2">
            <a:extLst>
              <a:ext uri="{FF2B5EF4-FFF2-40B4-BE49-F238E27FC236}">
                <a16:creationId xmlns:a16="http://schemas.microsoft.com/office/drawing/2014/main" id="{4D88C624-4E9F-4354-8DBE-339C60BF76F0}"/>
              </a:ext>
            </a:extLst>
          </p:cNvPr>
          <p:cNvSpPr>
            <a:spLocks noGrp="1"/>
          </p:cNvSpPr>
          <p:nvPr>
            <p:ph type="body" sz="quarter" idx="14"/>
          </p:nvPr>
        </p:nvSpPr>
        <p:spPr>
          <a:xfrm>
            <a:off x="1858945" y="1587640"/>
            <a:ext cx="8835481" cy="5094514"/>
          </a:xfrm>
        </p:spPr>
        <p:txBody>
          <a:bodyPr>
            <a:noAutofit/>
          </a:bodyPr>
          <a:lstStyle/>
          <a:p>
            <a:pPr marL="463550" indent="-463550">
              <a:spcBef>
                <a:spcPts val="0"/>
              </a:spcBef>
              <a:spcAft>
                <a:spcPts val="600"/>
              </a:spcAft>
              <a:buClr>
                <a:srgbClr val="0070C0"/>
              </a:buClr>
              <a:buFont typeface="Wingdings" panose="05000000000000000000" pitchFamily="2" charset="2"/>
              <a:buChar char="Ø"/>
            </a:pPr>
            <a:r>
              <a:rPr lang="en-US" sz="2900" b="0" dirty="0"/>
              <a:t>CESA – Trauma Sensitive Schools</a:t>
            </a:r>
          </a:p>
          <a:p>
            <a:pPr marL="463550" indent="-463550">
              <a:spcBef>
                <a:spcPts val="0"/>
              </a:spcBef>
              <a:spcAft>
                <a:spcPts val="600"/>
              </a:spcAft>
              <a:buClr>
                <a:srgbClr val="0070C0"/>
              </a:buClr>
              <a:buFont typeface="Wingdings" panose="05000000000000000000" pitchFamily="2" charset="2"/>
              <a:buChar char="Ø"/>
            </a:pPr>
            <a:r>
              <a:rPr lang="en-US" sz="2900" b="0" dirty="0"/>
              <a:t>Wish Center</a:t>
            </a:r>
          </a:p>
          <a:p>
            <a:pPr marL="931422" lvl="2" indent="-463550">
              <a:spcBef>
                <a:spcPts val="0"/>
              </a:spcBef>
              <a:buClr>
                <a:srgbClr val="0070C0"/>
              </a:buClr>
              <a:buFont typeface="Wingdings" panose="05000000000000000000" pitchFamily="2" charset="2"/>
              <a:buChar char="Ø"/>
            </a:pPr>
            <a:r>
              <a:rPr lang="en-US" sz="2900" dirty="0"/>
              <a:t>Youth Mental Health First Aid (YMHFA)</a:t>
            </a:r>
          </a:p>
          <a:p>
            <a:pPr marL="931422" lvl="2" indent="-463550">
              <a:spcBef>
                <a:spcPts val="0"/>
              </a:spcBef>
              <a:buClr>
                <a:srgbClr val="0070C0"/>
              </a:buClr>
              <a:buFont typeface="Wingdings" panose="05000000000000000000" pitchFamily="2" charset="2"/>
              <a:buChar char="Ø"/>
            </a:pPr>
            <a:r>
              <a:rPr lang="en-US" sz="2900" dirty="0"/>
              <a:t>Screening, Brief Interventions, and Referral to Treatment (SBIRT)</a:t>
            </a:r>
          </a:p>
          <a:p>
            <a:pPr marL="463550" indent="-463550">
              <a:spcBef>
                <a:spcPts val="0"/>
              </a:spcBef>
              <a:spcAft>
                <a:spcPts val="600"/>
              </a:spcAft>
              <a:buClr>
                <a:srgbClr val="0070C0"/>
              </a:buClr>
              <a:buFont typeface="Wingdings" panose="05000000000000000000" pitchFamily="2" charset="2"/>
              <a:buChar char="Ø"/>
            </a:pPr>
            <a:r>
              <a:rPr lang="en-US" sz="2900" b="0" dirty="0"/>
              <a:t>Contact Liz Krubsack (608) 264-6719 or         Jessica Frain (608) 266-0986</a:t>
            </a:r>
          </a:p>
        </p:txBody>
      </p:sp>
    </p:spTree>
    <p:extLst>
      <p:ext uri="{BB962C8B-B14F-4D97-AF65-F5344CB8AC3E}">
        <p14:creationId xmlns:p14="http://schemas.microsoft.com/office/powerpoint/2010/main" val="11535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3ED0E-6334-4526-A7D5-4D8666A005DF}"/>
              </a:ext>
            </a:extLst>
          </p:cNvPr>
          <p:cNvSpPr>
            <a:spLocks noGrp="1"/>
          </p:cNvSpPr>
          <p:nvPr>
            <p:ph type="body" sz="quarter" idx="13"/>
          </p:nvPr>
        </p:nvSpPr>
        <p:spPr>
          <a:noFill/>
          <a:ln>
            <a:noFill/>
          </a:ln>
        </p:spPr>
        <p:txBody>
          <a:bodyPr vert="horz" lIns="124789" tIns="62377" rIns="124789" bIns="62377" rtlCol="0" anchor="t" anchorCtr="0">
            <a:noAutofit/>
          </a:bodyPr>
          <a:lstStyle/>
          <a:p>
            <a:pPr>
              <a:spcAft>
                <a:spcPts val="0"/>
              </a:spcAft>
              <a:buSzPct val="25000"/>
            </a:pPr>
            <a:r>
              <a:rPr lang="en-US" sz="4400" dirty="0"/>
              <a:t>Aid Payment Schedule</a:t>
            </a:r>
          </a:p>
        </p:txBody>
      </p:sp>
      <p:sp>
        <p:nvSpPr>
          <p:cNvPr id="7" name="TextBox 6">
            <a:extLst>
              <a:ext uri="{FF2B5EF4-FFF2-40B4-BE49-F238E27FC236}">
                <a16:creationId xmlns:a16="http://schemas.microsoft.com/office/drawing/2014/main" id="{5F2F9B27-2545-C7AE-1F8B-0CF92AB82F4A}"/>
              </a:ext>
            </a:extLst>
          </p:cNvPr>
          <p:cNvSpPr txBox="1"/>
          <p:nvPr/>
        </p:nvSpPr>
        <p:spPr>
          <a:xfrm>
            <a:off x="3842225" y="6503670"/>
            <a:ext cx="4796473" cy="400110"/>
          </a:xfrm>
          <a:prstGeom prst="rect">
            <a:avLst/>
          </a:prstGeom>
          <a:noFill/>
        </p:spPr>
        <p:txBody>
          <a:bodyPr wrap="square">
            <a:spAutoFit/>
          </a:bodyPr>
          <a:lstStyle/>
          <a:p>
            <a:pPr algn="ctr"/>
            <a:r>
              <a:rPr lang="en-US" sz="2000" dirty="0">
                <a:solidFill>
                  <a:srgbClr val="262087"/>
                </a:solidFill>
                <a:hlinkClick r:id="rId3">
                  <a:extLst>
                    <a:ext uri="{A12FA001-AC4F-418D-AE19-62706E023703}">
                      <ahyp:hlinkClr xmlns:ahyp="http://schemas.microsoft.com/office/drawing/2018/hyperlinkcolor" val="tx"/>
                    </a:ext>
                  </a:extLst>
                </a:hlinkClick>
              </a:rPr>
              <a:t>2023-24 State Aid Payment Schedule</a:t>
            </a:r>
            <a:r>
              <a:rPr lang="en-US" sz="2000" dirty="0">
                <a:solidFill>
                  <a:srgbClr val="262087"/>
                </a:solidFill>
              </a:rPr>
              <a:t> </a:t>
            </a:r>
          </a:p>
        </p:txBody>
      </p:sp>
      <p:pic>
        <p:nvPicPr>
          <p:cNvPr id="11" name="Picture 10">
            <a:extLst>
              <a:ext uri="{FF2B5EF4-FFF2-40B4-BE49-F238E27FC236}">
                <a16:creationId xmlns:a16="http://schemas.microsoft.com/office/drawing/2014/main" id="{2CEE8DD9-F70C-D999-CCCD-97B192B784C7}"/>
              </a:ext>
            </a:extLst>
          </p:cNvPr>
          <p:cNvPicPr>
            <a:picLocks noChangeAspect="1"/>
          </p:cNvPicPr>
          <p:nvPr/>
        </p:nvPicPr>
        <p:blipFill rotWithShape="1">
          <a:blip r:embed="rId4"/>
          <a:srcRect b="17790"/>
          <a:stretch/>
        </p:blipFill>
        <p:spPr>
          <a:xfrm>
            <a:off x="2194558" y="1396282"/>
            <a:ext cx="8091805" cy="5084528"/>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40838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4294967295"/>
          </p:nvPr>
        </p:nvSpPr>
        <p:spPr>
          <a:xfrm>
            <a:off x="0" y="1588"/>
            <a:ext cx="12480925" cy="1257300"/>
          </a:xfrm>
          <a:prstGeom prst="rect">
            <a:avLst/>
          </a:prstGeom>
          <a:noFill/>
          <a:ln>
            <a:noFill/>
          </a:ln>
        </p:spPr>
        <p:txBody>
          <a:bodyPr vert="horz" lIns="124789" tIns="62377" rIns="124789" bIns="62377" rtlCol="0" anchor="t" anchorCtr="0">
            <a:noAutofit/>
          </a:bodyPr>
          <a:lstStyle/>
          <a:p>
            <a:pPr marL="0" indent="0" algn="ctr">
              <a:spcAft>
                <a:spcPts val="0"/>
              </a:spcAft>
              <a:buSzPct val="25000"/>
              <a:buNone/>
            </a:pPr>
            <a:r>
              <a:rPr lang="en-US" sz="4400" dirty="0">
                <a:solidFill>
                  <a:schemeClr val="bg2"/>
                </a:solidFill>
                <a:effectLst>
                  <a:outerShdw blurRad="12700" dist="12700" dir="2700000" algn="tl" rotWithShape="0">
                    <a:prstClr val="black">
                      <a:alpha val="40000"/>
                    </a:prstClr>
                  </a:outerShdw>
                </a:effectLst>
                <a:latin typeface="+mj-lt"/>
              </a:rPr>
              <a:t>What is a Categorical Aid?</a:t>
            </a:r>
            <a:endParaRPr lang="en" sz="4400" dirty="0">
              <a:solidFill>
                <a:schemeClr val="bg2"/>
              </a:solidFill>
              <a:effectLst>
                <a:outerShdw blurRad="12700" dist="12700" dir="2700000" algn="tl" rotWithShape="0">
                  <a:prstClr val="black">
                    <a:alpha val="40000"/>
                  </a:prstClr>
                </a:outerShdw>
              </a:effectLst>
              <a:latin typeface="+mj-lt"/>
            </a:endParaRPr>
          </a:p>
        </p:txBody>
      </p:sp>
      <p:sp>
        <p:nvSpPr>
          <p:cNvPr id="89" name="Shape 89"/>
          <p:cNvSpPr txBox="1">
            <a:spLocks noGrp="1"/>
          </p:cNvSpPr>
          <p:nvPr>
            <p:ph type="body" idx="4294967295"/>
          </p:nvPr>
        </p:nvSpPr>
        <p:spPr>
          <a:xfrm>
            <a:off x="2367280" y="1506538"/>
            <a:ext cx="7161213" cy="3689350"/>
          </a:xfrm>
          <a:prstGeom prst="rect">
            <a:avLst/>
          </a:prstGeom>
          <a:noFill/>
          <a:ln>
            <a:noFill/>
          </a:ln>
        </p:spPr>
        <p:txBody>
          <a:bodyPr vert="horz" lIns="124789" tIns="62377" rIns="124789" bIns="62377" rtlCol="0" anchor="t" anchorCtr="0">
            <a:noAutofit/>
          </a:bodyPr>
          <a:lstStyle/>
          <a:p>
            <a:pPr marL="463550" indent="-463550">
              <a:buClr>
                <a:srgbClr val="0070C0"/>
              </a:buClr>
              <a:buFont typeface="Wingdings" panose="05000000000000000000" pitchFamily="2" charset="2"/>
              <a:buChar char="Ø"/>
            </a:pPr>
            <a:r>
              <a:rPr lang="en-US" sz="3600" b="1" dirty="0"/>
              <a:t>Targeted purpose</a:t>
            </a:r>
          </a:p>
          <a:p>
            <a:pPr marL="463550" indent="-463550">
              <a:buClr>
                <a:srgbClr val="0070C0"/>
              </a:buClr>
              <a:buFont typeface="Wingdings" panose="05000000000000000000" pitchFamily="2" charset="2"/>
              <a:buChar char="Ø"/>
            </a:pPr>
            <a:r>
              <a:rPr lang="en-US" sz="3600" b="1" dirty="0"/>
              <a:t>Outside revenue limit</a:t>
            </a:r>
          </a:p>
          <a:p>
            <a:pPr marL="463550" indent="-463550">
              <a:buClr>
                <a:srgbClr val="0070C0"/>
              </a:buClr>
              <a:buFont typeface="Wingdings" panose="05000000000000000000" pitchFamily="2" charset="2"/>
              <a:buChar char="Ø"/>
            </a:pPr>
            <a:r>
              <a:rPr lang="en-US" sz="3600" b="1" dirty="0"/>
              <a:t>Offsets shared cost</a:t>
            </a:r>
          </a:p>
        </p:txBody>
      </p:sp>
    </p:spTree>
    <p:extLst>
      <p:ext uri="{BB962C8B-B14F-4D97-AF65-F5344CB8AC3E}">
        <p14:creationId xmlns:p14="http://schemas.microsoft.com/office/powerpoint/2010/main" val="1044379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3ED0E-6334-4526-A7D5-4D8666A005DF}"/>
              </a:ext>
            </a:extLst>
          </p:cNvPr>
          <p:cNvSpPr>
            <a:spLocks noGrp="1"/>
          </p:cNvSpPr>
          <p:nvPr>
            <p:ph type="body" sz="quarter" idx="13"/>
          </p:nvPr>
        </p:nvSpPr>
        <p:spPr>
          <a:xfrm>
            <a:off x="5746115" y="0"/>
            <a:ext cx="6734810" cy="1262270"/>
          </a:xfrm>
        </p:spPr>
        <p:txBody>
          <a:bodyPr>
            <a:normAutofit/>
          </a:bodyPr>
          <a:lstStyle/>
          <a:p>
            <a:r>
              <a:rPr lang="en-US" sz="4000" dirty="0"/>
              <a:t>Aid Payment Adjustments</a:t>
            </a:r>
          </a:p>
        </p:txBody>
      </p:sp>
      <p:sp>
        <p:nvSpPr>
          <p:cNvPr id="3" name="Text Placeholder 2">
            <a:extLst>
              <a:ext uri="{FF2B5EF4-FFF2-40B4-BE49-F238E27FC236}">
                <a16:creationId xmlns:a16="http://schemas.microsoft.com/office/drawing/2014/main" id="{4D88C624-4E9F-4354-8DBE-339C60BF76F0}"/>
              </a:ext>
            </a:extLst>
          </p:cNvPr>
          <p:cNvSpPr>
            <a:spLocks noGrp="1"/>
          </p:cNvSpPr>
          <p:nvPr>
            <p:ph type="body" sz="quarter" idx="14"/>
          </p:nvPr>
        </p:nvSpPr>
        <p:spPr>
          <a:xfrm>
            <a:off x="5966460" y="4541357"/>
            <a:ext cx="6171565" cy="2327324"/>
          </a:xfrm>
        </p:spPr>
        <p:txBody>
          <a:bodyPr>
            <a:noAutofit/>
          </a:bodyPr>
          <a:lstStyle/>
          <a:p>
            <a:pPr marL="463550" indent="-463550">
              <a:spcBef>
                <a:spcPts val="0"/>
              </a:spcBef>
              <a:spcAft>
                <a:spcPts val="600"/>
              </a:spcAft>
              <a:buClr>
                <a:srgbClr val="0070C0"/>
              </a:buClr>
              <a:buFont typeface="Wingdings" panose="05000000000000000000" pitchFamily="2" charset="2"/>
              <a:buChar char="Ø"/>
            </a:pPr>
            <a:r>
              <a:rPr lang="en-US" sz="2900" b="0" dirty="0">
                <a:solidFill>
                  <a:srgbClr val="262087"/>
                </a:solidFill>
                <a:hlinkClick r:id="rId3">
                  <a:extLst>
                    <a:ext uri="{A12FA001-AC4F-418D-AE19-62706E023703}">
                      <ahyp:hlinkClr xmlns:ahyp="http://schemas.microsoft.com/office/drawing/2018/hyperlinkcolor" val="tx"/>
                    </a:ext>
                  </a:extLst>
                </a:hlinkClick>
              </a:rPr>
              <a:t>Actual and Projected State </a:t>
            </a:r>
            <a:br>
              <a:rPr lang="en-US" sz="2900" b="0" dirty="0">
                <a:solidFill>
                  <a:srgbClr val="262087"/>
                </a:solidFill>
                <a:hlinkClick r:id="rId3">
                  <a:extLst>
                    <a:ext uri="{A12FA001-AC4F-418D-AE19-62706E023703}">
                      <ahyp:hlinkClr xmlns:ahyp="http://schemas.microsoft.com/office/drawing/2018/hyperlinkcolor" val="tx"/>
                    </a:ext>
                  </a:extLst>
                </a:hlinkClick>
              </a:rPr>
            </a:br>
            <a:r>
              <a:rPr lang="en-US" sz="2900" b="0" dirty="0">
                <a:solidFill>
                  <a:srgbClr val="262087"/>
                </a:solidFill>
                <a:hlinkClick r:id="rId3">
                  <a:extLst>
                    <a:ext uri="{A12FA001-AC4F-418D-AE19-62706E023703}">
                      <ahyp:hlinkClr xmlns:ahyp="http://schemas.microsoft.com/office/drawing/2018/hyperlinkcolor" val="tx"/>
                    </a:ext>
                  </a:extLst>
                </a:hlinkClick>
              </a:rPr>
              <a:t>Aid Adjustments &amp; </a:t>
            </a:r>
            <a:br>
              <a:rPr lang="en-US" sz="2900" b="0" dirty="0">
                <a:solidFill>
                  <a:srgbClr val="262087"/>
                </a:solidFill>
                <a:hlinkClick r:id="rId3">
                  <a:extLst>
                    <a:ext uri="{A12FA001-AC4F-418D-AE19-62706E023703}">
                      <ahyp:hlinkClr xmlns:ahyp="http://schemas.microsoft.com/office/drawing/2018/hyperlinkcolor" val="tx"/>
                    </a:ext>
                  </a:extLst>
                </a:hlinkClick>
              </a:rPr>
            </a:br>
            <a:r>
              <a:rPr lang="en-US" sz="2900" b="0" dirty="0">
                <a:solidFill>
                  <a:srgbClr val="262087"/>
                </a:solidFill>
                <a:hlinkClick r:id="rId3">
                  <a:extLst>
                    <a:ext uri="{A12FA001-AC4F-418D-AE19-62706E023703}">
                      <ahyp:hlinkClr xmlns:ahyp="http://schemas.microsoft.com/office/drawing/2018/hyperlinkcolor" val="tx"/>
                    </a:ext>
                  </a:extLst>
                </a:hlinkClick>
              </a:rPr>
              <a:t>June Aid Payment Reconciliation</a:t>
            </a:r>
            <a:endParaRPr lang="en-US" sz="2900" b="0" dirty="0">
              <a:solidFill>
                <a:srgbClr val="262087"/>
              </a:solidFill>
            </a:endParaRPr>
          </a:p>
        </p:txBody>
      </p:sp>
      <p:pic>
        <p:nvPicPr>
          <p:cNvPr id="5" name="Picture 4">
            <a:extLst>
              <a:ext uri="{FF2B5EF4-FFF2-40B4-BE49-F238E27FC236}">
                <a16:creationId xmlns:a16="http://schemas.microsoft.com/office/drawing/2014/main" id="{66DADED4-F1E5-937F-78D2-D6C9DD29C982}"/>
              </a:ext>
            </a:extLst>
          </p:cNvPr>
          <p:cNvPicPr>
            <a:picLocks noChangeAspect="1"/>
          </p:cNvPicPr>
          <p:nvPr/>
        </p:nvPicPr>
        <p:blipFill>
          <a:blip r:embed="rId4"/>
          <a:stretch>
            <a:fillRect/>
          </a:stretch>
        </p:blipFill>
        <p:spPr>
          <a:xfrm>
            <a:off x="342900" y="149056"/>
            <a:ext cx="5357495" cy="6724988"/>
          </a:xfrm>
          <a:prstGeom prst="rect">
            <a:avLst/>
          </a:prstGeom>
          <a:solidFill>
            <a:schemeClr val="bg1"/>
          </a:solidFill>
          <a:effectLst>
            <a:outerShdw blurRad="25400" dist="12700" dir="2700000" algn="tl" rotWithShape="0">
              <a:prstClr val="black">
                <a:alpha val="40000"/>
              </a:prstClr>
            </a:outerShdw>
          </a:effectLst>
        </p:spPr>
      </p:pic>
      <p:sp>
        <p:nvSpPr>
          <p:cNvPr id="6" name="TextBox 5">
            <a:extLst>
              <a:ext uri="{FF2B5EF4-FFF2-40B4-BE49-F238E27FC236}">
                <a16:creationId xmlns:a16="http://schemas.microsoft.com/office/drawing/2014/main" id="{ABAB882C-38DD-D838-27FF-3C8B337DD452}"/>
              </a:ext>
            </a:extLst>
          </p:cNvPr>
          <p:cNvSpPr txBox="1"/>
          <p:nvPr/>
        </p:nvSpPr>
        <p:spPr>
          <a:xfrm>
            <a:off x="5842042" y="1360170"/>
            <a:ext cx="4570688" cy="860877"/>
          </a:xfrm>
          <a:prstGeom prst="rect">
            <a:avLst/>
          </a:prstGeom>
          <a:noFill/>
        </p:spPr>
        <p:txBody>
          <a:bodyPr wrap="square" rtlCol="0">
            <a:spAutoFit/>
          </a:bodyPr>
          <a:lstStyle/>
          <a:p>
            <a:r>
              <a:rPr lang="en-US" sz="2800" b="1" dirty="0">
                <a:solidFill>
                  <a:srgbClr val="262087"/>
                </a:solidFill>
              </a:rPr>
              <a:t>Madison</a:t>
            </a:r>
            <a:r>
              <a:rPr lang="en-US" sz="2800" dirty="0">
                <a:solidFill>
                  <a:srgbClr val="262087"/>
                </a:solidFill>
              </a:rPr>
              <a:t>, Final 2022-23</a:t>
            </a:r>
            <a:br>
              <a:rPr lang="en-US" sz="2400" dirty="0">
                <a:solidFill>
                  <a:srgbClr val="262087"/>
                </a:solidFill>
              </a:rPr>
            </a:br>
            <a:endParaRPr lang="en-US" dirty="0"/>
          </a:p>
        </p:txBody>
      </p:sp>
      <p:pic>
        <p:nvPicPr>
          <p:cNvPr id="9" name="Picture 8">
            <a:extLst>
              <a:ext uri="{FF2B5EF4-FFF2-40B4-BE49-F238E27FC236}">
                <a16:creationId xmlns:a16="http://schemas.microsoft.com/office/drawing/2014/main" id="{5EF023A2-1D13-FF99-F0C9-1EDEA824AEF1}"/>
              </a:ext>
            </a:extLst>
          </p:cNvPr>
          <p:cNvPicPr>
            <a:picLocks noChangeAspect="1"/>
          </p:cNvPicPr>
          <p:nvPr/>
        </p:nvPicPr>
        <p:blipFill rotWithShape="1">
          <a:blip r:embed="rId4">
            <a:alphaModFix amt="20000"/>
          </a:blip>
          <a:srcRect t="18092"/>
          <a:stretch/>
        </p:blipFill>
        <p:spPr>
          <a:xfrm>
            <a:off x="342899" y="1360170"/>
            <a:ext cx="5357495" cy="5508348"/>
          </a:xfrm>
          <a:prstGeom prst="rect">
            <a:avLst/>
          </a:prstGeom>
          <a:solidFill>
            <a:schemeClr val="bg1"/>
          </a:solidFill>
          <a:effectLst>
            <a:outerShdw blurRad="25400" dist="12700" dir="2700000" algn="tl" rotWithShape="0">
              <a:prstClr val="black">
                <a:alpha val="40000"/>
              </a:prstClr>
            </a:outerShdw>
          </a:effectLst>
        </p:spPr>
      </p:pic>
      <p:pic>
        <p:nvPicPr>
          <p:cNvPr id="8" name="Picture 7">
            <a:extLst>
              <a:ext uri="{FF2B5EF4-FFF2-40B4-BE49-F238E27FC236}">
                <a16:creationId xmlns:a16="http://schemas.microsoft.com/office/drawing/2014/main" id="{1A375A3D-FD55-1501-F71E-D05CF1FF18EA}"/>
              </a:ext>
            </a:extLst>
          </p:cNvPr>
          <p:cNvPicPr>
            <a:picLocks noChangeAspect="1"/>
          </p:cNvPicPr>
          <p:nvPr/>
        </p:nvPicPr>
        <p:blipFill>
          <a:blip r:embed="rId5"/>
          <a:stretch>
            <a:fillRect/>
          </a:stretch>
        </p:blipFill>
        <p:spPr>
          <a:xfrm>
            <a:off x="2662873" y="2007286"/>
            <a:ext cx="8235315" cy="2701875"/>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9956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F37C700-6D32-CD8E-DB51-37988D463C52}"/>
              </a:ext>
            </a:extLst>
          </p:cNvPr>
          <p:cNvPicPr>
            <a:picLocks noChangeAspect="1"/>
          </p:cNvPicPr>
          <p:nvPr/>
        </p:nvPicPr>
        <p:blipFill>
          <a:blip r:embed="rId3"/>
          <a:stretch>
            <a:fillRect/>
          </a:stretch>
        </p:blipFill>
        <p:spPr>
          <a:xfrm>
            <a:off x="5214620" y="146558"/>
            <a:ext cx="5361475" cy="6729984"/>
          </a:xfrm>
          <a:prstGeom prst="rect">
            <a:avLst/>
          </a:prstGeom>
          <a:solidFill>
            <a:schemeClr val="bg1"/>
          </a:solidFill>
          <a:effectLst>
            <a:outerShdw blurRad="25400" dist="12700" dir="2700000" algn="tl" rotWithShape="0">
              <a:prstClr val="black">
                <a:alpha val="40000"/>
              </a:prstClr>
            </a:outerShdw>
          </a:effectLst>
        </p:spPr>
      </p:pic>
      <p:sp>
        <p:nvSpPr>
          <p:cNvPr id="6" name="TextBox 5">
            <a:extLst>
              <a:ext uri="{FF2B5EF4-FFF2-40B4-BE49-F238E27FC236}">
                <a16:creationId xmlns:a16="http://schemas.microsoft.com/office/drawing/2014/main" id="{ABAB882C-38DD-D838-27FF-3C8B337DD452}"/>
              </a:ext>
            </a:extLst>
          </p:cNvPr>
          <p:cNvSpPr txBox="1"/>
          <p:nvPr/>
        </p:nvSpPr>
        <p:spPr>
          <a:xfrm>
            <a:off x="207515" y="3120564"/>
            <a:ext cx="2418505" cy="1446550"/>
          </a:xfrm>
          <a:prstGeom prst="rect">
            <a:avLst/>
          </a:prstGeom>
          <a:noFill/>
        </p:spPr>
        <p:txBody>
          <a:bodyPr wrap="square" rtlCol="0">
            <a:spAutoFit/>
          </a:bodyPr>
          <a:lstStyle/>
          <a:p>
            <a:r>
              <a:rPr lang="en-US" sz="2400" b="1" dirty="0">
                <a:solidFill>
                  <a:srgbClr val="262087"/>
                </a:solidFill>
              </a:rPr>
              <a:t>North </a:t>
            </a:r>
          </a:p>
          <a:p>
            <a:r>
              <a:rPr lang="en-US" sz="2400" b="1" dirty="0">
                <a:solidFill>
                  <a:srgbClr val="262087"/>
                </a:solidFill>
              </a:rPr>
              <a:t>Lakeland</a:t>
            </a:r>
            <a:r>
              <a:rPr lang="en-US" sz="2400" dirty="0">
                <a:solidFill>
                  <a:srgbClr val="262087"/>
                </a:solidFill>
              </a:rPr>
              <a:t>, </a:t>
            </a:r>
            <a:br>
              <a:rPr lang="en-US" sz="2000" dirty="0">
                <a:solidFill>
                  <a:srgbClr val="262087"/>
                </a:solidFill>
              </a:rPr>
            </a:br>
            <a:r>
              <a:rPr lang="en-US" sz="2000" dirty="0">
                <a:solidFill>
                  <a:srgbClr val="262087"/>
                </a:solidFill>
              </a:rPr>
              <a:t>Final 2022-23</a:t>
            </a:r>
            <a:br>
              <a:rPr lang="en-US" sz="2000" dirty="0">
                <a:solidFill>
                  <a:srgbClr val="262087"/>
                </a:solidFill>
              </a:rPr>
            </a:br>
            <a:endParaRPr lang="en-US" sz="2000" dirty="0"/>
          </a:p>
        </p:txBody>
      </p:sp>
      <p:pic>
        <p:nvPicPr>
          <p:cNvPr id="11" name="Picture 10">
            <a:extLst>
              <a:ext uri="{FF2B5EF4-FFF2-40B4-BE49-F238E27FC236}">
                <a16:creationId xmlns:a16="http://schemas.microsoft.com/office/drawing/2014/main" id="{7DEC343F-FAEC-B06E-190E-81193020A6F7}"/>
              </a:ext>
            </a:extLst>
          </p:cNvPr>
          <p:cNvPicPr>
            <a:picLocks noChangeAspect="1"/>
          </p:cNvPicPr>
          <p:nvPr/>
        </p:nvPicPr>
        <p:blipFill>
          <a:blip r:embed="rId4"/>
          <a:stretch>
            <a:fillRect/>
          </a:stretch>
        </p:blipFill>
        <p:spPr>
          <a:xfrm>
            <a:off x="1996270" y="146558"/>
            <a:ext cx="5361475" cy="6729984"/>
          </a:xfrm>
          <a:prstGeom prst="rect">
            <a:avLst/>
          </a:prstGeom>
          <a:solidFill>
            <a:schemeClr val="bg1"/>
          </a:solidFill>
          <a:effectLst>
            <a:outerShdw blurRad="25400" dist="12700" dir="2700000" algn="tl" rotWithShape="0">
              <a:prstClr val="black">
                <a:alpha val="40000"/>
              </a:prstClr>
            </a:outerShdw>
          </a:effectLst>
        </p:spPr>
      </p:pic>
      <p:pic>
        <p:nvPicPr>
          <p:cNvPr id="16" name="Picture 15">
            <a:extLst>
              <a:ext uri="{FF2B5EF4-FFF2-40B4-BE49-F238E27FC236}">
                <a16:creationId xmlns:a16="http://schemas.microsoft.com/office/drawing/2014/main" id="{9EC92B2D-1EAD-EA3D-54AE-30EA098B96AE}"/>
              </a:ext>
            </a:extLst>
          </p:cNvPr>
          <p:cNvPicPr>
            <a:picLocks noChangeAspect="1"/>
          </p:cNvPicPr>
          <p:nvPr/>
        </p:nvPicPr>
        <p:blipFill>
          <a:blip r:embed="rId4"/>
          <a:stretch>
            <a:fillRect/>
          </a:stretch>
        </p:blipFill>
        <p:spPr>
          <a:xfrm>
            <a:off x="1996270" y="146558"/>
            <a:ext cx="5361475" cy="6729984"/>
          </a:xfrm>
          <a:prstGeom prst="rect">
            <a:avLst/>
          </a:prstGeom>
          <a:solidFill>
            <a:schemeClr val="bg1"/>
          </a:solidFill>
          <a:effectLst>
            <a:outerShdw blurRad="76200" dist="63500" dir="2700000" algn="tl" rotWithShape="0">
              <a:prstClr val="black"/>
            </a:outerShdw>
          </a:effectLst>
        </p:spPr>
      </p:pic>
      <p:sp>
        <p:nvSpPr>
          <p:cNvPr id="17" name="TextBox 16">
            <a:extLst>
              <a:ext uri="{FF2B5EF4-FFF2-40B4-BE49-F238E27FC236}">
                <a16:creationId xmlns:a16="http://schemas.microsoft.com/office/drawing/2014/main" id="{6B71127F-C531-B8BB-3025-432D1F0F9164}"/>
              </a:ext>
            </a:extLst>
          </p:cNvPr>
          <p:cNvSpPr txBox="1"/>
          <p:nvPr/>
        </p:nvSpPr>
        <p:spPr>
          <a:xfrm>
            <a:off x="10645351" y="3223434"/>
            <a:ext cx="1824780" cy="1077218"/>
          </a:xfrm>
          <a:prstGeom prst="rect">
            <a:avLst/>
          </a:prstGeom>
          <a:noFill/>
        </p:spPr>
        <p:txBody>
          <a:bodyPr wrap="square" rtlCol="0">
            <a:spAutoFit/>
          </a:bodyPr>
          <a:lstStyle/>
          <a:p>
            <a:r>
              <a:rPr lang="en-US" sz="2400" b="1" dirty="0">
                <a:solidFill>
                  <a:srgbClr val="262087"/>
                </a:solidFill>
              </a:rPr>
              <a:t>Gibraltar,</a:t>
            </a:r>
            <a:br>
              <a:rPr lang="en-US" sz="2000" dirty="0">
                <a:solidFill>
                  <a:srgbClr val="262087"/>
                </a:solidFill>
              </a:rPr>
            </a:br>
            <a:r>
              <a:rPr lang="en-US" sz="2000" dirty="0">
                <a:solidFill>
                  <a:srgbClr val="262087"/>
                </a:solidFill>
              </a:rPr>
              <a:t>Final 2022-23</a:t>
            </a:r>
            <a:br>
              <a:rPr lang="en-US" sz="2000" dirty="0">
                <a:solidFill>
                  <a:srgbClr val="262087"/>
                </a:solidFill>
              </a:rPr>
            </a:br>
            <a:endParaRPr lang="en-US" sz="2000" dirty="0"/>
          </a:p>
        </p:txBody>
      </p:sp>
    </p:spTree>
    <p:extLst>
      <p:ext uri="{BB962C8B-B14F-4D97-AF65-F5344CB8AC3E}">
        <p14:creationId xmlns:p14="http://schemas.microsoft.com/office/powerpoint/2010/main" val="9566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4F5AF2-D8A9-6821-E521-9759EC67FC2C}"/>
              </a:ext>
            </a:extLst>
          </p:cNvPr>
          <p:cNvPicPr>
            <a:picLocks noChangeAspect="1"/>
          </p:cNvPicPr>
          <p:nvPr/>
        </p:nvPicPr>
        <p:blipFill>
          <a:blip r:embed="rId3"/>
          <a:stretch>
            <a:fillRect/>
          </a:stretch>
        </p:blipFill>
        <p:spPr>
          <a:xfrm>
            <a:off x="5249248" y="146558"/>
            <a:ext cx="5361475" cy="6729984"/>
          </a:xfrm>
          <a:prstGeom prst="rect">
            <a:avLst/>
          </a:prstGeom>
          <a:solidFill>
            <a:schemeClr val="bg1"/>
          </a:solidFill>
          <a:effectLst>
            <a:outerShdw blurRad="25400" dist="12700" dir="2700000" algn="tl" rotWithShape="0">
              <a:prstClr val="black">
                <a:alpha val="40000"/>
              </a:prstClr>
            </a:outerShdw>
          </a:effectLst>
        </p:spPr>
      </p:pic>
      <p:sp>
        <p:nvSpPr>
          <p:cNvPr id="6" name="TextBox 5">
            <a:extLst>
              <a:ext uri="{FF2B5EF4-FFF2-40B4-BE49-F238E27FC236}">
                <a16:creationId xmlns:a16="http://schemas.microsoft.com/office/drawing/2014/main" id="{ABAB882C-38DD-D838-27FF-3C8B337DD452}"/>
              </a:ext>
            </a:extLst>
          </p:cNvPr>
          <p:cNvSpPr txBox="1"/>
          <p:nvPr/>
        </p:nvSpPr>
        <p:spPr>
          <a:xfrm>
            <a:off x="207515" y="3120564"/>
            <a:ext cx="2418505" cy="1446550"/>
          </a:xfrm>
          <a:prstGeom prst="rect">
            <a:avLst/>
          </a:prstGeom>
          <a:noFill/>
        </p:spPr>
        <p:txBody>
          <a:bodyPr wrap="square" rtlCol="0">
            <a:spAutoFit/>
          </a:bodyPr>
          <a:lstStyle/>
          <a:p>
            <a:r>
              <a:rPr lang="en-US" sz="2400" b="1" dirty="0">
                <a:solidFill>
                  <a:srgbClr val="262087"/>
                </a:solidFill>
              </a:rPr>
              <a:t>North </a:t>
            </a:r>
          </a:p>
          <a:p>
            <a:r>
              <a:rPr lang="en-US" sz="2400" b="1" dirty="0">
                <a:solidFill>
                  <a:srgbClr val="262087"/>
                </a:solidFill>
              </a:rPr>
              <a:t>Lakeland</a:t>
            </a:r>
            <a:r>
              <a:rPr lang="en-US" sz="2400" dirty="0">
                <a:solidFill>
                  <a:srgbClr val="262087"/>
                </a:solidFill>
              </a:rPr>
              <a:t>, </a:t>
            </a:r>
            <a:br>
              <a:rPr lang="en-US" sz="2000" dirty="0">
                <a:solidFill>
                  <a:srgbClr val="262087"/>
                </a:solidFill>
              </a:rPr>
            </a:br>
            <a:r>
              <a:rPr lang="en-US" sz="2000" dirty="0">
                <a:solidFill>
                  <a:srgbClr val="262087"/>
                </a:solidFill>
              </a:rPr>
              <a:t>Final 2022-23</a:t>
            </a:r>
            <a:br>
              <a:rPr lang="en-US" sz="2000" dirty="0">
                <a:solidFill>
                  <a:srgbClr val="262087"/>
                </a:solidFill>
              </a:rPr>
            </a:br>
            <a:endParaRPr lang="en-US" sz="2000" dirty="0"/>
          </a:p>
        </p:txBody>
      </p:sp>
      <p:pic>
        <p:nvPicPr>
          <p:cNvPr id="11" name="Picture 10">
            <a:extLst>
              <a:ext uri="{FF2B5EF4-FFF2-40B4-BE49-F238E27FC236}">
                <a16:creationId xmlns:a16="http://schemas.microsoft.com/office/drawing/2014/main" id="{7DEC343F-FAEC-B06E-190E-81193020A6F7}"/>
              </a:ext>
            </a:extLst>
          </p:cNvPr>
          <p:cNvPicPr>
            <a:picLocks noChangeAspect="1"/>
          </p:cNvPicPr>
          <p:nvPr/>
        </p:nvPicPr>
        <p:blipFill>
          <a:blip r:embed="rId4"/>
          <a:stretch>
            <a:fillRect/>
          </a:stretch>
        </p:blipFill>
        <p:spPr>
          <a:xfrm>
            <a:off x="1996270" y="146558"/>
            <a:ext cx="5361475" cy="6729984"/>
          </a:xfrm>
          <a:prstGeom prst="rect">
            <a:avLst/>
          </a:prstGeom>
          <a:solidFill>
            <a:schemeClr val="bg1"/>
          </a:solidFill>
          <a:effectLst>
            <a:outerShdw blurRad="25400" dist="12700" dir="2700000" algn="tl" rotWithShape="0">
              <a:prstClr val="black">
                <a:alpha val="40000"/>
              </a:prstClr>
            </a:outerShdw>
          </a:effectLst>
        </p:spPr>
      </p:pic>
      <p:pic>
        <p:nvPicPr>
          <p:cNvPr id="16" name="Picture 15">
            <a:extLst>
              <a:ext uri="{FF2B5EF4-FFF2-40B4-BE49-F238E27FC236}">
                <a16:creationId xmlns:a16="http://schemas.microsoft.com/office/drawing/2014/main" id="{9EC92B2D-1EAD-EA3D-54AE-30EA098B96AE}"/>
              </a:ext>
            </a:extLst>
          </p:cNvPr>
          <p:cNvPicPr>
            <a:picLocks noChangeAspect="1"/>
          </p:cNvPicPr>
          <p:nvPr/>
        </p:nvPicPr>
        <p:blipFill>
          <a:blip r:embed="rId4"/>
          <a:stretch>
            <a:fillRect/>
          </a:stretch>
        </p:blipFill>
        <p:spPr>
          <a:xfrm>
            <a:off x="1996270" y="146558"/>
            <a:ext cx="5361475" cy="6729984"/>
          </a:xfrm>
          <a:prstGeom prst="rect">
            <a:avLst/>
          </a:prstGeom>
          <a:solidFill>
            <a:schemeClr val="bg1"/>
          </a:solidFill>
          <a:effectLst>
            <a:outerShdw blurRad="76200" dist="63500" dir="2700000" algn="tl" rotWithShape="0">
              <a:prstClr val="black"/>
            </a:outerShdw>
          </a:effectLst>
        </p:spPr>
      </p:pic>
      <p:sp>
        <p:nvSpPr>
          <p:cNvPr id="17" name="TextBox 16">
            <a:extLst>
              <a:ext uri="{FF2B5EF4-FFF2-40B4-BE49-F238E27FC236}">
                <a16:creationId xmlns:a16="http://schemas.microsoft.com/office/drawing/2014/main" id="{6B71127F-C531-B8BB-3025-432D1F0F9164}"/>
              </a:ext>
            </a:extLst>
          </p:cNvPr>
          <p:cNvSpPr txBox="1"/>
          <p:nvPr/>
        </p:nvSpPr>
        <p:spPr>
          <a:xfrm>
            <a:off x="10645351" y="3223434"/>
            <a:ext cx="1824780" cy="1077218"/>
          </a:xfrm>
          <a:prstGeom prst="rect">
            <a:avLst/>
          </a:prstGeom>
          <a:noFill/>
        </p:spPr>
        <p:txBody>
          <a:bodyPr wrap="square" rtlCol="0">
            <a:spAutoFit/>
          </a:bodyPr>
          <a:lstStyle/>
          <a:p>
            <a:r>
              <a:rPr lang="en-US" sz="2400" b="1" dirty="0">
                <a:solidFill>
                  <a:srgbClr val="262087"/>
                </a:solidFill>
              </a:rPr>
              <a:t>Spooner,</a:t>
            </a:r>
            <a:br>
              <a:rPr lang="en-US" sz="2000" dirty="0">
                <a:solidFill>
                  <a:srgbClr val="262087"/>
                </a:solidFill>
              </a:rPr>
            </a:br>
            <a:r>
              <a:rPr lang="en-US" sz="2000" dirty="0">
                <a:solidFill>
                  <a:srgbClr val="262087"/>
                </a:solidFill>
              </a:rPr>
              <a:t>Final 2022-23</a:t>
            </a:r>
            <a:br>
              <a:rPr lang="en-US" sz="2000" dirty="0">
                <a:solidFill>
                  <a:srgbClr val="262087"/>
                </a:solidFill>
              </a:rPr>
            </a:br>
            <a:endParaRPr lang="en-US" sz="2000" dirty="0"/>
          </a:p>
        </p:txBody>
      </p:sp>
    </p:spTree>
    <p:extLst>
      <p:ext uri="{BB962C8B-B14F-4D97-AF65-F5344CB8AC3E}">
        <p14:creationId xmlns:p14="http://schemas.microsoft.com/office/powerpoint/2010/main" val="150017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3ED0E-6334-4526-A7D5-4D8666A005DF}"/>
              </a:ext>
            </a:extLst>
          </p:cNvPr>
          <p:cNvSpPr>
            <a:spLocks noGrp="1"/>
          </p:cNvSpPr>
          <p:nvPr>
            <p:ph type="body" sz="quarter" idx="13"/>
          </p:nvPr>
        </p:nvSpPr>
        <p:spPr>
          <a:xfrm>
            <a:off x="8662941" y="0"/>
            <a:ext cx="3817983" cy="2388870"/>
          </a:xfrm>
        </p:spPr>
        <p:txBody>
          <a:bodyPr>
            <a:normAutofit/>
          </a:bodyPr>
          <a:lstStyle/>
          <a:p>
            <a:r>
              <a:rPr lang="en-US" sz="4000" dirty="0"/>
              <a:t>June Payment </a:t>
            </a:r>
            <a:r>
              <a:rPr lang="en-US" sz="4000" dirty="0">
                <a:solidFill>
                  <a:srgbClr val="262087"/>
                </a:solidFill>
              </a:rPr>
              <a:t>Reconciliation</a:t>
            </a:r>
          </a:p>
        </p:txBody>
      </p:sp>
      <p:pic>
        <p:nvPicPr>
          <p:cNvPr id="11" name="Picture 10">
            <a:extLst>
              <a:ext uri="{FF2B5EF4-FFF2-40B4-BE49-F238E27FC236}">
                <a16:creationId xmlns:a16="http://schemas.microsoft.com/office/drawing/2014/main" id="{2CB53A7B-37D1-BDEB-2240-B5AB95FF214F}"/>
              </a:ext>
            </a:extLst>
          </p:cNvPr>
          <p:cNvPicPr>
            <a:picLocks noChangeAspect="1"/>
          </p:cNvPicPr>
          <p:nvPr/>
        </p:nvPicPr>
        <p:blipFill>
          <a:blip r:embed="rId3"/>
          <a:stretch>
            <a:fillRect/>
          </a:stretch>
        </p:blipFill>
        <p:spPr>
          <a:xfrm>
            <a:off x="91681" y="73406"/>
            <a:ext cx="8571261" cy="6876288"/>
          </a:xfrm>
          <a:prstGeom prst="rect">
            <a:avLst/>
          </a:prstGeom>
          <a:solidFill>
            <a:schemeClr val="bg1"/>
          </a:solidFill>
          <a:effectLst>
            <a:outerShdw blurRad="25400" dist="12700" dir="2700000" algn="tl" rotWithShape="0">
              <a:prstClr val="black">
                <a:alpha val="40000"/>
              </a:prstClr>
            </a:outerShdw>
          </a:effectLst>
        </p:spPr>
      </p:pic>
      <p:sp>
        <p:nvSpPr>
          <p:cNvPr id="12" name="TextBox 11">
            <a:extLst>
              <a:ext uri="{FF2B5EF4-FFF2-40B4-BE49-F238E27FC236}">
                <a16:creationId xmlns:a16="http://schemas.microsoft.com/office/drawing/2014/main" id="{651667B8-9834-1C1B-161B-E05D59339AAB}"/>
              </a:ext>
            </a:extLst>
          </p:cNvPr>
          <p:cNvSpPr txBox="1"/>
          <p:nvPr/>
        </p:nvSpPr>
        <p:spPr>
          <a:xfrm>
            <a:off x="8745263" y="4634231"/>
            <a:ext cx="2768516" cy="1291764"/>
          </a:xfrm>
          <a:prstGeom prst="rect">
            <a:avLst/>
          </a:prstGeom>
          <a:noFill/>
        </p:spPr>
        <p:txBody>
          <a:bodyPr wrap="square" rtlCol="0">
            <a:spAutoFit/>
          </a:bodyPr>
          <a:lstStyle/>
          <a:p>
            <a:r>
              <a:rPr lang="en-US" sz="2800" b="1" dirty="0">
                <a:solidFill>
                  <a:srgbClr val="262087"/>
                </a:solidFill>
              </a:rPr>
              <a:t>Madison</a:t>
            </a:r>
          </a:p>
          <a:p>
            <a:r>
              <a:rPr lang="en-US" sz="2800" dirty="0">
                <a:solidFill>
                  <a:srgbClr val="262087"/>
                </a:solidFill>
              </a:rPr>
              <a:t>Final 2022-23</a:t>
            </a:r>
            <a:br>
              <a:rPr lang="en-US" sz="2400" dirty="0">
                <a:solidFill>
                  <a:srgbClr val="262087"/>
                </a:solidFill>
              </a:rPr>
            </a:br>
            <a:endParaRPr lang="en-US" dirty="0"/>
          </a:p>
        </p:txBody>
      </p:sp>
      <p:sp>
        <p:nvSpPr>
          <p:cNvPr id="13" name="Rectangle 12">
            <a:extLst>
              <a:ext uri="{FF2B5EF4-FFF2-40B4-BE49-F238E27FC236}">
                <a16:creationId xmlns:a16="http://schemas.microsoft.com/office/drawing/2014/main" id="{FB58A447-6B41-5B98-EBB5-5EEEEB09AB9F}"/>
              </a:ext>
            </a:extLst>
          </p:cNvPr>
          <p:cNvSpPr/>
          <p:nvPr/>
        </p:nvSpPr>
        <p:spPr>
          <a:xfrm>
            <a:off x="45960" y="1663445"/>
            <a:ext cx="8641080" cy="439675"/>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4" name="Rectangle 13">
            <a:extLst>
              <a:ext uri="{FF2B5EF4-FFF2-40B4-BE49-F238E27FC236}">
                <a16:creationId xmlns:a16="http://schemas.microsoft.com/office/drawing/2014/main" id="{CB029DAF-02F5-99E0-C4BE-7519F9F74393}"/>
              </a:ext>
            </a:extLst>
          </p:cNvPr>
          <p:cNvSpPr/>
          <p:nvPr/>
        </p:nvSpPr>
        <p:spPr>
          <a:xfrm>
            <a:off x="45960" y="2753105"/>
            <a:ext cx="4411740" cy="769875"/>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5" name="Rectangle 14">
            <a:extLst>
              <a:ext uri="{FF2B5EF4-FFF2-40B4-BE49-F238E27FC236}">
                <a16:creationId xmlns:a16="http://schemas.microsoft.com/office/drawing/2014/main" id="{5DDA947C-93C9-D191-431B-E5AD8EBA7D4A}"/>
              </a:ext>
            </a:extLst>
          </p:cNvPr>
          <p:cNvSpPr/>
          <p:nvPr/>
        </p:nvSpPr>
        <p:spPr>
          <a:xfrm>
            <a:off x="45960" y="3814826"/>
            <a:ext cx="4411740" cy="439675"/>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36705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4062" y="-1"/>
            <a:ext cx="10972800" cy="1269669"/>
          </a:xfrm>
          <a:noFill/>
          <a:ln>
            <a:noFill/>
          </a:ln>
        </p:spPr>
        <p:txBody>
          <a:bodyPr vert="horz" lIns="124789" tIns="62377" rIns="124789" bIns="62377" rtlCol="0" anchor="t" anchorCtr="0">
            <a:noAutofit/>
          </a:bodyPr>
          <a:lstStyle/>
          <a:p>
            <a:pPr>
              <a:spcAft>
                <a:spcPts val="0"/>
              </a:spcAft>
              <a:buSzPct val="25000"/>
            </a:pPr>
            <a:r>
              <a:rPr lang="en-US" sz="4400" dirty="0"/>
              <a:t>DPI Categorical Aid Contacts</a:t>
            </a:r>
          </a:p>
        </p:txBody>
      </p:sp>
      <p:graphicFrame>
        <p:nvGraphicFramePr>
          <p:cNvPr id="3" name="Table 5">
            <a:extLst>
              <a:ext uri="{FF2B5EF4-FFF2-40B4-BE49-F238E27FC236}">
                <a16:creationId xmlns:a16="http://schemas.microsoft.com/office/drawing/2014/main" id="{5B6B4C6B-721C-85A7-850B-75BE8E9B9798}"/>
              </a:ext>
            </a:extLst>
          </p:cNvPr>
          <p:cNvGraphicFramePr>
            <a:graphicFrameLocks noGrp="1"/>
          </p:cNvGraphicFramePr>
          <p:nvPr>
            <p:extLst>
              <p:ext uri="{D42A27DB-BD31-4B8C-83A1-F6EECF244321}">
                <p14:modId xmlns:p14="http://schemas.microsoft.com/office/powerpoint/2010/main" val="2993003351"/>
              </p:ext>
            </p:extLst>
          </p:nvPr>
        </p:nvGraphicFramePr>
        <p:xfrm>
          <a:off x="577640" y="1590164"/>
          <a:ext cx="11325643" cy="4891252"/>
        </p:xfrm>
        <a:graphic>
          <a:graphicData uri="http://schemas.openxmlformats.org/drawingml/2006/table">
            <a:tbl>
              <a:tblPr firstRow="1" bandRow="1">
                <a:effectLst>
                  <a:outerShdw blurRad="12700" dist="12700" dir="2700000" algn="tl" rotWithShape="0">
                    <a:prstClr val="black">
                      <a:alpha val="40000"/>
                    </a:prstClr>
                  </a:outerShdw>
                </a:effectLst>
                <a:tableStyleId>{5C22544A-7EE6-4342-B048-85BDC9FD1C3A}</a:tableStyleId>
              </a:tblPr>
              <a:tblGrid>
                <a:gridCol w="2865641">
                  <a:extLst>
                    <a:ext uri="{9D8B030D-6E8A-4147-A177-3AD203B41FA5}">
                      <a16:colId xmlns:a16="http://schemas.microsoft.com/office/drawing/2014/main" val="4137471806"/>
                    </a:ext>
                  </a:extLst>
                </a:gridCol>
                <a:gridCol w="2508975">
                  <a:extLst>
                    <a:ext uri="{9D8B030D-6E8A-4147-A177-3AD203B41FA5}">
                      <a16:colId xmlns:a16="http://schemas.microsoft.com/office/drawing/2014/main" val="2030772389"/>
                    </a:ext>
                  </a:extLst>
                </a:gridCol>
                <a:gridCol w="2176904">
                  <a:extLst>
                    <a:ext uri="{9D8B030D-6E8A-4147-A177-3AD203B41FA5}">
                      <a16:colId xmlns:a16="http://schemas.microsoft.com/office/drawing/2014/main" val="3324382977"/>
                    </a:ext>
                  </a:extLst>
                </a:gridCol>
                <a:gridCol w="3774123">
                  <a:extLst>
                    <a:ext uri="{9D8B030D-6E8A-4147-A177-3AD203B41FA5}">
                      <a16:colId xmlns:a16="http://schemas.microsoft.com/office/drawing/2014/main" val="2908094968"/>
                    </a:ext>
                  </a:extLst>
                </a:gridCol>
              </a:tblGrid>
              <a:tr h="471652">
                <a:tc>
                  <a:txBody>
                    <a:bodyPr/>
                    <a:lstStyle/>
                    <a:p>
                      <a:pPr algn="ctr"/>
                      <a:r>
                        <a:rPr lang="en-US" sz="2200" dirty="0"/>
                        <a:t>Aid Program</a:t>
                      </a:r>
                    </a:p>
                  </a:txBody>
                  <a:tcPr anchor="ctr">
                    <a:solidFill>
                      <a:srgbClr val="262087"/>
                    </a:solidFill>
                  </a:tcPr>
                </a:tc>
                <a:tc>
                  <a:txBody>
                    <a:bodyPr/>
                    <a:lstStyle/>
                    <a:p>
                      <a:pPr algn="ctr"/>
                      <a:r>
                        <a:rPr lang="en-US" sz="2200" dirty="0"/>
                        <a:t>Contact</a:t>
                      </a:r>
                    </a:p>
                  </a:txBody>
                  <a:tcPr anchor="ctr">
                    <a:solidFill>
                      <a:srgbClr val="262087"/>
                    </a:solidFill>
                  </a:tcPr>
                </a:tc>
                <a:tc>
                  <a:txBody>
                    <a:bodyPr/>
                    <a:lstStyle/>
                    <a:p>
                      <a:pPr algn="ctr"/>
                      <a:r>
                        <a:rPr lang="en-US" sz="2200" dirty="0"/>
                        <a:t>Phone</a:t>
                      </a:r>
                    </a:p>
                  </a:txBody>
                  <a:tcPr anchor="ctr">
                    <a:solidFill>
                      <a:srgbClr val="262087"/>
                    </a:solidFill>
                  </a:tcPr>
                </a:tc>
                <a:tc>
                  <a:txBody>
                    <a:bodyPr/>
                    <a:lstStyle/>
                    <a:p>
                      <a:pPr algn="ctr"/>
                      <a:r>
                        <a:rPr lang="en-US" sz="2200" dirty="0"/>
                        <a:t>Email</a:t>
                      </a:r>
                    </a:p>
                  </a:txBody>
                  <a:tcPr anchor="ctr">
                    <a:solidFill>
                      <a:srgbClr val="262087"/>
                    </a:solidFill>
                  </a:tcPr>
                </a:tc>
                <a:extLst>
                  <a:ext uri="{0D108BD9-81ED-4DB2-BD59-A6C34878D82A}">
                    <a16:rowId xmlns:a16="http://schemas.microsoft.com/office/drawing/2014/main" val="1370836432"/>
                  </a:ext>
                </a:extLst>
              </a:tr>
              <a:tr h="370840">
                <a:tc>
                  <a:txBody>
                    <a:bodyPr/>
                    <a:lstStyle/>
                    <a:p>
                      <a:r>
                        <a:rPr lang="en-US" sz="2200" dirty="0"/>
                        <a:t>Special ED/SAP</a:t>
                      </a:r>
                    </a:p>
                    <a:p>
                      <a:r>
                        <a:rPr lang="en-US" sz="2200" dirty="0"/>
                        <a:t>High Cost SPED</a:t>
                      </a:r>
                    </a:p>
                  </a:txBody>
                  <a:tcPr anchor="ctr"/>
                </a:tc>
                <a:tc>
                  <a:txBody>
                    <a:bodyPr/>
                    <a:lstStyle/>
                    <a:p>
                      <a:r>
                        <a:rPr lang="en-US" sz="2200" dirty="0"/>
                        <a:t>Rick Cruz</a:t>
                      </a:r>
                    </a:p>
                  </a:txBody>
                  <a:tcPr anchor="ctr"/>
                </a:tc>
                <a:tc>
                  <a:txBody>
                    <a:bodyPr/>
                    <a:lstStyle/>
                    <a:p>
                      <a:r>
                        <a:rPr lang="en-US" sz="2200" dirty="0"/>
                        <a:t>(608) 266-8255</a:t>
                      </a:r>
                    </a:p>
                  </a:txBody>
                  <a:tcPr anchor="ctr"/>
                </a:tc>
                <a:tc>
                  <a:txBody>
                    <a:bodyPr/>
                    <a:lstStyle/>
                    <a:p>
                      <a:r>
                        <a:rPr lang="en-US" sz="2200" dirty="0"/>
                        <a:t>Ricardo.Cruz@dpi.wi.gov</a:t>
                      </a:r>
                    </a:p>
                  </a:txBody>
                  <a:tcPr anchor="ctr"/>
                </a:tc>
                <a:extLst>
                  <a:ext uri="{0D108BD9-81ED-4DB2-BD59-A6C34878D82A}">
                    <a16:rowId xmlns:a16="http://schemas.microsoft.com/office/drawing/2014/main" val="3215680084"/>
                  </a:ext>
                </a:extLst>
              </a:tr>
              <a:tr h="370840">
                <a:tc>
                  <a:txBody>
                    <a:bodyPr/>
                    <a:lstStyle/>
                    <a:p>
                      <a:r>
                        <a:rPr lang="en-US" sz="2200" dirty="0"/>
                        <a:t>Per-Pupil Aid</a:t>
                      </a:r>
                    </a:p>
                  </a:txBody>
                  <a:tcPr anchor="ctr">
                    <a:solidFill>
                      <a:schemeClr val="bg1"/>
                    </a:solidFill>
                  </a:tcPr>
                </a:tc>
                <a:tc>
                  <a:txBody>
                    <a:bodyPr/>
                    <a:lstStyle/>
                    <a:p>
                      <a:r>
                        <a:rPr lang="en-US" sz="2200" dirty="0"/>
                        <a:t>Ben Kopitzke</a:t>
                      </a:r>
                    </a:p>
                  </a:txBody>
                  <a:tcPr anchor="ctr">
                    <a:solidFill>
                      <a:schemeClr val="bg1"/>
                    </a:solidFill>
                  </a:tcPr>
                </a:tc>
                <a:tc>
                  <a:txBody>
                    <a:bodyPr/>
                    <a:lstStyle/>
                    <a:p>
                      <a:r>
                        <a:rPr lang="en-US" sz="2200" dirty="0"/>
                        <a:t>(608) 267-9279</a:t>
                      </a:r>
                    </a:p>
                  </a:txBody>
                  <a:tcPr anchor="ctr">
                    <a:solidFill>
                      <a:schemeClr val="bg1"/>
                    </a:solidFill>
                  </a:tcPr>
                </a:tc>
                <a:tc>
                  <a:txBody>
                    <a:bodyPr/>
                    <a:lstStyle/>
                    <a:p>
                      <a:r>
                        <a:rPr lang="en-US" sz="2200" dirty="0"/>
                        <a:t>Ben.Kopitzke@dpi.wi.gov</a:t>
                      </a:r>
                    </a:p>
                  </a:txBody>
                  <a:tcPr anchor="ctr">
                    <a:solidFill>
                      <a:schemeClr val="bg1"/>
                    </a:solidFill>
                  </a:tcPr>
                </a:tc>
                <a:extLst>
                  <a:ext uri="{0D108BD9-81ED-4DB2-BD59-A6C34878D82A}">
                    <a16:rowId xmlns:a16="http://schemas.microsoft.com/office/drawing/2014/main" val="1435703608"/>
                  </a:ext>
                </a:extLst>
              </a:tr>
              <a:tr h="370840">
                <a:tc>
                  <a:txBody>
                    <a:bodyPr/>
                    <a:lstStyle/>
                    <a:p>
                      <a:r>
                        <a:rPr lang="en-US" sz="2200" dirty="0"/>
                        <a:t>Common School Fund</a:t>
                      </a:r>
                    </a:p>
                  </a:txBody>
                  <a:tcPr anchor="ctr"/>
                </a:tc>
                <a:tc>
                  <a:txBody>
                    <a:bodyPr/>
                    <a:lstStyle/>
                    <a:p>
                      <a:r>
                        <a:rPr lang="en-US" sz="2200" dirty="0"/>
                        <a:t>SFS Team</a:t>
                      </a:r>
                    </a:p>
                  </a:txBody>
                  <a:tcPr anchor="ctr"/>
                </a:tc>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200" dirty="0"/>
                        <a:t>(608) 267-9114</a:t>
                      </a:r>
                    </a:p>
                  </a:txBody>
                  <a:tcPr anchor="ctr"/>
                </a:tc>
                <a:tc>
                  <a:txBody>
                    <a:bodyPr/>
                    <a:lstStyle/>
                    <a:p>
                      <a:r>
                        <a:rPr lang="en-US" sz="2200" dirty="0"/>
                        <a:t>dpifin@dpi.wi.gov</a:t>
                      </a:r>
                    </a:p>
                  </a:txBody>
                  <a:tcPr anchor="ctr"/>
                </a:tc>
                <a:extLst>
                  <a:ext uri="{0D108BD9-81ED-4DB2-BD59-A6C34878D82A}">
                    <a16:rowId xmlns:a16="http://schemas.microsoft.com/office/drawing/2014/main" val="3439216781"/>
                  </a:ext>
                </a:extLst>
              </a:tr>
              <a:tr h="370840">
                <a:tc>
                  <a:txBody>
                    <a:bodyPr/>
                    <a:lstStyle/>
                    <a:p>
                      <a:r>
                        <a:rPr lang="en-US" sz="2200" dirty="0"/>
                        <a:t>Pupil Transportation</a:t>
                      </a:r>
                    </a:p>
                    <a:p>
                      <a:r>
                        <a:rPr lang="en-US" sz="2200" dirty="0"/>
                        <a:t>     Regular/High Cost</a:t>
                      </a:r>
                    </a:p>
                    <a:p>
                      <a:pPr marL="0" marR="0" lvl="0" indent="0" algn="l" defTabSz="936071" rtl="0" eaLnBrk="1" fontAlgn="auto" latinLnBrk="0" hangingPunct="1">
                        <a:lnSpc>
                          <a:spcPct val="100000"/>
                        </a:lnSpc>
                        <a:spcBef>
                          <a:spcPts val="0"/>
                        </a:spcBef>
                        <a:spcAft>
                          <a:spcPts val="0"/>
                        </a:spcAft>
                        <a:buClrTx/>
                        <a:buSzTx/>
                        <a:buFontTx/>
                        <a:buNone/>
                        <a:tabLst/>
                        <a:defRPr/>
                      </a:pPr>
                      <a:r>
                        <a:rPr lang="en-US" sz="2200" dirty="0"/>
                        <a:t>State Tuition</a:t>
                      </a:r>
                    </a:p>
                  </a:txBody>
                  <a:tcPr anchor="ctr">
                    <a:solidFill>
                      <a:schemeClr val="bg1"/>
                    </a:solidFill>
                  </a:tcPr>
                </a:tc>
                <a:tc>
                  <a:txBody>
                    <a:bodyPr/>
                    <a:lstStyle/>
                    <a:p>
                      <a:r>
                        <a:rPr lang="en-US" sz="2200" dirty="0"/>
                        <a:t>Kathy Fry</a:t>
                      </a:r>
                    </a:p>
                  </a:txBody>
                  <a:tcPr anchor="ctr">
                    <a:solidFill>
                      <a:schemeClr val="bg1"/>
                    </a:solidFill>
                  </a:tcPr>
                </a:tc>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200" dirty="0"/>
                        <a:t>(608) 224-5343</a:t>
                      </a:r>
                    </a:p>
                  </a:txBody>
                  <a:tcPr anchor="ctr">
                    <a:solidFill>
                      <a:schemeClr val="bg1"/>
                    </a:solidFill>
                  </a:tcPr>
                </a:tc>
                <a:tc>
                  <a:txBody>
                    <a:bodyPr/>
                    <a:lstStyle/>
                    <a:p>
                      <a:r>
                        <a:rPr lang="en-US" sz="2200" dirty="0"/>
                        <a:t>Kathleen.Fry@dpi.wi.gov</a:t>
                      </a:r>
                    </a:p>
                  </a:txBody>
                  <a:tcPr anchor="ctr">
                    <a:solidFill>
                      <a:schemeClr val="bg1"/>
                    </a:solidFill>
                  </a:tcPr>
                </a:tc>
                <a:extLst>
                  <a:ext uri="{0D108BD9-81ED-4DB2-BD59-A6C34878D82A}">
                    <a16:rowId xmlns:a16="http://schemas.microsoft.com/office/drawing/2014/main" val="2922216468"/>
                  </a:ext>
                </a:extLst>
              </a:tr>
              <a:tr h="370840">
                <a:tc>
                  <a:txBody>
                    <a:bodyPr/>
                    <a:lstStyle/>
                    <a:p>
                      <a:r>
                        <a:rPr lang="en-US" sz="2200" dirty="0"/>
                        <a:t>Sparsity Aid</a:t>
                      </a:r>
                    </a:p>
                  </a:txBody>
                  <a:tcPr anchor="ctr"/>
                </a:tc>
                <a:tc>
                  <a:txBody>
                    <a:bodyPr/>
                    <a:lstStyle/>
                    <a:p>
                      <a:r>
                        <a:rPr lang="en-US" sz="2200" dirty="0"/>
                        <a:t>SFS Team</a:t>
                      </a:r>
                    </a:p>
                  </a:txBody>
                  <a:tcPr anchor="ctr"/>
                </a:tc>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200" dirty="0"/>
                        <a:t>(608) 267-9114</a:t>
                      </a:r>
                    </a:p>
                  </a:txBody>
                  <a:tcPr anchor="ctr"/>
                </a:tc>
                <a:tc>
                  <a:txBody>
                    <a:bodyPr/>
                    <a:lstStyle/>
                    <a:p>
                      <a:r>
                        <a:rPr lang="en-US" sz="2200" dirty="0"/>
                        <a:t>dpifin@dpi.wi.gov</a:t>
                      </a:r>
                    </a:p>
                  </a:txBody>
                  <a:tcPr anchor="ctr"/>
                </a:tc>
                <a:extLst>
                  <a:ext uri="{0D108BD9-81ED-4DB2-BD59-A6C34878D82A}">
                    <a16:rowId xmlns:a16="http://schemas.microsoft.com/office/drawing/2014/main" val="2314780856"/>
                  </a:ext>
                </a:extLst>
              </a:tr>
              <a:tr h="370840">
                <a:tc>
                  <a:txBody>
                    <a:bodyPr/>
                    <a:lstStyle/>
                    <a:p>
                      <a:r>
                        <a:rPr lang="en-US" sz="2200" dirty="0"/>
                        <a:t>Bilingual-Bicultural</a:t>
                      </a:r>
                    </a:p>
                  </a:txBody>
                  <a:tcPr anchor="ctr">
                    <a:solidFill>
                      <a:schemeClr val="bg1"/>
                    </a:solidFill>
                  </a:tcPr>
                </a:tc>
                <a:tc>
                  <a:txBody>
                    <a:bodyPr/>
                    <a:lstStyle/>
                    <a:p>
                      <a:r>
                        <a:rPr lang="en-US" sz="2200" dirty="0"/>
                        <a:t>Tanya Morin</a:t>
                      </a:r>
                    </a:p>
                  </a:txBody>
                  <a:tcPr anchor="ctr">
                    <a:solidFill>
                      <a:schemeClr val="bg1"/>
                    </a:solidFill>
                  </a:tcPr>
                </a:tc>
                <a:tc>
                  <a:txBody>
                    <a:bodyPr/>
                    <a:lstStyle/>
                    <a:p>
                      <a:r>
                        <a:rPr lang="en-US" sz="2200" dirty="0"/>
                        <a:t>(608) 267-9393</a:t>
                      </a:r>
                    </a:p>
                  </a:txBody>
                  <a:tcPr anchor="ctr">
                    <a:solidFill>
                      <a:schemeClr val="bg1"/>
                    </a:solidFill>
                  </a:tcPr>
                </a:tc>
                <a:tc>
                  <a:txBody>
                    <a:bodyPr/>
                    <a:lstStyle/>
                    <a:p>
                      <a:r>
                        <a:rPr lang="en-US" sz="2200" dirty="0"/>
                        <a:t>Tanya.Morin@dpi.wi.gov</a:t>
                      </a:r>
                    </a:p>
                  </a:txBody>
                  <a:tcPr anchor="ctr">
                    <a:solidFill>
                      <a:schemeClr val="bg1"/>
                    </a:solidFill>
                  </a:tcPr>
                </a:tc>
                <a:extLst>
                  <a:ext uri="{0D108BD9-81ED-4DB2-BD59-A6C34878D82A}">
                    <a16:rowId xmlns:a16="http://schemas.microsoft.com/office/drawing/2014/main" val="1328800983"/>
                  </a:ext>
                </a:extLst>
              </a:tr>
              <a:tr h="370840">
                <a:tc>
                  <a:txBody>
                    <a:bodyPr/>
                    <a:lstStyle/>
                    <a:p>
                      <a:r>
                        <a:rPr lang="en-US" sz="2200" dirty="0"/>
                        <a:t>AGR</a:t>
                      </a:r>
                    </a:p>
                  </a:txBody>
                  <a:tcPr anchor="ctr"/>
                </a:tc>
                <a:tc>
                  <a:txBody>
                    <a:bodyPr/>
                    <a:lstStyle/>
                    <a:p>
                      <a:r>
                        <a:rPr lang="en-US" sz="2200" dirty="0"/>
                        <a:t>Shay Morris</a:t>
                      </a:r>
                    </a:p>
                  </a:txBody>
                  <a:tcPr anchor="ctr"/>
                </a:tc>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200" dirty="0"/>
                        <a:t>(608) 264-9324</a:t>
                      </a:r>
                    </a:p>
                  </a:txBody>
                  <a:tcPr anchor="ctr"/>
                </a:tc>
                <a:tc>
                  <a:txBody>
                    <a:bodyPr/>
                    <a:lstStyle/>
                    <a:p>
                      <a:r>
                        <a:rPr lang="en-US" sz="2200" dirty="0"/>
                        <a:t>Meeshay.Morris@dpi.wi.gov</a:t>
                      </a:r>
                    </a:p>
                  </a:txBody>
                  <a:tcPr anchor="ctr"/>
                </a:tc>
                <a:extLst>
                  <a:ext uri="{0D108BD9-81ED-4DB2-BD59-A6C34878D82A}">
                    <a16:rowId xmlns:a16="http://schemas.microsoft.com/office/drawing/2014/main" val="4175635040"/>
                  </a:ext>
                </a:extLst>
              </a:tr>
              <a:tr h="370840">
                <a:tc>
                  <a:txBody>
                    <a:bodyPr/>
                    <a:lstStyle/>
                    <a:p>
                      <a:r>
                        <a:rPr lang="en-US" sz="2200" dirty="0"/>
                        <a:t>General Inquiries</a:t>
                      </a:r>
                    </a:p>
                  </a:txBody>
                  <a:tcPr>
                    <a:solidFill>
                      <a:srgbClr val="FFFF00"/>
                    </a:solidFill>
                  </a:tcPr>
                </a:tc>
                <a:tc>
                  <a:txBody>
                    <a:bodyPr/>
                    <a:lstStyle/>
                    <a:p>
                      <a:r>
                        <a:rPr lang="en-US" sz="2200" dirty="0"/>
                        <a:t>SFS Team</a:t>
                      </a:r>
                    </a:p>
                  </a:txBody>
                  <a:tcPr>
                    <a:solidFill>
                      <a:srgbClr val="FFFF00"/>
                    </a:solidFill>
                  </a:tcPr>
                </a:tc>
                <a:tc>
                  <a:txBody>
                    <a:bodyPr/>
                    <a:lstStyle/>
                    <a:p>
                      <a:r>
                        <a:rPr lang="en-US" sz="2200" dirty="0"/>
                        <a:t>(608) 267-9114</a:t>
                      </a:r>
                    </a:p>
                  </a:txBody>
                  <a:tcPr>
                    <a:solidFill>
                      <a:srgbClr val="FFFF00"/>
                    </a:solidFill>
                  </a:tcPr>
                </a:tc>
                <a:tc>
                  <a:txBody>
                    <a:bodyPr/>
                    <a:lstStyle/>
                    <a:p>
                      <a:r>
                        <a:rPr lang="en-US" sz="2200" dirty="0"/>
                        <a:t>dpifin@dpi.wi.gov</a:t>
                      </a:r>
                    </a:p>
                  </a:txBody>
                  <a:tcPr>
                    <a:solidFill>
                      <a:srgbClr val="FFFF00"/>
                    </a:solidFill>
                  </a:tcPr>
                </a:tc>
                <a:extLst>
                  <a:ext uri="{0D108BD9-81ED-4DB2-BD59-A6C34878D82A}">
                    <a16:rowId xmlns:a16="http://schemas.microsoft.com/office/drawing/2014/main" val="814273502"/>
                  </a:ext>
                </a:extLst>
              </a:tr>
            </a:tbl>
          </a:graphicData>
        </a:graphic>
      </p:graphicFrame>
    </p:spTree>
    <p:extLst>
      <p:ext uri="{BB962C8B-B14F-4D97-AF65-F5344CB8AC3E}">
        <p14:creationId xmlns:p14="http://schemas.microsoft.com/office/powerpoint/2010/main" val="1344703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1920" y="66675"/>
            <a:ext cx="9286875" cy="686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002758" y="4724395"/>
            <a:ext cx="8750299" cy="523220"/>
          </a:xfrm>
          <a:prstGeom prst="rect">
            <a:avLst/>
          </a:prstGeom>
          <a:solidFill>
            <a:srgbClr val="FFFF00"/>
          </a:solidFill>
          <a:ln>
            <a:solidFill>
              <a:srgbClr val="002060"/>
            </a:solidFill>
          </a:ln>
        </p:spPr>
        <p:txBody>
          <a:bodyPr wrap="square" rtlCol="0">
            <a:spAutoFit/>
          </a:bodyPr>
          <a:lstStyle/>
          <a:p>
            <a:pPr algn="ctr"/>
            <a:r>
              <a:rPr lang="en-US" sz="2800" b="1" dirty="0">
                <a:hlinkClick r:id="rId4"/>
              </a:rPr>
              <a:t>https://dpi.wi.gov/sfs/aid/categorical/overview</a:t>
            </a:r>
            <a:r>
              <a:rPr lang="en-US" sz="2800" b="1" dirty="0"/>
              <a:t> </a:t>
            </a:r>
          </a:p>
        </p:txBody>
      </p:sp>
    </p:spTree>
    <p:extLst>
      <p:ext uri="{BB962C8B-B14F-4D97-AF65-F5344CB8AC3E}">
        <p14:creationId xmlns:p14="http://schemas.microsoft.com/office/powerpoint/2010/main" val="68385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236" y="2228329"/>
            <a:ext cx="10168309" cy="2046714"/>
          </a:xfrm>
          <a:prstGeom prst="rect">
            <a:avLst/>
          </a:prstGeom>
        </p:spPr>
        <p:txBody>
          <a:bodyPr wrap="square">
            <a:spAutoFit/>
          </a:bodyPr>
          <a:lstStyle/>
          <a:p>
            <a:pPr marL="224652" lvl="0" indent="-224652" algn="ctr" defTabSz="936048">
              <a:lnSpc>
                <a:spcPct val="100000"/>
              </a:lnSpc>
              <a:spcBef>
                <a:spcPts val="300"/>
              </a:spcBef>
              <a:spcAft>
                <a:spcPts val="1800"/>
              </a:spcAft>
              <a:buNone/>
              <a:defRPr/>
            </a:pPr>
            <a:r>
              <a:rPr lang="en-US" sz="2800" b="1" dirty="0">
                <a:solidFill>
                  <a:prstClr val="black"/>
                </a:solidFill>
              </a:rPr>
              <a:t> </a:t>
            </a:r>
          </a:p>
          <a:p>
            <a:pPr marL="224652" lvl="0" indent="-224652" algn="ctr" defTabSz="936048">
              <a:lnSpc>
                <a:spcPct val="100000"/>
              </a:lnSpc>
              <a:spcBef>
                <a:spcPts val="300"/>
              </a:spcBef>
              <a:spcAft>
                <a:spcPts val="1800"/>
              </a:spcAft>
              <a:buNone/>
              <a:defRPr/>
            </a:pPr>
            <a:r>
              <a:rPr lang="en-US" sz="3200" b="1" spc="75" dirty="0">
                <a:solidFill>
                  <a:prstClr val="black"/>
                </a:solidFill>
              </a:rPr>
              <a:t>(608) 267-9114 or </a:t>
            </a:r>
            <a:r>
              <a:rPr lang="en-US" sz="3200" b="1" spc="75" dirty="0">
                <a:solidFill>
                  <a:srgbClr val="262087"/>
                </a:solidFill>
                <a:hlinkClick r:id="rId3">
                  <a:extLst>
                    <a:ext uri="{A12FA001-AC4F-418D-AE19-62706E023703}">
                      <ahyp:hlinkClr xmlns:ahyp="http://schemas.microsoft.com/office/drawing/2018/hyperlinkcolor" val="tx"/>
                    </a:ext>
                  </a:extLst>
                </a:hlinkClick>
              </a:rPr>
              <a:t>dpifin@dpi.wi.gov</a:t>
            </a:r>
            <a:endParaRPr lang="en-US" sz="3200" b="1" spc="75" dirty="0">
              <a:solidFill>
                <a:srgbClr val="262087"/>
              </a:solidFill>
            </a:endParaRPr>
          </a:p>
          <a:p>
            <a:pPr marL="224652" lvl="0" indent="-224652" algn="ctr" defTabSz="936048">
              <a:lnSpc>
                <a:spcPct val="100000"/>
              </a:lnSpc>
              <a:spcBef>
                <a:spcPts val="300"/>
              </a:spcBef>
              <a:spcAft>
                <a:spcPts val="1800"/>
              </a:spcAft>
              <a:buNone/>
              <a:defRPr/>
            </a:pPr>
            <a:r>
              <a:rPr lang="en-US" sz="3200" b="1" spc="75" dirty="0">
                <a:solidFill>
                  <a:srgbClr val="262087"/>
                </a:solidFill>
                <a:hlinkClick r:id="rId4">
                  <a:extLst>
                    <a:ext uri="{A12FA001-AC4F-418D-AE19-62706E023703}">
                      <ahyp:hlinkClr xmlns:ahyp="http://schemas.microsoft.com/office/drawing/2018/hyperlinkcolor" val="tx"/>
                    </a:ext>
                  </a:extLst>
                </a:hlinkClick>
              </a:rPr>
              <a:t>https://dpi.wi.gov/sfs</a:t>
            </a:r>
            <a:r>
              <a:rPr lang="en-US" sz="3200" b="1" spc="75" dirty="0">
                <a:solidFill>
                  <a:srgbClr val="262087"/>
                </a:solidFill>
              </a:rPr>
              <a:t>  </a:t>
            </a:r>
            <a:endParaRPr lang="en-US" sz="3200" b="1" dirty="0">
              <a:solidFill>
                <a:srgbClr val="262087"/>
              </a:solidFill>
            </a:endParaRPr>
          </a:p>
        </p:txBody>
      </p:sp>
      <p:sp>
        <p:nvSpPr>
          <p:cNvPr id="7" name="Title 1"/>
          <p:cNvSpPr txBox="1">
            <a:spLocks/>
          </p:cNvSpPr>
          <p:nvPr/>
        </p:nvSpPr>
        <p:spPr>
          <a:xfrm>
            <a:off x="42285" y="0"/>
            <a:ext cx="12396354" cy="1203158"/>
          </a:xfrm>
          <a:prstGeom prst="rect">
            <a:avLst/>
          </a:prstGeom>
          <a:noFill/>
          <a:ln>
            <a:noFill/>
          </a:ln>
        </p:spPr>
        <p:txBody>
          <a:bodyPr vert="horz" lIns="124789" tIns="62377" rIns="124789" bIns="62377" rtlCol="0" anchor="t" anchorCtr="0">
            <a:noAutofit/>
          </a:bodyPr>
          <a:lstStyle>
            <a:lvl1pPr indent="0" algn="ctr" defTabSz="936071">
              <a:lnSpc>
                <a:spcPct val="150000"/>
              </a:lnSpc>
              <a:spcBef>
                <a:spcPts val="1024"/>
              </a:spcBef>
              <a:spcAft>
                <a:spcPts val="0"/>
              </a:spcAft>
              <a:buSzPct val="25000"/>
              <a:buFont typeface="Arial" panose="020B0604020202020204" pitchFamily="34" charset="0"/>
              <a:buNone/>
              <a:defRPr sz="4400">
                <a:solidFill>
                  <a:schemeClr val="bg2"/>
                </a:solidFill>
                <a:effectLst>
                  <a:outerShdw blurRad="12700" dist="12700" dir="2700000" algn="tl" rotWithShape="0">
                    <a:prstClr val="black">
                      <a:alpha val="40000"/>
                    </a:prstClr>
                  </a:outerShdw>
                </a:effectLst>
                <a:latin typeface="+mj-lt"/>
              </a:defRPr>
            </a:lvl1pPr>
            <a:lvl2pPr marL="702053" indent="-234018" defTabSz="936071">
              <a:lnSpc>
                <a:spcPct val="150000"/>
              </a:lnSpc>
              <a:spcBef>
                <a:spcPts val="512"/>
              </a:spcBef>
              <a:spcAft>
                <a:spcPts val="600"/>
              </a:spcAft>
              <a:buFont typeface="Lato" panose="020F0502020204030203" pitchFamily="34" charset="0"/>
              <a:buChar char="-"/>
              <a:defRPr sz="2400"/>
            </a:lvl2pPr>
            <a:lvl3pPr marL="1170089" indent="-234018" defTabSz="936071">
              <a:lnSpc>
                <a:spcPct val="150000"/>
              </a:lnSpc>
              <a:spcBef>
                <a:spcPts val="512"/>
              </a:spcBef>
              <a:spcAft>
                <a:spcPts val="600"/>
              </a:spcAft>
              <a:buFont typeface="Arial" panose="020B0604020202020204" pitchFamily="34" charset="0"/>
              <a:buChar char="•"/>
              <a:defRPr sz="1800"/>
            </a:lvl3pPr>
            <a:lvl4pPr marL="1638125" indent="-234018" defTabSz="936071">
              <a:lnSpc>
                <a:spcPct val="150000"/>
              </a:lnSpc>
              <a:spcBef>
                <a:spcPts val="512"/>
              </a:spcBef>
              <a:spcAft>
                <a:spcPts val="600"/>
              </a:spcAft>
              <a:buFont typeface="Arial" panose="020B0604020202020204" pitchFamily="34" charset="0"/>
              <a:buChar char="•"/>
              <a:defRPr sz="1800"/>
            </a:lvl4pPr>
            <a:lvl5pPr marL="2106160" indent="-234018" defTabSz="936071">
              <a:lnSpc>
                <a:spcPct val="150000"/>
              </a:lnSpc>
              <a:spcBef>
                <a:spcPts val="512"/>
              </a:spcBef>
              <a:spcAft>
                <a:spcPts val="600"/>
              </a:spcAft>
              <a:buFont typeface="Arial" panose="020B0604020202020204" pitchFamily="34" charset="0"/>
              <a:buChar char="•"/>
              <a:defRPr sz="1800"/>
            </a:lvl5pPr>
            <a:lvl6pPr marL="2574196" indent="-234018" defTabSz="936071">
              <a:lnSpc>
                <a:spcPct val="90000"/>
              </a:lnSpc>
              <a:spcBef>
                <a:spcPts val="512"/>
              </a:spcBef>
              <a:buFont typeface="Arial" panose="020B0604020202020204" pitchFamily="34" charset="0"/>
              <a:buChar char="•"/>
              <a:defRPr sz="1843"/>
            </a:lvl6pPr>
            <a:lvl7pPr marL="3042232" indent="-234018" defTabSz="936071">
              <a:lnSpc>
                <a:spcPct val="90000"/>
              </a:lnSpc>
              <a:spcBef>
                <a:spcPts val="512"/>
              </a:spcBef>
              <a:buFont typeface="Arial" panose="020B0604020202020204" pitchFamily="34" charset="0"/>
              <a:buChar char="•"/>
              <a:defRPr sz="1843"/>
            </a:lvl7pPr>
            <a:lvl8pPr marL="3510267" indent="-234018" defTabSz="936071">
              <a:lnSpc>
                <a:spcPct val="90000"/>
              </a:lnSpc>
              <a:spcBef>
                <a:spcPts val="512"/>
              </a:spcBef>
              <a:buFont typeface="Arial" panose="020B0604020202020204" pitchFamily="34" charset="0"/>
              <a:buChar char="•"/>
              <a:defRPr sz="1843"/>
            </a:lvl8pPr>
            <a:lvl9pPr marL="3978303" indent="-234018" defTabSz="936071">
              <a:lnSpc>
                <a:spcPct val="90000"/>
              </a:lnSpc>
              <a:spcBef>
                <a:spcPts val="512"/>
              </a:spcBef>
              <a:buFont typeface="Arial" panose="020B0604020202020204" pitchFamily="34" charset="0"/>
              <a:buChar char="•"/>
              <a:defRPr sz="1843"/>
            </a:lvl9pPr>
          </a:lstStyle>
          <a:p>
            <a:r>
              <a:rPr lang="en-US" dirty="0">
                <a:solidFill>
                  <a:schemeClr val="bg1"/>
                </a:solidFill>
              </a:rPr>
              <a:t>Questions?</a:t>
            </a:r>
          </a:p>
        </p:txBody>
      </p:sp>
    </p:spTree>
    <p:extLst>
      <p:ext uri="{BB962C8B-B14F-4D97-AF65-F5344CB8AC3E}">
        <p14:creationId xmlns:p14="http://schemas.microsoft.com/office/powerpoint/2010/main" val="428160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4294967295"/>
          </p:nvPr>
        </p:nvSpPr>
        <p:spPr>
          <a:xfrm>
            <a:off x="0" y="1588"/>
            <a:ext cx="12480925" cy="1257300"/>
          </a:xfrm>
          <a:prstGeom prst="rect">
            <a:avLst/>
          </a:prstGeom>
          <a:noFill/>
          <a:ln>
            <a:noFill/>
          </a:ln>
        </p:spPr>
        <p:txBody>
          <a:bodyPr vert="horz" lIns="124789" tIns="62377" rIns="124789" bIns="62377" rtlCol="0" anchor="t" anchorCtr="0">
            <a:noAutofit/>
          </a:bodyPr>
          <a:lstStyle/>
          <a:p>
            <a:pPr marL="0" indent="0" algn="ctr">
              <a:spcAft>
                <a:spcPts val="0"/>
              </a:spcAft>
              <a:buSzPct val="25000"/>
              <a:buNone/>
            </a:pPr>
            <a:r>
              <a:rPr lang="en-US" sz="4400" dirty="0">
                <a:solidFill>
                  <a:schemeClr val="bg2"/>
                </a:solidFill>
                <a:effectLst>
                  <a:outerShdw blurRad="12700" dist="12700" dir="2700000" algn="tl" rotWithShape="0">
                    <a:prstClr val="black">
                      <a:alpha val="40000"/>
                    </a:prstClr>
                  </a:outerShdw>
                </a:effectLst>
                <a:latin typeface="+mj-lt"/>
              </a:rPr>
              <a:t>What is a Categorical Aid?</a:t>
            </a:r>
            <a:endParaRPr lang="en" sz="4400" dirty="0">
              <a:solidFill>
                <a:schemeClr val="bg2"/>
              </a:solidFill>
              <a:effectLst>
                <a:outerShdw blurRad="12700" dist="12700" dir="2700000" algn="tl" rotWithShape="0">
                  <a:prstClr val="black">
                    <a:alpha val="40000"/>
                  </a:prstClr>
                </a:outerShdw>
              </a:effectLst>
              <a:latin typeface="+mj-lt"/>
            </a:endParaRPr>
          </a:p>
        </p:txBody>
      </p:sp>
      <p:sp>
        <p:nvSpPr>
          <p:cNvPr id="89" name="Shape 89"/>
          <p:cNvSpPr txBox="1">
            <a:spLocks noGrp="1"/>
          </p:cNvSpPr>
          <p:nvPr>
            <p:ph type="body" idx="4294967295"/>
          </p:nvPr>
        </p:nvSpPr>
        <p:spPr>
          <a:xfrm>
            <a:off x="1746503" y="1389888"/>
            <a:ext cx="10321449" cy="4380040"/>
          </a:xfrm>
          <a:prstGeom prst="rect">
            <a:avLst/>
          </a:prstGeom>
          <a:noFill/>
          <a:ln>
            <a:noFill/>
          </a:ln>
        </p:spPr>
        <p:txBody>
          <a:bodyPr vert="horz" lIns="124789" tIns="62377" rIns="124789" bIns="62377" rtlCol="0" anchor="t" anchorCtr="0">
            <a:noAutofit/>
          </a:bodyPr>
          <a:lstStyle/>
          <a:p>
            <a:pPr marL="463550" indent="-463550">
              <a:lnSpc>
                <a:spcPct val="100000"/>
              </a:lnSpc>
              <a:spcBef>
                <a:spcPts val="819"/>
              </a:spcBef>
              <a:spcAft>
                <a:spcPts val="819"/>
              </a:spcAft>
              <a:buClr>
                <a:srgbClr val="0070C0"/>
              </a:buClr>
              <a:buFont typeface="Wingdings" panose="05000000000000000000" pitchFamily="2" charset="2"/>
              <a:buChar char="Ø"/>
            </a:pPr>
            <a:r>
              <a:rPr lang="en-US" sz="3600" dirty="0">
                <a:latin typeface="Lato" panose="020F0502020204030203" pitchFamily="34" charset="0"/>
              </a:rPr>
              <a:t>Usually “sum-certain,” often prorated</a:t>
            </a:r>
          </a:p>
          <a:p>
            <a:pPr marL="463550" indent="-463550">
              <a:lnSpc>
                <a:spcPct val="100000"/>
              </a:lnSpc>
              <a:spcBef>
                <a:spcPts val="819"/>
              </a:spcBef>
              <a:spcAft>
                <a:spcPts val="819"/>
              </a:spcAft>
              <a:buClr>
                <a:srgbClr val="0070C0"/>
              </a:buClr>
              <a:buFont typeface="Wingdings" panose="05000000000000000000" pitchFamily="2" charset="2"/>
              <a:buChar char="Ø"/>
            </a:pPr>
            <a:r>
              <a:rPr lang="en-US" sz="3600" dirty="0">
                <a:latin typeface="Lato" panose="020F0502020204030203" pitchFamily="34" charset="0"/>
              </a:rPr>
              <a:t>Three broad types</a:t>
            </a:r>
          </a:p>
          <a:p>
            <a:pPr marL="1490063" lvl="2" indent="-571500">
              <a:lnSpc>
                <a:spcPct val="100000"/>
              </a:lnSpc>
              <a:spcBef>
                <a:spcPts val="819"/>
              </a:spcBef>
              <a:spcAft>
                <a:spcPts val="819"/>
              </a:spcAft>
              <a:buClr>
                <a:srgbClr val="0070C0"/>
              </a:buClr>
              <a:buFont typeface="Wingdings" panose="05000000000000000000" pitchFamily="2" charset="2"/>
              <a:buChar char="Ø"/>
            </a:pPr>
            <a:r>
              <a:rPr lang="en-US" sz="3200" b="1" dirty="0">
                <a:latin typeface="Lato" panose="020F0502020204030203" pitchFamily="34" charset="0"/>
              </a:rPr>
              <a:t>Reimbursement</a:t>
            </a:r>
          </a:p>
          <a:p>
            <a:pPr marL="1490063" lvl="2" indent="-571500">
              <a:lnSpc>
                <a:spcPct val="100000"/>
              </a:lnSpc>
              <a:spcBef>
                <a:spcPts val="819"/>
              </a:spcBef>
              <a:spcAft>
                <a:spcPts val="819"/>
              </a:spcAft>
              <a:buClr>
                <a:srgbClr val="0070C0"/>
              </a:buClr>
              <a:buFont typeface="Wingdings" panose="05000000000000000000" pitchFamily="2" charset="2"/>
              <a:buChar char="Ø"/>
            </a:pPr>
            <a:r>
              <a:rPr lang="en-US" sz="3200" b="1" dirty="0">
                <a:latin typeface="Lato" panose="020F0502020204030203" pitchFamily="34" charset="0"/>
              </a:rPr>
              <a:t>Formula</a:t>
            </a:r>
          </a:p>
          <a:p>
            <a:pPr marL="1490063" lvl="2" indent="-571500">
              <a:lnSpc>
                <a:spcPct val="100000"/>
              </a:lnSpc>
              <a:spcBef>
                <a:spcPts val="819"/>
              </a:spcBef>
              <a:spcAft>
                <a:spcPts val="819"/>
              </a:spcAft>
              <a:buClr>
                <a:srgbClr val="0070C0"/>
              </a:buClr>
              <a:buFont typeface="Wingdings" panose="05000000000000000000" pitchFamily="2" charset="2"/>
              <a:buChar char="Ø"/>
            </a:pPr>
            <a:r>
              <a:rPr lang="en-US" sz="3200" b="1" dirty="0">
                <a:latin typeface="Lato" panose="020F0502020204030203" pitchFamily="34" charset="0"/>
              </a:rPr>
              <a:t>Grant</a:t>
            </a:r>
          </a:p>
          <a:p>
            <a:pPr marL="0" indent="0">
              <a:lnSpc>
                <a:spcPct val="100000"/>
              </a:lnSpc>
              <a:spcBef>
                <a:spcPts val="819"/>
              </a:spcBef>
              <a:spcAft>
                <a:spcPts val="819"/>
              </a:spcAft>
              <a:buNone/>
            </a:pPr>
            <a:endParaRPr lang="en" sz="2457" dirty="0"/>
          </a:p>
        </p:txBody>
      </p:sp>
    </p:spTree>
    <p:extLst>
      <p:ext uri="{BB962C8B-B14F-4D97-AF65-F5344CB8AC3E}">
        <p14:creationId xmlns:p14="http://schemas.microsoft.com/office/powerpoint/2010/main" val="351562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0" y="0"/>
            <a:ext cx="12480925" cy="1258888"/>
          </a:xfrm>
          <a:noFill/>
          <a:ln>
            <a:noFill/>
          </a:ln>
        </p:spPr>
        <p:txBody>
          <a:bodyPr vert="horz" lIns="124789" tIns="62377" rIns="124789" bIns="62377" rtlCol="0" anchor="t" anchorCtr="0">
            <a:noAutofit/>
          </a:bodyPr>
          <a:lstStyle/>
          <a:p>
            <a:pPr marL="0" indent="0" algn="ctr">
              <a:spcAft>
                <a:spcPts val="0"/>
              </a:spcAft>
              <a:buSzPct val="25000"/>
              <a:buNone/>
            </a:pPr>
            <a:r>
              <a:rPr lang="en-US" sz="4400" dirty="0">
                <a:solidFill>
                  <a:schemeClr val="bg1"/>
                </a:solidFill>
                <a:effectLst>
                  <a:outerShdw blurRad="12700" dist="12700" dir="2700000" algn="tl" rotWithShape="0">
                    <a:prstClr val="black">
                      <a:alpha val="40000"/>
                    </a:prstClr>
                  </a:outerShdw>
                </a:effectLst>
                <a:latin typeface="+mj-lt"/>
              </a:rPr>
              <a:t>Categorical Aid Funding</a:t>
            </a:r>
          </a:p>
        </p:txBody>
      </p:sp>
      <p:sp>
        <p:nvSpPr>
          <p:cNvPr id="3" name="TextBox 2"/>
          <p:cNvSpPr txBox="1"/>
          <p:nvPr/>
        </p:nvSpPr>
        <p:spPr>
          <a:xfrm>
            <a:off x="623434" y="6653768"/>
            <a:ext cx="11234057" cy="369332"/>
          </a:xfrm>
          <a:prstGeom prst="rect">
            <a:avLst/>
          </a:prstGeom>
          <a:noFill/>
        </p:spPr>
        <p:txBody>
          <a:bodyPr wrap="square" rtlCol="0">
            <a:spAutoFit/>
          </a:bodyPr>
          <a:lstStyle/>
          <a:p>
            <a:pPr algn="ctr"/>
            <a:r>
              <a:rPr lang="en-US" sz="1800" b="1" dirty="0">
                <a:hlinkClick r:id="rId3"/>
              </a:rPr>
              <a:t>https://dpi.wi.gov/sites/default/files/imce/policy-budget/2023_Act_19_K-12_School_Aid_Budget.pdf</a:t>
            </a:r>
            <a:r>
              <a:rPr lang="en-US" sz="1800" b="1" dirty="0"/>
              <a:t> </a:t>
            </a:r>
          </a:p>
        </p:txBody>
      </p:sp>
      <p:sp>
        <p:nvSpPr>
          <p:cNvPr id="4" name="TextBox 3">
            <a:extLst>
              <a:ext uri="{FF2B5EF4-FFF2-40B4-BE49-F238E27FC236}">
                <a16:creationId xmlns:a16="http://schemas.microsoft.com/office/drawing/2014/main" id="{F0E0E80E-28A1-4AD4-8BFA-371667CDD52C}"/>
              </a:ext>
            </a:extLst>
          </p:cNvPr>
          <p:cNvSpPr txBox="1"/>
          <p:nvPr/>
        </p:nvSpPr>
        <p:spPr>
          <a:xfrm>
            <a:off x="5605708" y="3374948"/>
            <a:ext cx="1269507" cy="830997"/>
          </a:xfrm>
          <a:prstGeom prst="rect">
            <a:avLst/>
          </a:prstGeom>
          <a:noFill/>
        </p:spPr>
        <p:txBody>
          <a:bodyPr wrap="square" rtlCol="0">
            <a:spAutoFit/>
          </a:bodyPr>
          <a:lstStyle/>
          <a:p>
            <a:r>
              <a:rPr lang="en-US" sz="2400" dirty="0"/>
              <a:t>Special Ed. Aid</a:t>
            </a:r>
          </a:p>
        </p:txBody>
      </p:sp>
      <p:sp>
        <p:nvSpPr>
          <p:cNvPr id="7" name="TextBox 6">
            <a:extLst>
              <a:ext uri="{FF2B5EF4-FFF2-40B4-BE49-F238E27FC236}">
                <a16:creationId xmlns:a16="http://schemas.microsoft.com/office/drawing/2014/main" id="{6905EB5F-E8A9-BB79-A526-423E395FD32A}"/>
              </a:ext>
            </a:extLst>
          </p:cNvPr>
          <p:cNvSpPr txBox="1"/>
          <p:nvPr/>
        </p:nvSpPr>
        <p:spPr>
          <a:xfrm>
            <a:off x="3670662" y="4725764"/>
            <a:ext cx="1746069" cy="830997"/>
          </a:xfrm>
          <a:prstGeom prst="rect">
            <a:avLst/>
          </a:prstGeom>
          <a:noFill/>
        </p:spPr>
        <p:txBody>
          <a:bodyPr wrap="square" rtlCol="0">
            <a:spAutoFit/>
          </a:bodyPr>
          <a:lstStyle/>
          <a:p>
            <a:pPr algn="ctr"/>
            <a:r>
              <a:rPr lang="en-US" sz="2400" dirty="0"/>
              <a:t>Per Pupil Aid</a:t>
            </a:r>
          </a:p>
        </p:txBody>
      </p:sp>
      <p:graphicFrame>
        <p:nvGraphicFramePr>
          <p:cNvPr id="8" name="Chart 7">
            <a:extLst>
              <a:ext uri="{FF2B5EF4-FFF2-40B4-BE49-F238E27FC236}">
                <a16:creationId xmlns:a16="http://schemas.microsoft.com/office/drawing/2014/main" id="{89C51C58-3681-AACA-BD14-55A828CC35A9}"/>
              </a:ext>
            </a:extLst>
          </p:cNvPr>
          <p:cNvGraphicFramePr>
            <a:graphicFrameLocks/>
          </p:cNvGraphicFramePr>
          <p:nvPr>
            <p:extLst>
              <p:ext uri="{D42A27DB-BD31-4B8C-83A1-F6EECF244321}">
                <p14:modId xmlns:p14="http://schemas.microsoft.com/office/powerpoint/2010/main" val="538508035"/>
              </p:ext>
            </p:extLst>
          </p:nvPr>
        </p:nvGraphicFramePr>
        <p:xfrm>
          <a:off x="1581775" y="1466339"/>
          <a:ext cx="9317372" cy="50389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694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body" idx="4294967295"/>
          </p:nvPr>
        </p:nvSpPr>
        <p:spPr>
          <a:xfrm>
            <a:off x="0" y="0"/>
            <a:ext cx="12480925" cy="1258888"/>
          </a:xfrm>
          <a:noFill/>
          <a:ln>
            <a:noFill/>
          </a:ln>
        </p:spPr>
        <p:txBody>
          <a:bodyPr vert="horz" lIns="124789" tIns="62377" rIns="124789" bIns="62377" rtlCol="0" anchor="t" anchorCtr="0">
            <a:noAutofit/>
          </a:bodyPr>
          <a:lstStyle/>
          <a:p>
            <a:pPr marL="0" indent="0" algn="ctr">
              <a:spcAft>
                <a:spcPts val="0"/>
              </a:spcAft>
              <a:buSzPct val="25000"/>
              <a:buNone/>
            </a:pPr>
            <a:r>
              <a:rPr lang="en-US" sz="4400" dirty="0">
                <a:solidFill>
                  <a:schemeClr val="bg1"/>
                </a:solidFill>
                <a:effectLst>
                  <a:outerShdw blurRad="12700" dist="12700" dir="2700000" algn="tl" rotWithShape="0">
                    <a:prstClr val="black">
                      <a:alpha val="40000"/>
                    </a:prstClr>
                  </a:outerShdw>
                </a:effectLst>
                <a:latin typeface="+mj-lt"/>
              </a:rPr>
              <a:t>Special Education &amp; School-Age Parents Aid</a:t>
            </a:r>
          </a:p>
        </p:txBody>
      </p:sp>
      <p:sp>
        <p:nvSpPr>
          <p:cNvPr id="7" name="Rectangle 6"/>
          <p:cNvSpPr/>
          <p:nvPr/>
        </p:nvSpPr>
        <p:spPr>
          <a:xfrm>
            <a:off x="618309" y="1353595"/>
            <a:ext cx="10607039" cy="4585871"/>
          </a:xfrm>
          <a:prstGeom prst="rect">
            <a:avLst/>
          </a:prstGeom>
        </p:spPr>
        <p:txBody>
          <a:bodyPr wrap="square">
            <a:spAutoFit/>
          </a:bodyPr>
          <a:lstStyle/>
          <a:p>
            <a:pPr marL="468024" indent="-468024">
              <a:spcAft>
                <a:spcPts val="600"/>
              </a:spcAft>
              <a:buClr>
                <a:schemeClr val="accent5">
                  <a:lumMod val="75000"/>
                </a:schemeClr>
              </a:buClr>
              <a:buFont typeface="Wingdings" panose="05000000000000000000" pitchFamily="2" charset="2"/>
              <a:buChar char="Ø"/>
            </a:pPr>
            <a:r>
              <a:rPr lang="en-US" sz="2800" dirty="0"/>
              <a:t>$558,036,700 in FY24; $574,777,700 in FY25</a:t>
            </a:r>
          </a:p>
          <a:p>
            <a:pPr marL="457200" indent="-457200">
              <a:lnSpc>
                <a:spcPct val="100000"/>
              </a:lnSpc>
              <a:spcAft>
                <a:spcPts val="600"/>
              </a:spcAft>
              <a:buClr>
                <a:schemeClr val="accent5">
                  <a:lumMod val="75000"/>
                </a:schemeClr>
              </a:buClr>
              <a:buFont typeface="Wingdings" panose="05000000000000000000" pitchFamily="2" charset="2"/>
              <a:buChar char="Ø"/>
            </a:pPr>
            <a:r>
              <a:rPr lang="en-US" sz="2800" dirty="0"/>
              <a:t>Districts, Independent Charters Schools (ICS), CESAs, CCDEBs</a:t>
            </a:r>
          </a:p>
          <a:p>
            <a:pPr marL="457200" indent="-457200">
              <a:lnSpc>
                <a:spcPct val="100000"/>
              </a:lnSpc>
              <a:spcAft>
                <a:spcPts val="600"/>
              </a:spcAft>
              <a:buClr>
                <a:schemeClr val="accent5">
                  <a:lumMod val="75000"/>
                </a:schemeClr>
              </a:buClr>
              <a:buFont typeface="Wingdings" panose="05000000000000000000" pitchFamily="2" charset="2"/>
              <a:buChar char="Ø"/>
            </a:pPr>
            <a:r>
              <a:rPr lang="en-US" sz="2800" u="sng" dirty="0"/>
              <a:t>Reimbursement</a:t>
            </a:r>
            <a:r>
              <a:rPr lang="en-US" sz="2800" dirty="0"/>
              <a:t> of prior year eligible costs</a:t>
            </a:r>
          </a:p>
          <a:p>
            <a:pPr marL="1014435" lvl="1" indent="-457200">
              <a:lnSpc>
                <a:spcPct val="100000"/>
              </a:lnSpc>
              <a:spcAft>
                <a:spcPts val="600"/>
              </a:spcAft>
              <a:buClr>
                <a:schemeClr val="accent5">
                  <a:lumMod val="75000"/>
                </a:schemeClr>
              </a:buClr>
              <a:buFont typeface="Wingdings" panose="05000000000000000000" pitchFamily="2" charset="2"/>
              <a:buChar char="Ø"/>
            </a:pPr>
            <a:r>
              <a:rPr lang="en-US" sz="2800" dirty="0"/>
              <a:t>Salary &amp; benefits of licensed staff</a:t>
            </a:r>
          </a:p>
          <a:p>
            <a:pPr marL="1014435" lvl="1" indent="-457200">
              <a:lnSpc>
                <a:spcPct val="100000"/>
              </a:lnSpc>
              <a:spcAft>
                <a:spcPts val="600"/>
              </a:spcAft>
              <a:buClr>
                <a:schemeClr val="accent5">
                  <a:lumMod val="75000"/>
                </a:schemeClr>
              </a:buClr>
              <a:buFont typeface="Wingdings" panose="05000000000000000000" pitchFamily="2" charset="2"/>
              <a:buChar char="Ø"/>
            </a:pPr>
            <a:r>
              <a:rPr lang="en-US" sz="2800" dirty="0"/>
              <a:t>IEP-required specialized transportation</a:t>
            </a:r>
          </a:p>
          <a:p>
            <a:pPr marL="1014435" lvl="1" indent="-457200">
              <a:lnSpc>
                <a:spcPct val="100000"/>
              </a:lnSpc>
              <a:spcAft>
                <a:spcPts val="600"/>
              </a:spcAft>
              <a:buClr>
                <a:schemeClr val="accent5">
                  <a:lumMod val="75000"/>
                </a:schemeClr>
              </a:buClr>
              <a:buFont typeface="Wingdings" panose="05000000000000000000" pitchFamily="2" charset="2"/>
              <a:buChar char="Ø"/>
            </a:pPr>
            <a:r>
              <a:rPr lang="en-US" sz="2800" dirty="0"/>
              <a:t>Limited contracting</a:t>
            </a:r>
          </a:p>
          <a:p>
            <a:pPr marL="457200" indent="-457200">
              <a:lnSpc>
                <a:spcPct val="100000"/>
              </a:lnSpc>
              <a:spcAft>
                <a:spcPts val="600"/>
              </a:spcAft>
              <a:buClr>
                <a:schemeClr val="accent5">
                  <a:lumMod val="75000"/>
                </a:schemeClr>
              </a:buClr>
              <a:buFont typeface="Wingdings" panose="05000000000000000000" pitchFamily="2" charset="2"/>
              <a:buChar char="Ø"/>
            </a:pPr>
            <a:r>
              <a:rPr lang="en-US" sz="2800" dirty="0"/>
              <a:t>Sum-certain, prorated (31.5% in March payment)</a:t>
            </a:r>
          </a:p>
          <a:p>
            <a:pPr marL="1014435" lvl="1" indent="-457200">
              <a:spcAft>
                <a:spcPts val="600"/>
              </a:spcAft>
              <a:buClr>
                <a:schemeClr val="accent5">
                  <a:lumMod val="75000"/>
                </a:schemeClr>
              </a:buClr>
              <a:buFont typeface="Wingdings" panose="05000000000000000000" pitchFamily="2" charset="2"/>
              <a:buChar char="Ø"/>
            </a:pPr>
            <a:r>
              <a:rPr lang="en-US" sz="2800" dirty="0"/>
              <a:t>Paid in 6 installments</a:t>
            </a:r>
          </a:p>
          <a:p>
            <a:pPr marL="457200" indent="-457200">
              <a:spcAft>
                <a:spcPts val="600"/>
              </a:spcAft>
              <a:buClr>
                <a:schemeClr val="accent5">
                  <a:lumMod val="75000"/>
                </a:schemeClr>
              </a:buClr>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Special Education &amp; School-Age Parents Aid</a:t>
            </a:r>
            <a:endParaRPr lang="en-US" sz="2800" dirty="0">
              <a:solidFill>
                <a:srgbClr val="262087"/>
              </a:solidFill>
            </a:endParaRPr>
          </a:p>
        </p:txBody>
      </p:sp>
      <p:sp>
        <p:nvSpPr>
          <p:cNvPr id="5" name="TextBox 4"/>
          <p:cNvSpPr txBox="1"/>
          <p:nvPr/>
        </p:nvSpPr>
        <p:spPr>
          <a:xfrm>
            <a:off x="7702034" y="6034173"/>
            <a:ext cx="3966091" cy="769441"/>
          </a:xfrm>
          <a:prstGeom prst="rect">
            <a:avLst/>
          </a:prstGeom>
          <a:noFill/>
        </p:spPr>
        <p:txBody>
          <a:bodyPr wrap="square" rtlCol="0">
            <a:spAutoFit/>
          </a:bodyPr>
          <a:lstStyle/>
          <a:p>
            <a:r>
              <a:rPr lang="en-US" sz="2200" b="1" dirty="0">
                <a:solidFill>
                  <a:srgbClr val="7030A0"/>
                </a:solidFill>
              </a:rPr>
              <a:t>Authorization: s. 115.88</a:t>
            </a:r>
          </a:p>
          <a:p>
            <a:r>
              <a:rPr lang="en-US" sz="2200" b="1" dirty="0">
                <a:solidFill>
                  <a:srgbClr val="7030A0"/>
                </a:solidFill>
              </a:rPr>
              <a:t>Appropriation: s. 20.255(2)(b)</a:t>
            </a:r>
          </a:p>
        </p:txBody>
      </p:sp>
    </p:spTree>
    <p:extLst>
      <p:ext uri="{BB962C8B-B14F-4D97-AF65-F5344CB8AC3E}">
        <p14:creationId xmlns:p14="http://schemas.microsoft.com/office/powerpoint/2010/main" val="356515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solidFill>
                  <a:schemeClr val="bg2"/>
                </a:solidFill>
              </a:rPr>
              <a:t>Special Education &amp; SAP Aid: How do you get it?</a:t>
            </a:r>
          </a:p>
        </p:txBody>
      </p:sp>
      <p:sp>
        <p:nvSpPr>
          <p:cNvPr id="7" name="Content Placeholder 6"/>
          <p:cNvSpPr>
            <a:spLocks noGrp="1"/>
          </p:cNvSpPr>
          <p:nvPr>
            <p:ph type="body" sz="quarter" idx="14"/>
          </p:nvPr>
        </p:nvSpPr>
        <p:spPr>
          <a:xfrm>
            <a:off x="238948" y="1672662"/>
            <a:ext cx="7010938" cy="4631635"/>
          </a:xfrm>
        </p:spPr>
        <p:txBody>
          <a:bodyPr>
            <a:noAutofit/>
          </a:bodyPr>
          <a:lstStyle/>
          <a:p>
            <a:pPr>
              <a:lnSpc>
                <a:spcPct val="100000"/>
              </a:lnSpc>
              <a:spcBef>
                <a:spcPts val="600"/>
              </a:spcBef>
              <a:spcAft>
                <a:spcPts val="1200"/>
              </a:spcAft>
              <a:buClr>
                <a:schemeClr val="accent5">
                  <a:lumMod val="75000"/>
                </a:schemeClr>
              </a:buClr>
              <a:buFont typeface="Wingdings" panose="05000000000000000000" pitchFamily="2" charset="2"/>
              <a:buChar char="Ø"/>
            </a:pPr>
            <a:r>
              <a:rPr lang="en-US" sz="2800" b="0" dirty="0"/>
              <a:t>PI-1505-SE Special Education </a:t>
            </a:r>
            <a:br>
              <a:rPr lang="en-US" sz="2800" b="0" dirty="0"/>
            </a:br>
            <a:r>
              <a:rPr lang="en-US" sz="2800" b="0" dirty="0"/>
              <a:t>Annual Report</a:t>
            </a:r>
          </a:p>
          <a:p>
            <a:pPr marL="810773" lvl="1" indent="-342900">
              <a:lnSpc>
                <a:spcPct val="100000"/>
              </a:lnSpc>
              <a:spcBef>
                <a:spcPts val="600"/>
              </a:spcBef>
              <a:spcAft>
                <a:spcPts val="1200"/>
              </a:spcAft>
              <a:buClr>
                <a:schemeClr val="accent5">
                  <a:lumMod val="75000"/>
                </a:schemeClr>
              </a:buClr>
              <a:buFont typeface="Wingdings" panose="05000000000000000000" pitchFamily="2" charset="2"/>
              <a:buChar char="Ø"/>
            </a:pPr>
            <a:r>
              <a:rPr lang="en-US" sz="2800" dirty="0"/>
              <a:t>Subset of full PI-1505 Annual Report</a:t>
            </a:r>
          </a:p>
          <a:p>
            <a:pPr>
              <a:lnSpc>
                <a:spcPct val="100000"/>
              </a:lnSpc>
              <a:spcBef>
                <a:spcPts val="600"/>
              </a:spcBef>
              <a:spcAft>
                <a:spcPts val="1200"/>
              </a:spcAft>
              <a:buClr>
                <a:schemeClr val="accent5">
                  <a:lumMod val="75000"/>
                </a:schemeClr>
              </a:buClr>
              <a:buFont typeface="Wingdings" panose="05000000000000000000" pitchFamily="2" charset="2"/>
              <a:buChar char="Ø"/>
            </a:pPr>
            <a:r>
              <a:rPr lang="en-US" sz="2800" b="0" dirty="0"/>
              <a:t>Fund 27 expenditures by </a:t>
            </a:r>
            <a:r>
              <a:rPr lang="en-US" sz="2800" b="0" u="sng" dirty="0"/>
              <a:t>project code</a:t>
            </a:r>
          </a:p>
          <a:p>
            <a:pPr marL="810773" lvl="1" indent="-342900">
              <a:lnSpc>
                <a:spcPct val="100000"/>
              </a:lnSpc>
              <a:spcBef>
                <a:spcPts val="600"/>
              </a:spcBef>
              <a:spcAft>
                <a:spcPts val="1200"/>
              </a:spcAft>
              <a:buClr>
                <a:schemeClr val="accent5">
                  <a:lumMod val="75000"/>
                </a:schemeClr>
              </a:buClr>
              <a:buFont typeface="Wingdings" panose="05000000000000000000" pitchFamily="2" charset="2"/>
              <a:buChar char="Ø"/>
            </a:pPr>
            <a:r>
              <a:rPr lang="en-US" sz="2800" dirty="0"/>
              <a:t>011: Local aidable</a:t>
            </a:r>
          </a:p>
          <a:p>
            <a:pPr marL="810773" lvl="1" indent="-342900">
              <a:lnSpc>
                <a:spcPct val="100000"/>
              </a:lnSpc>
              <a:spcBef>
                <a:spcPts val="600"/>
              </a:spcBef>
              <a:spcAft>
                <a:spcPts val="1200"/>
              </a:spcAft>
              <a:buClr>
                <a:schemeClr val="accent5">
                  <a:lumMod val="75000"/>
                </a:schemeClr>
              </a:buClr>
              <a:buFont typeface="Wingdings" panose="05000000000000000000" pitchFamily="2" charset="2"/>
              <a:buChar char="Ø"/>
            </a:pPr>
            <a:r>
              <a:rPr lang="en-US" sz="2800" dirty="0"/>
              <a:t>019: Local non-aidable</a:t>
            </a:r>
          </a:p>
          <a:p>
            <a:pPr marL="810773" lvl="1" indent="-342900">
              <a:lnSpc>
                <a:spcPct val="100000"/>
              </a:lnSpc>
              <a:spcBef>
                <a:spcPts val="600"/>
              </a:spcBef>
              <a:spcAft>
                <a:spcPts val="1200"/>
              </a:spcAft>
              <a:buClr>
                <a:schemeClr val="accent5">
                  <a:lumMod val="75000"/>
                </a:schemeClr>
              </a:buClr>
              <a:buFont typeface="Wingdings" panose="05000000000000000000" pitchFamily="2" charset="2"/>
              <a:buChar char="Ø"/>
            </a:pPr>
            <a:r>
              <a:rPr lang="en-US" sz="2800" dirty="0"/>
              <a:t>340: IDEA grant roll-up</a:t>
            </a:r>
          </a:p>
        </p:txBody>
      </p:sp>
      <p:pic>
        <p:nvPicPr>
          <p:cNvPr id="2" name="Picture 1"/>
          <p:cNvPicPr>
            <a:picLocks noChangeAspect="1"/>
          </p:cNvPicPr>
          <p:nvPr/>
        </p:nvPicPr>
        <p:blipFill>
          <a:blip r:embed="rId3"/>
          <a:stretch>
            <a:fillRect/>
          </a:stretch>
        </p:blipFill>
        <p:spPr>
          <a:xfrm>
            <a:off x="7133089" y="1748998"/>
            <a:ext cx="4901521" cy="4238145"/>
          </a:xfrm>
          <a:prstGeom prst="rect">
            <a:avLst/>
          </a:prstGeom>
          <a:ln w="6350" cap="sq">
            <a:solidFill>
              <a:schemeClr val="tx1">
                <a:lumMod val="65000"/>
                <a:lumOff val="35000"/>
              </a:schemeClr>
            </a:solidFill>
            <a:prstDash val="solid"/>
            <a:miter lim="800000"/>
          </a:ln>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51317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High Cost Special Education Aid</a:t>
            </a:r>
          </a:p>
        </p:txBody>
      </p:sp>
      <p:sp>
        <p:nvSpPr>
          <p:cNvPr id="2" name="Content Placeholder 1"/>
          <p:cNvSpPr>
            <a:spLocks noGrp="1"/>
          </p:cNvSpPr>
          <p:nvPr>
            <p:ph idx="4294967295"/>
          </p:nvPr>
        </p:nvSpPr>
        <p:spPr>
          <a:xfrm>
            <a:off x="1007129" y="1478286"/>
            <a:ext cx="10250256" cy="4824417"/>
          </a:xfrm>
        </p:spPr>
        <p:txBody>
          <a:bodyPr>
            <a:noAutofit/>
          </a:bodyPr>
          <a:lstStyle/>
          <a:p>
            <a:pPr marL="468313" indent="-468313">
              <a:spcBef>
                <a:spcPts val="600"/>
              </a:spcBef>
              <a:buClr>
                <a:schemeClr val="accent5">
                  <a:lumMod val="75000"/>
                </a:schemeClr>
              </a:buClr>
              <a:buFont typeface="Wingdings" panose="05000000000000000000" pitchFamily="2" charset="2"/>
              <a:buChar char="Ø"/>
            </a:pPr>
            <a:r>
              <a:rPr lang="en-US" sz="2600" dirty="0"/>
              <a:t>$13,032,000 in FY24; $14,480,000 in FY25</a:t>
            </a:r>
          </a:p>
          <a:p>
            <a:pPr marL="468313" indent="-468313">
              <a:spcBef>
                <a:spcPts val="600"/>
              </a:spcBef>
              <a:buClr>
                <a:schemeClr val="accent5">
                  <a:lumMod val="75000"/>
                </a:schemeClr>
              </a:buClr>
              <a:buFont typeface="Wingdings" panose="05000000000000000000" pitchFamily="2" charset="2"/>
              <a:buChar char="Ø"/>
            </a:pPr>
            <a:r>
              <a:rPr lang="en-US" sz="2600" dirty="0"/>
              <a:t>Districts, Independent Charter Schools, CESAs, CCDEBs</a:t>
            </a:r>
          </a:p>
          <a:p>
            <a:pPr marL="468313" indent="-468313">
              <a:spcBef>
                <a:spcPts val="600"/>
              </a:spcBef>
              <a:buClr>
                <a:schemeClr val="accent5">
                  <a:lumMod val="75000"/>
                </a:schemeClr>
              </a:buClr>
              <a:buFont typeface="Wingdings" panose="05000000000000000000" pitchFamily="2" charset="2"/>
              <a:buChar char="Ø"/>
            </a:pPr>
            <a:r>
              <a:rPr lang="en-US" sz="2600" dirty="0"/>
              <a:t>Average </a:t>
            </a:r>
            <a:r>
              <a:rPr lang="en-US" sz="2600" u="sng" dirty="0"/>
              <a:t>reimbursement</a:t>
            </a:r>
            <a:r>
              <a:rPr lang="en-US" sz="2600" dirty="0"/>
              <a:t> rate of individual pupil costs over $30,000 in 2022-23 was  29.1%, after SPED/SAP aid was deducted</a:t>
            </a:r>
          </a:p>
          <a:p>
            <a:pPr marL="468313" indent="-468313">
              <a:spcBef>
                <a:spcPts val="600"/>
              </a:spcBef>
              <a:buClr>
                <a:schemeClr val="accent5">
                  <a:lumMod val="75000"/>
                </a:schemeClr>
              </a:buClr>
              <a:buFont typeface="Wingdings" panose="05000000000000000000" pitchFamily="2" charset="2"/>
              <a:buChar char="Ø"/>
            </a:pPr>
            <a:r>
              <a:rPr lang="en-US" sz="2600" dirty="0"/>
              <a:t>Sum-certain, prorated if necessary</a:t>
            </a:r>
          </a:p>
          <a:p>
            <a:pPr marL="896046" lvl="1" indent="-468313">
              <a:spcBef>
                <a:spcPts val="600"/>
              </a:spcBef>
              <a:buClr>
                <a:schemeClr val="accent5">
                  <a:lumMod val="75000"/>
                </a:schemeClr>
              </a:buClr>
              <a:buFont typeface="Wingdings" panose="05000000000000000000" pitchFamily="2" charset="2"/>
              <a:buChar char="Ø"/>
            </a:pPr>
            <a:r>
              <a:rPr lang="en-US" sz="2600" dirty="0"/>
              <a:t>Paid in June</a:t>
            </a:r>
          </a:p>
        </p:txBody>
      </p:sp>
      <p:sp>
        <p:nvSpPr>
          <p:cNvPr id="6" name="Title 5"/>
          <p:cNvSpPr>
            <a:spLocks noGrp="1"/>
          </p:cNvSpPr>
          <p:nvPr>
            <p:ph type="title" idx="4294967295"/>
          </p:nvPr>
        </p:nvSpPr>
        <p:spPr/>
        <p:txBody>
          <a:bodyPr>
            <a:normAutofit fontScale="90000"/>
          </a:bodyPr>
          <a:lstStyle/>
          <a:p>
            <a:r>
              <a:rPr lang="en-US" sz="800" dirty="0"/>
              <a:t>a</a:t>
            </a:r>
          </a:p>
        </p:txBody>
      </p:sp>
      <p:sp>
        <p:nvSpPr>
          <p:cNvPr id="7" name="TextBox 6"/>
          <p:cNvSpPr txBox="1"/>
          <p:nvPr/>
        </p:nvSpPr>
        <p:spPr>
          <a:xfrm>
            <a:off x="7191848" y="5813418"/>
            <a:ext cx="4065537" cy="769441"/>
          </a:xfrm>
          <a:prstGeom prst="rect">
            <a:avLst/>
          </a:prstGeom>
          <a:noFill/>
        </p:spPr>
        <p:txBody>
          <a:bodyPr wrap="none" rtlCol="0">
            <a:spAutoFit/>
          </a:bodyPr>
          <a:lstStyle/>
          <a:p>
            <a:r>
              <a:rPr lang="en-US" sz="2200" b="1" dirty="0">
                <a:solidFill>
                  <a:srgbClr val="7030A0"/>
                </a:solidFill>
              </a:rPr>
              <a:t>Authorization: s. 115.881</a:t>
            </a:r>
          </a:p>
          <a:p>
            <a:r>
              <a:rPr lang="en-US" sz="2200" b="1" dirty="0">
                <a:solidFill>
                  <a:srgbClr val="7030A0"/>
                </a:solidFill>
              </a:rPr>
              <a:t>Appropriation: s. 20.255(2)(bd)</a:t>
            </a:r>
          </a:p>
        </p:txBody>
      </p:sp>
    </p:spTree>
    <p:extLst>
      <p:ext uri="{BB962C8B-B14F-4D97-AF65-F5344CB8AC3E}">
        <p14:creationId xmlns:p14="http://schemas.microsoft.com/office/powerpoint/2010/main" val="333603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noFill/>
          <a:ln>
            <a:noFill/>
          </a:ln>
        </p:spPr>
        <p:txBody>
          <a:bodyPr vert="horz" lIns="124789" tIns="62377" rIns="124789" bIns="62377" rtlCol="0" anchor="t" anchorCtr="0">
            <a:noAutofit/>
          </a:bodyPr>
          <a:lstStyle/>
          <a:p>
            <a:pPr>
              <a:spcAft>
                <a:spcPts val="0"/>
              </a:spcAft>
              <a:buSzPct val="25000"/>
            </a:pPr>
            <a:r>
              <a:rPr lang="en-US" sz="4400" dirty="0"/>
              <a:t>High Cost SPED Aid: How do you get it?</a:t>
            </a:r>
          </a:p>
        </p:txBody>
      </p:sp>
      <p:sp>
        <p:nvSpPr>
          <p:cNvPr id="7" name="Content Placeholder 6"/>
          <p:cNvSpPr>
            <a:spLocks noGrp="1"/>
          </p:cNvSpPr>
          <p:nvPr>
            <p:ph idx="4294967295"/>
          </p:nvPr>
        </p:nvSpPr>
        <p:spPr>
          <a:xfrm>
            <a:off x="1455630" y="1719094"/>
            <a:ext cx="9569664" cy="4590397"/>
          </a:xfrm>
        </p:spPr>
        <p:txBody>
          <a:bodyPr>
            <a:noAutofit/>
          </a:bodyPr>
          <a:lstStyle/>
          <a:p>
            <a:pPr marL="457200" indent="-457200">
              <a:spcBef>
                <a:spcPts val="600"/>
              </a:spcBef>
              <a:buClr>
                <a:schemeClr val="accent5">
                  <a:lumMod val="75000"/>
                </a:schemeClr>
              </a:buClr>
              <a:buFont typeface="Wingdings" panose="05000000000000000000" pitchFamily="2" charset="2"/>
              <a:buChar char="Ø"/>
            </a:pPr>
            <a:r>
              <a:rPr lang="en-US" sz="2800" dirty="0"/>
              <a:t>Deadline for 2023-24 claims for 2022-23 student costs was March 11, 2024.</a:t>
            </a:r>
          </a:p>
          <a:p>
            <a:pPr marL="457200" indent="-457200">
              <a:spcBef>
                <a:spcPts val="600"/>
              </a:spcBef>
              <a:buClr>
                <a:schemeClr val="accent5">
                  <a:lumMod val="75000"/>
                </a:schemeClr>
              </a:buClr>
              <a:buFont typeface="Wingdings" panose="05000000000000000000" pitchFamily="2" charset="2"/>
              <a:buChar char="Ø"/>
            </a:pPr>
            <a:r>
              <a:rPr lang="en-US" sz="2800" dirty="0"/>
              <a:t>Watch future School Finance Bulletins to follow the rule process and find out when details are available online: </a:t>
            </a:r>
            <a:r>
              <a:rPr lang="en-US" sz="2800" dirty="0">
                <a:solidFill>
                  <a:srgbClr val="262087"/>
                </a:solidFill>
                <a:hlinkClick r:id="rId3">
                  <a:extLst>
                    <a:ext uri="{A12FA001-AC4F-418D-AE19-62706E023703}">
                      <ahyp:hlinkClr xmlns:ahyp="http://schemas.microsoft.com/office/drawing/2018/hyperlinkcolor" val="tx"/>
                    </a:ext>
                  </a:extLst>
                </a:hlinkClick>
              </a:rPr>
              <a:t>High Cost Special Education</a:t>
            </a:r>
            <a:endParaRPr lang="en-US" sz="2800" dirty="0">
              <a:solidFill>
                <a:srgbClr val="262087"/>
              </a:solidFill>
            </a:endParaRPr>
          </a:p>
          <a:p>
            <a:pPr marL="457200" indent="-457200">
              <a:spcBef>
                <a:spcPts val="600"/>
              </a:spcBef>
              <a:buClr>
                <a:schemeClr val="accent5">
                  <a:lumMod val="75000"/>
                </a:schemeClr>
              </a:buClr>
              <a:buFont typeface="Wingdings" panose="05000000000000000000" pitchFamily="2" charset="2"/>
              <a:buChar char="Ø"/>
            </a:pPr>
            <a:r>
              <a:rPr lang="en-US" sz="2800" dirty="0"/>
              <a:t>Supplemental Special Education Aid </a:t>
            </a:r>
            <a:r>
              <a:rPr lang="en-US" sz="2800" b="1" dirty="0"/>
              <a:t>ended</a:t>
            </a:r>
            <a:r>
              <a:rPr lang="en-US" sz="2800" dirty="0"/>
              <a:t> in FY20</a:t>
            </a:r>
          </a:p>
        </p:txBody>
      </p:sp>
    </p:spTree>
    <p:extLst>
      <p:ext uri="{BB962C8B-B14F-4D97-AF65-F5344CB8AC3E}">
        <p14:creationId xmlns:p14="http://schemas.microsoft.com/office/powerpoint/2010/main" val="42306709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25284</TotalTime>
  <Words>3033</Words>
  <Application>Microsoft Office PowerPoint</Application>
  <PresentationFormat>Custom</PresentationFormat>
  <Paragraphs>382</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Calibri</vt:lpstr>
      <vt:lpstr>Lato</vt:lpstr>
      <vt:lpstr>Lato Black</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a</vt:lpstr>
      <vt:lpstr>a</vt:lpstr>
      <vt:lpstr>a</vt:lpstr>
      <vt:lpstr>a</vt:lpstr>
      <vt:lpstr>a</vt:lpstr>
      <vt:lpstr>PowerPoint Presentation</vt:lpstr>
      <vt:lpstr>PowerPoint Presentation</vt:lpstr>
      <vt:lpstr>a</vt:lpstr>
      <vt:lpstr>a</vt:lpstr>
      <vt:lpstr>a</vt:lpstr>
      <vt:lpstr>a</vt:lpstr>
      <vt:lpstr>a</vt:lpstr>
      <vt:lpstr>a</vt:lpstr>
      <vt:lpstr>a</vt:lpstr>
      <vt:lpstr>a</vt:lpstr>
      <vt:lpstr>a</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DPI School Financial Service</Manager>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2024 Accounting Conference - Categorical Aids</dc:title>
  <dc:creator>dpifin@dpi.wi.gov</dc:creator>
  <cp:keywords>categorical, aids, department, public, instruction, school, financial, service, wasbo, accounting, conference, 2024</cp:keywords>
  <cp:lastModifiedBy>Huelsman, Scott M.   DPI</cp:lastModifiedBy>
  <cp:revision>517</cp:revision>
  <cp:lastPrinted>2020-02-26T20:11:07Z</cp:lastPrinted>
  <dcterms:created xsi:type="dcterms:W3CDTF">2016-02-23T19:34:17Z</dcterms:created>
  <dcterms:modified xsi:type="dcterms:W3CDTF">2024-04-11T18:40:56Z</dcterms:modified>
</cp:coreProperties>
</file>