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6"/>
  </p:notesMasterIdLst>
  <p:sldIdLst>
    <p:sldId id="334" r:id="rId2"/>
    <p:sldId id="266" r:id="rId3"/>
    <p:sldId id="335" r:id="rId4"/>
    <p:sldId id="336" r:id="rId5"/>
    <p:sldId id="337" r:id="rId6"/>
    <p:sldId id="338" r:id="rId7"/>
    <p:sldId id="339" r:id="rId8"/>
    <p:sldId id="340" r:id="rId9"/>
    <p:sldId id="341" r:id="rId10"/>
    <p:sldId id="342" r:id="rId11"/>
    <p:sldId id="343" r:id="rId12"/>
    <p:sldId id="344" r:id="rId13"/>
    <p:sldId id="345" r:id="rId14"/>
    <p:sldId id="346" r:id="rId15"/>
    <p:sldId id="347" r:id="rId16"/>
    <p:sldId id="348" r:id="rId17"/>
    <p:sldId id="368" r:id="rId18"/>
    <p:sldId id="369"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7" r:id="rId35"/>
  </p:sldIdLst>
  <p:sldSz cx="12480925" cy="7023100"/>
  <p:notesSz cx="7010400" cy="92964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3931" userDrawn="1">
          <p15:clr>
            <a:srgbClr val="A4A3A4"/>
          </p15:clr>
        </p15:guide>
        <p15:guide id="3" orient="horz" pos="221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333399"/>
    <a:srgbClr val="00AB4E"/>
    <a:srgbClr val="0099FF"/>
    <a:srgbClr val="009999"/>
    <a:srgbClr val="0099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750" autoAdjust="0"/>
    <p:restoredTop sz="57563" autoAdjust="0"/>
  </p:normalViewPr>
  <p:slideViewPr>
    <p:cSldViewPr snapToGrid="0">
      <p:cViewPr varScale="1">
        <p:scale>
          <a:sx n="63" d="100"/>
          <a:sy n="63" d="100"/>
        </p:scale>
        <p:origin x="1698" y="60"/>
      </p:cViewPr>
      <p:guideLst>
        <p:guide pos="3931"/>
        <p:guide orient="horz" pos="2212"/>
      </p:guideLst>
    </p:cSldViewPr>
  </p:slideViewPr>
  <p:notesTextViewPr>
    <p:cViewPr>
      <p:scale>
        <a:sx n="3" d="2"/>
        <a:sy n="3" d="2"/>
      </p:scale>
      <p:origin x="0" y="0"/>
    </p:cViewPr>
  </p:notesTextViewPr>
  <p:sorterViewPr>
    <p:cViewPr>
      <p:scale>
        <a:sx n="100" d="100"/>
        <a:sy n="100" d="100"/>
      </p:scale>
      <p:origin x="0" y="-8580"/>
    </p:cViewPr>
  </p:sorterViewPr>
  <p:notesViewPr>
    <p:cSldViewPr snapToGrid="0">
      <p:cViewPr varScale="1">
        <p:scale>
          <a:sx n="84" d="100"/>
          <a:sy n="84" d="100"/>
        </p:scale>
        <p:origin x="319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D66B86-A74A-4C80-A57B-B68EC8B0A391}" type="datetimeFigureOut">
              <a:rPr lang="en-US" smtClean="0"/>
              <a:t>3/18/2022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592A5A1-56EA-41D0-9C52-5BB87E1830FF}" type="slidenum">
              <a:rPr lang="en-US" smtClean="0"/>
              <a:t>‹#›</a:t>
            </a:fld>
            <a:endParaRPr lang="en-US" dirty="0"/>
          </a:p>
        </p:txBody>
      </p:sp>
    </p:spTree>
    <p:extLst>
      <p:ext uri="{BB962C8B-B14F-4D97-AF65-F5344CB8AC3E}">
        <p14:creationId xmlns:p14="http://schemas.microsoft.com/office/powerpoint/2010/main" val="64715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dpi.wi.gov/sfs"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dpi.wi.gov/sfs/finances/auditors/overview" TargetMode="External"/><Relationship Id="rId4" Type="http://schemas.openxmlformats.org/officeDocument/2006/relationships/hyperlink" Target="http://dpi.wi.gov/sfs/finances/overview"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The intent of this presentation is to assist new business managers understand the “Other Funds” at an introductory level.</a:t>
            </a:r>
          </a:p>
        </p:txBody>
      </p:sp>
      <p:sp>
        <p:nvSpPr>
          <p:cNvPr id="4" name="Slide Number Placeholder 3"/>
          <p:cNvSpPr>
            <a:spLocks noGrp="1"/>
          </p:cNvSpPr>
          <p:nvPr>
            <p:ph type="sldNum" sz="quarter" idx="5"/>
          </p:nvPr>
        </p:nvSpPr>
        <p:spPr/>
        <p:txBody>
          <a:bodyPr/>
          <a:lstStyle/>
          <a:p>
            <a:fld id="{6592A5A1-56EA-41D0-9C52-5BB87E1830FF}" type="slidenum">
              <a:rPr lang="en-US" smtClean="0"/>
              <a:t>1</a:t>
            </a:fld>
            <a:endParaRPr lang="en-US" dirty="0"/>
          </a:p>
        </p:txBody>
      </p:sp>
    </p:spTree>
    <p:extLst>
      <p:ext uri="{BB962C8B-B14F-4D97-AF65-F5344CB8AC3E}">
        <p14:creationId xmlns:p14="http://schemas.microsoft.com/office/powerpoint/2010/main" val="1919815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Arial" panose="020B0604020202020204" pitchFamily="34" charset="0"/>
                <a:cs typeface="Arial" panose="020B0604020202020204" pitchFamily="34" charset="0"/>
              </a:rPr>
              <a:t>Five years and one day after the first deposit.</a:t>
            </a:r>
          </a:p>
          <a:p>
            <a:pPr defTabSz="931774">
              <a:defRPr/>
            </a:pPr>
            <a:r>
              <a:rPr lang="en-US" sz="1200" b="1" dirty="0">
                <a:latin typeface="Arial" panose="020B0604020202020204" pitchFamily="34" charset="0"/>
                <a:cs typeface="Arial" panose="020B0604020202020204" pitchFamily="34" charset="0"/>
              </a:rPr>
              <a:t>If your district is going to transfer money</a:t>
            </a:r>
            <a:r>
              <a:rPr lang="en-US" sz="1200" b="1" baseline="0" dirty="0">
                <a:latin typeface="Arial" panose="020B0604020202020204" pitchFamily="34" charset="0"/>
                <a:cs typeface="Arial" panose="020B0604020202020204" pitchFamily="34" charset="0"/>
              </a:rPr>
              <a:t> to Fund 46 this year, the district needs documented of the deposit from the bank on or before July 30 of the current year</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13</a:t>
            </a:fld>
            <a:endParaRPr lang="en-US" dirty="0"/>
          </a:p>
        </p:txBody>
      </p:sp>
    </p:spTree>
    <p:extLst>
      <p:ext uri="{BB962C8B-B14F-4D97-AF65-F5344CB8AC3E}">
        <p14:creationId xmlns:p14="http://schemas.microsoft.com/office/powerpoint/2010/main" val="3997938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 typeface="Arial" panose="020B0604020202020204" pitchFamily="34" charset="0"/>
              <a:buChar char="•"/>
              <a:defRPr/>
            </a:pPr>
            <a:r>
              <a:rPr lang="en-US" b="1" dirty="0">
                <a:latin typeface="Arial" panose="020B0604020202020204" pitchFamily="34" charset="0"/>
                <a:cs typeface="Arial" panose="020B0604020202020204" pitchFamily="34" charset="0"/>
              </a:rPr>
              <a:t>Mostly see this with proceeds from debt that go into 49 as revenue but can also have donations or proceeds from sale of capital assets.</a:t>
            </a:r>
          </a:p>
          <a:p>
            <a:pPr marL="171450" indent="-171450" defTabSz="931774">
              <a:buFont typeface="Arial" panose="020B0604020202020204" pitchFamily="34" charset="0"/>
              <a:buChar char="•"/>
              <a:defRPr/>
            </a:pPr>
            <a:r>
              <a:rPr lang="en-US" b="1" dirty="0">
                <a:latin typeface="Arial" panose="020B0604020202020204" pitchFamily="34" charset="0"/>
                <a:cs typeface="Arial" panose="020B0604020202020204" pitchFamily="34" charset="0"/>
              </a:rPr>
              <a:t>Expenditures also would go into 49</a:t>
            </a:r>
          </a:p>
          <a:p>
            <a:pPr marL="171450" indent="-171450" defTabSz="931774">
              <a:buFont typeface="Arial" panose="020B0604020202020204" pitchFamily="34" charset="0"/>
              <a:buChar char="•"/>
              <a:defRPr/>
            </a:pPr>
            <a:r>
              <a:rPr lang="en-US" b="1" dirty="0">
                <a:latin typeface="Arial" panose="020B0604020202020204" pitchFamily="34" charset="0"/>
                <a:cs typeface="Arial" panose="020B0604020202020204" pitchFamily="34" charset="0"/>
              </a:rPr>
              <a:t>Funds 42, 43, 46, 47 are not presently assigned by DPI for reporting purposes, and if used they will roll-up into Fund 49. </a:t>
            </a:r>
          </a:p>
        </p:txBody>
      </p:sp>
      <p:sp>
        <p:nvSpPr>
          <p:cNvPr id="4" name="Slide Number Placeholder 3"/>
          <p:cNvSpPr>
            <a:spLocks noGrp="1"/>
          </p:cNvSpPr>
          <p:nvPr>
            <p:ph type="sldNum" sz="quarter" idx="5"/>
          </p:nvPr>
        </p:nvSpPr>
        <p:spPr/>
        <p:txBody>
          <a:bodyPr/>
          <a:lstStyle/>
          <a:p>
            <a:fld id="{6592A5A1-56EA-41D0-9C52-5BB87E1830FF}" type="slidenum">
              <a:rPr lang="en-US" smtClean="0"/>
              <a:t>14</a:t>
            </a:fld>
            <a:endParaRPr lang="en-US" dirty="0"/>
          </a:p>
        </p:txBody>
      </p:sp>
    </p:spTree>
    <p:extLst>
      <p:ext uri="{BB962C8B-B14F-4D97-AF65-F5344CB8AC3E}">
        <p14:creationId xmlns:p14="http://schemas.microsoft.com/office/powerpoint/2010/main" val="262559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latin typeface="Arial" panose="020B0604020202020204" pitchFamily="34" charset="0"/>
                <a:cs typeface="Arial" panose="020B0604020202020204" pitchFamily="34" charset="0"/>
              </a:rPr>
              <a:t>Summary lists the 3 and the differences between the 3. </a:t>
            </a:r>
          </a:p>
          <a:p>
            <a:pPr defTabSz="931774">
              <a:defRPr/>
            </a:pPr>
            <a:r>
              <a:rPr lang="en-US" b="1" dirty="0">
                <a:latin typeface="Arial" panose="020B0604020202020204" pitchFamily="34" charset="0"/>
                <a:cs typeface="Arial" panose="020B0604020202020204" pitchFamily="34" charset="0"/>
              </a:rPr>
              <a:t>Documents specifically to 41 and 46</a:t>
            </a:r>
          </a:p>
          <a:p>
            <a:pPr defTabSz="931774">
              <a:defRPr/>
            </a:pPr>
            <a:r>
              <a:rPr lang="en-US" b="1" dirty="0">
                <a:latin typeface="Arial" panose="020B0604020202020204" pitchFamily="34" charset="0"/>
                <a:cs typeface="Arial" panose="020B0604020202020204" pitchFamily="34" charset="0"/>
              </a:rPr>
              <a:t>And the capital projects webpage</a:t>
            </a:r>
          </a:p>
        </p:txBody>
      </p:sp>
      <p:sp>
        <p:nvSpPr>
          <p:cNvPr id="4" name="Slide Number Placeholder 3"/>
          <p:cNvSpPr>
            <a:spLocks noGrp="1"/>
          </p:cNvSpPr>
          <p:nvPr>
            <p:ph type="sldNum" sz="quarter" idx="5"/>
          </p:nvPr>
        </p:nvSpPr>
        <p:spPr/>
        <p:txBody>
          <a:bodyPr/>
          <a:lstStyle/>
          <a:p>
            <a:fld id="{6592A5A1-56EA-41D0-9C52-5BB87E1830FF}" type="slidenum">
              <a:rPr lang="en-US" smtClean="0"/>
              <a:t>15</a:t>
            </a:fld>
            <a:endParaRPr lang="en-US" dirty="0"/>
          </a:p>
        </p:txBody>
      </p:sp>
    </p:spTree>
    <p:extLst>
      <p:ext uri="{BB962C8B-B14F-4D97-AF65-F5344CB8AC3E}">
        <p14:creationId xmlns:p14="http://schemas.microsoft.com/office/powerpoint/2010/main" val="532451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Arial" panose="020B0604020202020204" pitchFamily="34" charset="0"/>
                <a:cs typeface="Arial" panose="020B0604020202020204" pitchFamily="34" charset="0"/>
              </a:rPr>
              <a:t>All food service activity is in 50</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Arial" panose="020B0604020202020204" pitchFamily="34" charset="0"/>
                <a:cs typeface="Arial" panose="020B0604020202020204" pitchFamily="34" charset="0"/>
              </a:rPr>
              <a:t>Deficit fund balance is not allowed and would be eliminated with a transfer from general fund.</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Arial" panose="020B0604020202020204" pitchFamily="34" charset="0"/>
                <a:cs typeface="Arial" panose="020B0604020202020204" pitchFamily="34" charset="0"/>
              </a:rPr>
              <a:t>Can transfer with a total fund balance if there is a deficit in a program. Can only cover deficit of specific program.</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latin typeface="Arial" panose="020B0604020202020204" pitchFamily="34" charset="0"/>
                <a:cs typeface="Arial" panose="020B0604020202020204" pitchFamily="34" charset="0"/>
              </a:rPr>
              <a:t>Keep the BOE informed about the status of this account when they are talking about meal rate each school year.  </a:t>
            </a:r>
          </a:p>
        </p:txBody>
      </p:sp>
      <p:sp>
        <p:nvSpPr>
          <p:cNvPr id="4" name="Slide Number Placeholder 3"/>
          <p:cNvSpPr>
            <a:spLocks noGrp="1"/>
          </p:cNvSpPr>
          <p:nvPr>
            <p:ph type="sldNum" sz="quarter" idx="5"/>
          </p:nvPr>
        </p:nvSpPr>
        <p:spPr/>
        <p:txBody>
          <a:bodyPr/>
          <a:lstStyle/>
          <a:p>
            <a:fld id="{6592A5A1-56EA-41D0-9C52-5BB87E1830FF}" type="slidenum">
              <a:rPr lang="en-US" smtClean="0"/>
              <a:t>16</a:t>
            </a:fld>
            <a:endParaRPr lang="en-US" dirty="0"/>
          </a:p>
        </p:txBody>
      </p:sp>
    </p:spTree>
    <p:extLst>
      <p:ext uri="{BB962C8B-B14F-4D97-AF65-F5344CB8AC3E}">
        <p14:creationId xmlns:p14="http://schemas.microsoft.com/office/powerpoint/2010/main" val="127947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Fund 60 looks a lot different with GASB 84 implementation. </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Many districts no longer have this fund as it was determined they did not meet the fiduciary requirements from GASB 84.</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Should now have revenues and expenditures that close to fund balance like any other fund, not just assets and liabilities.</a:t>
            </a:r>
          </a:p>
        </p:txBody>
      </p:sp>
      <p:sp>
        <p:nvSpPr>
          <p:cNvPr id="4" name="Slide Number Placeholder 3"/>
          <p:cNvSpPr>
            <a:spLocks noGrp="1"/>
          </p:cNvSpPr>
          <p:nvPr>
            <p:ph type="sldNum" sz="quarter" idx="5"/>
          </p:nvPr>
        </p:nvSpPr>
        <p:spPr/>
        <p:txBody>
          <a:bodyPr/>
          <a:lstStyle/>
          <a:p>
            <a:fld id="{6592A5A1-56EA-41D0-9C52-5BB87E1830FF}" type="slidenum">
              <a:rPr lang="en-US" smtClean="0"/>
              <a:t>17</a:t>
            </a:fld>
            <a:endParaRPr lang="en-US" dirty="0"/>
          </a:p>
        </p:txBody>
      </p:sp>
    </p:spTree>
    <p:extLst>
      <p:ext uri="{BB962C8B-B14F-4D97-AF65-F5344CB8AC3E}">
        <p14:creationId xmlns:p14="http://schemas.microsoft.com/office/powerpoint/2010/main" val="726247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A recipient government has administrative involvement if, for example, the government monitors secondary recipients for compliance with program-specific requirements, determines eligible secondary recipients or projects, even if using grantor-established criteria, and has the ability to exercise discretion over how funds are allocated. </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Most of the districts determined they had administrative involvement and moved the funds to 10 or 21.</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592A5A1-56EA-41D0-9C52-5BB87E1830FF}" type="slidenum">
              <a:rPr lang="en-US" smtClean="0"/>
              <a:t>18</a:t>
            </a:fld>
            <a:endParaRPr lang="en-US" dirty="0"/>
          </a:p>
        </p:txBody>
      </p:sp>
    </p:spTree>
    <p:extLst>
      <p:ext uri="{BB962C8B-B14F-4D97-AF65-F5344CB8AC3E}">
        <p14:creationId xmlns:p14="http://schemas.microsoft.com/office/powerpoint/2010/main" val="3875147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Along with the changes in your accounting system and the annual report, the following should also be reported in the district financial statements.</a:t>
            </a:r>
          </a:p>
        </p:txBody>
      </p:sp>
      <p:sp>
        <p:nvSpPr>
          <p:cNvPr id="4" name="Slide Number Placeholder 3"/>
          <p:cNvSpPr>
            <a:spLocks noGrp="1"/>
          </p:cNvSpPr>
          <p:nvPr>
            <p:ph type="sldNum" sz="quarter" idx="5"/>
          </p:nvPr>
        </p:nvSpPr>
        <p:spPr/>
        <p:txBody>
          <a:bodyPr/>
          <a:lstStyle/>
          <a:p>
            <a:fld id="{6592A5A1-56EA-41D0-9C52-5BB87E1830FF}" type="slidenum">
              <a:rPr lang="en-US" smtClean="0"/>
              <a:t>19</a:t>
            </a:fld>
            <a:endParaRPr lang="en-US" dirty="0"/>
          </a:p>
        </p:txBody>
      </p:sp>
    </p:spTree>
    <p:extLst>
      <p:ext uri="{BB962C8B-B14F-4D97-AF65-F5344CB8AC3E}">
        <p14:creationId xmlns:p14="http://schemas.microsoft.com/office/powerpoint/2010/main" val="1522835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Must be held in a trust or trust equivalent which was also part of GASB 84. Does not include employee benefit trusts in 73.</a:t>
            </a:r>
          </a:p>
        </p:txBody>
      </p:sp>
      <p:sp>
        <p:nvSpPr>
          <p:cNvPr id="4" name="Slide Number Placeholder 3"/>
          <p:cNvSpPr>
            <a:spLocks noGrp="1"/>
          </p:cNvSpPr>
          <p:nvPr>
            <p:ph type="sldNum" sz="quarter" idx="5"/>
          </p:nvPr>
        </p:nvSpPr>
        <p:spPr/>
        <p:txBody>
          <a:bodyPr/>
          <a:lstStyle/>
          <a:p>
            <a:fld id="{6592A5A1-56EA-41D0-9C52-5BB87E1830FF}" type="slidenum">
              <a:rPr lang="en-US" smtClean="0"/>
              <a:t>20</a:t>
            </a:fld>
            <a:endParaRPr lang="en-US" dirty="0"/>
          </a:p>
        </p:txBody>
      </p:sp>
    </p:spTree>
    <p:extLst>
      <p:ext uri="{BB962C8B-B14F-4D97-AF65-F5344CB8AC3E}">
        <p14:creationId xmlns:p14="http://schemas.microsoft.com/office/powerpoint/2010/main" val="1816663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Fund 73 is a legally irrevocable trust that is established in accordance with state statutes, federal law and IRS requirements. </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This is to prefund the post employment benefits instead of funding on a pay as you go basis.</a:t>
            </a:r>
          </a:p>
        </p:txBody>
      </p:sp>
      <p:sp>
        <p:nvSpPr>
          <p:cNvPr id="4" name="Slide Number Placeholder 3"/>
          <p:cNvSpPr>
            <a:spLocks noGrp="1"/>
          </p:cNvSpPr>
          <p:nvPr>
            <p:ph type="sldNum" sz="quarter" idx="5"/>
          </p:nvPr>
        </p:nvSpPr>
        <p:spPr/>
        <p:txBody>
          <a:bodyPr/>
          <a:lstStyle/>
          <a:p>
            <a:fld id="{6592A5A1-56EA-41D0-9C52-5BB87E1830FF}" type="slidenum">
              <a:rPr lang="en-US" smtClean="0"/>
              <a:t>21</a:t>
            </a:fld>
            <a:endParaRPr lang="en-US" dirty="0"/>
          </a:p>
        </p:txBody>
      </p:sp>
    </p:spTree>
    <p:extLst>
      <p:ext uri="{BB962C8B-B14F-4D97-AF65-F5344CB8AC3E}">
        <p14:creationId xmlns:p14="http://schemas.microsoft.com/office/powerpoint/2010/main" val="2777447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This is not required. Districts can used this to prefund their future benefits rather than pay as you go out of 10.</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Need to have a full actuary study for both options every 2 years. Those who have a fund 73 are required to send us the updated study as well as any table updates they receive in alternate years.</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When contributing to the trust, the district expends the payments out of 10, 27, 50, etc. at the time of contribution. Fund 73 then pays the retiree benefits in future years.</a:t>
            </a:r>
          </a:p>
        </p:txBody>
      </p:sp>
      <p:sp>
        <p:nvSpPr>
          <p:cNvPr id="4" name="Slide Number Placeholder 3"/>
          <p:cNvSpPr>
            <a:spLocks noGrp="1"/>
          </p:cNvSpPr>
          <p:nvPr>
            <p:ph type="sldNum" sz="quarter" idx="5"/>
          </p:nvPr>
        </p:nvSpPr>
        <p:spPr/>
        <p:txBody>
          <a:bodyPr/>
          <a:lstStyle/>
          <a:p>
            <a:fld id="{6592A5A1-56EA-41D0-9C52-5BB87E1830FF}" type="slidenum">
              <a:rPr lang="en-US" smtClean="0"/>
              <a:t>22</a:t>
            </a:fld>
            <a:endParaRPr lang="en-US" dirty="0"/>
          </a:p>
        </p:txBody>
      </p:sp>
    </p:spTree>
    <p:extLst>
      <p:ext uri="{BB962C8B-B14F-4D97-AF65-F5344CB8AC3E}">
        <p14:creationId xmlns:p14="http://schemas.microsoft.com/office/powerpoint/2010/main" val="921054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Each fund has a balance sheet, revenues and expenditures and will balance. Each fund is self-balancing.</a:t>
            </a:r>
          </a:p>
        </p:txBody>
      </p:sp>
      <p:sp>
        <p:nvSpPr>
          <p:cNvPr id="4" name="Slide Number Placeholder 3"/>
          <p:cNvSpPr>
            <a:spLocks noGrp="1"/>
          </p:cNvSpPr>
          <p:nvPr>
            <p:ph type="sldNum" sz="quarter" idx="5"/>
          </p:nvPr>
        </p:nvSpPr>
        <p:spPr/>
        <p:txBody>
          <a:bodyPr/>
          <a:lstStyle/>
          <a:p>
            <a:fld id="{6592A5A1-56EA-41D0-9C52-5BB87E1830FF}" type="slidenum">
              <a:rPr lang="en-US" smtClean="0"/>
              <a:t>2</a:t>
            </a:fld>
            <a:endParaRPr lang="en-US" dirty="0"/>
          </a:p>
        </p:txBody>
      </p:sp>
    </p:spTree>
    <p:extLst>
      <p:ext uri="{BB962C8B-B14F-4D97-AF65-F5344CB8AC3E}">
        <p14:creationId xmlns:p14="http://schemas.microsoft.com/office/powerpoint/2010/main" val="2349631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The contribution to the trust is </a:t>
            </a:r>
            <a:r>
              <a:rPr lang="en-US" sz="1200" b="1" dirty="0" err="1">
                <a:latin typeface="Arial" panose="020B0604020202020204" pitchFamily="34" charset="0"/>
                <a:cs typeface="Arial" panose="020B0604020202020204" pitchFamily="34" charset="0"/>
              </a:rPr>
              <a:t>aidable</a:t>
            </a:r>
            <a:r>
              <a:rPr lang="en-US" sz="1200" b="1" dirty="0">
                <a:latin typeface="Arial" panose="020B0604020202020204" pitchFamily="34" charset="0"/>
                <a:cs typeface="Arial" panose="020B0604020202020204" pitchFamily="34" charset="0"/>
              </a:rPr>
              <a:t> for the Fund 27 portion up to the ADC if one of the 3 criteria described on the slide is met. The ADC is calculated by the actuary and either included in the study or provided through a separate table. </a:t>
            </a:r>
          </a:p>
        </p:txBody>
      </p:sp>
      <p:sp>
        <p:nvSpPr>
          <p:cNvPr id="4" name="Slide Number Placeholder 3"/>
          <p:cNvSpPr>
            <a:spLocks noGrp="1"/>
          </p:cNvSpPr>
          <p:nvPr>
            <p:ph type="sldNum" sz="quarter" idx="5"/>
          </p:nvPr>
        </p:nvSpPr>
        <p:spPr/>
        <p:txBody>
          <a:bodyPr/>
          <a:lstStyle/>
          <a:p>
            <a:fld id="{6592A5A1-56EA-41D0-9C52-5BB87E1830FF}" type="slidenum">
              <a:rPr lang="en-US" smtClean="0"/>
              <a:t>23</a:t>
            </a:fld>
            <a:endParaRPr lang="en-US" dirty="0"/>
          </a:p>
        </p:txBody>
      </p:sp>
    </p:spTree>
    <p:extLst>
      <p:ext uri="{BB962C8B-B14F-4D97-AF65-F5344CB8AC3E}">
        <p14:creationId xmlns:p14="http://schemas.microsoft.com/office/powerpoint/2010/main" val="3597609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The first attachment is the sample journal entries related to Fund 73, from the contribution to the trust, the payment of benefits out of the trust and the implicit rate subsidy. I did go through and update to the Fund 73 documentation about a year ago. These can be found on the Employee Benefit Trust Fund Webpage.</a:t>
            </a:r>
          </a:p>
        </p:txBody>
      </p:sp>
      <p:sp>
        <p:nvSpPr>
          <p:cNvPr id="4" name="Slide Number Placeholder 3"/>
          <p:cNvSpPr>
            <a:spLocks noGrp="1"/>
          </p:cNvSpPr>
          <p:nvPr>
            <p:ph type="sldNum" sz="quarter" idx="5"/>
          </p:nvPr>
        </p:nvSpPr>
        <p:spPr/>
        <p:txBody>
          <a:bodyPr/>
          <a:lstStyle/>
          <a:p>
            <a:fld id="{6592A5A1-56EA-41D0-9C52-5BB87E1830FF}" type="slidenum">
              <a:rPr lang="en-US" smtClean="0"/>
              <a:t>24</a:t>
            </a:fld>
            <a:endParaRPr lang="en-US" dirty="0"/>
          </a:p>
        </p:txBody>
      </p:sp>
    </p:spTree>
    <p:extLst>
      <p:ext uri="{BB962C8B-B14F-4D97-AF65-F5344CB8AC3E}">
        <p14:creationId xmlns:p14="http://schemas.microsoft.com/office/powerpoint/2010/main" val="1682640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Lato" panose="020F0502020204030203" pitchFamily="34" charset="0"/>
              </a:rPr>
              <a:t>If the district</a:t>
            </a:r>
            <a:r>
              <a:rPr lang="en-US" sz="1200" b="1" baseline="0" dirty="0">
                <a:latin typeface="Lato" panose="020F0502020204030203" pitchFamily="34" charset="0"/>
              </a:rPr>
              <a:t> allows a Fund 80 program to use any of their facilities and does not charge them for this usage, the district is in violation of this long standing statute. </a:t>
            </a:r>
            <a:endParaRPr lang="en-US" sz="1200" b="1" dirty="0">
              <a:latin typeface="Lato" panose="020F0502020204030203" pitchFamily="34" charset="0"/>
            </a:endParaRPr>
          </a:p>
        </p:txBody>
      </p:sp>
      <p:sp>
        <p:nvSpPr>
          <p:cNvPr id="4" name="Slide Number Placeholder 3"/>
          <p:cNvSpPr>
            <a:spLocks noGrp="1"/>
          </p:cNvSpPr>
          <p:nvPr>
            <p:ph type="sldNum" sz="quarter" idx="5"/>
          </p:nvPr>
        </p:nvSpPr>
        <p:spPr/>
        <p:txBody>
          <a:bodyPr/>
          <a:lstStyle/>
          <a:p>
            <a:fld id="{6592A5A1-56EA-41D0-9C52-5BB87E1830FF}" type="slidenum">
              <a:rPr lang="en-US" smtClean="0"/>
              <a:t>25</a:t>
            </a:fld>
            <a:endParaRPr lang="en-US" dirty="0"/>
          </a:p>
        </p:txBody>
      </p:sp>
    </p:spTree>
    <p:extLst>
      <p:ext uri="{BB962C8B-B14F-4D97-AF65-F5344CB8AC3E}">
        <p14:creationId xmlns:p14="http://schemas.microsoft.com/office/powerpoint/2010/main" val="32531650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Lato" panose="020F0502020204030203" pitchFamily="34" charset="0"/>
            </a:endParaRPr>
          </a:p>
        </p:txBody>
      </p:sp>
      <p:sp>
        <p:nvSpPr>
          <p:cNvPr id="4" name="Slide Number Placeholder 3"/>
          <p:cNvSpPr>
            <a:spLocks noGrp="1"/>
          </p:cNvSpPr>
          <p:nvPr>
            <p:ph type="sldNum" sz="quarter" idx="5"/>
          </p:nvPr>
        </p:nvSpPr>
        <p:spPr/>
        <p:txBody>
          <a:bodyPr/>
          <a:lstStyle/>
          <a:p>
            <a:fld id="{6592A5A1-56EA-41D0-9C52-5BB87E1830FF}" type="slidenum">
              <a:rPr lang="en-US" smtClean="0"/>
              <a:t>26</a:t>
            </a:fld>
            <a:endParaRPr lang="en-US" dirty="0"/>
          </a:p>
        </p:txBody>
      </p:sp>
    </p:spTree>
    <p:extLst>
      <p:ext uri="{BB962C8B-B14F-4D97-AF65-F5344CB8AC3E}">
        <p14:creationId xmlns:p14="http://schemas.microsoft.com/office/powerpoint/2010/main" val="512037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sz="1200" b="1" dirty="0">
                <a:latin typeface="Lato" panose="020F0502020204030203" pitchFamily="34" charset="0"/>
                <a:cs typeface="Arial" panose="020B0604020202020204" pitchFamily="34" charset="0"/>
              </a:rPr>
              <a:t>Open to all district residents - Age appropriate </a:t>
            </a:r>
          </a:p>
          <a:p>
            <a:pPr marL="232943" indent="-232943">
              <a:buAutoNum type="arabicPeriod"/>
            </a:pPr>
            <a:r>
              <a:rPr lang="en-US" sz="1200" b="1" dirty="0">
                <a:latin typeface="Lato" panose="020F0502020204030203" pitchFamily="34" charset="0"/>
                <a:cs typeface="Arial" panose="020B0604020202020204" pitchFamily="34" charset="0"/>
              </a:rPr>
              <a:t>Scheduling does not limit participation of most interested individuals</a:t>
            </a:r>
          </a:p>
          <a:p>
            <a:pPr marL="232943" indent="-232943">
              <a:buAutoNum type="arabicPeriod"/>
            </a:pPr>
            <a:r>
              <a:rPr lang="en-US" sz="1200" b="1" dirty="0">
                <a:latin typeface="Lato" panose="020F0502020204030203" pitchFamily="34" charset="0"/>
                <a:cs typeface="Arial" panose="020B0604020202020204" pitchFamily="34" charset="0"/>
              </a:rPr>
              <a:t>All expenses must be actual and additional</a:t>
            </a:r>
          </a:p>
          <a:p>
            <a:pPr marL="232943" indent="-232943">
              <a:buAutoNum type="arabicPeriod"/>
            </a:pPr>
            <a:r>
              <a:rPr lang="en-US" sz="1200" b="1" dirty="0">
                <a:latin typeface="Lato" panose="020F0502020204030203" pitchFamily="34" charset="0"/>
                <a:cs typeface="Arial" panose="020B0604020202020204" pitchFamily="34" charset="0"/>
              </a:rPr>
              <a:t>If Fund 80 was dissolved so the program/activity would end.</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Lato" panose="020F0502020204030203" pitchFamily="34" charset="0"/>
            </a:endParaRPr>
          </a:p>
        </p:txBody>
      </p:sp>
      <p:sp>
        <p:nvSpPr>
          <p:cNvPr id="4" name="Slide Number Placeholder 3"/>
          <p:cNvSpPr>
            <a:spLocks noGrp="1"/>
          </p:cNvSpPr>
          <p:nvPr>
            <p:ph type="sldNum" sz="quarter" idx="5"/>
          </p:nvPr>
        </p:nvSpPr>
        <p:spPr/>
        <p:txBody>
          <a:bodyPr/>
          <a:lstStyle/>
          <a:p>
            <a:fld id="{6592A5A1-56EA-41D0-9C52-5BB87E1830FF}" type="slidenum">
              <a:rPr lang="en-US" smtClean="0"/>
              <a:t>27</a:t>
            </a:fld>
            <a:endParaRPr lang="en-US" dirty="0"/>
          </a:p>
        </p:txBody>
      </p:sp>
    </p:spTree>
    <p:extLst>
      <p:ext uri="{BB962C8B-B14F-4D97-AF65-F5344CB8AC3E}">
        <p14:creationId xmlns:p14="http://schemas.microsoft.com/office/powerpoint/2010/main" val="36588993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Lato" panose="020F0502020204030203" pitchFamily="34" charset="0"/>
                <a:cs typeface="Arial" panose="020B0604020202020204" pitchFamily="34" charset="0"/>
              </a:rPr>
              <a:t>If you have specific questions please contact Roger.Kordus@dpi.wi.gov</a:t>
            </a:r>
          </a:p>
        </p:txBody>
      </p:sp>
      <p:sp>
        <p:nvSpPr>
          <p:cNvPr id="4" name="Slide Number Placeholder 3"/>
          <p:cNvSpPr>
            <a:spLocks noGrp="1"/>
          </p:cNvSpPr>
          <p:nvPr>
            <p:ph type="sldNum" sz="quarter" idx="5"/>
          </p:nvPr>
        </p:nvSpPr>
        <p:spPr/>
        <p:txBody>
          <a:bodyPr/>
          <a:lstStyle/>
          <a:p>
            <a:fld id="{6592A5A1-56EA-41D0-9C52-5BB87E1830FF}" type="slidenum">
              <a:rPr lang="en-US" smtClean="0"/>
              <a:t>28</a:t>
            </a:fld>
            <a:endParaRPr lang="en-US" dirty="0"/>
          </a:p>
        </p:txBody>
      </p:sp>
    </p:spTree>
    <p:extLst>
      <p:ext uri="{BB962C8B-B14F-4D97-AF65-F5344CB8AC3E}">
        <p14:creationId xmlns:p14="http://schemas.microsoft.com/office/powerpoint/2010/main" val="3461494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defTabSz="931774">
              <a:buAutoNum type="arabicPeriod"/>
              <a:defRPr/>
            </a:pPr>
            <a:r>
              <a:rPr lang="en-US" sz="1200" b="1" dirty="0">
                <a:latin typeface="Lato" panose="020F0502020204030203" pitchFamily="34" charset="0"/>
                <a:cs typeface="Arial" panose="020B0604020202020204" pitchFamily="34" charset="0"/>
              </a:rPr>
              <a:t>Using the school gym for per</a:t>
            </a:r>
            <a:r>
              <a:rPr lang="en-US" sz="1200" b="1" baseline="0" dirty="0">
                <a:latin typeface="Lato" panose="020F0502020204030203" pitchFamily="34" charset="0"/>
                <a:cs typeface="Arial" panose="020B0604020202020204" pitchFamily="34" charset="0"/>
              </a:rPr>
              <a:t> high school sporting practice and events.</a:t>
            </a:r>
          </a:p>
          <a:p>
            <a:pPr marL="342900" indent="-342900" defTabSz="931774">
              <a:buAutoNum type="arabicPeriod"/>
              <a:defRPr/>
            </a:pPr>
            <a:r>
              <a:rPr lang="en-US" sz="1200" b="1" baseline="0" dirty="0">
                <a:latin typeface="Lato" panose="020F0502020204030203" pitchFamily="34" charset="0"/>
                <a:cs typeface="Arial" panose="020B0604020202020204" pitchFamily="34" charset="0"/>
              </a:rPr>
              <a:t>District fitness center is located inside the high school and is open to the community both before and after school instructional day. </a:t>
            </a:r>
          </a:p>
          <a:p>
            <a:pPr marL="342900" indent="-342900" defTabSz="931774">
              <a:buAutoNum type="arabicPeriod"/>
              <a:defRPr/>
            </a:pPr>
            <a:r>
              <a:rPr lang="en-US" sz="1200" b="1" dirty="0">
                <a:latin typeface="Lato" panose="020F0502020204030203" pitchFamily="34" charset="0"/>
                <a:cs typeface="Arial" panose="020B0604020202020204" pitchFamily="34" charset="0"/>
              </a:rPr>
              <a:t>Paying for 3 year old preschool (Non-Special education) operational cost in Fund 10.</a:t>
            </a:r>
          </a:p>
          <a:p>
            <a:pPr defTabSz="931774">
              <a:defRPr/>
            </a:pPr>
            <a:r>
              <a:rPr lang="en-US" sz="1200" b="1" dirty="0">
                <a:latin typeface="Lato" panose="020F0502020204030203" pitchFamily="34" charset="0"/>
                <a:cs typeface="Arial" panose="020B0604020202020204" pitchFamily="34" charset="0"/>
              </a:rPr>
              <a:t>Each is an example.</a:t>
            </a:r>
          </a:p>
        </p:txBody>
      </p:sp>
      <p:sp>
        <p:nvSpPr>
          <p:cNvPr id="4" name="Slide Number Placeholder 3"/>
          <p:cNvSpPr>
            <a:spLocks noGrp="1"/>
          </p:cNvSpPr>
          <p:nvPr>
            <p:ph type="sldNum" sz="quarter" idx="5"/>
          </p:nvPr>
        </p:nvSpPr>
        <p:spPr/>
        <p:txBody>
          <a:bodyPr/>
          <a:lstStyle/>
          <a:p>
            <a:fld id="{6592A5A1-56EA-41D0-9C52-5BB87E1830FF}" type="slidenum">
              <a:rPr lang="en-US" smtClean="0"/>
              <a:t>29</a:t>
            </a:fld>
            <a:endParaRPr lang="en-US" dirty="0"/>
          </a:p>
        </p:txBody>
      </p:sp>
    </p:spTree>
    <p:extLst>
      <p:ext uri="{BB962C8B-B14F-4D97-AF65-F5344CB8AC3E}">
        <p14:creationId xmlns:p14="http://schemas.microsoft.com/office/powerpoint/2010/main" val="3590125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Arial" panose="020B0604020202020204" pitchFamily="34" charset="0"/>
                <a:cs typeface="Arial" panose="020B0604020202020204" pitchFamily="34" charset="0"/>
                <a:hlinkClick r:id="rId3"/>
              </a:rPr>
              <a:t>SFS Home</a:t>
            </a: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hlinkClick r:id="rId4" tooltip="Accounting, auditing and financial management"/>
              </a:rPr>
              <a:t>Accounting, Auditing &amp; Financial Management</a:t>
            </a: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hlinkClick r:id="rId5" tooltip="Financial and membership audit requirements"/>
              </a:rPr>
              <a:t>Audit Requirements</a:t>
            </a: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Audit Programs </a:t>
            </a:r>
          </a:p>
          <a:p>
            <a:r>
              <a:rPr lang="en-US" sz="1200" b="1" dirty="0">
                <a:latin typeface="Arial" panose="020B0604020202020204" pitchFamily="34" charset="0"/>
                <a:cs typeface="Arial" panose="020B0604020202020204" pitchFamily="34" charset="0"/>
              </a:rPr>
              <a:t>Scroll down to “Other State Programs”</a:t>
            </a:r>
          </a:p>
          <a:p>
            <a:endParaRPr lang="en-US"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https://dpi.wi.gov/sites/default/files/imce/sfs/Community%20Services%20Audit%20Program%2015-16%20updated%2006-07-2016.docx </a:t>
            </a:r>
          </a:p>
        </p:txBody>
      </p:sp>
      <p:sp>
        <p:nvSpPr>
          <p:cNvPr id="4" name="Slide Number Placeholder 3"/>
          <p:cNvSpPr>
            <a:spLocks noGrp="1"/>
          </p:cNvSpPr>
          <p:nvPr>
            <p:ph type="sldNum" sz="quarter" idx="5"/>
          </p:nvPr>
        </p:nvSpPr>
        <p:spPr/>
        <p:txBody>
          <a:bodyPr/>
          <a:lstStyle/>
          <a:p>
            <a:fld id="{6592A5A1-56EA-41D0-9C52-5BB87E1830FF}" type="slidenum">
              <a:rPr lang="en-US" smtClean="0"/>
              <a:t>30</a:t>
            </a:fld>
            <a:endParaRPr lang="en-US" dirty="0"/>
          </a:p>
        </p:txBody>
      </p:sp>
    </p:spTree>
    <p:extLst>
      <p:ext uri="{BB962C8B-B14F-4D97-AF65-F5344CB8AC3E}">
        <p14:creationId xmlns:p14="http://schemas.microsoft.com/office/powerpoint/2010/main" val="23400639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Arial" panose="020B0604020202020204" pitchFamily="34" charset="0"/>
                <a:cs typeface="Arial" panose="020B0604020202020204" pitchFamily="34" charset="0"/>
              </a:rPr>
              <a:t>If you have specific questions please contact Roger.Kordus@dpi.wi.gov</a:t>
            </a:r>
          </a:p>
        </p:txBody>
      </p:sp>
      <p:sp>
        <p:nvSpPr>
          <p:cNvPr id="4" name="Slide Number Placeholder 3"/>
          <p:cNvSpPr>
            <a:spLocks noGrp="1"/>
          </p:cNvSpPr>
          <p:nvPr>
            <p:ph type="sldNum" sz="quarter" idx="5"/>
          </p:nvPr>
        </p:nvSpPr>
        <p:spPr/>
        <p:txBody>
          <a:bodyPr/>
          <a:lstStyle/>
          <a:p>
            <a:fld id="{6592A5A1-56EA-41D0-9C52-5BB87E1830FF}" type="slidenum">
              <a:rPr lang="en-US" smtClean="0"/>
              <a:t>31</a:t>
            </a:fld>
            <a:endParaRPr lang="en-US" dirty="0"/>
          </a:p>
        </p:txBody>
      </p:sp>
    </p:spTree>
    <p:extLst>
      <p:ext uri="{BB962C8B-B14F-4D97-AF65-F5344CB8AC3E}">
        <p14:creationId xmlns:p14="http://schemas.microsoft.com/office/powerpoint/2010/main" val="41393212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Arial" panose="020B0604020202020204" pitchFamily="34" charset="0"/>
                <a:cs typeface="Arial" panose="020B0604020202020204" pitchFamily="34" charset="0"/>
              </a:rPr>
              <a:t>Significant amount of resources on the webpage related to Fund 99.</a:t>
            </a:r>
          </a:p>
        </p:txBody>
      </p:sp>
      <p:sp>
        <p:nvSpPr>
          <p:cNvPr id="4" name="Slide Number Placeholder 3"/>
          <p:cNvSpPr>
            <a:spLocks noGrp="1"/>
          </p:cNvSpPr>
          <p:nvPr>
            <p:ph type="sldNum" sz="quarter" idx="5"/>
          </p:nvPr>
        </p:nvSpPr>
        <p:spPr/>
        <p:txBody>
          <a:bodyPr/>
          <a:lstStyle/>
          <a:p>
            <a:fld id="{6592A5A1-56EA-41D0-9C52-5BB87E1830FF}" type="slidenum">
              <a:rPr lang="en-US" smtClean="0"/>
              <a:t>32</a:t>
            </a:fld>
            <a:endParaRPr lang="en-US" dirty="0"/>
          </a:p>
        </p:txBody>
      </p:sp>
    </p:spTree>
    <p:extLst>
      <p:ext uri="{BB962C8B-B14F-4D97-AF65-F5344CB8AC3E}">
        <p14:creationId xmlns:p14="http://schemas.microsoft.com/office/powerpoint/2010/main" val="269574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Independent fiscal and accounting entity that requires its own set of books. </a:t>
            </a:r>
          </a:p>
          <a:p>
            <a:pPr marL="171450" indent="-171450">
              <a:buFont typeface="Arial" panose="020B0604020202020204" pitchFamily="34" charset="0"/>
              <a:buChar char="•"/>
            </a:pPr>
            <a:r>
              <a:rPr lang="en-US" dirty="0"/>
              <a:t>Each fund has its own restrictions, regulations, etc. that we will get into for this presentation.</a:t>
            </a:r>
          </a:p>
          <a:p>
            <a:pPr marL="171450" indent="-171450">
              <a:buFont typeface="Arial" panose="020B0604020202020204" pitchFamily="34" charset="0"/>
              <a:buChar char="•"/>
            </a:pPr>
            <a:r>
              <a:rPr lang="en-US" dirty="0"/>
              <a:t>Link to the most current WUFAR revision. Pages 5-1 to 5-5 have brief explanation of each fund.</a:t>
            </a:r>
          </a:p>
        </p:txBody>
      </p:sp>
      <p:sp>
        <p:nvSpPr>
          <p:cNvPr id="4" name="Slide Number Placeholder 3"/>
          <p:cNvSpPr>
            <a:spLocks noGrp="1"/>
          </p:cNvSpPr>
          <p:nvPr>
            <p:ph type="sldNum" sz="quarter" idx="5"/>
          </p:nvPr>
        </p:nvSpPr>
        <p:spPr/>
        <p:txBody>
          <a:bodyPr/>
          <a:lstStyle/>
          <a:p>
            <a:fld id="{6592A5A1-56EA-41D0-9C52-5BB87E1830FF}" type="slidenum">
              <a:rPr lang="en-US" smtClean="0"/>
              <a:t>3</a:t>
            </a:fld>
            <a:endParaRPr lang="en-US" dirty="0"/>
          </a:p>
        </p:txBody>
      </p:sp>
    </p:spTree>
    <p:extLst>
      <p:ext uri="{BB962C8B-B14F-4D97-AF65-F5344CB8AC3E}">
        <p14:creationId xmlns:p14="http://schemas.microsoft.com/office/powerpoint/2010/main" val="26663973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Arial" panose="020B0604020202020204" pitchFamily="34" charset="0"/>
                <a:cs typeface="Arial" panose="020B0604020202020204" pitchFamily="34" charset="0"/>
              </a:rPr>
              <a:t>We do see some deferred revenue related to Fund 99.</a:t>
            </a:r>
          </a:p>
        </p:txBody>
      </p:sp>
      <p:sp>
        <p:nvSpPr>
          <p:cNvPr id="4" name="Slide Number Placeholder 3"/>
          <p:cNvSpPr>
            <a:spLocks noGrp="1"/>
          </p:cNvSpPr>
          <p:nvPr>
            <p:ph type="sldNum" sz="quarter" idx="5"/>
          </p:nvPr>
        </p:nvSpPr>
        <p:spPr/>
        <p:txBody>
          <a:bodyPr/>
          <a:lstStyle/>
          <a:p>
            <a:fld id="{6592A5A1-56EA-41D0-9C52-5BB87E1830FF}" type="slidenum">
              <a:rPr lang="en-US" smtClean="0"/>
              <a:t>33</a:t>
            </a:fld>
            <a:endParaRPr lang="en-US" dirty="0"/>
          </a:p>
        </p:txBody>
      </p:sp>
    </p:spTree>
    <p:extLst>
      <p:ext uri="{BB962C8B-B14F-4D97-AF65-F5344CB8AC3E}">
        <p14:creationId xmlns:p14="http://schemas.microsoft.com/office/powerpoint/2010/main" val="20579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1" dirty="0">
                <a:latin typeface="Arial" panose="020B0604020202020204" pitchFamily="34" charset="0"/>
                <a:cs typeface="Arial" panose="020B0604020202020204" pitchFamily="34" charset="0"/>
              </a:rPr>
              <a:t>Questions?</a:t>
            </a:r>
          </a:p>
        </p:txBody>
      </p:sp>
      <p:sp>
        <p:nvSpPr>
          <p:cNvPr id="4" name="Slide Number Placeholder 3"/>
          <p:cNvSpPr>
            <a:spLocks noGrp="1"/>
          </p:cNvSpPr>
          <p:nvPr>
            <p:ph type="sldNum" sz="quarter" idx="5"/>
          </p:nvPr>
        </p:nvSpPr>
        <p:spPr/>
        <p:txBody>
          <a:bodyPr/>
          <a:lstStyle/>
          <a:p>
            <a:fld id="{6592A5A1-56EA-41D0-9C52-5BB87E1830FF}" type="slidenum">
              <a:rPr lang="en-US" smtClean="0"/>
              <a:t>34</a:t>
            </a:fld>
            <a:endParaRPr lang="en-US" dirty="0"/>
          </a:p>
        </p:txBody>
      </p:sp>
    </p:spTree>
    <p:extLst>
      <p:ext uri="{BB962C8B-B14F-4D97-AF65-F5344CB8AC3E}">
        <p14:creationId xmlns:p14="http://schemas.microsoft.com/office/powerpoint/2010/main" val="339185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are the different types of accounts</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6592A5A1-56EA-41D0-9C52-5BB87E1830FF}" type="slidenum">
              <a:rPr lang="en-US" smtClean="0"/>
              <a:t>4</a:t>
            </a:fld>
            <a:endParaRPr lang="en-US" dirty="0"/>
          </a:p>
        </p:txBody>
      </p:sp>
    </p:spTree>
    <p:extLst>
      <p:ext uri="{BB962C8B-B14F-4D97-AF65-F5344CB8AC3E}">
        <p14:creationId xmlns:p14="http://schemas.microsoft.com/office/powerpoint/2010/main" val="1948408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Account numbers based on fund type.</a:t>
            </a:r>
          </a:p>
        </p:txBody>
      </p:sp>
      <p:sp>
        <p:nvSpPr>
          <p:cNvPr id="4" name="Slide Number Placeholder 3"/>
          <p:cNvSpPr>
            <a:spLocks noGrp="1"/>
          </p:cNvSpPr>
          <p:nvPr>
            <p:ph type="sldNum" sz="quarter" idx="5"/>
          </p:nvPr>
        </p:nvSpPr>
        <p:spPr/>
        <p:txBody>
          <a:bodyPr/>
          <a:lstStyle/>
          <a:p>
            <a:fld id="{6592A5A1-56EA-41D0-9C52-5BB87E1830FF}" type="slidenum">
              <a:rPr lang="en-US" smtClean="0"/>
              <a:t>5</a:t>
            </a:fld>
            <a:endParaRPr lang="en-US" dirty="0"/>
          </a:p>
        </p:txBody>
      </p:sp>
    </p:spTree>
    <p:extLst>
      <p:ext uri="{BB962C8B-B14F-4D97-AF65-F5344CB8AC3E}">
        <p14:creationId xmlns:p14="http://schemas.microsoft.com/office/powerpoint/2010/main" val="2755620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Mostly consisted to donor gifts in the past.</a:t>
            </a:r>
          </a:p>
          <a:p>
            <a:pPr marL="171450" indent="-171450">
              <a:buFont typeface="Arial" panose="020B0604020202020204" pitchFamily="34" charset="0"/>
              <a:buChar char="•"/>
            </a:pPr>
            <a:r>
              <a:rPr lang="en-US" dirty="0"/>
              <a:t>Donation in 1 year that spans multiple years can go into 21 with expenditures coming out in future years.</a:t>
            </a:r>
          </a:p>
          <a:p>
            <a:pPr marL="171450" indent="-171450">
              <a:buFont typeface="Arial" panose="020B0604020202020204" pitchFamily="34" charset="0"/>
              <a:buChar char="•"/>
            </a:pPr>
            <a:r>
              <a:rPr lang="en-US" dirty="0"/>
              <a:t>More student activities that are not fiduciary in this account now due to GASB 84</a:t>
            </a:r>
          </a:p>
          <a:p>
            <a:pPr marL="171450" indent="-171450">
              <a:buFont typeface="Arial" panose="020B0604020202020204" pitchFamily="34" charset="0"/>
              <a:buChar char="•"/>
            </a:pPr>
            <a:r>
              <a:rPr lang="en-US" dirty="0"/>
              <a:t>Must be used for the purpose they are intended for</a:t>
            </a:r>
          </a:p>
        </p:txBody>
      </p:sp>
      <p:sp>
        <p:nvSpPr>
          <p:cNvPr id="4" name="Slide Number Placeholder 3"/>
          <p:cNvSpPr>
            <a:spLocks noGrp="1"/>
          </p:cNvSpPr>
          <p:nvPr>
            <p:ph type="sldNum" sz="quarter" idx="5"/>
          </p:nvPr>
        </p:nvSpPr>
        <p:spPr/>
        <p:txBody>
          <a:bodyPr/>
          <a:lstStyle/>
          <a:p>
            <a:fld id="{6592A5A1-56EA-41D0-9C52-5BB87E1830FF}" type="slidenum">
              <a:rPr lang="en-US" smtClean="0"/>
              <a:t>6</a:t>
            </a:fld>
            <a:endParaRPr lang="en-US" dirty="0"/>
          </a:p>
        </p:txBody>
      </p:sp>
    </p:spTree>
    <p:extLst>
      <p:ext uri="{BB962C8B-B14F-4D97-AF65-F5344CB8AC3E}">
        <p14:creationId xmlns:p14="http://schemas.microsoft.com/office/powerpoint/2010/main" val="1663742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suggest using 21 when spanning years as it is excluded from shared costs. So if revenue comes in one year and expense are over next few years, shared cost not impacted.</a:t>
            </a:r>
          </a:p>
          <a:p>
            <a:pPr marL="171450" indent="-171450">
              <a:buFont typeface="Arial" panose="020B0604020202020204" pitchFamily="34" charset="0"/>
              <a:buChar char="•"/>
            </a:pPr>
            <a:r>
              <a:rPr lang="en-US" dirty="0"/>
              <a:t>If all in same year can use 10 as they would net and would not impact shared costs</a:t>
            </a:r>
          </a:p>
          <a:p>
            <a:pPr marL="171450" indent="-171450">
              <a:buFont typeface="Arial" panose="020B0604020202020204" pitchFamily="34" charset="0"/>
              <a:buChar char="•"/>
            </a:pPr>
            <a:r>
              <a:rPr lang="en-US" dirty="0"/>
              <a:t>Typically, would be recorded in 291. If specified for a certain purpose for a different fund. Most commonly we see donations related to capital projects. We would recommend this be coded to 291 in 49 and expenditures coded to 49 as well.</a:t>
            </a:r>
          </a:p>
        </p:txBody>
      </p:sp>
      <p:sp>
        <p:nvSpPr>
          <p:cNvPr id="4" name="Slide Number Placeholder 3"/>
          <p:cNvSpPr>
            <a:spLocks noGrp="1"/>
          </p:cNvSpPr>
          <p:nvPr>
            <p:ph type="sldNum" sz="quarter" idx="5"/>
          </p:nvPr>
        </p:nvSpPr>
        <p:spPr/>
        <p:txBody>
          <a:bodyPr/>
          <a:lstStyle/>
          <a:p>
            <a:fld id="{6592A5A1-56EA-41D0-9C52-5BB87E1830FF}" type="slidenum">
              <a:rPr lang="en-US" smtClean="0"/>
              <a:t>7</a:t>
            </a:fld>
            <a:endParaRPr lang="en-US" dirty="0"/>
          </a:p>
        </p:txBody>
      </p:sp>
    </p:spTree>
    <p:extLst>
      <p:ext uri="{BB962C8B-B14F-4D97-AF65-F5344CB8AC3E}">
        <p14:creationId xmlns:p14="http://schemas.microsoft.com/office/powerpoint/2010/main" val="2523700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Transactions such as the levy, the corresponding principal and interest payments.</a:t>
            </a:r>
          </a:p>
          <a:p>
            <a:pPr marL="171450" indent="-171450">
              <a:buFont typeface="Arial" panose="020B0604020202020204" pitchFamily="34" charset="0"/>
              <a:buChar char="•"/>
            </a:pPr>
            <a:r>
              <a:rPr lang="en-US" dirty="0"/>
              <a:t>Debt transactions template and example are there to help districts with the process of recording debt entries on their own. We are still willing to help districts but would like districts to at least give it a shot on their own. We know they are complicated and uncommon.</a:t>
            </a:r>
          </a:p>
          <a:p>
            <a:pPr marL="171450" indent="-171450">
              <a:buFont typeface="Arial" panose="020B0604020202020204" pitchFamily="34" charset="0"/>
              <a:buChar char="•"/>
            </a:pPr>
            <a:r>
              <a:rPr lang="en-US" dirty="0"/>
              <a:t>3 options of what you can do with Fund 39 fund balance if there is no longer payments to be made.</a:t>
            </a:r>
          </a:p>
        </p:txBody>
      </p:sp>
      <p:sp>
        <p:nvSpPr>
          <p:cNvPr id="4" name="Slide Number Placeholder 3"/>
          <p:cNvSpPr>
            <a:spLocks noGrp="1"/>
          </p:cNvSpPr>
          <p:nvPr>
            <p:ph type="sldNum" sz="quarter" idx="5"/>
          </p:nvPr>
        </p:nvSpPr>
        <p:spPr/>
        <p:txBody>
          <a:bodyPr/>
          <a:lstStyle/>
          <a:p>
            <a:fld id="{6592A5A1-56EA-41D0-9C52-5BB87E1830FF}" type="slidenum">
              <a:rPr lang="en-US" smtClean="0"/>
              <a:t>8</a:t>
            </a:fld>
            <a:endParaRPr lang="en-US" dirty="0"/>
          </a:p>
        </p:txBody>
      </p:sp>
    </p:spTree>
    <p:extLst>
      <p:ext uri="{BB962C8B-B14F-4D97-AF65-F5344CB8AC3E}">
        <p14:creationId xmlns:p14="http://schemas.microsoft.com/office/powerpoint/2010/main" val="3188439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Document Submission to Roger Kordus to use 46 in DPI Reporting Portal:</a:t>
            </a:r>
          </a:p>
          <a:p>
            <a:pPr marL="342900" marR="0" lvl="0" indent="-342900">
              <a:spcBef>
                <a:spcPts val="0"/>
              </a:spcBef>
              <a:spcAft>
                <a:spcPts val="0"/>
              </a:spcAft>
              <a:buFont typeface="+mj-lt"/>
              <a:buAutoNum type="arabicPeriod"/>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Official Board minutes approving the long-term capital improvement plan.</a:t>
            </a:r>
          </a:p>
          <a:p>
            <a:pPr marL="342900" marR="0" lvl="0" indent="-342900">
              <a:spcBef>
                <a:spcPts val="0"/>
              </a:spcBef>
              <a:spcAft>
                <a:spcPts val="0"/>
              </a:spcAft>
              <a:buFont typeface="+mj-lt"/>
              <a:buAutoNum type="arabicPeriod"/>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Signed resolution creating the Long-term Capital Improvement Trust Fund or official minutes documenting the creation of the fund.</a:t>
            </a:r>
          </a:p>
          <a:p>
            <a:pPr marL="342900" marR="0" lvl="0" indent="-342900">
              <a:spcBef>
                <a:spcPts val="0"/>
              </a:spcBef>
              <a:spcAft>
                <a:spcPts val="0"/>
              </a:spcAft>
              <a:buFont typeface="+mj-lt"/>
              <a:buAutoNum type="arabicPeriod"/>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Documentation that confirms the existence of a segregated bank/investment account.</a:t>
            </a:r>
          </a:p>
        </p:txBody>
      </p:sp>
      <p:sp>
        <p:nvSpPr>
          <p:cNvPr id="4" name="Slide Number Placeholder 3"/>
          <p:cNvSpPr>
            <a:spLocks noGrp="1"/>
          </p:cNvSpPr>
          <p:nvPr>
            <p:ph type="sldNum" sz="quarter" idx="5"/>
          </p:nvPr>
        </p:nvSpPr>
        <p:spPr/>
        <p:txBody>
          <a:bodyPr/>
          <a:lstStyle/>
          <a:p>
            <a:fld id="{6592A5A1-56EA-41D0-9C52-5BB87E1830FF}" type="slidenum">
              <a:rPr lang="en-US" smtClean="0"/>
              <a:t>12</a:t>
            </a:fld>
            <a:endParaRPr lang="en-US" dirty="0"/>
          </a:p>
        </p:txBody>
      </p:sp>
    </p:spTree>
    <p:extLst>
      <p:ext uri="{BB962C8B-B14F-4D97-AF65-F5344CB8AC3E}">
        <p14:creationId xmlns:p14="http://schemas.microsoft.com/office/powerpoint/2010/main" val="6745321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933526" y="1766642"/>
            <a:ext cx="8614582" cy="1724085"/>
          </a:xfrm>
          <a:prstGeom prst="rect">
            <a:avLst/>
          </a:prstGeom>
        </p:spPr>
        <p:txBody>
          <a:bodyPr>
            <a:noAutofit/>
          </a:bodyPr>
          <a:lstStyle>
            <a:lvl1pPr marL="0" indent="0" algn="ctr">
              <a:lnSpc>
                <a:spcPts val="5214"/>
              </a:lnSpc>
              <a:buNone/>
              <a:defRPr sz="4914" baseline="0">
                <a:solidFill>
                  <a:srgbClr val="333399"/>
                </a:solidFill>
                <a:latin typeface="Lato Black" panose="020F0A02020204030203" pitchFamily="34" charset="0"/>
              </a:defRPr>
            </a:lvl1pPr>
            <a:lvl2pPr>
              <a:defRPr sz="3599">
                <a:solidFill>
                  <a:srgbClr val="333399"/>
                </a:solidFill>
                <a:latin typeface="+mj-lt"/>
              </a:defRPr>
            </a:lvl2pPr>
            <a:lvl3pPr>
              <a:defRPr sz="3599">
                <a:solidFill>
                  <a:srgbClr val="333399"/>
                </a:solidFill>
                <a:latin typeface="+mj-lt"/>
              </a:defRPr>
            </a:lvl3pPr>
            <a:lvl4pPr>
              <a:defRPr sz="3599">
                <a:solidFill>
                  <a:srgbClr val="333399"/>
                </a:solidFill>
                <a:latin typeface="+mj-lt"/>
              </a:defRPr>
            </a:lvl4pPr>
            <a:lvl5pPr>
              <a:defRPr sz="3599">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7449809" y="4144592"/>
            <a:ext cx="3042118" cy="1534571"/>
          </a:xfrm>
          <a:prstGeom prst="rect">
            <a:avLst/>
          </a:prstGeom>
        </p:spPr>
        <p:txBody>
          <a:bodyPr>
            <a:normAutofit/>
          </a:bodyPr>
          <a:lstStyle>
            <a:lvl1pPr marL="0" indent="0" algn="l">
              <a:lnSpc>
                <a:spcPct val="100000"/>
              </a:lnSpc>
              <a:buNone/>
              <a:defRPr sz="2457"/>
            </a:lvl1pPr>
            <a:lvl2pPr marL="467873" indent="0">
              <a:lnSpc>
                <a:spcPct val="100000"/>
              </a:lnSpc>
              <a:buNone/>
              <a:defRPr sz="2000"/>
            </a:lvl2pPr>
            <a:lvl3pPr marL="935745" indent="0">
              <a:lnSpc>
                <a:spcPct val="100000"/>
              </a:lnSpc>
              <a:buNone/>
              <a:defRPr sz="2000"/>
            </a:lvl3pPr>
            <a:lvl4pPr marL="1403618" indent="0">
              <a:lnSpc>
                <a:spcPct val="100000"/>
              </a:lnSpc>
              <a:buNone/>
              <a:defRPr sz="2000"/>
            </a:lvl4pPr>
            <a:lvl5pPr marL="1871491" indent="0">
              <a:lnSpc>
                <a:spcPct val="100000"/>
              </a:lnSpc>
              <a:buNone/>
              <a:defRPr sz="2000"/>
            </a:lvl5pPr>
          </a:lstStyle>
          <a:p>
            <a:pPr lvl="0"/>
            <a:r>
              <a:rPr lang="en-US" dirty="0"/>
              <a:t>Name of Presenter</a:t>
            </a:r>
            <a:br>
              <a:rPr lang="en-US" dirty="0"/>
            </a:br>
            <a:r>
              <a:rPr lang="en-US" dirty="0"/>
              <a:t>Title</a:t>
            </a:r>
            <a:br>
              <a:rPr lang="en-US" dirty="0"/>
            </a:br>
            <a:r>
              <a:rPr lang="en-US" dirty="0"/>
              <a:t>Date</a:t>
            </a:r>
          </a:p>
        </p:txBody>
      </p:sp>
      <p:pic>
        <p:nvPicPr>
          <p:cNvPr id="3" name="Picture 2">
            <a:extLst>
              <a:ext uri="{FF2B5EF4-FFF2-40B4-BE49-F238E27FC236}">
                <a16:creationId xmlns:a16="http://schemas.microsoft.com/office/drawing/2014/main" id="{BD6019A1-1E44-B943-8EFE-C3056F529F64}"/>
              </a:ext>
            </a:extLst>
          </p:cNvPr>
          <p:cNvPicPr>
            <a:picLocks noChangeAspect="1"/>
          </p:cNvPicPr>
          <p:nvPr/>
        </p:nvPicPr>
        <p:blipFill>
          <a:blip r:embed="rId2" cstate="print">
            <a:extLst>
              <a:ext uri="{28A0092B-C50C-407E-A947-70E740481C1C}">
                <a14:useLocalDpi xmlns:a14="http://schemas.microsoft.com/office/drawing/2010/main" val="0"/>
              </a:ext>
            </a:extLst>
          </a:blip>
          <a:srcRect t="3725" b="3725"/>
          <a:stretch/>
        </p:blipFill>
        <p:spPr>
          <a:xfrm>
            <a:off x="0" y="4474718"/>
            <a:ext cx="12477955" cy="2548382"/>
          </a:xfrm>
          <a:prstGeom prst="rect">
            <a:avLst/>
          </a:prstGeom>
        </p:spPr>
      </p:pic>
    </p:spTree>
    <p:extLst>
      <p:ext uri="{BB962C8B-B14F-4D97-AF65-F5344CB8AC3E}">
        <p14:creationId xmlns:p14="http://schemas.microsoft.com/office/powerpoint/2010/main" val="343224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6" name="Title 4"/>
          <p:cNvSpPr txBox="1">
            <a:spLocks/>
          </p:cNvSpPr>
          <p:nvPr/>
        </p:nvSpPr>
        <p:spPr bwMode="auto">
          <a:xfrm>
            <a:off x="-8605" y="1"/>
            <a:ext cx="12489530" cy="1258460"/>
          </a:xfrm>
          <a:prstGeom prst="rect">
            <a:avLst/>
          </a:prstGeom>
          <a:solidFill>
            <a:srgbClr val="333399"/>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800876" y="1635009"/>
            <a:ext cx="6888637" cy="3431029"/>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r>
              <a:rPr lang="en-US"/>
              <a:t>Click to edit Master text styles</a:t>
            </a:r>
          </a:p>
        </p:txBody>
      </p:sp>
    </p:spTree>
    <p:extLst>
      <p:ext uri="{BB962C8B-B14F-4D97-AF65-F5344CB8AC3E}">
        <p14:creationId xmlns:p14="http://schemas.microsoft.com/office/powerpoint/2010/main" val="4279940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Video">
    <p:spTree>
      <p:nvGrpSpPr>
        <p:cNvPr id="1" name=""/>
        <p:cNvGrpSpPr/>
        <p:nvPr/>
      </p:nvGrpSpPr>
      <p:grpSpPr>
        <a:xfrm>
          <a:off x="0" y="0"/>
          <a:ext cx="0" cy="0"/>
          <a:chOff x="0" y="0"/>
          <a:chExt cx="0" cy="0"/>
        </a:xfrm>
      </p:grpSpPr>
      <p:sp>
        <p:nvSpPr>
          <p:cNvPr id="6" name="Title 4"/>
          <p:cNvSpPr txBox="1">
            <a:spLocks/>
          </p:cNvSpPr>
          <p:nvPr/>
        </p:nvSpPr>
        <p:spPr bwMode="auto">
          <a:xfrm>
            <a:off x="-8605" y="1"/>
            <a:ext cx="12489530" cy="1258460"/>
          </a:xfrm>
          <a:prstGeom prst="rect">
            <a:avLst/>
          </a:prstGeom>
          <a:solidFill>
            <a:srgbClr val="333399"/>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787205" y="1781716"/>
            <a:ext cx="6886177" cy="3455192"/>
          </a:xfrm>
        </p:spPr>
        <p:txBody>
          <a:bodyPr/>
          <a:lstStyle/>
          <a:p>
            <a:r>
              <a:rPr lang="en-US" dirty="0"/>
              <a:t>Click icon to add media</a:t>
            </a:r>
          </a:p>
        </p:txBody>
      </p:sp>
    </p:spTree>
    <p:extLst>
      <p:ext uri="{BB962C8B-B14F-4D97-AF65-F5344CB8AC3E}">
        <p14:creationId xmlns:p14="http://schemas.microsoft.com/office/powerpoint/2010/main" val="239306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1286887" y="1744010"/>
            <a:ext cx="5450794" cy="3180803"/>
          </a:xfrm>
        </p:spPr>
        <p:txBody>
          <a:bodyPr>
            <a:normAutofit/>
          </a:bodyPr>
          <a:lstStyle>
            <a:lvl1pPr marL="468024" indent="-468024">
              <a:lnSpc>
                <a:spcPct val="150000"/>
              </a:lnSpc>
              <a:spcAft>
                <a:spcPts val="599"/>
              </a:spcAft>
              <a:buFont typeface="Arial"/>
              <a:buChar char="•"/>
              <a:defRPr sz="3276" b="1"/>
            </a:lvl1pPr>
            <a:lvl2pPr marL="467873" indent="0">
              <a:lnSpc>
                <a:spcPct val="150000"/>
              </a:lnSpc>
              <a:buNone/>
              <a:defRPr/>
            </a:lvl2pPr>
            <a:lvl3pPr marL="935745" indent="0">
              <a:lnSpc>
                <a:spcPct val="150000"/>
              </a:lnSpc>
              <a:buNone/>
              <a:defRPr/>
            </a:lvl3pPr>
            <a:lvl4pPr marL="1403619" indent="0">
              <a:lnSpc>
                <a:spcPct val="150000"/>
              </a:lnSpc>
              <a:buNone/>
              <a:defRPr/>
            </a:lvl4pPr>
            <a:lvl5pPr marL="1871492" indent="0">
              <a:lnSpc>
                <a:spcPct val="150000"/>
              </a:lnSpc>
              <a:buNone/>
              <a:defRPr/>
            </a:lvl5pPr>
          </a:lstStyle>
          <a:p>
            <a:pPr lvl="0"/>
            <a:r>
              <a:rPr lang="en-US"/>
              <a:t>Click to edit Master text styles</a:t>
            </a:r>
          </a:p>
        </p:txBody>
      </p:sp>
      <p:sp>
        <p:nvSpPr>
          <p:cNvPr id="13" name="Picture Placeholder 12"/>
          <p:cNvSpPr>
            <a:spLocks noGrp="1"/>
          </p:cNvSpPr>
          <p:nvPr>
            <p:ph type="pic" sz="quarter" idx="15" hasCustomPrompt="1"/>
          </p:nvPr>
        </p:nvSpPr>
        <p:spPr>
          <a:xfrm rot="375682">
            <a:off x="7121968" y="1976995"/>
            <a:ext cx="4668671" cy="4220013"/>
          </a:xfrm>
        </p:spPr>
        <p:txBody>
          <a:bodyPr/>
          <a:lstStyle>
            <a:lvl1pPr marL="0" indent="0">
              <a:buNone/>
              <a:defRPr baseline="0">
                <a:solidFill>
                  <a:schemeClr val="bg2"/>
                </a:solidFill>
              </a:defRPr>
            </a:lvl1pPr>
          </a:lstStyle>
          <a:p>
            <a:r>
              <a:rPr lang="en-US" dirty="0"/>
              <a:t>Insert picture here</a:t>
            </a:r>
          </a:p>
        </p:txBody>
      </p:sp>
    </p:spTree>
    <p:extLst>
      <p:ext uri="{BB962C8B-B14F-4D97-AF65-F5344CB8AC3E}">
        <p14:creationId xmlns:p14="http://schemas.microsoft.com/office/powerpoint/2010/main" val="3460784512"/>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mage only no text">
    <p:spTree>
      <p:nvGrpSpPr>
        <p:cNvPr id="1" name=""/>
        <p:cNvGrpSpPr/>
        <p:nvPr/>
      </p:nvGrpSpPr>
      <p:grpSpPr>
        <a:xfrm>
          <a:off x="0" y="0"/>
          <a:ext cx="0" cy="0"/>
          <a:chOff x="0" y="0"/>
          <a:chExt cx="0" cy="0"/>
        </a:xfrm>
      </p:grpSpPr>
      <p:sp>
        <p:nvSpPr>
          <p:cNvPr id="10" name="Text Placeholder 4"/>
          <p:cNvSpPr>
            <a:spLocks noGrp="1"/>
          </p:cNvSpPr>
          <p:nvPr>
            <p:ph type="body" sz="quarter" idx="13"/>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a:t>Click to edit Master text styles</a:t>
            </a:r>
          </a:p>
        </p:txBody>
      </p:sp>
    </p:spTree>
    <p:extLst>
      <p:ext uri="{BB962C8B-B14F-4D97-AF65-F5344CB8AC3E}">
        <p14:creationId xmlns:p14="http://schemas.microsoft.com/office/powerpoint/2010/main" val="3091901432"/>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Video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12030" y="5066696"/>
            <a:ext cx="12493036" cy="1961158"/>
          </a:xfrm>
          <a:prstGeom prst="rect">
            <a:avLst/>
          </a:prstGeom>
        </p:spPr>
      </p:pic>
      <p:sp>
        <p:nvSpPr>
          <p:cNvPr id="6" name="Title 4"/>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
        <p:nvSpPr>
          <p:cNvPr id="5" name="Text Placeholder 4"/>
          <p:cNvSpPr>
            <a:spLocks noGrp="1"/>
          </p:cNvSpPr>
          <p:nvPr>
            <p:ph type="body" sz="quarter" idx="13" hasCustomPrompt="1"/>
          </p:nvPr>
        </p:nvSpPr>
        <p:spPr>
          <a:xfrm>
            <a:off x="0" y="1"/>
            <a:ext cx="12480925" cy="1258460"/>
          </a:xfrm>
        </p:spPr>
        <p:txBody>
          <a:bodyPr anchor="ctr">
            <a:normAutofit/>
          </a:bodyPr>
          <a:lstStyle>
            <a:lvl1pPr marL="0" indent="0" algn="ctr">
              <a:buNone/>
              <a:defRPr sz="4914">
                <a:solidFill>
                  <a:schemeClr val="bg1"/>
                </a:solidFill>
                <a:latin typeface="Lato Black" panose="020F0A02020204030203" pitchFamily="34" charset="0"/>
              </a:defRPr>
            </a:lvl1pPr>
          </a:lstStyle>
          <a:p>
            <a:pPr lvl="0"/>
            <a:r>
              <a:rPr lang="en-US" dirty="0"/>
              <a:t>Sample Video Slide</a:t>
            </a:r>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450570" y="6087949"/>
            <a:ext cx="810827" cy="821408"/>
          </a:xfrm>
          <a:prstGeom prst="rect">
            <a:avLst/>
          </a:prstGeom>
        </p:spPr>
      </p:pic>
      <p:sp>
        <p:nvSpPr>
          <p:cNvPr id="3" name="Media Placeholder 2"/>
          <p:cNvSpPr>
            <a:spLocks noGrp="1"/>
          </p:cNvSpPr>
          <p:nvPr>
            <p:ph type="media" sz="quarter" idx="15"/>
          </p:nvPr>
        </p:nvSpPr>
        <p:spPr>
          <a:xfrm>
            <a:off x="2787205" y="1781716"/>
            <a:ext cx="6886177" cy="3455192"/>
          </a:xfrm>
        </p:spPr>
        <p:txBody>
          <a:bodyPr/>
          <a:lstStyle/>
          <a:p>
            <a:endParaRPr lang="en-US" dirty="0"/>
          </a:p>
        </p:txBody>
      </p:sp>
    </p:spTree>
    <p:extLst>
      <p:ext uri="{BB962C8B-B14F-4D97-AF65-F5344CB8AC3E}">
        <p14:creationId xmlns:p14="http://schemas.microsoft.com/office/powerpoint/2010/main" val="2320992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ext only">
    <p:spTree>
      <p:nvGrpSpPr>
        <p:cNvPr id="1" name=""/>
        <p:cNvGrpSpPr/>
        <p:nvPr/>
      </p:nvGrpSpPr>
      <p:grpSpPr>
        <a:xfrm>
          <a:off x="0" y="0"/>
          <a:ext cx="0" cy="0"/>
          <a:chOff x="0" y="0"/>
          <a:chExt cx="0" cy="0"/>
        </a:xfrm>
      </p:grpSpPr>
      <p:sp>
        <p:nvSpPr>
          <p:cNvPr id="5" name="Text Placeholder 4"/>
          <p:cNvSpPr>
            <a:spLocks noGrp="1"/>
          </p:cNvSpPr>
          <p:nvPr>
            <p:ph type="body" sz="quarter" idx="13" hasCustomPrompt="1"/>
          </p:nvPr>
        </p:nvSpPr>
        <p:spPr>
          <a:xfrm>
            <a:off x="735497" y="0"/>
            <a:ext cx="10972800" cy="126227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6" name="Text Placeholder 11"/>
          <p:cNvSpPr>
            <a:spLocks noGrp="1"/>
          </p:cNvSpPr>
          <p:nvPr>
            <p:ph type="body" sz="quarter" idx="14"/>
          </p:nvPr>
        </p:nvSpPr>
        <p:spPr>
          <a:xfrm>
            <a:off x="2840633" y="1858617"/>
            <a:ext cx="6888637" cy="4631635"/>
          </a:xfrm>
        </p:spPr>
        <p:txBody>
          <a:bodyPr>
            <a:normAutofit/>
          </a:bodyPr>
          <a:lstStyle>
            <a:lvl1pPr marL="468024" indent="-468024">
              <a:lnSpc>
                <a:spcPct val="150000"/>
              </a:lnSpc>
              <a:spcAft>
                <a:spcPts val="599"/>
              </a:spcAft>
              <a:buFont typeface="Arial"/>
              <a:buChar char="•"/>
              <a:defRPr sz="3276" b="1"/>
            </a:lvl1pPr>
            <a:lvl2pPr marL="467873" indent="0">
              <a:buNone/>
              <a:defRPr sz="2399"/>
            </a:lvl2pPr>
            <a:lvl3pPr marL="935745" indent="0">
              <a:buNone/>
              <a:defRPr sz="2399"/>
            </a:lvl3pPr>
            <a:lvl4pPr marL="1403619" indent="0">
              <a:buNone/>
              <a:defRPr sz="2399"/>
            </a:lvl4pPr>
            <a:lvl5pPr marL="1871492" indent="0">
              <a:buNone/>
              <a:defRPr sz="2399"/>
            </a:lvl5pPr>
          </a:lstStyle>
          <a:p>
            <a:pPr lvl="0"/>
            <a:endParaRPr lang="en-US" dirty="0"/>
          </a:p>
        </p:txBody>
      </p:sp>
    </p:spTree>
    <p:extLst>
      <p:ext uri="{BB962C8B-B14F-4D97-AF65-F5344CB8AC3E}">
        <p14:creationId xmlns:p14="http://schemas.microsoft.com/office/powerpoint/2010/main" val="2162182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Video">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775252" y="0"/>
            <a:ext cx="10962861" cy="1252330"/>
          </a:xfrm>
        </p:spPr>
        <p:txBody>
          <a:bodyPr anchor="ctr">
            <a:normAutofit/>
          </a:bodyPr>
          <a:lstStyle>
            <a:lvl1pPr marL="0" indent="0" algn="ctr">
              <a:buNone/>
              <a:defRPr sz="4800">
                <a:solidFill>
                  <a:schemeClr val="bg1"/>
                </a:solidFill>
                <a:latin typeface="+mj-lt"/>
              </a:defRPr>
            </a:lvl1pPr>
          </a:lstStyle>
          <a:p>
            <a:pPr lvl="0"/>
            <a:r>
              <a:rPr lang="en-US" dirty="0"/>
              <a:t>Title</a:t>
            </a:r>
          </a:p>
        </p:txBody>
      </p:sp>
      <p:sp>
        <p:nvSpPr>
          <p:cNvPr id="5" name="Media Placeholder 2"/>
          <p:cNvSpPr>
            <a:spLocks noGrp="1"/>
          </p:cNvSpPr>
          <p:nvPr>
            <p:ph type="media" sz="quarter" idx="15"/>
          </p:nvPr>
        </p:nvSpPr>
        <p:spPr>
          <a:xfrm>
            <a:off x="2867832" y="1838740"/>
            <a:ext cx="6886177" cy="4641572"/>
          </a:xfrm>
        </p:spPr>
        <p:txBody>
          <a:bodyPr/>
          <a:lstStyle/>
          <a:p>
            <a:endParaRPr lang="en-US" dirty="0"/>
          </a:p>
        </p:txBody>
      </p:sp>
    </p:spTree>
    <p:extLst>
      <p:ext uri="{BB962C8B-B14F-4D97-AF65-F5344CB8AC3E}">
        <p14:creationId xmlns:p14="http://schemas.microsoft.com/office/powerpoint/2010/main" val="2784761228"/>
      </p:ext>
    </p:extLst>
  </p:cSld>
  <p:clrMapOvr>
    <a:masterClrMapping/>
  </p:clrMapOvr>
  <p:extLst>
    <p:ext uri="{DCECCB84-F9BA-43D5-87BE-67443E8EF086}">
      <p15:sldGuideLst xmlns:p15="http://schemas.microsoft.com/office/powerpoint/2012/main">
        <p15:guide id="1" orient="horz" pos="22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alphaModFix amt="50871"/>
            <a:lum/>
          </a:blip>
          <a:srcRect/>
          <a:stretch>
            <a:fillRect t="-1000" b="-1000"/>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81167" y="1862592"/>
            <a:ext cx="6500553" cy="3384856"/>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p:nvSpPr>
        <p:spPr bwMode="auto">
          <a:xfrm>
            <a:off x="-8605" y="1"/>
            <a:ext cx="12489530" cy="1258460"/>
          </a:xfrm>
          <a:prstGeom prst="rect">
            <a:avLst/>
          </a:prstGeom>
          <a:solidFill>
            <a:srgbClr val="333399"/>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
        <p:nvSpPr>
          <p:cNvPr id="2" name="Title Placeholder 1"/>
          <p:cNvSpPr>
            <a:spLocks noGrp="1"/>
          </p:cNvSpPr>
          <p:nvPr>
            <p:ph type="title"/>
          </p:nvPr>
        </p:nvSpPr>
        <p:spPr>
          <a:xfrm>
            <a:off x="841149" y="0"/>
            <a:ext cx="10764798" cy="1248551"/>
          </a:xfrm>
          <a:prstGeom prst="rect">
            <a:avLst/>
          </a:prstGeom>
        </p:spPr>
        <p:txBody>
          <a:bodyPr vert="horz" lIns="91440" tIns="45720" rIns="91440" bIns="45720" rtlCol="0" anchor="ctr">
            <a:normAutofit/>
          </a:bodyPr>
          <a:lstStyle/>
          <a:p>
            <a:r>
              <a:rPr lang="en-US" dirty="0"/>
              <a:t>Text Slide Master</a:t>
            </a:r>
          </a:p>
        </p:txBody>
      </p:sp>
      <p:pic>
        <p:nvPicPr>
          <p:cNvPr id="6" name="Picture 5">
            <a:extLst>
              <a:ext uri="{FF2B5EF4-FFF2-40B4-BE49-F238E27FC236}">
                <a16:creationId xmlns:a16="http://schemas.microsoft.com/office/drawing/2014/main" id="{D119FF6B-1E6B-4CED-98E8-AD07991420FE}"/>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l="4558" t="2280" r="11021" b="2749"/>
          <a:stretch/>
        </p:blipFill>
        <p:spPr>
          <a:xfrm>
            <a:off x="0" y="2"/>
            <a:ext cx="12476748" cy="7023098"/>
          </a:xfrm>
          <a:prstGeom prst="rect">
            <a:avLst/>
          </a:prstGeom>
        </p:spPr>
      </p:pic>
      <p:sp>
        <p:nvSpPr>
          <p:cNvPr id="7" name="Title 4">
            <a:extLst>
              <a:ext uri="{FF2B5EF4-FFF2-40B4-BE49-F238E27FC236}">
                <a16:creationId xmlns:a16="http://schemas.microsoft.com/office/drawing/2014/main" id="{BEECC77A-F63A-4D66-B603-65B0186E0B6A}"/>
              </a:ext>
            </a:extLst>
          </p:cNvPr>
          <p:cNvSpPr txBox="1">
            <a:spLocks/>
          </p:cNvSpPr>
          <p:nvPr userDrawn="1"/>
        </p:nvSpPr>
        <p:spPr bwMode="auto">
          <a:xfrm>
            <a:off x="-8605" y="1"/>
            <a:ext cx="12489530" cy="1258460"/>
          </a:xfrm>
          <a:prstGeom prst="rect">
            <a:avLst/>
          </a:prstGeom>
          <a:solidFill>
            <a:srgbClr val="262087"/>
          </a:solidFill>
          <a:ln w="9525">
            <a:noFill/>
            <a:miter lim="800000"/>
            <a:headEnd/>
            <a:tailEnd/>
          </a:ln>
        </p:spPr>
        <p:txBody>
          <a:bodyPr vert="horz" wrap="square" lIns="91407" tIns="45703" rIns="91407" bIns="45703"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3199" dirty="0">
              <a:latin typeface="Lato Black" panose="020F0A02020204030203" pitchFamily="34" charset="0"/>
            </a:endParaRPr>
          </a:p>
        </p:txBody>
      </p:sp>
    </p:spTree>
    <p:extLst>
      <p:ext uri="{BB962C8B-B14F-4D97-AF65-F5344CB8AC3E}">
        <p14:creationId xmlns:p14="http://schemas.microsoft.com/office/powerpoint/2010/main" val="296889366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672" r:id="rId7"/>
    <p:sldLayoutId id="2147483676" r:id="rId8"/>
  </p:sldLayoutIdLst>
  <p:txStyles>
    <p:titleStyle>
      <a:lvl1pPr algn="ctr" defTabSz="936048" rtl="0" eaLnBrk="1" latinLnBrk="0" hangingPunct="1">
        <a:lnSpc>
          <a:spcPct val="90000"/>
        </a:lnSpc>
        <a:spcBef>
          <a:spcPct val="0"/>
        </a:spcBef>
        <a:buNone/>
        <a:defRPr sz="4914" kern="1200">
          <a:solidFill>
            <a:schemeClr val="bg1"/>
          </a:solidFill>
          <a:latin typeface="Lato Black" panose="020F0A02020204030203" pitchFamily="34" charset="0"/>
          <a:ea typeface="+mj-ea"/>
          <a:cs typeface="+mj-cs"/>
        </a:defRPr>
      </a:lvl1pPr>
    </p:titleStyle>
    <p:bodyStyle>
      <a:lvl1pPr marL="224652" indent="-224652" algn="l" defTabSz="936048" rtl="0" eaLnBrk="1" latinLnBrk="0" hangingPunct="1">
        <a:lnSpc>
          <a:spcPct val="100000"/>
        </a:lnSpc>
        <a:spcBef>
          <a:spcPts val="0"/>
        </a:spcBef>
        <a:spcAft>
          <a:spcPts val="4095"/>
        </a:spcAft>
        <a:buFont typeface="Arial"/>
        <a:buChar char="•"/>
        <a:defRPr sz="3276" b="1" kern="1200">
          <a:solidFill>
            <a:schemeClr val="tx1"/>
          </a:solidFill>
          <a:latin typeface="Lato" panose="020F0502020204030203" pitchFamily="34" charset="0"/>
          <a:ea typeface="+mn-ea"/>
          <a:cs typeface="+mn-cs"/>
        </a:defRPr>
      </a:lvl1pPr>
      <a:lvl2pPr marL="468024" indent="0" algn="l" defTabSz="936048" rtl="0" eaLnBrk="1" latinLnBrk="0" hangingPunct="1">
        <a:lnSpc>
          <a:spcPct val="150000"/>
        </a:lnSpc>
        <a:spcBef>
          <a:spcPts val="512"/>
        </a:spcBef>
        <a:buFont typeface="Lato" panose="020F0502020204030203" pitchFamily="34" charset="0"/>
        <a:buNone/>
        <a:defRPr sz="3276" kern="1200">
          <a:solidFill>
            <a:schemeClr val="tx1"/>
          </a:solidFill>
          <a:latin typeface="Lato" panose="020F0502020204030203" pitchFamily="34" charset="0"/>
          <a:ea typeface="+mn-ea"/>
          <a:cs typeface="+mn-cs"/>
        </a:defRPr>
      </a:lvl2pPr>
      <a:lvl3pPr marL="1170061" indent="-234012" algn="l" defTabSz="936048" rtl="0" eaLnBrk="1" latinLnBrk="0" hangingPunct="1">
        <a:lnSpc>
          <a:spcPct val="90000"/>
        </a:lnSpc>
        <a:spcBef>
          <a:spcPts val="512"/>
        </a:spcBef>
        <a:buFont typeface="Arial" panose="020B0604020202020204" pitchFamily="34" charset="0"/>
        <a:buChar char="•"/>
        <a:defRPr sz="2047" kern="1200">
          <a:solidFill>
            <a:schemeClr val="tx1"/>
          </a:solidFill>
          <a:latin typeface="+mn-lt"/>
          <a:ea typeface="+mn-ea"/>
          <a:cs typeface="+mn-cs"/>
        </a:defRPr>
      </a:lvl3pPr>
      <a:lvl4pPr marL="1638085"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4pPr>
      <a:lvl5pPr marL="2106109"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5pPr>
      <a:lvl6pPr marL="2574133"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6pPr>
      <a:lvl7pPr marL="3042157"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7pPr>
      <a:lvl8pPr marL="3510182"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8pPr>
      <a:lvl9pPr marL="3978206" indent="-234012" algn="l" defTabSz="936048" rtl="0" eaLnBrk="1" latinLnBrk="0" hangingPunct="1">
        <a:lnSpc>
          <a:spcPct val="90000"/>
        </a:lnSpc>
        <a:spcBef>
          <a:spcPts val="512"/>
        </a:spcBef>
        <a:buFont typeface="Arial" panose="020B0604020202020204" pitchFamily="34" charset="0"/>
        <a:buChar char="•"/>
        <a:defRPr sz="1843" kern="1200">
          <a:solidFill>
            <a:schemeClr val="tx1"/>
          </a:solidFill>
          <a:latin typeface="+mn-lt"/>
          <a:ea typeface="+mn-ea"/>
          <a:cs typeface="+mn-cs"/>
        </a:defRPr>
      </a:lvl9pPr>
    </p:bodyStyle>
    <p:otherStyle>
      <a:defPPr>
        <a:defRPr lang="en-US"/>
      </a:defPPr>
      <a:lvl1pPr marL="0" algn="l" defTabSz="936048" rtl="0" eaLnBrk="1" latinLnBrk="0" hangingPunct="1">
        <a:defRPr sz="1843" kern="1200">
          <a:solidFill>
            <a:schemeClr val="tx1"/>
          </a:solidFill>
          <a:latin typeface="+mn-lt"/>
          <a:ea typeface="+mn-ea"/>
          <a:cs typeface="+mn-cs"/>
        </a:defRPr>
      </a:lvl1pPr>
      <a:lvl2pPr marL="468024" algn="l" defTabSz="936048" rtl="0" eaLnBrk="1" latinLnBrk="0" hangingPunct="1">
        <a:defRPr sz="1843" kern="1200">
          <a:solidFill>
            <a:schemeClr val="tx1"/>
          </a:solidFill>
          <a:latin typeface="+mn-lt"/>
          <a:ea typeface="+mn-ea"/>
          <a:cs typeface="+mn-cs"/>
        </a:defRPr>
      </a:lvl2pPr>
      <a:lvl3pPr marL="936048" algn="l" defTabSz="936048" rtl="0" eaLnBrk="1" latinLnBrk="0" hangingPunct="1">
        <a:defRPr sz="1843" kern="1200">
          <a:solidFill>
            <a:schemeClr val="tx1"/>
          </a:solidFill>
          <a:latin typeface="+mn-lt"/>
          <a:ea typeface="+mn-ea"/>
          <a:cs typeface="+mn-cs"/>
        </a:defRPr>
      </a:lvl3pPr>
      <a:lvl4pPr marL="1404073" algn="l" defTabSz="936048" rtl="0" eaLnBrk="1" latinLnBrk="0" hangingPunct="1">
        <a:defRPr sz="1843" kern="1200">
          <a:solidFill>
            <a:schemeClr val="tx1"/>
          </a:solidFill>
          <a:latin typeface="+mn-lt"/>
          <a:ea typeface="+mn-ea"/>
          <a:cs typeface="+mn-cs"/>
        </a:defRPr>
      </a:lvl4pPr>
      <a:lvl5pPr marL="1872097" algn="l" defTabSz="936048" rtl="0" eaLnBrk="1" latinLnBrk="0" hangingPunct="1">
        <a:defRPr sz="1843" kern="1200">
          <a:solidFill>
            <a:schemeClr val="tx1"/>
          </a:solidFill>
          <a:latin typeface="+mn-lt"/>
          <a:ea typeface="+mn-ea"/>
          <a:cs typeface="+mn-cs"/>
        </a:defRPr>
      </a:lvl5pPr>
      <a:lvl6pPr marL="2340121" algn="l" defTabSz="936048" rtl="0" eaLnBrk="1" latinLnBrk="0" hangingPunct="1">
        <a:defRPr sz="1843" kern="1200">
          <a:solidFill>
            <a:schemeClr val="tx1"/>
          </a:solidFill>
          <a:latin typeface="+mn-lt"/>
          <a:ea typeface="+mn-ea"/>
          <a:cs typeface="+mn-cs"/>
        </a:defRPr>
      </a:lvl6pPr>
      <a:lvl7pPr marL="2808145" algn="l" defTabSz="936048" rtl="0" eaLnBrk="1" latinLnBrk="0" hangingPunct="1">
        <a:defRPr sz="1843" kern="1200">
          <a:solidFill>
            <a:schemeClr val="tx1"/>
          </a:solidFill>
          <a:latin typeface="+mn-lt"/>
          <a:ea typeface="+mn-ea"/>
          <a:cs typeface="+mn-cs"/>
        </a:defRPr>
      </a:lvl7pPr>
      <a:lvl8pPr marL="3276169" algn="l" defTabSz="936048" rtl="0" eaLnBrk="1" latinLnBrk="0" hangingPunct="1">
        <a:defRPr sz="1843" kern="1200">
          <a:solidFill>
            <a:schemeClr val="tx1"/>
          </a:solidFill>
          <a:latin typeface="+mn-lt"/>
          <a:ea typeface="+mn-ea"/>
          <a:cs typeface="+mn-cs"/>
        </a:defRPr>
      </a:lvl8pPr>
      <a:lvl9pPr marL="3744194" algn="l" defTabSz="936048" rtl="0" eaLnBrk="1" latinLnBrk="0" hangingPunct="1">
        <a:defRPr sz="18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oger.Kordus@dpi.wi.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dpi.wi.gov/sfs/finances/fund-info/capital-projects-funds" TargetMode="External"/><Relationship Id="rId3" Type="http://schemas.openxmlformats.org/officeDocument/2006/relationships/hyperlink" Target="https://dpi.wi.gov/sites/default/files/imce/sfs/Capital-Projects-Funds-Summary-Update-Fall2018.pdf" TargetMode="External"/><Relationship Id="rId7" Type="http://schemas.openxmlformats.org/officeDocument/2006/relationships/hyperlink" Target="https://dpi.wi.gov/sites/default/files/imce/sfs/ppt/Capital_Projects_Funds_41_46_June_20_2019pptx.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pi.wi.gov/sites/default/files/imce/sfs/ppt/Fund41cap_expans_publishJanuary2019.pptx" TargetMode="External"/><Relationship Id="rId5" Type="http://schemas.openxmlformats.org/officeDocument/2006/relationships/hyperlink" Target="https://dpi.wi.gov/sites/default/files/imce/sfs/doc/Long-Term-Capital-Improvement-Trust-Fund-46%282%29.docx" TargetMode="External"/><Relationship Id="rId4" Type="http://schemas.openxmlformats.org/officeDocument/2006/relationships/hyperlink" Target="https://dpi.wi.gov/sites/default/files/imce/sfs/doc/cap_expans_publish.doc"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pi.wi.gov/sites/default/files/imce/sfs/sample_journal_entries.xl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dpi.wi.gov/sfs/finances/fund-info/employee-benefit-trust-fund" TargetMode="External"/><Relationship Id="rId4" Type="http://schemas.openxmlformats.org/officeDocument/2006/relationships/hyperlink" Target="https://dpi.wi.gov/sites/default/files/imce/sfs/Fund_73_account_descriptions.doc"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pi.wi.gov/sfs/finances/fund-info/community-service/overview"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docs.legis.wisconsin.gov/document/statutes/121.07(6)"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dpi.wi.gov/sfs/finances/fund-info/community-service/overview"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dpi.wi.gov/sfs/finances/fund-info/community-service/fund-80"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dpi.wi.gov/sites/default/files/imce/sfs/pdf/Final-Decision-Tree-for-Potential-Fund-80-03-2019.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ocs.legis.wisconsin.gov/statutes/statutes/121/VII/91/4/r"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pi.wi.gov/sites/default/files/imce/sfs/pdf/WUFAR_Revision_21-22.1.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dpi.wi.gov/sfs/finances/fund-info/community-service/overview"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docs.legis.wisconsin.gov/statutes/statutes/66/iii/0301"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dpi.wi.gov/sfs/finances/fund-info/package-cooperative-funds"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Jillian.Raff@dpi.wi.gov"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hyperlink" Target="http://dpi.wi.gov/sfs" TargetMode="External"/><Relationship Id="rId4" Type="http://schemas.openxmlformats.org/officeDocument/2006/relationships/hyperlink" Target="mailto:Roger.Kordus@dpi.wi.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pi.wi.gov/sfs/finances/debt/overvie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dpi.wi.gov/sites/default/files/imce/sfs/pdf/Fund-39-Balance-Transfer-Policy.pdf" TargetMode="External"/><Relationship Id="rId4" Type="http://schemas.openxmlformats.org/officeDocument/2006/relationships/hyperlink" Target="http://dpi.wi.gov/sfs/finances/wufar/accounting-issues-exampl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A7DD1D-C3A0-4A63-A839-E33D2A7C30B0}"/>
              </a:ext>
            </a:extLst>
          </p:cNvPr>
          <p:cNvSpPr>
            <a:spLocks noGrp="1"/>
          </p:cNvSpPr>
          <p:nvPr>
            <p:ph type="body" sz="quarter" idx="10"/>
          </p:nvPr>
        </p:nvSpPr>
        <p:spPr/>
        <p:txBody>
          <a:bodyPr/>
          <a:lstStyle/>
          <a:p>
            <a:pPr>
              <a:spcAft>
                <a:spcPts val="0"/>
              </a:spcAft>
            </a:pPr>
            <a:r>
              <a:rPr lang="en-US" dirty="0"/>
              <a:t>The Other Funds:</a:t>
            </a:r>
          </a:p>
          <a:p>
            <a:pPr>
              <a:spcAft>
                <a:spcPts val="0"/>
              </a:spcAft>
            </a:pPr>
            <a:r>
              <a:rPr lang="en-US" dirty="0"/>
              <a:t>Funds Other than 10 and 27</a:t>
            </a:r>
          </a:p>
        </p:txBody>
      </p:sp>
      <p:sp>
        <p:nvSpPr>
          <p:cNvPr id="3" name="Text Placeholder 2">
            <a:extLst>
              <a:ext uri="{FF2B5EF4-FFF2-40B4-BE49-F238E27FC236}">
                <a16:creationId xmlns:a16="http://schemas.microsoft.com/office/drawing/2014/main" id="{43DDE5C5-A4BE-4937-A207-5D714565B1D3}"/>
              </a:ext>
            </a:extLst>
          </p:cNvPr>
          <p:cNvSpPr>
            <a:spLocks noGrp="1"/>
          </p:cNvSpPr>
          <p:nvPr>
            <p:ph type="body" sz="quarter" idx="11"/>
          </p:nvPr>
        </p:nvSpPr>
        <p:spPr>
          <a:xfrm>
            <a:off x="6771861" y="3458266"/>
            <a:ext cx="5565913" cy="2146789"/>
          </a:xfrm>
        </p:spPr>
        <p:txBody>
          <a:bodyPr>
            <a:normAutofit/>
          </a:bodyPr>
          <a:lstStyle/>
          <a:p>
            <a:pPr>
              <a:spcBef>
                <a:spcPts val="600"/>
              </a:spcBef>
              <a:spcAft>
                <a:spcPts val="300"/>
              </a:spcAft>
            </a:pPr>
            <a:r>
              <a:rPr lang="en-US" sz="2800" b="1" dirty="0"/>
              <a:t>Olivia Bernitt, Auditor</a:t>
            </a:r>
          </a:p>
          <a:p>
            <a:pPr>
              <a:spcBef>
                <a:spcPts val="600"/>
              </a:spcBef>
              <a:spcAft>
                <a:spcPts val="300"/>
              </a:spcAft>
            </a:pPr>
            <a:r>
              <a:rPr lang="en-US" sz="2800" b="1" dirty="0"/>
              <a:t>Roger Kordus, Consultant</a:t>
            </a:r>
          </a:p>
          <a:p>
            <a:pPr>
              <a:spcBef>
                <a:spcPts val="600"/>
              </a:spcBef>
              <a:spcAft>
                <a:spcPts val="300"/>
              </a:spcAft>
            </a:pPr>
            <a:r>
              <a:rPr lang="en-US" sz="2800" b="1" dirty="0"/>
              <a:t>WASBO Accounting Conference</a:t>
            </a:r>
          </a:p>
          <a:p>
            <a:pPr>
              <a:spcBef>
                <a:spcPts val="600"/>
              </a:spcBef>
              <a:spcAft>
                <a:spcPts val="300"/>
              </a:spcAft>
            </a:pPr>
            <a:r>
              <a:rPr lang="en-US" sz="2800" b="1" dirty="0"/>
              <a:t>March 16, 2022</a:t>
            </a:r>
          </a:p>
        </p:txBody>
      </p:sp>
    </p:spTree>
    <p:extLst>
      <p:ext uri="{BB962C8B-B14F-4D97-AF65-F5344CB8AC3E}">
        <p14:creationId xmlns:p14="http://schemas.microsoft.com/office/powerpoint/2010/main" val="1857436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Why use Fund 41?</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Bef>
                <a:spcPts val="600"/>
              </a:spcBef>
              <a:spcAft>
                <a:spcPts val="273"/>
              </a:spcAft>
            </a:pPr>
            <a:r>
              <a:rPr lang="en-US" sz="2800" b="0" dirty="0">
                <a:latin typeface="Lato" panose="020F0502020204030203" pitchFamily="34" charset="0"/>
              </a:rPr>
              <a:t>Expenses amortized over length of time</a:t>
            </a:r>
          </a:p>
          <a:p>
            <a:pPr marL="0" indent="0">
              <a:lnSpc>
                <a:spcPct val="100000"/>
              </a:lnSpc>
              <a:spcBef>
                <a:spcPts val="600"/>
              </a:spcBef>
              <a:spcAft>
                <a:spcPts val="273"/>
              </a:spcAft>
              <a:buNone/>
            </a:pPr>
            <a:endParaRPr lang="en-US" sz="2800" b="0" dirty="0">
              <a:latin typeface="Lato" panose="020F0502020204030203" pitchFamily="34" charset="0"/>
            </a:endParaRPr>
          </a:p>
          <a:p>
            <a:pPr>
              <a:lnSpc>
                <a:spcPct val="100000"/>
              </a:lnSpc>
              <a:spcBef>
                <a:spcPts val="300"/>
              </a:spcBef>
              <a:spcAft>
                <a:spcPts val="0"/>
              </a:spcAft>
            </a:pPr>
            <a:r>
              <a:rPr lang="en-US" sz="2800" b="0" dirty="0">
                <a:latin typeface="Lato" panose="020F0502020204030203" pitchFamily="34" charset="0"/>
              </a:rPr>
              <a:t>In year of spending - reduces shared costs in aid formula</a:t>
            </a:r>
          </a:p>
          <a:p>
            <a:pPr marL="936048" lvl="1" indent="-468024">
              <a:lnSpc>
                <a:spcPct val="100000"/>
              </a:lnSpc>
              <a:spcBef>
                <a:spcPts val="300"/>
              </a:spcBef>
              <a:spcAft>
                <a:spcPts val="0"/>
              </a:spcAft>
              <a:buFont typeface="Arial" panose="020B0604020202020204" pitchFamily="34" charset="0"/>
              <a:buChar char="•"/>
            </a:pPr>
            <a:r>
              <a:rPr lang="en-US" sz="2800" b="1" u="sng" dirty="0">
                <a:solidFill>
                  <a:schemeClr val="tx1"/>
                </a:solidFill>
                <a:latin typeface="Lato" panose="020F0502020204030203" pitchFamily="34" charset="0"/>
              </a:rPr>
              <a:t>Can</a:t>
            </a:r>
            <a:r>
              <a:rPr lang="en-US" sz="2800" dirty="0">
                <a:solidFill>
                  <a:schemeClr val="tx1"/>
                </a:solidFill>
                <a:latin typeface="Lato" panose="020F0502020204030203" pitchFamily="34" charset="0"/>
              </a:rPr>
              <a:t> reduce the impact of negative tertiary aid for districts in that position</a:t>
            </a:r>
          </a:p>
          <a:p>
            <a:pPr marL="936048" lvl="1" indent="-468024">
              <a:lnSpc>
                <a:spcPct val="100000"/>
              </a:lnSpc>
              <a:spcBef>
                <a:spcPts val="300"/>
              </a:spcBef>
              <a:spcAft>
                <a:spcPts val="0"/>
              </a:spcAft>
              <a:buFont typeface="Arial" panose="020B0604020202020204" pitchFamily="34" charset="0"/>
              <a:buChar char="•"/>
            </a:pPr>
            <a:r>
              <a:rPr lang="en-US" sz="2800" dirty="0">
                <a:solidFill>
                  <a:schemeClr val="tx1"/>
                </a:solidFill>
                <a:latin typeface="Lato" panose="020F0502020204030203" pitchFamily="34" charset="0"/>
              </a:rPr>
              <a:t>Smooth out aid for positively aided districts.</a:t>
            </a:r>
          </a:p>
        </p:txBody>
      </p:sp>
    </p:spTree>
    <p:extLst>
      <p:ext uri="{BB962C8B-B14F-4D97-AF65-F5344CB8AC3E}">
        <p14:creationId xmlns:p14="http://schemas.microsoft.com/office/powerpoint/2010/main" val="4117563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77500" lnSpcReduction="20000"/>
          </a:bodyPr>
          <a:lstStyle/>
          <a:p>
            <a:r>
              <a:rPr lang="en-US" sz="6000" dirty="0">
                <a:solidFill>
                  <a:schemeClr val="bg1"/>
                </a:solidFill>
                <a:latin typeface="Lato Black" panose="020F0A02020204030203" pitchFamily="34" charset="0"/>
                <a:cs typeface="Arial" pitchFamily="34" charset="0"/>
              </a:rPr>
              <a:t> Fund </a:t>
            </a:r>
            <a:r>
              <a:rPr lang="en-US" sz="6000" dirty="0">
                <a:solidFill>
                  <a:srgbClr val="F2F8EC"/>
                </a:solidFill>
                <a:latin typeface="Lato Black" panose="020F0A02020204030203" pitchFamily="34" charset="0"/>
                <a:cs typeface="Arial" pitchFamily="34" charset="0"/>
              </a:rPr>
              <a:t>41 - </a:t>
            </a:r>
            <a:r>
              <a:rPr lang="en-US" sz="5400" dirty="0">
                <a:solidFill>
                  <a:srgbClr val="F2F8EC"/>
                </a:solidFill>
                <a:latin typeface="Lato Black" panose="020F0A02020204030203" pitchFamily="34" charset="0"/>
              </a:rPr>
              <a:t>Amortizing Expenditures Over Time</a:t>
            </a:r>
            <a:endParaRPr lang="en-US" dirty="0"/>
          </a:p>
        </p:txBody>
      </p:sp>
      <p:graphicFrame>
        <p:nvGraphicFramePr>
          <p:cNvPr id="4" name="Content Placeholder 7">
            <a:extLst>
              <a:ext uri="{FF2B5EF4-FFF2-40B4-BE49-F238E27FC236}">
                <a16:creationId xmlns:a16="http://schemas.microsoft.com/office/drawing/2014/main" id="{2BB28755-51DD-44AA-9E58-F7A6FC56645C}"/>
              </a:ext>
            </a:extLst>
          </p:cNvPr>
          <p:cNvGraphicFramePr>
            <a:graphicFrameLocks/>
          </p:cNvGraphicFramePr>
          <p:nvPr>
            <p:extLst>
              <p:ext uri="{D42A27DB-BD31-4B8C-83A1-F6EECF244321}">
                <p14:modId xmlns:p14="http://schemas.microsoft.com/office/powerpoint/2010/main" val="1648185059"/>
              </p:ext>
            </p:extLst>
          </p:nvPr>
        </p:nvGraphicFramePr>
        <p:xfrm>
          <a:off x="1046331" y="1418738"/>
          <a:ext cx="9825470" cy="5229366"/>
        </p:xfrm>
        <a:graphic>
          <a:graphicData uri="http://schemas.openxmlformats.org/drawingml/2006/table">
            <a:tbl>
              <a:tblPr firstRow="1" bandRow="1"/>
              <a:tblGrid>
                <a:gridCol w="421332">
                  <a:extLst>
                    <a:ext uri="{9D8B030D-6E8A-4147-A177-3AD203B41FA5}">
                      <a16:colId xmlns:a16="http://schemas.microsoft.com/office/drawing/2014/main" val="20000"/>
                    </a:ext>
                  </a:extLst>
                </a:gridCol>
                <a:gridCol w="1028051">
                  <a:extLst>
                    <a:ext uri="{9D8B030D-6E8A-4147-A177-3AD203B41FA5}">
                      <a16:colId xmlns:a16="http://schemas.microsoft.com/office/drawing/2014/main" val="20001"/>
                    </a:ext>
                  </a:extLst>
                </a:gridCol>
                <a:gridCol w="1146024">
                  <a:extLst>
                    <a:ext uri="{9D8B030D-6E8A-4147-A177-3AD203B41FA5}">
                      <a16:colId xmlns:a16="http://schemas.microsoft.com/office/drawing/2014/main" val="20002"/>
                    </a:ext>
                  </a:extLst>
                </a:gridCol>
                <a:gridCol w="1028051">
                  <a:extLst>
                    <a:ext uri="{9D8B030D-6E8A-4147-A177-3AD203B41FA5}">
                      <a16:colId xmlns:a16="http://schemas.microsoft.com/office/drawing/2014/main" val="20003"/>
                    </a:ext>
                  </a:extLst>
                </a:gridCol>
                <a:gridCol w="1028051">
                  <a:extLst>
                    <a:ext uri="{9D8B030D-6E8A-4147-A177-3AD203B41FA5}">
                      <a16:colId xmlns:a16="http://schemas.microsoft.com/office/drawing/2014/main" val="20004"/>
                    </a:ext>
                  </a:extLst>
                </a:gridCol>
                <a:gridCol w="1028051">
                  <a:extLst>
                    <a:ext uri="{9D8B030D-6E8A-4147-A177-3AD203B41FA5}">
                      <a16:colId xmlns:a16="http://schemas.microsoft.com/office/drawing/2014/main" val="20005"/>
                    </a:ext>
                  </a:extLst>
                </a:gridCol>
                <a:gridCol w="1028051">
                  <a:extLst>
                    <a:ext uri="{9D8B030D-6E8A-4147-A177-3AD203B41FA5}">
                      <a16:colId xmlns:a16="http://schemas.microsoft.com/office/drawing/2014/main" val="20006"/>
                    </a:ext>
                  </a:extLst>
                </a:gridCol>
                <a:gridCol w="1028051">
                  <a:extLst>
                    <a:ext uri="{9D8B030D-6E8A-4147-A177-3AD203B41FA5}">
                      <a16:colId xmlns:a16="http://schemas.microsoft.com/office/drawing/2014/main" val="20007"/>
                    </a:ext>
                  </a:extLst>
                </a:gridCol>
                <a:gridCol w="926931">
                  <a:extLst>
                    <a:ext uri="{9D8B030D-6E8A-4147-A177-3AD203B41FA5}">
                      <a16:colId xmlns:a16="http://schemas.microsoft.com/office/drawing/2014/main" val="20008"/>
                    </a:ext>
                  </a:extLst>
                </a:gridCol>
                <a:gridCol w="1162877">
                  <a:extLst>
                    <a:ext uri="{9D8B030D-6E8A-4147-A177-3AD203B41FA5}">
                      <a16:colId xmlns:a16="http://schemas.microsoft.com/office/drawing/2014/main" val="20009"/>
                    </a:ext>
                  </a:extLst>
                </a:gridCol>
              </a:tblGrid>
              <a:tr h="919642">
                <a:tc>
                  <a:txBody>
                    <a:bodyPr/>
                    <a:lstStyle/>
                    <a:p>
                      <a:pPr algn="ctr" rtl="0" fontAlgn="ctr"/>
                      <a:r>
                        <a:rPr lang="en-US" sz="2300" b="1" i="0" u="none" strike="noStrike" dirty="0">
                          <a:solidFill>
                            <a:srgbClr val="FFFFFF"/>
                          </a:solidFill>
                          <a:effectLst/>
                          <a:latin typeface="Lato" panose="020F0502020204030203" pitchFamily="34" charset="0"/>
                        </a:rPr>
                        <a:t>Yr</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88C"/>
                    </a:solidFill>
                  </a:tcPr>
                </a:tc>
                <a:tc>
                  <a:txBody>
                    <a:bodyPr/>
                    <a:lstStyle/>
                    <a:p>
                      <a:pPr algn="ctr" rtl="0" fontAlgn="ctr"/>
                      <a:r>
                        <a:rPr lang="en-US" sz="2300" b="1" i="0" u="none" strike="noStrike" dirty="0">
                          <a:solidFill>
                            <a:srgbClr val="FFFFFF"/>
                          </a:solidFill>
                          <a:effectLst/>
                          <a:latin typeface="Lato" panose="020F0502020204030203" pitchFamily="34" charset="0"/>
                        </a:rPr>
                        <a:t>Levy</a:t>
                      </a:r>
                    </a:p>
                  </a:txBody>
                  <a:tcPr marL="10312" marR="10312"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88C"/>
                    </a:solidFill>
                  </a:tcPr>
                </a:tc>
                <a:tc>
                  <a:txBody>
                    <a:bodyPr/>
                    <a:lstStyle/>
                    <a:p>
                      <a:pPr algn="ctr" rtl="0" fontAlgn="ctr"/>
                      <a:r>
                        <a:rPr lang="en-US" sz="2300" b="1" i="0" u="none" strike="noStrike" dirty="0">
                          <a:solidFill>
                            <a:srgbClr val="FFFFFF"/>
                          </a:solidFill>
                          <a:effectLst/>
                          <a:latin typeface="Lato" panose="020F0502020204030203" pitchFamily="34" charset="0"/>
                        </a:rPr>
                        <a:t>Expend.</a:t>
                      </a:r>
                    </a:p>
                  </a:txBody>
                  <a:tcPr marL="10312" marR="10312"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88C"/>
                    </a:solidFill>
                  </a:tcPr>
                </a:tc>
                <a:tc gridSpan="6">
                  <a:txBody>
                    <a:bodyPr/>
                    <a:lstStyle/>
                    <a:p>
                      <a:pPr algn="ctr" rtl="0" fontAlgn="ctr"/>
                      <a:r>
                        <a:rPr lang="en-US" sz="2300" b="1" i="0" u="none" strike="noStrike" dirty="0">
                          <a:solidFill>
                            <a:srgbClr val="FFFFFF"/>
                          </a:solidFill>
                          <a:effectLst/>
                          <a:latin typeface="Lato" panose="020F0502020204030203" pitchFamily="34" charset="0"/>
                        </a:rPr>
                        <a:t>Amortized Expenditures</a:t>
                      </a:r>
                    </a:p>
                  </a:txBody>
                  <a:tcPr marL="10312" marR="10312"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88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2300" b="1" i="0" u="none" strike="noStrike" dirty="0">
                          <a:solidFill>
                            <a:srgbClr val="FFFFFF"/>
                          </a:solidFill>
                          <a:effectLst/>
                          <a:latin typeface="Lato" panose="020F0502020204030203" pitchFamily="34" charset="0"/>
                        </a:rPr>
                        <a:t>Total Amount</a:t>
                      </a:r>
                    </a:p>
                  </a:txBody>
                  <a:tcPr marL="10312" marR="10312"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388C"/>
                    </a:solidFill>
                  </a:tcPr>
                </a:tc>
                <a:extLst>
                  <a:ext uri="{0D108BD9-81ED-4DB2-BD59-A6C34878D82A}">
                    <a16:rowId xmlns:a16="http://schemas.microsoft.com/office/drawing/2014/main" val="10000"/>
                  </a:ext>
                </a:extLst>
              </a:tr>
              <a:tr h="408730">
                <a:tc>
                  <a:txBody>
                    <a:bodyPr/>
                    <a:lstStyle/>
                    <a:p>
                      <a:pPr algn="ctr" rtl="0" fontAlgn="ctr"/>
                      <a:r>
                        <a:rPr lang="en-US" sz="1900" b="1" i="0" u="none" strike="noStrike" dirty="0">
                          <a:solidFill>
                            <a:srgbClr val="000000"/>
                          </a:solidFill>
                          <a:effectLst/>
                          <a:latin typeface="Arial Narrow" panose="020B0606020202030204" pitchFamily="34" charset="0"/>
                        </a:rPr>
                        <a:t>1</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extLst>
                  <a:ext uri="{0D108BD9-81ED-4DB2-BD59-A6C34878D82A}">
                    <a16:rowId xmlns:a16="http://schemas.microsoft.com/office/drawing/2014/main" val="10001"/>
                  </a:ext>
                </a:extLst>
              </a:tr>
              <a:tr h="398511">
                <a:tc>
                  <a:txBody>
                    <a:bodyPr/>
                    <a:lstStyle/>
                    <a:p>
                      <a:pPr algn="ctr" rtl="0" fontAlgn="ctr"/>
                      <a:r>
                        <a:rPr lang="en-US" sz="1900" b="1" i="0" u="none" strike="noStrike" dirty="0">
                          <a:solidFill>
                            <a:srgbClr val="000000"/>
                          </a:solidFill>
                          <a:effectLst/>
                          <a:latin typeface="Arial Narrow" panose="020B0606020202030204" pitchFamily="34" charset="0"/>
                        </a:rPr>
                        <a:t>2</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$50,000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extLst>
                  <a:ext uri="{0D108BD9-81ED-4DB2-BD59-A6C34878D82A}">
                    <a16:rowId xmlns:a16="http://schemas.microsoft.com/office/drawing/2014/main" val="10002"/>
                  </a:ext>
                </a:extLst>
              </a:tr>
              <a:tr h="398511">
                <a:tc>
                  <a:txBody>
                    <a:bodyPr/>
                    <a:lstStyle/>
                    <a:p>
                      <a:pPr algn="ctr" rtl="0" fontAlgn="ctr"/>
                      <a:r>
                        <a:rPr lang="en-US" sz="1900" b="1" i="0" u="none" strike="noStrike" dirty="0">
                          <a:solidFill>
                            <a:srgbClr val="000000"/>
                          </a:solidFill>
                          <a:effectLst/>
                          <a:latin typeface="Arial Narrow" panose="020B0606020202030204" pitchFamily="34" charset="0"/>
                        </a:rPr>
                        <a:t>3</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$33,333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$83,333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EDB"/>
                    </a:solidFill>
                  </a:tcPr>
                </a:tc>
                <a:extLst>
                  <a:ext uri="{0D108BD9-81ED-4DB2-BD59-A6C34878D82A}">
                    <a16:rowId xmlns:a16="http://schemas.microsoft.com/office/drawing/2014/main" val="10003"/>
                  </a:ext>
                </a:extLst>
              </a:tr>
              <a:tr h="398511">
                <a:tc>
                  <a:txBody>
                    <a:bodyPr/>
                    <a:lstStyle/>
                    <a:p>
                      <a:pPr algn="ctr" rtl="0" fontAlgn="ctr"/>
                      <a:r>
                        <a:rPr lang="en-US" sz="1900" b="1" i="0" u="none" strike="noStrike" dirty="0">
                          <a:solidFill>
                            <a:srgbClr val="000000"/>
                          </a:solidFill>
                          <a:effectLst/>
                          <a:latin typeface="Arial Narrow" panose="020B0606020202030204" pitchFamily="34" charset="0"/>
                        </a:rPr>
                        <a:t>4</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$33,333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$58,333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8EE"/>
                    </a:solidFill>
                  </a:tcPr>
                </a:tc>
                <a:extLst>
                  <a:ext uri="{0D108BD9-81ED-4DB2-BD59-A6C34878D82A}">
                    <a16:rowId xmlns:a16="http://schemas.microsoft.com/office/drawing/2014/main" val="10004"/>
                  </a:ext>
                </a:extLst>
              </a:tr>
              <a:tr h="398037">
                <a:tc>
                  <a:txBody>
                    <a:bodyPr/>
                    <a:lstStyle/>
                    <a:p>
                      <a:pPr algn="ctr" rtl="0" fontAlgn="ctr"/>
                      <a:r>
                        <a:rPr lang="en-US" sz="1900" b="1" i="0" u="none" strike="noStrike" dirty="0">
                          <a:solidFill>
                            <a:srgbClr val="000000"/>
                          </a:solidFill>
                          <a:effectLst/>
                          <a:latin typeface="Arial Narrow" panose="020B0606020202030204" pitchFamily="34" charset="0"/>
                        </a:rPr>
                        <a:t>5</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$33,334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$78,333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CEDB"/>
                    </a:solidFill>
                  </a:tcPr>
                </a:tc>
                <a:extLst>
                  <a:ext uri="{0D108BD9-81ED-4DB2-BD59-A6C34878D82A}">
                    <a16:rowId xmlns:a16="http://schemas.microsoft.com/office/drawing/2014/main" val="10005"/>
                  </a:ext>
                </a:extLst>
              </a:tr>
              <a:tr h="398037">
                <a:tc>
                  <a:txBody>
                    <a:bodyPr/>
                    <a:lstStyle/>
                    <a:p>
                      <a:pPr algn="ctr" rtl="0" fontAlgn="ctr"/>
                      <a:r>
                        <a:rPr lang="en-US" sz="1900" b="1" i="0" u="none" strike="noStrike" dirty="0">
                          <a:solidFill>
                            <a:srgbClr val="000000"/>
                          </a:solidFill>
                          <a:effectLst/>
                          <a:latin typeface="Arial Narrow" panose="020B0606020202030204" pitchFamily="34" charset="0"/>
                        </a:rPr>
                        <a:t>6</a:t>
                      </a:r>
                    </a:p>
                  </a:txBody>
                  <a:tcPr marL="10312" marR="10312" marT="10312" marB="0" anchor="ctr">
                    <a:lnL w="19050" cap="flat" cmpd="sng" algn="ctr">
                      <a:solidFill>
                        <a:srgbClr val="000000"/>
                      </a:solidFill>
                      <a:prstDash val="solid"/>
                      <a:round/>
                      <a:headEnd type="none" w="med" len="med"/>
                      <a:tailEnd type="none" w="med" len="med"/>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$20,000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$50,000 </a:t>
                      </a:r>
                    </a:p>
                  </a:txBody>
                  <a:tcPr marL="10312" marR="123753" marT="10312" marB="0" anchor="ctr">
                    <a:lnL>
                      <a:noFill/>
                    </a:lnL>
                    <a:lnR w="19050" cap="flat" cmpd="sng" algn="ctr">
                      <a:solidFill>
                        <a:srgbClr val="000000"/>
                      </a:solidFill>
                      <a:prstDash val="solid"/>
                      <a:round/>
                      <a:headEnd type="none" w="med" len="med"/>
                      <a:tailEnd type="none" w="med" len="med"/>
                    </a:lnR>
                    <a:lnT>
                      <a:noFill/>
                    </a:lnT>
                    <a:lnB>
                      <a:noFill/>
                    </a:lnB>
                    <a:solidFill>
                      <a:srgbClr val="FFE8EE"/>
                    </a:solidFill>
                  </a:tcPr>
                </a:tc>
                <a:extLst>
                  <a:ext uri="{0D108BD9-81ED-4DB2-BD59-A6C34878D82A}">
                    <a16:rowId xmlns:a16="http://schemas.microsoft.com/office/drawing/2014/main" val="10006"/>
                  </a:ext>
                </a:extLst>
              </a:tr>
              <a:tr h="398037">
                <a:tc>
                  <a:txBody>
                    <a:bodyPr/>
                    <a:lstStyle/>
                    <a:p>
                      <a:pPr algn="ctr" rtl="0" fontAlgn="ctr"/>
                      <a:r>
                        <a:rPr lang="en-US" sz="1900" b="1" i="0" u="none" strike="noStrike" dirty="0">
                          <a:solidFill>
                            <a:srgbClr val="000000"/>
                          </a:solidFill>
                          <a:effectLst/>
                          <a:latin typeface="Arial Narrow" panose="020B0606020202030204" pitchFamily="34" charset="0"/>
                        </a:rPr>
                        <a:t>7</a:t>
                      </a:r>
                    </a:p>
                  </a:txBody>
                  <a:tcPr marL="10312" marR="10312" marT="10312" marB="0" anchor="ctr">
                    <a:lnL w="19050" cap="flat" cmpd="sng" algn="ctr">
                      <a:solidFill>
                        <a:srgbClr val="000000"/>
                      </a:solidFill>
                      <a:prstDash val="solid"/>
                      <a:round/>
                      <a:headEnd type="none" w="med" len="med"/>
                      <a:tailEnd type="none" w="med" len="med"/>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$20,000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$50,000 </a:t>
                      </a:r>
                    </a:p>
                  </a:txBody>
                  <a:tcPr marL="10312" marR="123753" marT="10312" marB="0" anchor="ctr">
                    <a:lnL>
                      <a:noFill/>
                    </a:lnL>
                    <a:lnR w="19050" cap="flat" cmpd="sng" algn="ctr">
                      <a:solidFill>
                        <a:srgbClr val="000000"/>
                      </a:solidFill>
                      <a:prstDash val="solid"/>
                      <a:round/>
                      <a:headEnd type="none" w="med" len="med"/>
                      <a:tailEnd type="none" w="med" len="med"/>
                    </a:lnR>
                    <a:lnT>
                      <a:noFill/>
                    </a:lnT>
                    <a:lnB>
                      <a:noFill/>
                    </a:lnB>
                    <a:solidFill>
                      <a:srgbClr val="FFCEDB"/>
                    </a:solidFill>
                  </a:tcPr>
                </a:tc>
                <a:extLst>
                  <a:ext uri="{0D108BD9-81ED-4DB2-BD59-A6C34878D82A}">
                    <a16:rowId xmlns:a16="http://schemas.microsoft.com/office/drawing/2014/main" val="10007"/>
                  </a:ext>
                </a:extLst>
              </a:tr>
              <a:tr h="398037">
                <a:tc>
                  <a:txBody>
                    <a:bodyPr/>
                    <a:lstStyle/>
                    <a:p>
                      <a:pPr algn="ctr" rtl="0" fontAlgn="ctr"/>
                      <a:r>
                        <a:rPr lang="en-US" sz="1900" b="1" i="0" u="none" strike="noStrike" dirty="0">
                          <a:solidFill>
                            <a:srgbClr val="000000"/>
                          </a:solidFill>
                          <a:effectLst/>
                          <a:latin typeface="Arial Narrow" panose="020B0606020202030204" pitchFamily="34" charset="0"/>
                        </a:rPr>
                        <a:t>8</a:t>
                      </a:r>
                    </a:p>
                  </a:txBody>
                  <a:tcPr marL="10312" marR="10312" marT="10312" marB="0" anchor="ctr">
                    <a:lnL w="19050" cap="flat" cmpd="sng" algn="ctr">
                      <a:solidFill>
                        <a:srgbClr val="000000"/>
                      </a:solidFill>
                      <a:prstDash val="solid"/>
                      <a:round/>
                      <a:headEnd type="none" w="med" len="med"/>
                      <a:tailEnd type="none" w="med" len="med"/>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$20,000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a:noFill/>
                    </a:lnR>
                    <a:lnT>
                      <a:noFill/>
                    </a:lnT>
                    <a:lnB>
                      <a:noFill/>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a:noFill/>
                    </a:lnL>
                    <a:lnR w="19050" cap="flat" cmpd="sng" algn="ctr">
                      <a:solidFill>
                        <a:srgbClr val="000000"/>
                      </a:solidFill>
                      <a:prstDash val="solid"/>
                      <a:round/>
                      <a:headEnd type="none" w="med" len="med"/>
                      <a:tailEnd type="none" w="med" len="med"/>
                    </a:lnR>
                    <a:lnT>
                      <a:noFill/>
                    </a:lnT>
                    <a:lnB>
                      <a:noFill/>
                    </a:lnB>
                    <a:solidFill>
                      <a:srgbClr val="FFE8EE"/>
                    </a:solidFill>
                  </a:tcPr>
                </a:tc>
                <a:extLst>
                  <a:ext uri="{0D108BD9-81ED-4DB2-BD59-A6C34878D82A}">
                    <a16:rowId xmlns:a16="http://schemas.microsoft.com/office/drawing/2014/main" val="10008"/>
                  </a:ext>
                </a:extLst>
              </a:tr>
              <a:tr h="398037">
                <a:tc>
                  <a:txBody>
                    <a:bodyPr/>
                    <a:lstStyle/>
                    <a:p>
                      <a:pPr algn="ctr" rtl="0" fontAlgn="ctr"/>
                      <a:r>
                        <a:rPr lang="en-US" sz="1900" b="1" i="0" u="none" strike="noStrike" dirty="0">
                          <a:solidFill>
                            <a:srgbClr val="000000"/>
                          </a:solidFill>
                          <a:effectLst/>
                          <a:latin typeface="Arial Narrow" panose="020B0606020202030204" pitchFamily="34" charset="0"/>
                        </a:rPr>
                        <a:t>9</a:t>
                      </a:r>
                    </a:p>
                  </a:txBody>
                  <a:tcPr marL="10312" marR="10312" marT="10312" marB="0" anchor="ctr">
                    <a:lnL w="19050" cap="flat" cmpd="sng" algn="ctr">
                      <a:solidFill>
                        <a:srgbClr val="000000"/>
                      </a:solidFill>
                      <a:prstDash val="solid"/>
                      <a:round/>
                      <a:headEnd type="none" w="med" len="med"/>
                      <a:tailEnd type="none" w="med" len="med"/>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$20,000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a:noFill/>
                    </a:lnR>
                    <a:lnT>
                      <a:noFill/>
                    </a:lnT>
                    <a:lnB>
                      <a:noFill/>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a:noFill/>
                    </a:lnL>
                    <a:lnR w="19050" cap="flat" cmpd="sng" algn="ctr">
                      <a:solidFill>
                        <a:srgbClr val="000000"/>
                      </a:solidFill>
                      <a:prstDash val="solid"/>
                      <a:round/>
                      <a:headEnd type="none" w="med" len="med"/>
                      <a:tailEnd type="none" w="med" len="med"/>
                    </a:lnR>
                    <a:lnT>
                      <a:noFill/>
                    </a:lnT>
                    <a:lnB>
                      <a:noFill/>
                    </a:lnB>
                    <a:solidFill>
                      <a:srgbClr val="FFCEDB"/>
                    </a:solidFill>
                  </a:tcPr>
                </a:tc>
                <a:extLst>
                  <a:ext uri="{0D108BD9-81ED-4DB2-BD59-A6C34878D82A}">
                    <a16:rowId xmlns:a16="http://schemas.microsoft.com/office/drawing/2014/main" val="10009"/>
                  </a:ext>
                </a:extLst>
              </a:tr>
              <a:tr h="398511">
                <a:tc>
                  <a:txBody>
                    <a:bodyPr/>
                    <a:lstStyle/>
                    <a:p>
                      <a:pPr algn="ctr" rtl="0" fontAlgn="ctr"/>
                      <a:r>
                        <a:rPr lang="en-US" sz="1900" b="1" i="0" u="none" strike="noStrike" dirty="0">
                          <a:solidFill>
                            <a:srgbClr val="000000"/>
                          </a:solidFill>
                          <a:effectLst/>
                          <a:latin typeface="Arial Narrow" panose="020B0606020202030204" pitchFamily="34" charset="0"/>
                        </a:rPr>
                        <a:t>10</a:t>
                      </a:r>
                    </a:p>
                  </a:txBody>
                  <a:tcPr marL="10312" marR="10312" marT="10312" marB="0" anchor="ctr">
                    <a:lnL w="190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$0 </a:t>
                      </a:r>
                    </a:p>
                  </a:txBody>
                  <a:tcPr marL="10312" marR="123753" marT="10312" marB="0" anchor="ctr">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fontAlgn="t"/>
                      <a:r>
                        <a:rPr lang="en-US" sz="2500" b="0" i="0" u="none" strike="noStrike" dirty="0">
                          <a:solidFill>
                            <a:srgbClr val="000000"/>
                          </a:solidFill>
                          <a:effectLst/>
                          <a:latin typeface="Arial" panose="020B0604020202020204" pitchFamily="34" charset="0"/>
                        </a:rPr>
                        <a:t> </a:t>
                      </a:r>
                    </a:p>
                  </a:txBody>
                  <a:tcPr marL="10312" marR="123753" marT="10312" marB="0">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a:noFill/>
                    </a:lnR>
                    <a:lnT>
                      <a:noFill/>
                    </a:lnT>
                    <a:lnB w="12700" cap="flat" cmpd="sng" algn="ctr">
                      <a:solidFill>
                        <a:srgbClr val="000000"/>
                      </a:solidFill>
                      <a:prstDash val="solid"/>
                      <a:round/>
                      <a:headEnd type="none" w="med" len="med"/>
                      <a:tailEnd type="none" w="med" len="med"/>
                    </a:lnB>
                    <a:solidFill>
                      <a:srgbClr val="FFE8EE"/>
                    </a:solidFill>
                  </a:tcPr>
                </a:tc>
                <a:tc>
                  <a:txBody>
                    <a:bodyPr/>
                    <a:lstStyle/>
                    <a:p>
                      <a:pPr algn="r" rtl="0" fontAlgn="ctr"/>
                      <a:r>
                        <a:rPr lang="en-US" sz="1900" b="1" i="0" u="none" strike="noStrike" dirty="0">
                          <a:solidFill>
                            <a:srgbClr val="000000"/>
                          </a:solidFill>
                          <a:effectLst/>
                          <a:latin typeface="Arial Narrow" panose="020B0606020202030204" pitchFamily="34" charset="0"/>
                        </a:rPr>
                        <a:t>$5,000 </a:t>
                      </a:r>
                    </a:p>
                  </a:txBody>
                  <a:tcPr marL="10312" marR="123753" marT="10312"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E8EE"/>
                    </a:solidFill>
                  </a:tcPr>
                </a:tc>
                <a:extLst>
                  <a:ext uri="{0D108BD9-81ED-4DB2-BD59-A6C34878D82A}">
                    <a16:rowId xmlns:a16="http://schemas.microsoft.com/office/drawing/2014/main" val="10010"/>
                  </a:ext>
                </a:extLst>
              </a:tr>
              <a:tr h="316765">
                <a:tc>
                  <a:txBody>
                    <a:bodyPr/>
                    <a:lstStyle/>
                    <a:p>
                      <a:pPr algn="ctr" rtl="0" fontAlgn="ctr"/>
                      <a:r>
                        <a:rPr lang="en-US" sz="1900" b="1" i="0" u="none" strike="noStrike" dirty="0">
                          <a:solidFill>
                            <a:srgbClr val="000000"/>
                          </a:solidFill>
                          <a:effectLst/>
                          <a:latin typeface="Arial Narrow" panose="020B0606020202030204" pitchFamily="34" charset="0"/>
                        </a:rPr>
                        <a:t>T</a:t>
                      </a:r>
                    </a:p>
                  </a:txBody>
                  <a:tcPr marL="10312" marR="10312" marT="10312" marB="0" anchor="ctr">
                    <a:lnL w="1905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$525,000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$525,000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$100,000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$25,000 </a:t>
                      </a:r>
                    </a:p>
                  </a:txBody>
                  <a:tcPr marL="10312" marR="123753" marT="1031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tc>
                  <a:txBody>
                    <a:bodyPr/>
                    <a:lstStyle/>
                    <a:p>
                      <a:pPr algn="r" rtl="0" fontAlgn="ctr"/>
                      <a:r>
                        <a:rPr lang="en-US" sz="1900" b="1" i="0" u="none" strike="noStrike" dirty="0">
                          <a:solidFill>
                            <a:srgbClr val="000000"/>
                          </a:solidFill>
                          <a:effectLst/>
                          <a:latin typeface="Arial Narrow" panose="020B0606020202030204" pitchFamily="34" charset="0"/>
                        </a:rPr>
                        <a:t>$525,000 </a:t>
                      </a:r>
                    </a:p>
                  </a:txBody>
                  <a:tcPr marL="10312" marR="123753" marT="10312" marB="0" anchor="ctr">
                    <a:lnL w="12700" cap="flat" cmpd="sng" algn="ctr">
                      <a:solidFill>
                        <a:srgbClr val="FFFFFF"/>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CEDB"/>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756689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3600" dirty="0">
                <a:solidFill>
                  <a:schemeClr val="bg1"/>
                </a:solidFill>
                <a:latin typeface="Lato Black" panose="020F0A02020204030203" pitchFamily="34" charset="0"/>
                <a:cs typeface="Arial" pitchFamily="34" charset="0"/>
              </a:rPr>
              <a:t> Fund 46 - </a:t>
            </a:r>
            <a:r>
              <a:rPr lang="en" sz="3600" dirty="0">
                <a:solidFill>
                  <a:schemeClr val="bg1"/>
                </a:solidFill>
                <a:latin typeface="Lato Black" panose="020F0A02020204030203" pitchFamily="34" charset="0"/>
                <a:cs typeface="Arial" pitchFamily="34" charset="0"/>
                <a:sym typeface="Arial"/>
              </a:rPr>
              <a:t>Long-term Capital Improvement Trust Fund </a:t>
            </a:r>
            <a:endParaRPr lang="en-US" sz="3200"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4334" indent="-4334">
              <a:lnSpc>
                <a:spcPct val="100000"/>
              </a:lnSpc>
              <a:spcBef>
                <a:spcPts val="273"/>
              </a:spcBef>
              <a:spcAft>
                <a:spcPts val="1200"/>
              </a:spcAft>
              <a:buNone/>
            </a:pPr>
            <a:r>
              <a:rPr lang="en" sz="2800" b="0" dirty="0">
                <a:latin typeface="Lato" panose="020F0502020204030203" pitchFamily="34" charset="0"/>
                <a:ea typeface="Arial"/>
                <a:cs typeface="Arial"/>
                <a:sym typeface="Arial"/>
              </a:rPr>
              <a:t>A school board may establish a </a:t>
            </a:r>
            <a:r>
              <a:rPr lang="en" sz="2800" b="0" u="sng" dirty="0">
                <a:latin typeface="Lato" panose="020F0502020204030203" pitchFamily="34" charset="0"/>
                <a:ea typeface="Arial"/>
                <a:cs typeface="Arial"/>
                <a:sym typeface="Arial"/>
              </a:rPr>
              <a:t>“trust”</a:t>
            </a:r>
            <a:r>
              <a:rPr lang="en" sz="2800" b="0" dirty="0">
                <a:latin typeface="Lato" panose="020F0502020204030203" pitchFamily="34" charset="0"/>
                <a:ea typeface="Arial"/>
                <a:cs typeface="Arial"/>
                <a:sym typeface="Arial"/>
              </a:rPr>
              <a:t> to fund </a:t>
            </a:r>
            <a:r>
              <a:rPr lang="en" sz="2800" b="0" u="sng" dirty="0">
                <a:latin typeface="Lato" panose="020F0502020204030203" pitchFamily="34" charset="0"/>
                <a:ea typeface="Arial"/>
                <a:cs typeface="Arial"/>
                <a:sym typeface="Arial"/>
              </a:rPr>
              <a:t>capital improvement projects</a:t>
            </a:r>
            <a:r>
              <a:rPr lang="en" sz="2800" b="0" dirty="0">
                <a:latin typeface="Lato" panose="020F0502020204030203" pitchFamily="34" charset="0"/>
                <a:ea typeface="Arial"/>
                <a:cs typeface="Arial"/>
                <a:sym typeface="Arial"/>
              </a:rPr>
              <a:t> per their </a:t>
            </a:r>
            <a:r>
              <a:rPr lang="en-US" sz="2800" b="0" dirty="0">
                <a:latin typeface="Lato" panose="020F0502020204030203" pitchFamily="34" charset="0"/>
                <a:ea typeface="Arial"/>
                <a:cs typeface="Arial"/>
                <a:sym typeface="Arial"/>
              </a:rPr>
              <a:t>ten-year</a:t>
            </a:r>
            <a:r>
              <a:rPr lang="en" sz="2800" b="0" dirty="0">
                <a:latin typeface="Lato" panose="020F0502020204030203" pitchFamily="34" charset="0"/>
                <a:ea typeface="Arial"/>
                <a:cs typeface="Arial"/>
                <a:sym typeface="Arial"/>
              </a:rPr>
              <a:t> long-term capital improvement plan.  </a:t>
            </a:r>
            <a:endParaRPr lang="en" sz="1200" b="0" i="1" dirty="0">
              <a:latin typeface="Lato" panose="020F0502020204030203" pitchFamily="34" charset="0"/>
              <a:ea typeface="Arial"/>
              <a:cs typeface="Arial"/>
              <a:sym typeface="Arial"/>
            </a:endParaRPr>
          </a:p>
          <a:p>
            <a:pPr>
              <a:lnSpc>
                <a:spcPct val="100000"/>
              </a:lnSpc>
              <a:spcBef>
                <a:spcPts val="273"/>
              </a:spcBef>
              <a:spcAft>
                <a:spcPts val="273"/>
              </a:spcAft>
              <a:buNone/>
            </a:pPr>
            <a:r>
              <a:rPr lang="en" sz="2800" b="0" i="1" dirty="0">
                <a:latin typeface="Lato" panose="020F0502020204030203" pitchFamily="34" charset="0"/>
                <a:ea typeface="Arial"/>
                <a:cs typeface="Arial"/>
                <a:sym typeface="Arial"/>
              </a:rPr>
              <a:t>REQUIREMENTS - Getting Started</a:t>
            </a:r>
          </a:p>
          <a:p>
            <a:pPr marL="624032" indent="-520027">
              <a:lnSpc>
                <a:spcPct val="100000"/>
              </a:lnSpc>
              <a:spcBef>
                <a:spcPts val="273"/>
              </a:spcBef>
              <a:spcAft>
                <a:spcPts val="273"/>
              </a:spcAft>
              <a:buSzPct val="100000"/>
              <a:buFont typeface="Arial"/>
              <a:buAutoNum type="arabicPeriod"/>
            </a:pPr>
            <a:r>
              <a:rPr lang="en" sz="2800" b="0" dirty="0">
                <a:solidFill>
                  <a:schemeClr val="dk1"/>
                </a:solidFill>
                <a:latin typeface="Lato" panose="020F0502020204030203" pitchFamily="34" charset="0"/>
                <a:ea typeface="Arial"/>
                <a:cs typeface="Arial"/>
                <a:sym typeface="Arial"/>
              </a:rPr>
              <a:t>Board approved </a:t>
            </a:r>
            <a:r>
              <a:rPr lang="en-US" sz="2800" b="0" dirty="0">
                <a:solidFill>
                  <a:schemeClr val="dk1"/>
                </a:solidFill>
                <a:latin typeface="Lato" panose="020F0502020204030203" pitchFamily="34" charset="0"/>
                <a:ea typeface="Arial"/>
                <a:cs typeface="Arial"/>
                <a:sym typeface="Arial"/>
              </a:rPr>
              <a:t>10-year</a:t>
            </a:r>
            <a:r>
              <a:rPr lang="en" sz="2800" b="0" dirty="0">
                <a:solidFill>
                  <a:schemeClr val="dk1"/>
                </a:solidFill>
                <a:latin typeface="Lato" panose="020F0502020204030203" pitchFamily="34" charset="0"/>
                <a:ea typeface="Arial"/>
                <a:cs typeface="Arial"/>
                <a:sym typeface="Arial"/>
              </a:rPr>
              <a:t> capital improvement plan.</a:t>
            </a:r>
          </a:p>
          <a:p>
            <a:pPr marL="624032" indent="-520027">
              <a:lnSpc>
                <a:spcPct val="100000"/>
              </a:lnSpc>
              <a:spcBef>
                <a:spcPts val="273"/>
              </a:spcBef>
              <a:spcAft>
                <a:spcPts val="273"/>
              </a:spcAft>
              <a:buSzPct val="100000"/>
              <a:buFont typeface="Arial"/>
              <a:buAutoNum type="arabicPeriod"/>
            </a:pPr>
            <a:r>
              <a:rPr lang="en" sz="2800" b="0" dirty="0">
                <a:solidFill>
                  <a:schemeClr val="dk1"/>
                </a:solidFill>
                <a:latin typeface="Lato" panose="020F0502020204030203" pitchFamily="34" charset="0"/>
                <a:ea typeface="Arial"/>
                <a:cs typeface="Arial"/>
                <a:sym typeface="Arial"/>
              </a:rPr>
              <a:t>Board resolution to establish a trust.</a:t>
            </a:r>
          </a:p>
          <a:p>
            <a:pPr marL="624032" indent="-520027">
              <a:lnSpc>
                <a:spcPct val="100000"/>
              </a:lnSpc>
              <a:spcBef>
                <a:spcPts val="273"/>
              </a:spcBef>
              <a:spcAft>
                <a:spcPts val="273"/>
              </a:spcAft>
              <a:buSzPct val="100000"/>
              <a:buFont typeface="Arial"/>
              <a:buAutoNum type="arabicPeriod"/>
            </a:pPr>
            <a:r>
              <a:rPr lang="en" sz="2800" b="0" dirty="0">
                <a:solidFill>
                  <a:schemeClr val="dk1"/>
                </a:solidFill>
                <a:latin typeface="Lato" panose="020F0502020204030203" pitchFamily="34" charset="0"/>
                <a:ea typeface="Arial"/>
                <a:cs typeface="Arial"/>
                <a:sym typeface="Arial"/>
              </a:rPr>
              <a:t>Creation of a segregated bank account.</a:t>
            </a:r>
          </a:p>
          <a:p>
            <a:pPr marL="104005" indent="0">
              <a:lnSpc>
                <a:spcPct val="100000"/>
              </a:lnSpc>
              <a:spcBef>
                <a:spcPts val="273"/>
              </a:spcBef>
              <a:spcAft>
                <a:spcPts val="273"/>
              </a:spcAft>
              <a:buSzPct val="100000"/>
              <a:buNone/>
            </a:pPr>
            <a:endParaRPr lang="en" sz="2800" b="0" dirty="0">
              <a:solidFill>
                <a:schemeClr val="dk1"/>
              </a:solidFill>
              <a:latin typeface="Lato" panose="020F0502020204030203" pitchFamily="34" charset="0"/>
              <a:ea typeface="Arial"/>
              <a:cs typeface="Arial"/>
              <a:sym typeface="Arial"/>
            </a:endParaRPr>
          </a:p>
          <a:p>
            <a:pPr marL="4334" indent="-4334">
              <a:lnSpc>
                <a:spcPct val="100000"/>
              </a:lnSpc>
              <a:spcBef>
                <a:spcPts val="273"/>
              </a:spcBef>
              <a:spcAft>
                <a:spcPts val="273"/>
              </a:spcAft>
              <a:buNone/>
            </a:pPr>
            <a:r>
              <a:rPr lang="en-US" sz="2800" b="0" dirty="0"/>
              <a:t>For additional information or document submission contact Roger Kordus: </a:t>
            </a:r>
            <a:r>
              <a:rPr lang="en-US" sz="2800" b="0" u="sng" dirty="0">
                <a:hlinkClick r:id="rId3"/>
              </a:rPr>
              <a:t>Roger.Kordus@dpi.wi.gov</a:t>
            </a:r>
            <a:r>
              <a:rPr lang="en-US" sz="2800" b="0" dirty="0"/>
              <a:t> or (608) 267-3752.</a:t>
            </a:r>
          </a:p>
        </p:txBody>
      </p:sp>
    </p:spTree>
    <p:extLst>
      <p:ext uri="{BB962C8B-B14F-4D97-AF65-F5344CB8AC3E}">
        <p14:creationId xmlns:p14="http://schemas.microsoft.com/office/powerpoint/2010/main" val="2514609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46 - Restrictions</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509202" indent="-457200">
              <a:lnSpc>
                <a:spcPct val="100000"/>
              </a:lnSpc>
              <a:spcBef>
                <a:spcPts val="273"/>
              </a:spcBef>
              <a:buSzPct val="100000"/>
            </a:pPr>
            <a:r>
              <a:rPr lang="en" sz="2800" b="0" dirty="0">
                <a:solidFill>
                  <a:schemeClr val="dk1"/>
                </a:solidFill>
                <a:latin typeface="Lato" panose="020F0502020204030203" pitchFamily="34" charset="0"/>
                <a:ea typeface="Arial"/>
                <a:cs typeface="Arial"/>
                <a:sym typeface="Arial"/>
              </a:rPr>
              <a:t>Funds may only be accessed five years after the establishment of the “trust” fund.</a:t>
            </a:r>
          </a:p>
          <a:p>
            <a:pPr marL="509202" indent="-457200">
              <a:lnSpc>
                <a:spcPct val="100000"/>
              </a:lnSpc>
              <a:spcBef>
                <a:spcPts val="273"/>
              </a:spcBef>
              <a:buSzPct val="100000"/>
            </a:pPr>
            <a:r>
              <a:rPr lang="en" sz="2800" b="0" dirty="0">
                <a:solidFill>
                  <a:schemeClr val="dk1"/>
                </a:solidFill>
                <a:latin typeface="Lato" panose="020F0502020204030203" pitchFamily="34" charset="0"/>
                <a:ea typeface="Arial"/>
                <a:cs typeface="Arial"/>
                <a:sym typeface="Arial"/>
              </a:rPr>
              <a:t>Funds must be physically deposited and held in a segregated bank/investment (separate and distinct from other district accounts) until they are expended for capital improvement projects per the district’s plan.</a:t>
            </a:r>
          </a:p>
          <a:p>
            <a:pPr marL="561205" indent="-457200">
              <a:lnSpc>
                <a:spcPct val="100000"/>
              </a:lnSpc>
              <a:spcBef>
                <a:spcPts val="273"/>
              </a:spcBef>
              <a:buSzPct val="100000"/>
            </a:pPr>
            <a:r>
              <a:rPr lang="en" sz="2800" b="0" dirty="0">
                <a:solidFill>
                  <a:schemeClr val="dk1"/>
                </a:solidFill>
                <a:latin typeface="Lato" panose="020F0502020204030203" pitchFamily="34" charset="0"/>
                <a:ea typeface="Arial"/>
                <a:cs typeface="Arial"/>
                <a:sym typeface="Arial"/>
              </a:rPr>
              <a:t>Funds invested as per sec. 66.0603, Wis. Stats.</a:t>
            </a:r>
            <a:endParaRPr lang="en-US" sz="2800" b="0" dirty="0">
              <a:solidFill>
                <a:schemeClr val="tx1"/>
              </a:solidFill>
              <a:latin typeface="Lato" panose="020F0502020204030203" pitchFamily="34" charset="0"/>
            </a:endParaRPr>
          </a:p>
        </p:txBody>
      </p:sp>
    </p:spTree>
    <p:extLst>
      <p:ext uri="{BB962C8B-B14F-4D97-AF65-F5344CB8AC3E}">
        <p14:creationId xmlns:p14="http://schemas.microsoft.com/office/powerpoint/2010/main" val="364935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49 </a:t>
            </a:r>
            <a:r>
              <a:rPr lang="en-US" sz="5400" dirty="0">
                <a:solidFill>
                  <a:schemeClr val="bg1"/>
                </a:solidFill>
                <a:latin typeface="Lato Black" panose="020F0A02020204030203" pitchFamily="34" charset="0"/>
                <a:cs typeface="Arial" pitchFamily="34" charset="0"/>
              </a:rPr>
              <a:t>- Other Capital Projects Fund</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Bef>
                <a:spcPts val="0"/>
              </a:spcBef>
              <a:spcAft>
                <a:spcPts val="1500"/>
              </a:spcAft>
            </a:pPr>
            <a:r>
              <a:rPr lang="en-US" sz="2800" b="0" dirty="0">
                <a:latin typeface="Lato" panose="020F0502020204030203" pitchFamily="34" charset="0"/>
              </a:rPr>
              <a:t>Primarily Funded with Borrowing Proceeds</a:t>
            </a:r>
          </a:p>
          <a:p>
            <a:pPr lvl="1">
              <a:lnSpc>
                <a:spcPct val="100000"/>
              </a:lnSpc>
              <a:spcBef>
                <a:spcPts val="0"/>
              </a:spcBef>
              <a:spcAft>
                <a:spcPts val="1500"/>
              </a:spcAft>
              <a:buFont typeface="Arial" panose="020B0604020202020204" pitchFamily="34" charset="0"/>
              <a:buChar char="•"/>
            </a:pPr>
            <a:r>
              <a:rPr lang="en-US" sz="2800" dirty="0">
                <a:cs typeface="Arial" pitchFamily="34" charset="0"/>
              </a:rPr>
              <a:t> Bonds, Promissory Notes, State Trust Fund Loans</a:t>
            </a:r>
          </a:p>
          <a:p>
            <a:pPr>
              <a:lnSpc>
                <a:spcPct val="100000"/>
              </a:lnSpc>
              <a:spcBef>
                <a:spcPts val="0"/>
              </a:spcBef>
              <a:spcAft>
                <a:spcPts val="1500"/>
              </a:spcAft>
            </a:pPr>
            <a:r>
              <a:rPr lang="en-US" sz="2800" b="0" dirty="0">
                <a:latin typeface="Lato" panose="020F0502020204030203" pitchFamily="34" charset="0"/>
              </a:rPr>
              <a:t>Capital projects funded through other sources of revenue may be accounted for in Fund 49</a:t>
            </a:r>
          </a:p>
          <a:p>
            <a:pPr marL="702053" lvl="1" indent="-234018" defTabSz="936071">
              <a:lnSpc>
                <a:spcPct val="100000"/>
              </a:lnSpc>
              <a:spcBef>
                <a:spcPts val="0"/>
              </a:spcBef>
              <a:spcAft>
                <a:spcPts val="1500"/>
              </a:spcAft>
              <a:buFont typeface="Arial" panose="020B0604020202020204" pitchFamily="34" charset="0"/>
              <a:buChar char="•"/>
            </a:pPr>
            <a:r>
              <a:rPr lang="en-US" sz="2800" dirty="0">
                <a:cs typeface="Arial" pitchFamily="34" charset="0"/>
                <a:sym typeface="Arial"/>
              </a:rPr>
              <a:t>Donations specified for the capital project</a:t>
            </a:r>
          </a:p>
          <a:p>
            <a:pPr marL="702053" lvl="1" indent="-234018" defTabSz="936071">
              <a:lnSpc>
                <a:spcPct val="100000"/>
              </a:lnSpc>
              <a:spcBef>
                <a:spcPts val="0"/>
              </a:spcBef>
              <a:spcAft>
                <a:spcPts val="1500"/>
              </a:spcAft>
              <a:buFont typeface="Arial" panose="020B0604020202020204" pitchFamily="34" charset="0"/>
              <a:buChar char="•"/>
            </a:pPr>
            <a:r>
              <a:rPr lang="en-US" sz="2800" dirty="0">
                <a:cs typeface="Arial" pitchFamily="34" charset="0"/>
              </a:rPr>
              <a:t>Proceeds from the sale of capital assets if board approves proceeds to be used for future capital expenditures</a:t>
            </a:r>
          </a:p>
        </p:txBody>
      </p:sp>
    </p:spTree>
    <p:extLst>
      <p:ext uri="{BB962C8B-B14F-4D97-AF65-F5344CB8AC3E}">
        <p14:creationId xmlns:p14="http://schemas.microsoft.com/office/powerpoint/2010/main" val="2130145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85000" lnSpcReduction="10000"/>
          </a:bodyPr>
          <a:lstStyle/>
          <a:p>
            <a:r>
              <a:rPr lang="en-US" sz="5400" dirty="0">
                <a:solidFill>
                  <a:schemeClr val="bg1"/>
                </a:solidFill>
                <a:latin typeface="Lato Black" panose="020F0A02020204030203" pitchFamily="34" charset="0"/>
                <a:cs typeface="Arial" pitchFamily="34" charset="0"/>
              </a:rPr>
              <a:t>Additional Capital Projects Fund Information</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Summary of Capital Project Funds</a:t>
            </a:r>
            <a:r>
              <a:rPr lang="en-US" sz="3600" b="0"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Capital Expansion Fund - Fund 41 </a:t>
            </a:r>
            <a:endParaRPr lang="en-US" sz="3600" b="0"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Long-Term Capital Improvement Trust Fund - Fund 46</a:t>
            </a:r>
            <a:endParaRPr lang="en-US" sz="3600" b="0"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Capital Expansion Fund 41 </a:t>
            </a: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rPr>
              <a:t>Presentation</a:t>
            </a:r>
            <a:endParaRPr lang="en-US" sz="3600" b="0"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Capital Projects Funds 41 and 46 Presentation</a:t>
            </a:r>
            <a:endParaRPr lang="en-US" sz="3600" b="0" u="sng"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b="0" u="sng" dirty="0">
                <a:solidFill>
                  <a:srgbClr val="0066CC"/>
                </a:solidFill>
                <a:latin typeface="Calibri" panose="020F0502020204030204" pitchFamily="34" charset="0"/>
                <a:ea typeface="Calibri" panose="020F0502020204030204" pitchFamily="34" charset="0"/>
                <a:cs typeface="Times New Roman" panose="02020603050405020304" pitchFamily="18" charset="0"/>
                <a:hlinkClick r:id="rId8"/>
              </a:rPr>
              <a:t>Capital Projects Funds Webpage</a:t>
            </a:r>
            <a:endParaRPr lang="en-US" sz="3600" b="0" dirty="0">
              <a:solidFill>
                <a:srgbClr val="0066CC"/>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732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50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Bef>
                <a:spcPts val="273"/>
              </a:spcBef>
            </a:pPr>
            <a:r>
              <a:rPr lang="en-US" sz="2800" b="0" dirty="0">
                <a:latin typeface="Lato" panose="020F0502020204030203" pitchFamily="34" charset="0"/>
              </a:rPr>
              <a:t>All revenues and expenditures related to the district’s food service activities are recorded in this fund</a:t>
            </a:r>
          </a:p>
          <a:p>
            <a:pPr marL="936048" lvl="1" indent="-468024">
              <a:lnSpc>
                <a:spcPct val="100000"/>
              </a:lnSpc>
              <a:spcBef>
                <a:spcPts val="273"/>
              </a:spcBef>
              <a:buFont typeface="Arial" panose="020B0604020202020204" pitchFamily="34" charset="0"/>
              <a:buChar char="•"/>
            </a:pPr>
            <a:r>
              <a:rPr lang="en-US" sz="2800" dirty="0">
                <a:solidFill>
                  <a:schemeClr val="tx1"/>
                </a:solidFill>
                <a:latin typeface="Lato" panose="020F0502020204030203" pitchFamily="34" charset="0"/>
              </a:rPr>
              <a:t>A fund balance in the Food Service Fund is permitted</a:t>
            </a:r>
          </a:p>
          <a:p>
            <a:pPr marL="936048" lvl="1" indent="-468024">
              <a:lnSpc>
                <a:spcPct val="100000"/>
              </a:lnSpc>
              <a:spcBef>
                <a:spcPts val="273"/>
              </a:spcBef>
              <a:buFont typeface="Arial" panose="020B0604020202020204" pitchFamily="34" charset="0"/>
              <a:buChar char="•"/>
            </a:pPr>
            <a:r>
              <a:rPr lang="en-US" sz="2800" dirty="0">
                <a:solidFill>
                  <a:schemeClr val="tx1"/>
                </a:solidFill>
                <a:latin typeface="Lato" panose="020F0502020204030203" pitchFamily="34" charset="0"/>
              </a:rPr>
              <a:t>A deficit in the food service fund must be eliminated with an operating transfer from the general fund.</a:t>
            </a:r>
          </a:p>
          <a:p>
            <a:pPr marL="936048" lvl="1" indent="-468024">
              <a:lnSpc>
                <a:spcPct val="100000"/>
              </a:lnSpc>
              <a:spcBef>
                <a:spcPts val="273"/>
              </a:spcBef>
              <a:buFont typeface="Arial" panose="020B0604020202020204" pitchFamily="34" charset="0"/>
              <a:buChar char="•"/>
            </a:pPr>
            <a:r>
              <a:rPr lang="en-US" sz="2800" dirty="0">
                <a:solidFill>
                  <a:schemeClr val="tx1"/>
                </a:solidFill>
                <a:latin typeface="Lato" panose="020F0502020204030203" pitchFamily="34" charset="0"/>
              </a:rPr>
              <a:t>Maximum transfer from Fund 10 if no Fund 50 deficit is limited to amount necessary to cover a current year deficit in a particular food service program (National School Lunch, Breakfast, Ala Carte, etc.) </a:t>
            </a:r>
          </a:p>
        </p:txBody>
      </p:sp>
      <p:pic>
        <p:nvPicPr>
          <p:cNvPr id="4" name="Picture 3">
            <a:extLst>
              <a:ext uri="{FF2B5EF4-FFF2-40B4-BE49-F238E27FC236}">
                <a16:creationId xmlns:a16="http://schemas.microsoft.com/office/drawing/2014/main" id="{BCEBC85D-8B3A-4D4B-9C25-D897BD3AFB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71" y="49803"/>
            <a:ext cx="1222324" cy="11147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5843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Fund 60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Aft>
                <a:spcPts val="1800"/>
              </a:spcAft>
            </a:pPr>
            <a:r>
              <a:rPr lang="en-US" sz="3600" b="0" dirty="0"/>
              <a:t>Fund 60 is now a Custodial Fund after the implementation of GASB 84.</a:t>
            </a:r>
          </a:p>
          <a:p>
            <a:pPr>
              <a:lnSpc>
                <a:spcPct val="100000"/>
              </a:lnSpc>
              <a:spcAft>
                <a:spcPts val="1800"/>
              </a:spcAft>
            </a:pPr>
            <a:r>
              <a:rPr lang="en-US" sz="3600" b="0" dirty="0"/>
              <a:t>All districts should have fully implemented GASB 84 in the previous year.</a:t>
            </a:r>
          </a:p>
          <a:p>
            <a:pPr>
              <a:lnSpc>
                <a:spcPct val="100000"/>
              </a:lnSpc>
              <a:spcAft>
                <a:spcPts val="1800"/>
              </a:spcAft>
            </a:pPr>
            <a:r>
              <a:rPr lang="en-US" sz="3600" b="0" dirty="0"/>
              <a:t>Funds should be reported as fund balance and the revenues/expenditures are reported.</a:t>
            </a:r>
            <a:endParaRPr lang="en-US" sz="2723" b="0" dirty="0"/>
          </a:p>
          <a:p>
            <a:pPr marL="925073" lvl="1" indent="-457200">
              <a:lnSpc>
                <a:spcPct val="100000"/>
              </a:lnSpc>
              <a:spcAft>
                <a:spcPts val="1800"/>
              </a:spcAft>
              <a:buFont typeface="Arial" panose="020B0604020202020204" pitchFamily="34" charset="0"/>
              <a:buChar char="•"/>
            </a:pPr>
            <a:r>
              <a:rPr lang="en-US" sz="2723" dirty="0"/>
              <a:t>Updated WUFAR codes in 60.</a:t>
            </a:r>
          </a:p>
        </p:txBody>
      </p:sp>
    </p:spTree>
    <p:extLst>
      <p:ext uri="{BB962C8B-B14F-4D97-AF65-F5344CB8AC3E}">
        <p14:creationId xmlns:p14="http://schemas.microsoft.com/office/powerpoint/2010/main" val="1714935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Fund 60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Aft>
                <a:spcPts val="1800"/>
              </a:spcAft>
            </a:pPr>
            <a:r>
              <a:rPr lang="en-US" sz="3600" b="0" dirty="0"/>
              <a:t>Primarily related to pupil organizations, parent organizations, and certain scholarships.</a:t>
            </a:r>
          </a:p>
          <a:p>
            <a:pPr>
              <a:lnSpc>
                <a:spcPct val="100000"/>
              </a:lnSpc>
              <a:spcAft>
                <a:spcPts val="1800"/>
              </a:spcAft>
            </a:pPr>
            <a:r>
              <a:rPr lang="en-US" sz="3600" b="0" dirty="0"/>
              <a:t>District does not have administrative involvement related to these funds.</a:t>
            </a:r>
          </a:p>
        </p:txBody>
      </p:sp>
    </p:spTree>
    <p:extLst>
      <p:ext uri="{BB962C8B-B14F-4D97-AF65-F5344CB8AC3E}">
        <p14:creationId xmlns:p14="http://schemas.microsoft.com/office/powerpoint/2010/main" val="275808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Fund 60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0" indent="0">
              <a:lnSpc>
                <a:spcPct val="100000"/>
              </a:lnSpc>
              <a:spcBef>
                <a:spcPts val="0"/>
              </a:spcBef>
              <a:spcAft>
                <a:spcPts val="0"/>
              </a:spcAft>
              <a:buNone/>
            </a:pPr>
            <a:r>
              <a:rPr lang="en-US" sz="4000" dirty="0"/>
              <a:t>All Fiduciary Funds reporting now require a:</a:t>
            </a:r>
          </a:p>
          <a:p>
            <a:pPr>
              <a:lnSpc>
                <a:spcPct val="100000"/>
              </a:lnSpc>
              <a:spcBef>
                <a:spcPts val="0"/>
              </a:spcBef>
              <a:spcAft>
                <a:spcPts val="1800"/>
              </a:spcAft>
            </a:pPr>
            <a:r>
              <a:rPr lang="en-US" sz="3600" b="0" dirty="0"/>
              <a:t>Statement of Fiduciary Net Position</a:t>
            </a:r>
          </a:p>
          <a:p>
            <a:pPr>
              <a:lnSpc>
                <a:spcPct val="100000"/>
              </a:lnSpc>
              <a:spcBef>
                <a:spcPts val="0"/>
              </a:spcBef>
              <a:spcAft>
                <a:spcPts val="1800"/>
              </a:spcAft>
            </a:pPr>
            <a:r>
              <a:rPr lang="en-US" sz="3600" b="0" dirty="0"/>
              <a:t>Statement of Changes in Fiduciary Net Position</a:t>
            </a:r>
          </a:p>
          <a:p>
            <a:pPr>
              <a:lnSpc>
                <a:spcPct val="100000"/>
              </a:lnSpc>
              <a:spcBef>
                <a:spcPts val="0"/>
              </a:spcBef>
              <a:spcAft>
                <a:spcPts val="1800"/>
              </a:spcAft>
            </a:pPr>
            <a:r>
              <a:rPr lang="en-US" sz="3600" b="0" dirty="0"/>
              <a:t>Revenues and Expenditures disaggregated by source and type</a:t>
            </a:r>
          </a:p>
          <a:p>
            <a:pPr>
              <a:lnSpc>
                <a:spcPct val="100000"/>
              </a:lnSpc>
              <a:spcBef>
                <a:spcPts val="0"/>
              </a:spcBef>
              <a:spcAft>
                <a:spcPts val="1800"/>
              </a:spcAft>
            </a:pPr>
            <a:r>
              <a:rPr lang="en-US" sz="3600" b="0" dirty="0"/>
              <a:t>Includes custodial funds in Fund 60</a:t>
            </a:r>
          </a:p>
        </p:txBody>
      </p:sp>
    </p:spTree>
    <p:extLst>
      <p:ext uri="{BB962C8B-B14F-4D97-AF65-F5344CB8AC3E}">
        <p14:creationId xmlns:p14="http://schemas.microsoft.com/office/powerpoint/2010/main" val="427630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GASB Fund Accounting</a:t>
            </a:r>
          </a:p>
        </p:txBody>
      </p:sp>
      <p:grpSp>
        <p:nvGrpSpPr>
          <p:cNvPr id="8" name="Group 7"/>
          <p:cNvGrpSpPr/>
          <p:nvPr/>
        </p:nvGrpSpPr>
        <p:grpSpPr>
          <a:xfrm>
            <a:off x="516451" y="1646622"/>
            <a:ext cx="3554912" cy="2599476"/>
            <a:chOff x="1809881" y="1317997"/>
            <a:chExt cx="2604464" cy="1904475"/>
          </a:xfrm>
        </p:grpSpPr>
        <p:grpSp>
          <p:nvGrpSpPr>
            <p:cNvPr id="3" name="Group 2"/>
            <p:cNvGrpSpPr>
              <a:grpSpLocks noChangeAspect="1"/>
            </p:cNvGrpSpPr>
            <p:nvPr/>
          </p:nvGrpSpPr>
          <p:grpSpPr>
            <a:xfrm>
              <a:off x="1934636" y="1724118"/>
              <a:ext cx="2342864" cy="1371600"/>
              <a:chOff x="2174272" y="1181784"/>
              <a:chExt cx="4685728" cy="2743200"/>
            </a:xfrm>
          </p:grpSpPr>
          <p:sp>
            <p:nvSpPr>
              <p:cNvPr id="4" name="Rectangle 3"/>
              <p:cNvSpPr>
                <a:spLocks noChangeAspect="1"/>
              </p:cNvSpPr>
              <p:nvPr/>
            </p:nvSpPr>
            <p:spPr>
              <a:xfrm>
                <a:off x="2174272"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Balance Sheet</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Assets</a:t>
                </a:r>
              </a:p>
              <a:p>
                <a:r>
                  <a:rPr lang="en-US" sz="955" dirty="0">
                    <a:latin typeface="Courier New" panose="02070309020205020404" pitchFamily="49" charset="0"/>
                    <a:cs typeface="Courier New" panose="02070309020205020404" pitchFamily="49" charset="0"/>
                  </a:rPr>
                  <a:t>    Cash</a:t>
                </a:r>
              </a:p>
              <a:p>
                <a:r>
                  <a:rPr lang="en-US" sz="955" dirty="0">
                    <a:latin typeface="Courier New" panose="02070309020205020404" pitchFamily="49" charset="0"/>
                    <a:cs typeface="Courier New" panose="02070309020205020404" pitchFamily="49" charset="0"/>
                  </a:rPr>
                  <a:t>    Receivables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Liabilities</a:t>
                </a:r>
              </a:p>
              <a:p>
                <a:r>
                  <a:rPr lang="en-US" sz="955" dirty="0">
                    <a:latin typeface="Courier New" panose="02070309020205020404" pitchFamily="49" charset="0"/>
                    <a:cs typeface="Courier New" panose="02070309020205020404" pitchFamily="49" charset="0"/>
                  </a:rPr>
                  <a:t>    Debt</a:t>
                </a:r>
              </a:p>
              <a:p>
                <a:r>
                  <a:rPr lang="en-US" sz="955" dirty="0">
                    <a:latin typeface="Courier New" panose="02070309020205020404" pitchFamily="49" charset="0"/>
                    <a:cs typeface="Courier New" panose="02070309020205020404" pitchFamily="49" charset="0"/>
                  </a:rPr>
                  <a:t>    Payables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Fund Balance</a:t>
                </a:r>
              </a:p>
            </p:txBody>
          </p:sp>
          <p:sp>
            <p:nvSpPr>
              <p:cNvPr id="5" name="Rectangle 4"/>
              <p:cNvSpPr>
                <a:spLocks noChangeAspect="1"/>
              </p:cNvSpPr>
              <p:nvPr/>
            </p:nvSpPr>
            <p:spPr>
              <a:xfrm>
                <a:off x="4740250"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Change in Fund Balance</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Revenues</a:t>
                </a:r>
              </a:p>
              <a:p>
                <a:r>
                  <a:rPr lang="en-US" sz="955" dirty="0">
                    <a:latin typeface="Courier New" panose="02070309020205020404" pitchFamily="49" charset="0"/>
                    <a:cs typeface="Courier New" panose="02070309020205020404" pitchFamily="49" charset="0"/>
                  </a:rPr>
                  <a:t>    Taxes</a:t>
                </a:r>
              </a:p>
              <a:p>
                <a:r>
                  <a:rPr lang="en-US" sz="955" dirty="0">
                    <a:latin typeface="Courier New" panose="02070309020205020404" pitchFamily="49" charset="0"/>
                    <a:cs typeface="Courier New" panose="02070309020205020404" pitchFamily="49" charset="0"/>
                  </a:rPr>
                  <a:t>    State Aids    </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Expenditures</a:t>
                </a:r>
              </a:p>
              <a:p>
                <a:r>
                  <a:rPr lang="en-US" sz="955" dirty="0">
                    <a:latin typeface="Courier New" panose="02070309020205020404" pitchFamily="49" charset="0"/>
                    <a:cs typeface="Courier New" panose="02070309020205020404" pitchFamily="49" charset="0"/>
                  </a:rPr>
                  <a:t>    Payroll</a:t>
                </a:r>
              </a:p>
              <a:p>
                <a:r>
                  <a:rPr lang="en-US" sz="955" dirty="0">
                    <a:latin typeface="Courier New" panose="02070309020205020404" pitchFamily="49" charset="0"/>
                    <a:cs typeface="Courier New" panose="02070309020205020404" pitchFamily="49" charset="0"/>
                  </a:rPr>
                  <a:t>    Operations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Net Change FB</a:t>
                </a:r>
              </a:p>
            </p:txBody>
          </p:sp>
        </p:grpSp>
        <p:sp>
          <p:nvSpPr>
            <p:cNvPr id="6" name="Rounded Rectangle 5"/>
            <p:cNvSpPr/>
            <p:nvPr/>
          </p:nvSpPr>
          <p:spPr>
            <a:xfrm>
              <a:off x="1809881" y="1317997"/>
              <a:ext cx="2604464" cy="1904475"/>
            </a:xfrm>
            <a:prstGeom prst="roundRect">
              <a:avLst>
                <a:gd name="adj" fmla="val 10483"/>
              </a:avLst>
            </a:prstGeom>
            <a:noFill/>
            <a:ln w="38100">
              <a:solidFill>
                <a:srgbClr val="33A05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11" b="1" dirty="0">
                  <a:solidFill>
                    <a:srgbClr val="33A056"/>
                  </a:solidFill>
                  <a:latin typeface="Courier New" panose="02070309020205020404" pitchFamily="49" charset="0"/>
                  <a:cs typeface="Courier New" panose="02070309020205020404" pitchFamily="49" charset="0"/>
                </a:rPr>
                <a:t>General Fund 10</a:t>
              </a:r>
            </a:p>
          </p:txBody>
        </p:sp>
      </p:grpSp>
      <p:grpSp>
        <p:nvGrpSpPr>
          <p:cNvPr id="9" name="Group 8"/>
          <p:cNvGrpSpPr/>
          <p:nvPr/>
        </p:nvGrpSpPr>
        <p:grpSpPr>
          <a:xfrm>
            <a:off x="4463006" y="2946360"/>
            <a:ext cx="3554912" cy="2599476"/>
            <a:chOff x="1809881" y="1317997"/>
            <a:chExt cx="2604464" cy="1904475"/>
          </a:xfrm>
        </p:grpSpPr>
        <p:grpSp>
          <p:nvGrpSpPr>
            <p:cNvPr id="10" name="Group 9"/>
            <p:cNvGrpSpPr>
              <a:grpSpLocks noChangeAspect="1"/>
            </p:cNvGrpSpPr>
            <p:nvPr/>
          </p:nvGrpSpPr>
          <p:grpSpPr>
            <a:xfrm>
              <a:off x="1934636" y="1724118"/>
              <a:ext cx="2342864" cy="1371600"/>
              <a:chOff x="2174272" y="1181784"/>
              <a:chExt cx="4685728" cy="2743200"/>
            </a:xfrm>
          </p:grpSpPr>
          <p:sp>
            <p:nvSpPr>
              <p:cNvPr id="12" name="Rectangle 11"/>
              <p:cNvSpPr>
                <a:spLocks noChangeAspect="1"/>
              </p:cNvSpPr>
              <p:nvPr/>
            </p:nvSpPr>
            <p:spPr>
              <a:xfrm>
                <a:off x="2174272"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Balance Sheet</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Assets</a:t>
                </a:r>
              </a:p>
              <a:p>
                <a:r>
                  <a:rPr lang="en-US" sz="955" dirty="0">
                    <a:latin typeface="Courier New" panose="02070309020205020404" pitchFamily="49" charset="0"/>
                    <a:cs typeface="Courier New" panose="02070309020205020404" pitchFamily="49" charset="0"/>
                  </a:rPr>
                  <a:t>    Cash</a:t>
                </a:r>
              </a:p>
              <a:p>
                <a:r>
                  <a:rPr lang="en-US" sz="955" dirty="0">
                    <a:latin typeface="Courier New" panose="02070309020205020404" pitchFamily="49" charset="0"/>
                    <a:cs typeface="Courier New" panose="02070309020205020404" pitchFamily="49" charset="0"/>
                  </a:rPr>
                  <a:t>    Receivables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Liabilities</a:t>
                </a:r>
              </a:p>
              <a:p>
                <a:r>
                  <a:rPr lang="en-US" sz="955" dirty="0">
                    <a:latin typeface="Courier New" panose="02070309020205020404" pitchFamily="49" charset="0"/>
                    <a:cs typeface="Courier New" panose="02070309020205020404" pitchFamily="49" charset="0"/>
                  </a:rPr>
                  <a:t>    Debt</a:t>
                </a:r>
              </a:p>
              <a:p>
                <a:r>
                  <a:rPr lang="en-US" sz="955" dirty="0">
                    <a:latin typeface="Courier New" panose="02070309020205020404" pitchFamily="49" charset="0"/>
                    <a:cs typeface="Courier New" panose="02070309020205020404" pitchFamily="49" charset="0"/>
                  </a:rPr>
                  <a:t>    Payables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Fund Balance</a:t>
                </a:r>
              </a:p>
            </p:txBody>
          </p:sp>
          <p:sp>
            <p:nvSpPr>
              <p:cNvPr id="13" name="Rectangle 12"/>
              <p:cNvSpPr>
                <a:spLocks noChangeAspect="1"/>
              </p:cNvSpPr>
              <p:nvPr/>
            </p:nvSpPr>
            <p:spPr>
              <a:xfrm>
                <a:off x="4740250"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Change in Fund Balance</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Revenues</a:t>
                </a:r>
              </a:p>
              <a:p>
                <a:r>
                  <a:rPr lang="en-US" sz="955" dirty="0">
                    <a:latin typeface="Courier New" panose="02070309020205020404" pitchFamily="49" charset="0"/>
                    <a:cs typeface="Courier New" panose="02070309020205020404" pitchFamily="49" charset="0"/>
                  </a:rPr>
                  <a:t>    Taxes</a:t>
                </a:r>
              </a:p>
              <a:p>
                <a:r>
                  <a:rPr lang="en-US" sz="955" dirty="0">
                    <a:latin typeface="Courier New" panose="02070309020205020404" pitchFamily="49" charset="0"/>
                    <a:cs typeface="Courier New" panose="02070309020205020404" pitchFamily="49" charset="0"/>
                  </a:rPr>
                  <a:t>    State Aids    </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Expenditures</a:t>
                </a:r>
              </a:p>
              <a:p>
                <a:r>
                  <a:rPr lang="en-US" sz="955" dirty="0">
                    <a:latin typeface="Courier New" panose="02070309020205020404" pitchFamily="49" charset="0"/>
                    <a:cs typeface="Courier New" panose="02070309020205020404" pitchFamily="49" charset="0"/>
                  </a:rPr>
                  <a:t>    Payroll</a:t>
                </a:r>
              </a:p>
              <a:p>
                <a:r>
                  <a:rPr lang="en-US" sz="955" dirty="0">
                    <a:latin typeface="Courier New" panose="02070309020205020404" pitchFamily="49" charset="0"/>
                    <a:cs typeface="Courier New" panose="02070309020205020404" pitchFamily="49" charset="0"/>
                  </a:rPr>
                  <a:t>    Operations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Net Change FB</a:t>
                </a:r>
              </a:p>
            </p:txBody>
          </p:sp>
        </p:grpSp>
        <p:sp>
          <p:nvSpPr>
            <p:cNvPr id="11" name="Rounded Rectangle 10"/>
            <p:cNvSpPr/>
            <p:nvPr/>
          </p:nvSpPr>
          <p:spPr>
            <a:xfrm>
              <a:off x="1809881" y="1317997"/>
              <a:ext cx="2604464" cy="1904475"/>
            </a:xfrm>
            <a:prstGeom prst="roundRect">
              <a:avLst>
                <a:gd name="adj" fmla="val 10483"/>
              </a:avLst>
            </a:prstGeom>
            <a:noFill/>
            <a:ln w="38100">
              <a:solidFill>
                <a:srgbClr val="33A05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11" b="1" dirty="0">
                  <a:solidFill>
                    <a:srgbClr val="33A056"/>
                  </a:solidFill>
                  <a:latin typeface="Courier New" panose="02070309020205020404" pitchFamily="49" charset="0"/>
                  <a:cs typeface="Courier New" panose="02070309020205020404" pitchFamily="49" charset="0"/>
                </a:rPr>
                <a:t>Food Service Fund 50</a:t>
              </a:r>
            </a:p>
          </p:txBody>
        </p:sp>
      </p:grpSp>
      <p:grpSp>
        <p:nvGrpSpPr>
          <p:cNvPr id="14" name="Group 13"/>
          <p:cNvGrpSpPr/>
          <p:nvPr/>
        </p:nvGrpSpPr>
        <p:grpSpPr>
          <a:xfrm>
            <a:off x="8409561" y="2200949"/>
            <a:ext cx="3554912" cy="2599476"/>
            <a:chOff x="1809881" y="1317997"/>
            <a:chExt cx="2604464" cy="1904475"/>
          </a:xfrm>
        </p:grpSpPr>
        <p:grpSp>
          <p:nvGrpSpPr>
            <p:cNvPr id="15" name="Group 14"/>
            <p:cNvGrpSpPr>
              <a:grpSpLocks noChangeAspect="1"/>
            </p:cNvGrpSpPr>
            <p:nvPr/>
          </p:nvGrpSpPr>
          <p:grpSpPr>
            <a:xfrm>
              <a:off x="1934636" y="1724118"/>
              <a:ext cx="2342864" cy="1371600"/>
              <a:chOff x="2174272" y="1181784"/>
              <a:chExt cx="4685728" cy="2743200"/>
            </a:xfrm>
          </p:grpSpPr>
          <p:sp>
            <p:nvSpPr>
              <p:cNvPr id="17" name="Rectangle 16"/>
              <p:cNvSpPr>
                <a:spLocks noChangeAspect="1"/>
              </p:cNvSpPr>
              <p:nvPr/>
            </p:nvSpPr>
            <p:spPr>
              <a:xfrm>
                <a:off x="2174272"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Balance Sheet</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Assets</a:t>
                </a:r>
              </a:p>
              <a:p>
                <a:r>
                  <a:rPr lang="en-US" sz="955" dirty="0">
                    <a:latin typeface="Courier New" panose="02070309020205020404" pitchFamily="49" charset="0"/>
                    <a:cs typeface="Courier New" panose="02070309020205020404" pitchFamily="49" charset="0"/>
                  </a:rPr>
                  <a:t>    Cash</a:t>
                </a:r>
              </a:p>
              <a:p>
                <a:r>
                  <a:rPr lang="en-US" sz="955" dirty="0">
                    <a:latin typeface="Courier New" panose="02070309020205020404" pitchFamily="49" charset="0"/>
                    <a:cs typeface="Courier New" panose="02070309020205020404" pitchFamily="49" charset="0"/>
                  </a:rPr>
                  <a:t>    Receivables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Liabilities</a:t>
                </a:r>
              </a:p>
              <a:p>
                <a:r>
                  <a:rPr lang="en-US" sz="955" dirty="0">
                    <a:latin typeface="Courier New" panose="02070309020205020404" pitchFamily="49" charset="0"/>
                    <a:cs typeface="Courier New" panose="02070309020205020404" pitchFamily="49" charset="0"/>
                  </a:rPr>
                  <a:t>    Debt</a:t>
                </a:r>
              </a:p>
              <a:p>
                <a:r>
                  <a:rPr lang="en-US" sz="955" dirty="0">
                    <a:latin typeface="Courier New" panose="02070309020205020404" pitchFamily="49" charset="0"/>
                    <a:cs typeface="Courier New" panose="02070309020205020404" pitchFamily="49" charset="0"/>
                  </a:rPr>
                  <a:t>    Payables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Fund Balance</a:t>
                </a:r>
              </a:p>
            </p:txBody>
          </p:sp>
          <p:sp>
            <p:nvSpPr>
              <p:cNvPr id="18" name="Rectangle 17"/>
              <p:cNvSpPr>
                <a:spLocks noChangeAspect="1"/>
              </p:cNvSpPr>
              <p:nvPr/>
            </p:nvSpPr>
            <p:spPr>
              <a:xfrm>
                <a:off x="4740250" y="1181784"/>
                <a:ext cx="2119750" cy="2743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955" b="1" u="sng" dirty="0">
                    <a:latin typeface="Courier New" panose="02070309020205020404" pitchFamily="49" charset="0"/>
                    <a:cs typeface="Courier New" panose="02070309020205020404" pitchFamily="49" charset="0"/>
                  </a:rPr>
                  <a:t>Change in Fund Balance</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Revenues</a:t>
                </a:r>
              </a:p>
              <a:p>
                <a:r>
                  <a:rPr lang="en-US" sz="955" dirty="0">
                    <a:latin typeface="Courier New" panose="02070309020205020404" pitchFamily="49" charset="0"/>
                    <a:cs typeface="Courier New" panose="02070309020205020404" pitchFamily="49" charset="0"/>
                  </a:rPr>
                  <a:t>    Taxes</a:t>
                </a:r>
              </a:p>
              <a:p>
                <a:r>
                  <a:rPr lang="en-US" sz="955" dirty="0">
                    <a:latin typeface="Courier New" panose="02070309020205020404" pitchFamily="49" charset="0"/>
                    <a:cs typeface="Courier New" panose="02070309020205020404" pitchFamily="49" charset="0"/>
                  </a:rPr>
                  <a:t>    State Aids    </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Expenditures</a:t>
                </a:r>
              </a:p>
              <a:p>
                <a:r>
                  <a:rPr lang="en-US" sz="955" dirty="0">
                    <a:latin typeface="Courier New" panose="02070309020205020404" pitchFamily="49" charset="0"/>
                    <a:cs typeface="Courier New" panose="02070309020205020404" pitchFamily="49" charset="0"/>
                  </a:rPr>
                  <a:t>    Payroll</a:t>
                </a:r>
              </a:p>
              <a:p>
                <a:r>
                  <a:rPr lang="en-US" sz="955" dirty="0">
                    <a:latin typeface="Courier New" panose="02070309020205020404" pitchFamily="49" charset="0"/>
                    <a:cs typeface="Courier New" panose="02070309020205020404" pitchFamily="49" charset="0"/>
                  </a:rPr>
                  <a:t>    Operations</a:t>
                </a:r>
              </a:p>
              <a:p>
                <a:endParaRPr lang="en-US" sz="955" dirty="0">
                  <a:latin typeface="Courier New" panose="02070309020205020404" pitchFamily="49" charset="0"/>
                  <a:cs typeface="Courier New" panose="02070309020205020404" pitchFamily="49" charset="0"/>
                </a:endParaRPr>
              </a:p>
              <a:p>
                <a:r>
                  <a:rPr lang="en-US" sz="955" dirty="0">
                    <a:latin typeface="Courier New" panose="02070309020205020404" pitchFamily="49" charset="0"/>
                    <a:cs typeface="Courier New" panose="02070309020205020404" pitchFamily="49" charset="0"/>
                  </a:rPr>
                  <a:t>= Net Change FB</a:t>
                </a:r>
              </a:p>
            </p:txBody>
          </p:sp>
        </p:grpSp>
        <p:sp>
          <p:nvSpPr>
            <p:cNvPr id="16" name="Rounded Rectangle 15"/>
            <p:cNvSpPr/>
            <p:nvPr/>
          </p:nvSpPr>
          <p:spPr>
            <a:xfrm>
              <a:off x="1809881" y="1317997"/>
              <a:ext cx="2604464" cy="1904475"/>
            </a:xfrm>
            <a:prstGeom prst="roundRect">
              <a:avLst>
                <a:gd name="adj" fmla="val 10483"/>
              </a:avLst>
            </a:prstGeom>
            <a:noFill/>
            <a:ln w="38100">
              <a:solidFill>
                <a:srgbClr val="33A05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911" b="1" dirty="0">
                  <a:solidFill>
                    <a:srgbClr val="33A056"/>
                  </a:solidFill>
                  <a:latin typeface="Courier New" panose="02070309020205020404" pitchFamily="49" charset="0"/>
                  <a:cs typeface="Courier New" panose="02070309020205020404" pitchFamily="49" charset="0"/>
                </a:rPr>
                <a:t>Comm. Svc. Fund 80</a:t>
              </a:r>
            </a:p>
          </p:txBody>
        </p:sp>
      </p:grpSp>
    </p:spTree>
    <p:extLst>
      <p:ext uri="{BB962C8B-B14F-4D97-AF65-F5344CB8AC3E}">
        <p14:creationId xmlns:p14="http://schemas.microsoft.com/office/powerpoint/2010/main" val="35812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75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1250"/>
                            </p:stCondLst>
                            <p:childTnLst>
                              <p:par>
                                <p:cTn id="11" presetID="53" presetClass="entr" presetSubtype="16" fill="hold" nodeType="afterEffect">
                                  <p:stCondLst>
                                    <p:cond delay="75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2500"/>
                            </p:stCondLst>
                            <p:childTnLst>
                              <p:par>
                                <p:cTn id="17" presetID="53" presetClass="entr" presetSubtype="16" fill="hold" nodeType="afterEffect">
                                  <p:stCondLst>
                                    <p:cond delay="75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72</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92500"/>
          </a:bodyPr>
          <a:lstStyle/>
          <a:p>
            <a:pPr marL="0" indent="0">
              <a:lnSpc>
                <a:spcPct val="100000"/>
              </a:lnSpc>
              <a:spcAft>
                <a:spcPts val="1800"/>
              </a:spcAft>
              <a:buNone/>
            </a:pPr>
            <a:r>
              <a:rPr lang="en-US" sz="4800" dirty="0">
                <a:latin typeface="Lato" panose="020F0502020204030203" pitchFamily="34" charset="0"/>
              </a:rPr>
              <a:t>Private-Purpose Trust Fund Requirements:</a:t>
            </a:r>
          </a:p>
          <a:p>
            <a:pPr>
              <a:lnSpc>
                <a:spcPct val="100000"/>
              </a:lnSpc>
              <a:spcAft>
                <a:spcPts val="1800"/>
              </a:spcAft>
            </a:pPr>
            <a:r>
              <a:rPr lang="en-US" sz="4400" b="0" dirty="0">
                <a:latin typeface="Lato" panose="020F0502020204030203" pitchFamily="34" charset="0"/>
              </a:rPr>
              <a:t>Meets trust requirements</a:t>
            </a:r>
          </a:p>
          <a:p>
            <a:pPr>
              <a:lnSpc>
                <a:spcPct val="100000"/>
              </a:lnSpc>
              <a:spcAft>
                <a:spcPts val="1800"/>
              </a:spcAft>
            </a:pPr>
            <a:r>
              <a:rPr lang="en-US" sz="4400" b="0" dirty="0">
                <a:latin typeface="Lato" panose="020F0502020204030203" pitchFamily="34" charset="0"/>
              </a:rPr>
              <a:t>Includes all trusts that are not Pension, OPEB, or Investment Trust Funds</a:t>
            </a:r>
          </a:p>
          <a:p>
            <a:pPr>
              <a:lnSpc>
                <a:spcPct val="100000"/>
              </a:lnSpc>
              <a:spcAft>
                <a:spcPts val="1800"/>
              </a:spcAft>
            </a:pPr>
            <a:r>
              <a:rPr lang="en-US" sz="4400" b="0" dirty="0">
                <a:latin typeface="Lato" panose="020F0502020204030203" pitchFamily="34" charset="0"/>
              </a:rPr>
              <a:t>Government controls the assets</a:t>
            </a:r>
          </a:p>
          <a:p>
            <a:pPr>
              <a:lnSpc>
                <a:spcPct val="100000"/>
              </a:lnSpc>
              <a:spcAft>
                <a:spcPts val="1800"/>
              </a:spcAft>
            </a:pPr>
            <a:r>
              <a:rPr lang="en-US" sz="4400" b="0" dirty="0">
                <a:latin typeface="Lato" panose="020F0502020204030203" pitchFamily="34" charset="0"/>
              </a:rPr>
              <a:t>Assets fiduciarily derived</a:t>
            </a:r>
          </a:p>
        </p:txBody>
      </p:sp>
    </p:spTree>
    <p:extLst>
      <p:ext uri="{BB962C8B-B14F-4D97-AF65-F5344CB8AC3E}">
        <p14:creationId xmlns:p14="http://schemas.microsoft.com/office/powerpoint/2010/main" val="1962124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92500"/>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73 – Employee Benefit Trust Fund</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77500" lnSpcReduction="20000"/>
          </a:bodyPr>
          <a:lstStyle/>
          <a:p>
            <a:pPr>
              <a:lnSpc>
                <a:spcPct val="100000"/>
              </a:lnSpc>
              <a:spcBef>
                <a:spcPts val="273"/>
              </a:spcBef>
              <a:spcAft>
                <a:spcPts val="1200"/>
              </a:spcAft>
            </a:pPr>
            <a:r>
              <a:rPr lang="en-US" sz="4800" b="0" dirty="0">
                <a:latin typeface="Lato" panose="020F0502020204030203" pitchFamily="34" charset="0"/>
              </a:rPr>
              <a:t>Accounts for resources held in trust for formally established defined benefit plans, defined contribution plans, or employee benefit plans</a:t>
            </a:r>
          </a:p>
          <a:p>
            <a:pPr>
              <a:lnSpc>
                <a:spcPct val="100000"/>
              </a:lnSpc>
              <a:spcBef>
                <a:spcPts val="273"/>
              </a:spcBef>
              <a:spcAft>
                <a:spcPts val="1200"/>
              </a:spcAft>
            </a:pPr>
            <a:r>
              <a:rPr lang="en-US" sz="4800" b="0" dirty="0">
                <a:latin typeface="Lato" panose="020F0502020204030203" pitchFamily="34" charset="0"/>
              </a:rPr>
              <a:t>Must be legally established in accordance with state statutes, federal law, and IRS requirements</a:t>
            </a:r>
          </a:p>
          <a:p>
            <a:pPr>
              <a:lnSpc>
                <a:spcPct val="100000"/>
              </a:lnSpc>
              <a:spcBef>
                <a:spcPts val="273"/>
              </a:spcBef>
              <a:spcAft>
                <a:spcPts val="1200"/>
              </a:spcAft>
            </a:pPr>
            <a:r>
              <a:rPr lang="en-US" sz="4800" b="0" dirty="0">
                <a:latin typeface="Lato" panose="020F0502020204030203" pitchFamily="34" charset="0"/>
              </a:rPr>
              <a:t>Legally </a:t>
            </a:r>
            <a:r>
              <a:rPr lang="en-US" sz="4800" b="0" i="1" dirty="0">
                <a:latin typeface="Lato" panose="020F0502020204030203" pitchFamily="34" charset="0"/>
              </a:rPr>
              <a:t>irrevocable</a:t>
            </a:r>
            <a:r>
              <a:rPr lang="en-US" sz="4800" b="0" dirty="0">
                <a:latin typeface="Lato" panose="020F0502020204030203" pitchFamily="34" charset="0"/>
              </a:rPr>
              <a:t> trust</a:t>
            </a:r>
          </a:p>
          <a:p>
            <a:pPr>
              <a:lnSpc>
                <a:spcPct val="100000"/>
              </a:lnSpc>
              <a:spcBef>
                <a:spcPts val="273"/>
              </a:spcBef>
              <a:spcAft>
                <a:spcPts val="1200"/>
              </a:spcAft>
            </a:pPr>
            <a:r>
              <a:rPr lang="en-US" sz="4800" b="0" dirty="0">
                <a:latin typeface="Lato" panose="020F0502020204030203" pitchFamily="34" charset="0"/>
              </a:rPr>
              <a:t>Created as a mechanism for districts to fund post-employment benefit obligations</a:t>
            </a:r>
          </a:p>
        </p:txBody>
      </p:sp>
    </p:spTree>
    <p:extLst>
      <p:ext uri="{BB962C8B-B14F-4D97-AF65-F5344CB8AC3E}">
        <p14:creationId xmlns:p14="http://schemas.microsoft.com/office/powerpoint/2010/main" val="3226129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92500"/>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73 – Employee Benefit Trust Fund</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92500" lnSpcReduction="20000"/>
          </a:bodyPr>
          <a:lstStyle/>
          <a:p>
            <a:pPr marL="342900" marR="0" lvl="0" indent="-342900">
              <a:spcBef>
                <a:spcPts val="0"/>
              </a:spcBef>
              <a:spcAft>
                <a:spcPts val="0"/>
              </a:spcAft>
              <a:buFont typeface="Arial" panose="020B0604020202020204" pitchFamily="34" charset="0"/>
              <a:buChar char="•"/>
              <a:tabLst>
                <a:tab pos="457200" algn="l"/>
              </a:tabLst>
            </a:pPr>
            <a:r>
              <a:rPr lang="en-US" dirty="0">
                <a:effectLst/>
                <a:ea typeface="Calibri" panose="020F0502020204030204" pitchFamily="34" charset="0"/>
                <a:cs typeface="Times New Roman" panose="02020603050405020304" pitchFamily="18" charset="0"/>
              </a:rPr>
              <a:t>Not required to use Fund 73</a:t>
            </a:r>
          </a:p>
          <a:p>
            <a:pPr marL="742950" marR="0" lvl="1" indent="-285750">
              <a:spcBef>
                <a:spcPts val="0"/>
              </a:spcBef>
              <a:spcAft>
                <a:spcPts val="0"/>
              </a:spcAft>
              <a:buFont typeface="Courier New" panose="02070309020205020404" pitchFamily="49" charset="0"/>
              <a:buChar char="o"/>
            </a:pPr>
            <a:r>
              <a:rPr lang="en-US" sz="2600" dirty="0">
                <a:solidFill>
                  <a:schemeClr val="tx1"/>
                </a:solidFill>
                <a:effectLst/>
                <a:ea typeface="Calibri" panose="020F0502020204030204" pitchFamily="34" charset="0"/>
                <a:cs typeface="Times New Roman" panose="02020603050405020304" pitchFamily="18" charset="0"/>
              </a:rPr>
              <a:t>Fund 73 accumulates resources to pay future benefits</a:t>
            </a:r>
          </a:p>
          <a:p>
            <a:pPr marL="742950" marR="0" lvl="1" indent="-285750">
              <a:spcBef>
                <a:spcPts val="0"/>
              </a:spcBef>
              <a:spcAft>
                <a:spcPts val="600"/>
              </a:spcAft>
              <a:buFont typeface="Courier New" panose="02070309020205020404" pitchFamily="49" charset="0"/>
              <a:buChar char="o"/>
            </a:pPr>
            <a:r>
              <a:rPr lang="en-US" sz="2600" dirty="0">
                <a:solidFill>
                  <a:schemeClr val="tx1"/>
                </a:solidFill>
                <a:effectLst/>
                <a:ea typeface="Calibri" panose="020F0502020204030204" pitchFamily="34" charset="0"/>
                <a:cs typeface="Times New Roman" panose="02020603050405020304" pitchFamily="18" charset="0"/>
              </a:rPr>
              <a:t>Pay-as-you-go pays benefits out of Fund 10 as paid</a:t>
            </a:r>
          </a:p>
          <a:p>
            <a:pPr marL="1143000" marR="0" lvl="2" indent="-228600">
              <a:spcBef>
                <a:spcPts val="0"/>
              </a:spcBef>
              <a:spcAft>
                <a:spcPts val="600"/>
              </a:spcAft>
              <a:buFont typeface="Wingdings" panose="05000000000000000000" pitchFamily="2" charset="2"/>
              <a:buChar char=""/>
            </a:pPr>
            <a:r>
              <a:rPr lang="en-US" sz="2600" dirty="0">
                <a:effectLst/>
                <a:latin typeface="Lato" panose="020F0502020204030203" pitchFamily="34" charset="0"/>
                <a:ea typeface="Calibri" panose="020F0502020204030204" pitchFamily="34" charset="0"/>
                <a:cs typeface="Times New Roman" panose="02020603050405020304" pitchFamily="18" charset="0"/>
              </a:rPr>
              <a:t>Does not reduce long-term liability </a:t>
            </a:r>
          </a:p>
          <a:p>
            <a:pPr marL="742950" marR="0" lvl="1" indent="-285750">
              <a:spcBef>
                <a:spcPts val="0"/>
              </a:spcBef>
              <a:spcAft>
                <a:spcPts val="0"/>
              </a:spcAft>
              <a:buFont typeface="Courier New" panose="02070309020205020404" pitchFamily="49" charset="0"/>
              <a:buChar char="o"/>
            </a:pPr>
            <a:r>
              <a:rPr lang="en-US" sz="2600" dirty="0">
                <a:solidFill>
                  <a:schemeClr val="tx1"/>
                </a:solidFill>
                <a:effectLst/>
                <a:ea typeface="Calibri" panose="020F0502020204030204" pitchFamily="34" charset="0"/>
                <a:cs typeface="Times New Roman" panose="02020603050405020304" pitchFamily="18" charset="0"/>
              </a:rPr>
              <a:t>Both options require actuarial study</a:t>
            </a:r>
          </a:p>
          <a:p>
            <a:pPr marL="342900" marR="0" lvl="0" indent="-342900">
              <a:spcBef>
                <a:spcPts val="0"/>
              </a:spcBef>
              <a:spcAft>
                <a:spcPts val="0"/>
              </a:spcAft>
              <a:buFont typeface="Arial" panose="020B0604020202020204" pitchFamily="34" charset="0"/>
              <a:buChar char="•"/>
              <a:tabLst>
                <a:tab pos="457200" algn="l"/>
              </a:tabLst>
            </a:pPr>
            <a:r>
              <a:rPr lang="en-US" b="0" dirty="0">
                <a:effectLst/>
                <a:ea typeface="Calibri" panose="020F0502020204030204" pitchFamily="34" charset="0"/>
                <a:cs typeface="Times New Roman" panose="02020603050405020304" pitchFamily="18" charset="0"/>
              </a:rPr>
              <a:t>District makes payments to the trust (Fund 73) from the governmental funds (Funds 10, 27, 50, and 80) to fund annual obligations.</a:t>
            </a:r>
          </a:p>
          <a:p>
            <a:pPr marL="342900" marR="0" lvl="0" indent="-342900">
              <a:spcBef>
                <a:spcPts val="0"/>
              </a:spcBef>
              <a:spcAft>
                <a:spcPts val="0"/>
              </a:spcAft>
              <a:buFont typeface="Arial" panose="020B0604020202020204" pitchFamily="34" charset="0"/>
              <a:buChar char="•"/>
              <a:tabLst>
                <a:tab pos="457200" algn="l"/>
              </a:tabLst>
            </a:pPr>
            <a:r>
              <a:rPr lang="en-US" b="0" dirty="0">
                <a:effectLst/>
                <a:ea typeface="Calibri" panose="020F0502020204030204" pitchFamily="34" charset="0"/>
                <a:cs typeface="Times New Roman" panose="02020603050405020304" pitchFamily="18" charset="0"/>
              </a:rPr>
              <a:t>Fund 73 pays the retiree benefits.</a:t>
            </a:r>
            <a:endParaRPr lang="en-US" sz="4800" b="0" dirty="0"/>
          </a:p>
        </p:txBody>
      </p:sp>
    </p:spTree>
    <p:extLst>
      <p:ext uri="{BB962C8B-B14F-4D97-AF65-F5344CB8AC3E}">
        <p14:creationId xmlns:p14="http://schemas.microsoft.com/office/powerpoint/2010/main" val="357391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92500"/>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73 – Employee Benefit Trust Fund</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342900" marR="0" lvl="0" indent="-342900">
              <a:spcBef>
                <a:spcPts val="0"/>
              </a:spcBef>
              <a:spcAft>
                <a:spcPts val="0"/>
              </a:spcAft>
              <a:buFont typeface="Arial" panose="020B0604020202020204" pitchFamily="34" charset="0"/>
              <a:buChar char="•"/>
              <a:tabLst>
                <a:tab pos="457200" algn="l"/>
              </a:tabLst>
            </a:pPr>
            <a:r>
              <a:rPr lang="en-US" sz="2800" b="0" dirty="0">
                <a:effectLst/>
                <a:ea typeface="Calibri" panose="020F0502020204030204" pitchFamily="34" charset="0"/>
                <a:cs typeface="Times New Roman" panose="02020603050405020304" pitchFamily="18" charset="0"/>
              </a:rPr>
              <a:t>Reduces long-term unfunded obligations.</a:t>
            </a:r>
          </a:p>
          <a:p>
            <a:pPr marL="342900" marR="0" lvl="0" indent="-342900">
              <a:spcBef>
                <a:spcPts val="0"/>
              </a:spcBef>
              <a:spcAft>
                <a:spcPts val="0"/>
              </a:spcAft>
              <a:buFont typeface="Arial" panose="020B0604020202020204" pitchFamily="34" charset="0"/>
              <a:buChar char="•"/>
              <a:tabLst>
                <a:tab pos="457200" algn="l"/>
              </a:tabLst>
            </a:pPr>
            <a:r>
              <a:rPr lang="en-US" sz="2800" b="0" dirty="0">
                <a:effectLst/>
                <a:ea typeface="Calibri" panose="020F0502020204030204" pitchFamily="34" charset="0"/>
                <a:cs typeface="Times New Roman" panose="02020603050405020304" pitchFamily="18" charset="0"/>
              </a:rPr>
              <a:t>Costs in F27 are aidable up to the ADC if one of the three criteria are met.</a:t>
            </a:r>
          </a:p>
          <a:p>
            <a:pPr marL="742950" marR="0" lvl="1" indent="-285750">
              <a:spcBef>
                <a:spcPts val="0"/>
              </a:spcBef>
              <a:spcAft>
                <a:spcPts val="0"/>
              </a:spcAft>
              <a:buFont typeface="+mj-lt"/>
              <a:buAutoNum type="arabicPeriod"/>
              <a:tabLst>
                <a:tab pos="914400" algn="l"/>
              </a:tabLst>
            </a:pPr>
            <a:r>
              <a:rPr lang="en-US" sz="2800" dirty="0">
                <a:solidFill>
                  <a:schemeClr val="tx1"/>
                </a:solidFill>
                <a:effectLst/>
                <a:ea typeface="Calibri" panose="020F0502020204030204" pitchFamily="34" charset="0"/>
                <a:cs typeface="Times New Roman" panose="02020603050405020304" pitchFamily="18" charset="0"/>
              </a:rPr>
              <a:t>Contribution = ADC</a:t>
            </a:r>
          </a:p>
          <a:p>
            <a:pPr marL="742950" marR="0" lvl="1" indent="-285750">
              <a:spcBef>
                <a:spcPts val="0"/>
              </a:spcBef>
              <a:spcAft>
                <a:spcPts val="0"/>
              </a:spcAft>
              <a:buFont typeface="+mj-lt"/>
              <a:buAutoNum type="arabicPeriod"/>
              <a:tabLst>
                <a:tab pos="914400" algn="l"/>
              </a:tabLst>
            </a:pPr>
            <a:r>
              <a:rPr lang="en-US" sz="2800" dirty="0">
                <a:solidFill>
                  <a:schemeClr val="tx1"/>
                </a:solidFill>
                <a:effectLst/>
                <a:ea typeface="Calibri" panose="020F0502020204030204" pitchFamily="34" charset="0"/>
                <a:cs typeface="Times New Roman" panose="02020603050405020304" pitchFamily="18" charset="0"/>
              </a:rPr>
              <a:t>Contribution (73R 951) is 5% greater than the expenditures out of the trust for OPEB (73E, Objects 991 and 994)</a:t>
            </a:r>
          </a:p>
          <a:p>
            <a:pPr marL="742950" marR="0" lvl="1" indent="-285750">
              <a:spcBef>
                <a:spcPts val="0"/>
              </a:spcBef>
              <a:spcAft>
                <a:spcPts val="0"/>
              </a:spcAft>
              <a:buFont typeface="+mj-lt"/>
              <a:buAutoNum type="arabicPeriod"/>
              <a:tabLst>
                <a:tab pos="914400" algn="l"/>
              </a:tabLst>
            </a:pPr>
            <a:r>
              <a:rPr lang="en-US" sz="2800" dirty="0">
                <a:solidFill>
                  <a:schemeClr val="tx1"/>
                </a:solidFill>
                <a:effectLst/>
                <a:ea typeface="Calibri" panose="020F0502020204030204" pitchFamily="34" charset="0"/>
                <a:cs typeface="Times New Roman" panose="02020603050405020304" pitchFamily="18" charset="0"/>
              </a:rPr>
              <a:t>Same as number 2 but looking at 3 years</a:t>
            </a:r>
          </a:p>
        </p:txBody>
      </p:sp>
    </p:spTree>
    <p:extLst>
      <p:ext uri="{BB962C8B-B14F-4D97-AF65-F5344CB8AC3E}">
        <p14:creationId xmlns:p14="http://schemas.microsoft.com/office/powerpoint/2010/main" val="2074866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73 – Additional Information</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gn="l">
              <a:buFont typeface="Arial" panose="020B0604020202020204" pitchFamily="34" charset="0"/>
              <a:buChar char="•"/>
            </a:pPr>
            <a:r>
              <a:rPr lang="en-US" sz="3200" dirty="0">
                <a:solidFill>
                  <a:srgbClr val="0070C0"/>
                </a:solidFill>
                <a:hlinkClick r:id="rId3">
                  <a:extLst>
                    <a:ext uri="{A12FA001-AC4F-418D-AE19-62706E023703}">
                      <ahyp:hlinkClr xmlns:ahyp="http://schemas.microsoft.com/office/drawing/2018/hyperlinkcolor" val="tx"/>
                    </a:ext>
                  </a:extLst>
                </a:hlinkClick>
              </a:rPr>
              <a:t>Fund 73 - Sample of Activity</a:t>
            </a:r>
            <a:endParaRPr lang="en-US" sz="3200" dirty="0">
              <a:solidFill>
                <a:srgbClr val="0070C0"/>
              </a:solidFill>
            </a:endParaRPr>
          </a:p>
          <a:p>
            <a:pPr>
              <a:buFont typeface="Arial" panose="020B0604020202020204" pitchFamily="34" charset="0"/>
              <a:buChar char="•"/>
            </a:pPr>
            <a:r>
              <a:rPr lang="en-US" sz="3200" dirty="0">
                <a:solidFill>
                  <a:srgbClr val="0070C0"/>
                </a:solidFill>
                <a:hlinkClick r:id="rId4">
                  <a:extLst>
                    <a:ext uri="{A12FA001-AC4F-418D-AE19-62706E023703}">
                      <ahyp:hlinkClr xmlns:ahyp="http://schemas.microsoft.com/office/drawing/2018/hyperlinkcolor" val="tx"/>
                    </a:ext>
                  </a:extLst>
                </a:hlinkClick>
              </a:rPr>
              <a:t>Fund 73 - Account Descriptions</a:t>
            </a:r>
            <a:endParaRPr lang="en-US" sz="3200" dirty="0">
              <a:solidFill>
                <a:srgbClr val="0070C0"/>
              </a:solidFill>
            </a:endParaRPr>
          </a:p>
          <a:p>
            <a:pPr>
              <a:lnSpc>
                <a:spcPct val="100000"/>
              </a:lnSpc>
              <a:spcBef>
                <a:spcPts val="409"/>
              </a:spcBef>
              <a:spcAft>
                <a:spcPts val="409"/>
              </a:spcAft>
            </a:pPr>
            <a:r>
              <a:rPr lang="en-US" sz="3200" dirty="0">
                <a:solidFill>
                  <a:srgbClr val="0070C0"/>
                </a:solidFill>
                <a:hlinkClick r:id="rId5">
                  <a:extLst>
                    <a:ext uri="{A12FA001-AC4F-418D-AE19-62706E023703}">
                      <ahyp:hlinkClr xmlns:ahyp="http://schemas.microsoft.com/office/drawing/2018/hyperlinkcolor" val="tx"/>
                    </a:ext>
                  </a:extLst>
                </a:hlinkClick>
              </a:rPr>
              <a:t>Employee Benefit Trust Fund Webpage</a:t>
            </a:r>
            <a:endParaRPr lang="en-US" sz="3200" dirty="0">
              <a:solidFill>
                <a:srgbClr val="0070C0"/>
              </a:solidFill>
            </a:endParaRPr>
          </a:p>
          <a:p>
            <a:pPr marL="810773" lvl="1" indent="-342900">
              <a:lnSpc>
                <a:spcPct val="100000"/>
              </a:lnSpc>
              <a:spcBef>
                <a:spcPts val="409"/>
              </a:spcBef>
              <a:spcAft>
                <a:spcPts val="409"/>
              </a:spcAft>
              <a:buFont typeface="Arial" panose="020B0604020202020204" pitchFamily="34" charset="0"/>
              <a:buChar char="•"/>
            </a:pPr>
            <a:r>
              <a:rPr lang="en-US" sz="2323" dirty="0">
                <a:solidFill>
                  <a:srgbClr val="0070C0"/>
                </a:solidFill>
              </a:rPr>
              <a:t>Factors to consider when establishing a trust</a:t>
            </a:r>
          </a:p>
          <a:p>
            <a:pPr marL="810773" lvl="1" indent="-342900">
              <a:lnSpc>
                <a:spcPct val="100000"/>
              </a:lnSpc>
              <a:spcBef>
                <a:spcPts val="409"/>
              </a:spcBef>
              <a:spcAft>
                <a:spcPts val="409"/>
              </a:spcAft>
              <a:buFont typeface="Arial" panose="020B0604020202020204" pitchFamily="34" charset="0"/>
              <a:buChar char="•"/>
            </a:pPr>
            <a:r>
              <a:rPr lang="en-US" sz="2323" dirty="0">
                <a:solidFill>
                  <a:srgbClr val="0070C0"/>
                </a:solidFill>
              </a:rPr>
              <a:t>FAQ</a:t>
            </a:r>
          </a:p>
          <a:p>
            <a:pPr marL="810773" lvl="1" indent="-342900">
              <a:lnSpc>
                <a:spcPct val="100000"/>
              </a:lnSpc>
              <a:spcBef>
                <a:spcPts val="409"/>
              </a:spcBef>
              <a:spcAft>
                <a:spcPts val="409"/>
              </a:spcAft>
              <a:buFont typeface="Arial" panose="020B0604020202020204" pitchFamily="34" charset="0"/>
              <a:buChar char="•"/>
            </a:pPr>
            <a:r>
              <a:rPr lang="en-US" sz="2323" dirty="0">
                <a:solidFill>
                  <a:srgbClr val="0070C0"/>
                </a:solidFill>
              </a:rPr>
              <a:t>Fund 73 Requirements</a:t>
            </a:r>
          </a:p>
          <a:p>
            <a:pPr marL="810773" lvl="1" indent="-342900">
              <a:lnSpc>
                <a:spcPct val="100000"/>
              </a:lnSpc>
              <a:spcBef>
                <a:spcPts val="409"/>
              </a:spcBef>
              <a:spcAft>
                <a:spcPts val="409"/>
              </a:spcAft>
              <a:buFont typeface="Arial" panose="020B0604020202020204" pitchFamily="34" charset="0"/>
              <a:buChar char="•"/>
            </a:pPr>
            <a:r>
              <a:rPr lang="en-US" sz="2323" dirty="0">
                <a:solidFill>
                  <a:srgbClr val="0070C0"/>
                </a:solidFill>
              </a:rPr>
              <a:t>Categorical Aid Eligibility Spreadsheet</a:t>
            </a:r>
          </a:p>
        </p:txBody>
      </p:sp>
    </p:spTree>
    <p:extLst>
      <p:ext uri="{BB962C8B-B14F-4D97-AF65-F5344CB8AC3E}">
        <p14:creationId xmlns:p14="http://schemas.microsoft.com/office/powerpoint/2010/main" val="3094184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a:t>
            </a:r>
            <a:r>
              <a:rPr lang="en-US" sz="5400" dirty="0">
                <a:solidFill>
                  <a:srgbClr val="F2F8EC"/>
                </a:solidFill>
                <a:cs typeface="Arial" pitchFamily="34" charset="0"/>
              </a:rPr>
              <a:t>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marL="0" indent="0">
              <a:lnSpc>
                <a:spcPct val="100000"/>
              </a:lnSpc>
              <a:spcBef>
                <a:spcPts val="300"/>
              </a:spcBef>
              <a:buNone/>
            </a:pPr>
            <a:r>
              <a:rPr lang="en-US" sz="3600" b="0" dirty="0">
                <a:latin typeface="Lato" panose="020F0502020204030203" pitchFamily="34" charset="0"/>
              </a:rPr>
              <a:t>Community Programs and Service Fund website</a:t>
            </a:r>
          </a:p>
          <a:p>
            <a:pPr marL="0" indent="0" algn="ctr">
              <a:lnSpc>
                <a:spcPct val="100000"/>
              </a:lnSpc>
              <a:spcBef>
                <a:spcPts val="300"/>
              </a:spcBef>
              <a:buNone/>
            </a:pPr>
            <a:r>
              <a:rPr lang="en-US" sz="2400" b="0" dirty="0">
                <a:latin typeface="Lato" panose="020F0502020204030203" pitchFamily="34" charset="0"/>
                <a:hlinkClick r:id="rId3"/>
              </a:rPr>
              <a:t>http://dpi.wi.gov/sfs/finances/fund-info/community-service/overview</a:t>
            </a:r>
            <a:r>
              <a:rPr lang="en-US" sz="2400" b="0" dirty="0">
                <a:latin typeface="Lato" panose="020F0502020204030203" pitchFamily="34" charset="0"/>
              </a:rPr>
              <a:t> </a:t>
            </a:r>
          </a:p>
          <a:p>
            <a:pPr>
              <a:lnSpc>
                <a:spcPct val="100000"/>
              </a:lnSpc>
              <a:spcBef>
                <a:spcPts val="300"/>
              </a:spcBef>
            </a:pPr>
            <a:r>
              <a:rPr lang="en-US" sz="2500" b="0" dirty="0">
                <a:latin typeface="Lato" panose="020F0502020204030203" pitchFamily="34" charset="0"/>
              </a:rPr>
              <a:t>The authority for a school board to operate Community Programs and Services (Fund 80) is established under sec. 120.13(19), Wis. Stats., and PI 80. </a:t>
            </a:r>
          </a:p>
          <a:p>
            <a:pPr>
              <a:lnSpc>
                <a:spcPct val="100000"/>
              </a:lnSpc>
              <a:spcBef>
                <a:spcPts val="300"/>
              </a:spcBef>
            </a:pPr>
            <a:r>
              <a:rPr lang="en-US" sz="2500" b="0" dirty="0">
                <a:latin typeface="Lato" panose="020F0502020204030203" pitchFamily="34" charset="0"/>
              </a:rPr>
              <a:t>120.13(19) concludes with this sentence:  </a:t>
            </a:r>
            <a:endParaRPr lang="en-US" sz="2800" b="0" i="1" dirty="0">
              <a:solidFill>
                <a:schemeClr val="tx1">
                  <a:lumMod val="95000"/>
                  <a:lumOff val="5000"/>
                </a:schemeClr>
              </a:solidFill>
              <a:latin typeface="Lato" panose="020F0502020204030203" pitchFamily="34" charset="0"/>
            </a:endParaRPr>
          </a:p>
          <a:p>
            <a:pPr marL="925073" lvl="1" indent="-457200">
              <a:lnSpc>
                <a:spcPct val="100000"/>
              </a:lnSpc>
              <a:spcBef>
                <a:spcPts val="300"/>
              </a:spcBef>
              <a:buFont typeface="Arial" panose="020B0604020202020204" pitchFamily="34" charset="0"/>
              <a:buChar char="•"/>
            </a:pPr>
            <a:r>
              <a:rPr lang="en-US" sz="3000" i="1" dirty="0">
                <a:solidFill>
                  <a:schemeClr val="tx1">
                    <a:lumMod val="95000"/>
                    <a:lumOff val="5000"/>
                  </a:schemeClr>
                </a:solidFill>
                <a:latin typeface="+mn-lt"/>
              </a:rPr>
              <a:t>The school board may not expend moneys on ineligible costs, as defined by DPI by rule. </a:t>
            </a:r>
          </a:p>
          <a:p>
            <a:pPr marL="925073" lvl="1" indent="-457200">
              <a:lnSpc>
                <a:spcPct val="100000"/>
              </a:lnSpc>
              <a:spcBef>
                <a:spcPts val="300"/>
              </a:spcBef>
              <a:buFont typeface="Arial" panose="020B0604020202020204" pitchFamily="34" charset="0"/>
              <a:buChar char="•"/>
            </a:pPr>
            <a:r>
              <a:rPr lang="en-US" sz="3000" i="1" dirty="0">
                <a:solidFill>
                  <a:schemeClr val="tx1">
                    <a:lumMod val="95000"/>
                    <a:lumOff val="5000"/>
                  </a:schemeClr>
                </a:solidFill>
                <a:latin typeface="+mn-lt"/>
              </a:rPr>
              <a:t>Costs associated with such programs and services shall not be included in the school district's shared cost under </a:t>
            </a:r>
            <a:r>
              <a:rPr lang="en-US" sz="3000" i="1" dirty="0">
                <a:solidFill>
                  <a:schemeClr val="tx1">
                    <a:lumMod val="95000"/>
                    <a:lumOff val="5000"/>
                  </a:schemeClr>
                </a:solidFill>
                <a:latin typeface="+mn-lt"/>
                <a:hlinkClick r:id="rId4"/>
              </a:rPr>
              <a:t>s. 121.07 (6)</a:t>
            </a:r>
            <a:r>
              <a:rPr lang="en-US" sz="3000" i="1" dirty="0">
                <a:solidFill>
                  <a:schemeClr val="tx1">
                    <a:lumMod val="95000"/>
                    <a:lumOff val="5000"/>
                  </a:schemeClr>
                </a:solidFill>
                <a:latin typeface="+mn-lt"/>
              </a:rPr>
              <a:t>.</a:t>
            </a:r>
          </a:p>
        </p:txBody>
      </p:sp>
      <p:pic>
        <p:nvPicPr>
          <p:cNvPr id="4" name="Picture 3" descr="CYSS Friendship Tee Ball with Cheonan Therapeutic Center ...">
            <a:extLst>
              <a:ext uri="{FF2B5EF4-FFF2-40B4-BE49-F238E27FC236}">
                <a16:creationId xmlns:a16="http://schemas.microsoft.com/office/drawing/2014/main" id="{8CE19D2B-9B95-4367-9289-7A6F0289065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26228" cy="1258461"/>
          </a:xfrm>
          <a:prstGeom prst="rect">
            <a:avLst/>
          </a:prstGeom>
        </p:spPr>
      </p:pic>
    </p:spTree>
    <p:extLst>
      <p:ext uri="{BB962C8B-B14F-4D97-AF65-F5344CB8AC3E}">
        <p14:creationId xmlns:p14="http://schemas.microsoft.com/office/powerpoint/2010/main" val="3054315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a:t>
            </a:r>
            <a:r>
              <a:rPr lang="en-US" sz="5400" dirty="0">
                <a:solidFill>
                  <a:srgbClr val="F2F8EC"/>
                </a:solidFill>
                <a:cs typeface="Arial" pitchFamily="34" charset="0"/>
              </a:rPr>
              <a:t>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31235"/>
            <a:ext cx="10933044" cy="4837043"/>
          </a:xfrm>
        </p:spPr>
        <p:txBody>
          <a:bodyPr>
            <a:normAutofit fontScale="77500" lnSpcReduction="20000"/>
          </a:bodyPr>
          <a:lstStyle/>
          <a:p>
            <a:pPr marL="0" indent="0">
              <a:lnSpc>
                <a:spcPct val="100000"/>
              </a:lnSpc>
              <a:spcBef>
                <a:spcPts val="300"/>
              </a:spcBef>
              <a:spcAft>
                <a:spcPts val="1200"/>
              </a:spcAft>
              <a:buNone/>
            </a:pPr>
            <a:r>
              <a:rPr lang="en-US" sz="4600" dirty="0">
                <a:latin typeface="Lato" panose="020F0502020204030203" pitchFamily="34" charset="0"/>
              </a:rPr>
              <a:t>Community Programs and Service Fund website</a:t>
            </a:r>
          </a:p>
          <a:p>
            <a:pPr marL="0" indent="0" algn="ctr">
              <a:lnSpc>
                <a:spcPct val="100000"/>
              </a:lnSpc>
              <a:spcBef>
                <a:spcPts val="300"/>
              </a:spcBef>
              <a:spcAft>
                <a:spcPts val="1200"/>
              </a:spcAft>
              <a:buNone/>
            </a:pPr>
            <a:r>
              <a:rPr lang="en-US" sz="3600" b="0" dirty="0">
                <a:latin typeface="Lato" panose="020F0502020204030203" pitchFamily="34" charset="0"/>
                <a:hlinkClick r:id="rId3"/>
              </a:rPr>
              <a:t>http://dpi.wi.gov/sfs/finances/fund-info/community-service/overview</a:t>
            </a:r>
            <a:r>
              <a:rPr lang="en-US" sz="3600" b="0" dirty="0">
                <a:latin typeface="Lato" panose="020F0502020204030203" pitchFamily="34" charset="0"/>
              </a:rPr>
              <a:t> </a:t>
            </a:r>
          </a:p>
          <a:p>
            <a:pPr>
              <a:lnSpc>
                <a:spcPct val="100000"/>
              </a:lnSpc>
              <a:spcBef>
                <a:spcPts val="300"/>
              </a:spcBef>
              <a:spcAft>
                <a:spcPts val="1200"/>
              </a:spcAft>
            </a:pPr>
            <a:r>
              <a:rPr lang="en-US" sz="3600" b="0" dirty="0">
                <a:effectLst>
                  <a:outerShdw blurRad="38100" dist="38100" dir="2700000" algn="tl">
                    <a:srgbClr val="000000">
                      <a:alpha val="43137"/>
                    </a:srgbClr>
                  </a:outerShdw>
                </a:effectLst>
                <a:latin typeface="Lato" panose="020F0502020204030203" pitchFamily="34" charset="0"/>
              </a:rPr>
              <a:t>The levy for Fund 80 </a:t>
            </a:r>
            <a:r>
              <a:rPr lang="en-US" sz="3600" b="0" u="sng" dirty="0">
                <a:effectLst>
                  <a:outerShdw blurRad="38100" dist="38100" dir="2700000" algn="tl">
                    <a:srgbClr val="000000">
                      <a:alpha val="43137"/>
                    </a:srgbClr>
                  </a:outerShdw>
                </a:effectLst>
                <a:latin typeface="Lato" panose="020F0502020204030203" pitchFamily="34" charset="0"/>
              </a:rPr>
              <a:t>was removed </a:t>
            </a:r>
            <a:r>
              <a:rPr lang="en-US" sz="3600" b="0" dirty="0">
                <a:effectLst>
                  <a:outerShdw blurRad="38100" dist="38100" dir="2700000" algn="tl">
                    <a:srgbClr val="000000">
                      <a:alpha val="43137"/>
                    </a:srgbClr>
                  </a:outerShdw>
                </a:effectLst>
                <a:latin typeface="Lato" panose="020F0502020204030203" pitchFamily="34" charset="0"/>
              </a:rPr>
              <a:t>from revenue limit control starting in the 2000-01 school year [s. 121.91(2m)(e)1.] </a:t>
            </a:r>
            <a:r>
              <a:rPr lang="en-US" sz="3600" i="1" dirty="0">
                <a:effectLst>
                  <a:outerShdw blurRad="38100" dist="38100" dir="2700000" algn="tl">
                    <a:srgbClr val="000000">
                      <a:alpha val="43137"/>
                    </a:srgbClr>
                  </a:outerShdw>
                </a:effectLst>
                <a:latin typeface="Lato" panose="020F0502020204030203" pitchFamily="34" charset="0"/>
              </a:rPr>
              <a:t>As a result, the Fund 80 levy is </a:t>
            </a:r>
            <a:r>
              <a:rPr lang="en-US" sz="3600" i="1" dirty="0">
                <a:effectLst>
                  <a:outerShdw blurRad="38100" dist="38100" dir="2700000" algn="tl">
                    <a:srgbClr val="000000">
                      <a:alpha val="43137"/>
                    </a:srgbClr>
                  </a:outerShdw>
                </a:effectLst>
              </a:rPr>
              <a:t>mostly</a:t>
            </a:r>
            <a:r>
              <a:rPr lang="en-US" sz="3600" i="1" dirty="0">
                <a:effectLst>
                  <a:outerShdw blurRad="38100" dist="38100" dir="2700000" algn="tl">
                    <a:srgbClr val="000000">
                      <a:alpha val="43137"/>
                    </a:srgbClr>
                  </a:outerShdw>
                </a:effectLst>
                <a:latin typeface="Lato" panose="020F0502020204030203" pitchFamily="34" charset="0"/>
              </a:rPr>
              <a:t> funded by local taxpayers.</a:t>
            </a:r>
            <a:r>
              <a:rPr lang="en-US" sz="3600" dirty="0">
                <a:effectLst>
                  <a:outerShdw blurRad="38100" dist="38100" dir="2700000" algn="tl">
                    <a:srgbClr val="000000">
                      <a:alpha val="43137"/>
                    </a:srgbClr>
                  </a:outerShdw>
                </a:effectLst>
                <a:latin typeface="Lato" panose="020F0502020204030203" pitchFamily="34" charset="0"/>
              </a:rPr>
              <a:t> </a:t>
            </a:r>
          </a:p>
          <a:p>
            <a:pPr>
              <a:lnSpc>
                <a:spcPct val="100000"/>
              </a:lnSpc>
              <a:spcBef>
                <a:spcPts val="300"/>
              </a:spcBef>
              <a:spcAft>
                <a:spcPts val="1200"/>
              </a:spcAft>
            </a:pPr>
            <a:r>
              <a:rPr lang="en-US" sz="3600" b="0" dirty="0">
                <a:effectLst>
                  <a:outerShdw blurRad="38100" dist="38100" dir="2700000" algn="tl">
                    <a:srgbClr val="000000">
                      <a:alpha val="43137"/>
                    </a:srgbClr>
                  </a:outerShdw>
                </a:effectLst>
                <a:latin typeface="Lato" panose="020F0502020204030203" pitchFamily="34" charset="0"/>
              </a:rPr>
              <a:t>It has </a:t>
            </a:r>
            <a:r>
              <a:rPr lang="en-US" sz="3600" b="0" u="sng" dirty="0">
                <a:effectLst>
                  <a:outerShdw blurRad="38100" dist="38100" dir="2700000" algn="tl">
                    <a:srgbClr val="000000">
                      <a:alpha val="43137"/>
                    </a:srgbClr>
                  </a:outerShdw>
                </a:effectLst>
                <a:latin typeface="Lato" panose="020F0502020204030203" pitchFamily="34" charset="0"/>
              </a:rPr>
              <a:t>never</a:t>
            </a:r>
            <a:r>
              <a:rPr lang="en-US" sz="3600" b="0" dirty="0">
                <a:effectLst>
                  <a:outerShdw blurRad="38100" dist="38100" dir="2700000" algn="tl">
                    <a:srgbClr val="000000">
                      <a:alpha val="43137"/>
                    </a:srgbClr>
                  </a:outerShdw>
                </a:effectLst>
                <a:latin typeface="Lato" panose="020F0502020204030203" pitchFamily="34" charset="0"/>
              </a:rPr>
              <a:t> been a factor in the equalization aid calculation.</a:t>
            </a:r>
          </a:p>
          <a:p>
            <a:pPr marL="23835" indent="-23835">
              <a:lnSpc>
                <a:spcPct val="100000"/>
              </a:lnSpc>
              <a:spcBef>
                <a:spcPts val="300"/>
              </a:spcBef>
              <a:spcAft>
                <a:spcPts val="1200"/>
              </a:spcAft>
              <a:buNone/>
            </a:pPr>
            <a:r>
              <a:rPr lang="en-US" sz="3600" b="0" dirty="0">
                <a:latin typeface="Lato" panose="020F0502020204030203" pitchFamily="34" charset="0"/>
              </a:rPr>
              <a:t>Chapter PI 80 Community Programs and Services</a:t>
            </a:r>
            <a:r>
              <a:rPr lang="en-US" sz="3600" b="0" dirty="0">
                <a:latin typeface="Lato" panose="020F0502020204030203" pitchFamily="34" charset="0"/>
                <a:ea typeface="ＭＳ Ｐゴシック" pitchFamily="34" charset="-128"/>
              </a:rPr>
              <a:t> </a:t>
            </a:r>
            <a:r>
              <a:rPr lang="en-US" sz="3600" b="0" dirty="0">
                <a:latin typeface="Lato" panose="020F0502020204030203" pitchFamily="34" charset="0"/>
              </a:rPr>
              <a:t>was created per 2013 Wisconsin Act 306. </a:t>
            </a:r>
            <a:r>
              <a:rPr lang="en-US" sz="3600" b="0" i="1" dirty="0">
                <a:latin typeface="Lato" panose="020F0502020204030203" pitchFamily="34" charset="0"/>
              </a:rPr>
              <a:t>Effective Date: May 1, 2015. </a:t>
            </a:r>
            <a:r>
              <a:rPr lang="en-US" sz="3600" b="0" i="1" dirty="0">
                <a:latin typeface="Lato" panose="020F0502020204030203" pitchFamily="34" charset="0"/>
                <a:hlinkClick r:id="rId4"/>
              </a:rPr>
              <a:t>http://dpi.wi.gov/sfs/finances/fund-info/community-service/fund-80</a:t>
            </a:r>
            <a:r>
              <a:rPr lang="en-US" sz="3600" b="0" i="1" dirty="0">
                <a:latin typeface="Lato" panose="020F0502020204030203" pitchFamily="34" charset="0"/>
              </a:rPr>
              <a:t> </a:t>
            </a:r>
            <a:endParaRPr lang="en-US" sz="3600" b="0" dirty="0">
              <a:latin typeface="Lato" panose="020F0502020204030203" pitchFamily="34" charset="0"/>
            </a:endParaRPr>
          </a:p>
        </p:txBody>
      </p:sp>
      <p:pic>
        <p:nvPicPr>
          <p:cNvPr id="4" name="Picture 3" descr="CYSS Friendship Tee Ball with Cheonan Therapeutic Center ...">
            <a:extLst>
              <a:ext uri="{FF2B5EF4-FFF2-40B4-BE49-F238E27FC236}">
                <a16:creationId xmlns:a16="http://schemas.microsoft.com/office/drawing/2014/main" id="{8CE19D2B-9B95-4367-9289-7A6F0289065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926228" cy="1258461"/>
          </a:xfrm>
          <a:prstGeom prst="rect">
            <a:avLst/>
          </a:prstGeom>
        </p:spPr>
      </p:pic>
    </p:spTree>
    <p:extLst>
      <p:ext uri="{BB962C8B-B14F-4D97-AF65-F5344CB8AC3E}">
        <p14:creationId xmlns:p14="http://schemas.microsoft.com/office/powerpoint/2010/main" val="2407323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a:t>
            </a:r>
            <a:r>
              <a:rPr lang="en-US" sz="5400" dirty="0">
                <a:solidFill>
                  <a:srgbClr val="F2F8EC"/>
                </a:solidFill>
                <a:cs typeface="Arial" pitchFamily="34" charset="0"/>
              </a:rPr>
              <a:t>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fontScale="62500" lnSpcReduction="20000"/>
          </a:bodyPr>
          <a:lstStyle/>
          <a:p>
            <a:pPr marL="0" indent="0">
              <a:lnSpc>
                <a:spcPct val="100000"/>
              </a:lnSpc>
              <a:spcBef>
                <a:spcPts val="300"/>
              </a:spcBef>
              <a:spcAft>
                <a:spcPts val="300"/>
              </a:spcAft>
              <a:buNone/>
            </a:pPr>
            <a:r>
              <a:rPr lang="en-US" sz="4800" dirty="0">
                <a:latin typeface="Lato" panose="020F0502020204030203" pitchFamily="34" charset="0"/>
              </a:rPr>
              <a:t>In addition, PI 80.02 defines </a:t>
            </a:r>
            <a:r>
              <a:rPr lang="en-US" sz="4800" u="sng" dirty="0">
                <a:latin typeface="Lato" panose="020F0502020204030203" pitchFamily="34" charset="0"/>
              </a:rPr>
              <a:t>ineligible Fund 80 costs </a:t>
            </a:r>
            <a:r>
              <a:rPr lang="en-US" sz="4800" dirty="0">
                <a:latin typeface="Lato" panose="020F0502020204030203" pitchFamily="34" charset="0"/>
              </a:rPr>
              <a:t>as:</a:t>
            </a:r>
          </a:p>
          <a:p>
            <a:pPr lvl="0">
              <a:lnSpc>
                <a:spcPct val="100000"/>
              </a:lnSpc>
              <a:spcBef>
                <a:spcPts val="300"/>
              </a:spcBef>
              <a:spcAft>
                <a:spcPts val="300"/>
              </a:spcAft>
            </a:pPr>
            <a:r>
              <a:rPr lang="en-US" sz="4800" b="0" dirty="0">
                <a:latin typeface="Lato" panose="020F0502020204030203" pitchFamily="34" charset="0"/>
              </a:rPr>
              <a:t>Costs for any program or service that is limited to only school district pupils.</a:t>
            </a:r>
          </a:p>
          <a:p>
            <a:pPr lvl="0">
              <a:lnSpc>
                <a:spcPct val="100000"/>
              </a:lnSpc>
              <a:spcBef>
                <a:spcPts val="300"/>
              </a:spcBef>
              <a:spcAft>
                <a:spcPts val="300"/>
              </a:spcAft>
            </a:pPr>
            <a:r>
              <a:rPr lang="en-US" sz="4800" b="0" dirty="0">
                <a:latin typeface="Lato" panose="020F0502020204030203" pitchFamily="34" charset="0"/>
              </a:rPr>
              <a:t>Costs for any program or service whose schedule presents a significant barrier for age-appropriate school district residents to participate in the program or service.</a:t>
            </a:r>
          </a:p>
          <a:p>
            <a:pPr lvl="0">
              <a:lnSpc>
                <a:spcPct val="100000"/>
              </a:lnSpc>
              <a:spcBef>
                <a:spcPts val="300"/>
              </a:spcBef>
              <a:spcAft>
                <a:spcPts val="300"/>
              </a:spcAft>
            </a:pPr>
            <a:r>
              <a:rPr lang="en-US" sz="4800" b="0" dirty="0">
                <a:latin typeface="Lato" panose="020F0502020204030203" pitchFamily="34" charset="0"/>
              </a:rPr>
              <a:t>Costs that are not the</a:t>
            </a:r>
            <a:r>
              <a:rPr lang="en-US" sz="4800" b="0" u="sng" dirty="0">
                <a:latin typeface="Lato" panose="020F0502020204030203" pitchFamily="34" charset="0"/>
              </a:rPr>
              <a:t> </a:t>
            </a:r>
            <a:r>
              <a:rPr lang="en-US" sz="4800" u="sng" dirty="0">
                <a:latin typeface="Lato" panose="020F0502020204030203" pitchFamily="34" charset="0"/>
              </a:rPr>
              <a:t>actual, additional </a:t>
            </a:r>
            <a:r>
              <a:rPr lang="en-US" sz="4800" b="0" dirty="0">
                <a:latin typeface="Lato" panose="020F0502020204030203" pitchFamily="34" charset="0"/>
              </a:rPr>
              <a:t>cost to operate community programs and services under s. 120.13 (19), Stats. </a:t>
            </a:r>
            <a:r>
              <a:rPr lang="en-US" sz="4800" dirty="0">
                <a:latin typeface="Lato" panose="020F0502020204030203" pitchFamily="34" charset="0"/>
              </a:rPr>
              <a:t>(No percentages of cost allowed!)</a:t>
            </a:r>
          </a:p>
          <a:p>
            <a:pPr>
              <a:lnSpc>
                <a:spcPct val="100000"/>
              </a:lnSpc>
              <a:spcBef>
                <a:spcPts val="300"/>
              </a:spcBef>
              <a:spcAft>
                <a:spcPts val="300"/>
              </a:spcAft>
            </a:pPr>
            <a:r>
              <a:rPr lang="en-US" sz="4800" b="0" dirty="0">
                <a:latin typeface="Lato" panose="020F0502020204030203" pitchFamily="34" charset="0"/>
              </a:rPr>
              <a:t>Costs that would be incurred by the school district if the community programs and services were not provided by the school district</a:t>
            </a:r>
          </a:p>
        </p:txBody>
      </p:sp>
      <p:pic>
        <p:nvPicPr>
          <p:cNvPr id="4" name="Picture 3" descr="CYSS Friendship Tee Ball with Cheonan Therapeutic Center ...">
            <a:extLst>
              <a:ext uri="{FF2B5EF4-FFF2-40B4-BE49-F238E27FC236}">
                <a16:creationId xmlns:a16="http://schemas.microsoft.com/office/drawing/2014/main" id="{8CE19D2B-9B95-4367-9289-7A6F028906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0"/>
            <a:ext cx="926228" cy="1258461"/>
          </a:xfrm>
          <a:prstGeom prst="rect">
            <a:avLst/>
          </a:prstGeom>
        </p:spPr>
      </p:pic>
    </p:spTree>
    <p:extLst>
      <p:ext uri="{BB962C8B-B14F-4D97-AF65-F5344CB8AC3E}">
        <p14:creationId xmlns:p14="http://schemas.microsoft.com/office/powerpoint/2010/main" val="3694153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fontScale="85000" lnSpcReduction="20000"/>
          </a:bodyPr>
          <a:lstStyle/>
          <a:p>
            <a:r>
              <a:rPr lang="en-US" sz="5400" dirty="0">
                <a:solidFill>
                  <a:schemeClr val="bg1"/>
                </a:solidFill>
              </a:rPr>
              <a:t>Does a program or service belongs in Fund 10 (General) or Fund 80? </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fontScale="55000" lnSpcReduction="20000"/>
          </a:bodyPr>
          <a:lstStyle/>
          <a:p>
            <a:pPr marL="0" indent="0">
              <a:lnSpc>
                <a:spcPct val="100000"/>
              </a:lnSpc>
              <a:spcBef>
                <a:spcPts val="409"/>
              </a:spcBef>
              <a:spcAft>
                <a:spcPts val="409"/>
              </a:spcAft>
              <a:buNone/>
            </a:pPr>
            <a:r>
              <a:rPr lang="en-US" sz="4800" b="0" dirty="0"/>
              <a:t>It is the Board of Education and the Administration who decide what meets the criteria to be in Fund 80. </a:t>
            </a:r>
            <a:endParaRPr lang="en-US" sz="4800" b="0" strike="sngStrike" dirty="0"/>
          </a:p>
          <a:p>
            <a:pPr marL="0" indent="0">
              <a:lnSpc>
                <a:spcPct val="100000"/>
              </a:lnSpc>
              <a:spcBef>
                <a:spcPts val="409"/>
              </a:spcBef>
              <a:spcAft>
                <a:spcPts val="409"/>
              </a:spcAft>
              <a:buNone/>
            </a:pPr>
            <a:r>
              <a:rPr lang="en-US" sz="4800" dirty="0"/>
              <a:t>Districts are encouraged to use the “Decision Tree for potential Fund 80 Community Programs and Services” </a:t>
            </a:r>
            <a:r>
              <a:rPr lang="en-US" sz="4800" b="0" dirty="0">
                <a:hlinkClick r:id="rId3"/>
              </a:rPr>
              <a:t>https://dpi.wi.gov/sites/default/files/imce/sfs/pdf/Final-Decision-Tree-for-Potential-Fund-80-03-2019.pdf</a:t>
            </a:r>
            <a:r>
              <a:rPr lang="en-US" sz="4800" b="0" dirty="0"/>
              <a:t>  </a:t>
            </a:r>
            <a:r>
              <a:rPr lang="en-US" sz="4800" dirty="0"/>
              <a:t>before proceeding with a change. </a:t>
            </a:r>
            <a:endParaRPr lang="en-US" sz="4800" strike="sngStrike" dirty="0"/>
          </a:p>
          <a:p>
            <a:pPr marL="0" indent="0">
              <a:lnSpc>
                <a:spcPct val="100000"/>
              </a:lnSpc>
              <a:spcBef>
                <a:spcPts val="409"/>
              </a:spcBef>
              <a:spcAft>
                <a:spcPts val="409"/>
              </a:spcAft>
              <a:buNone/>
            </a:pPr>
            <a:r>
              <a:rPr lang="en-US" sz="4800" b="0" dirty="0"/>
              <a:t>Through this evaluation process the Board and Administration will decided if certain activities are associated with: </a:t>
            </a:r>
          </a:p>
          <a:p>
            <a:pPr>
              <a:lnSpc>
                <a:spcPct val="100000"/>
              </a:lnSpc>
              <a:spcBef>
                <a:spcPts val="409"/>
              </a:spcBef>
              <a:spcAft>
                <a:spcPts val="409"/>
              </a:spcAft>
            </a:pPr>
            <a:r>
              <a:rPr lang="en-US" sz="4800" b="0" dirty="0"/>
              <a:t>a well-rounded curriculum (curricular and extra-curricular activities) </a:t>
            </a:r>
            <a:r>
              <a:rPr lang="en-US" sz="4800" b="0" i="1" dirty="0"/>
              <a:t>including summer school programs where student minutes will be counted </a:t>
            </a:r>
            <a:r>
              <a:rPr lang="en-US" sz="4800" b="0" dirty="0"/>
              <a:t>[Fund 10] </a:t>
            </a:r>
            <a:r>
              <a:rPr lang="en-US" sz="4800" dirty="0"/>
              <a:t>or</a:t>
            </a:r>
            <a:r>
              <a:rPr lang="en-US" sz="4800" b="0" dirty="0"/>
              <a:t> </a:t>
            </a:r>
          </a:p>
          <a:p>
            <a:pPr>
              <a:lnSpc>
                <a:spcPct val="100000"/>
              </a:lnSpc>
              <a:spcBef>
                <a:spcPts val="409"/>
              </a:spcBef>
              <a:spcAft>
                <a:spcPts val="409"/>
              </a:spcAft>
            </a:pPr>
            <a:r>
              <a:rPr lang="en-US" sz="4800" b="0" dirty="0"/>
              <a:t>if the program </a:t>
            </a:r>
            <a:r>
              <a:rPr lang="en-US" sz="4800" b="0" i="1" dirty="0"/>
              <a:t>has the primary function of serving the community.</a:t>
            </a:r>
            <a:r>
              <a:rPr lang="en-US" sz="4800" b="0" dirty="0"/>
              <a:t> [Fund 80]   </a:t>
            </a:r>
            <a:r>
              <a:rPr lang="en-US" sz="4800" i="1" dirty="0"/>
              <a:t>It is a local decision</a:t>
            </a:r>
            <a:r>
              <a:rPr lang="en-US" sz="4800" dirty="0"/>
              <a:t>.  </a:t>
            </a:r>
          </a:p>
        </p:txBody>
      </p:sp>
    </p:spTree>
    <p:extLst>
      <p:ext uri="{BB962C8B-B14F-4D97-AF65-F5344CB8AC3E}">
        <p14:creationId xmlns:p14="http://schemas.microsoft.com/office/powerpoint/2010/main" val="677797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panose="020F0502020204030203" pitchFamily="34" charset="0"/>
                <a:cs typeface="Arial" pitchFamily="34" charset="0"/>
              </a:rPr>
              <a:t> Fund </a:t>
            </a:r>
            <a:r>
              <a:rPr lang="en-US" sz="5400" dirty="0">
                <a:solidFill>
                  <a:srgbClr val="F2F8EC"/>
                </a:solidFill>
                <a:latin typeface="Lato" panose="020F0502020204030203" pitchFamily="34" charset="0"/>
                <a:cs typeface="Arial" pitchFamily="34" charset="0"/>
              </a:rPr>
              <a:t> 80 (PI-80)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fontScale="92500"/>
          </a:bodyPr>
          <a:lstStyle/>
          <a:p>
            <a:pPr>
              <a:lnSpc>
                <a:spcPct val="100000"/>
              </a:lnSpc>
              <a:spcBef>
                <a:spcPts val="409"/>
              </a:spcBef>
              <a:spcAft>
                <a:spcPts val="409"/>
              </a:spcAft>
            </a:pPr>
            <a:r>
              <a:rPr lang="en-US" sz="2800" b="0" i="1" dirty="0">
                <a:latin typeface="Lato" panose="020F0502020204030203" pitchFamily="34" charset="0"/>
              </a:rPr>
              <a:t>2013 Act 306 requires that Fund 80 expenditures be audited by the school district’s auditor.</a:t>
            </a:r>
          </a:p>
          <a:p>
            <a:pPr>
              <a:lnSpc>
                <a:spcPct val="100000"/>
              </a:lnSpc>
              <a:spcBef>
                <a:spcPts val="409"/>
              </a:spcBef>
              <a:spcAft>
                <a:spcPts val="409"/>
              </a:spcAft>
            </a:pPr>
            <a:endParaRPr lang="en-US" sz="1050" b="0" i="1" dirty="0">
              <a:latin typeface="Lato" panose="020F0502020204030203" pitchFamily="34" charset="0"/>
            </a:endParaRPr>
          </a:p>
          <a:p>
            <a:pPr>
              <a:lnSpc>
                <a:spcPct val="100000"/>
              </a:lnSpc>
              <a:spcBef>
                <a:spcPts val="409"/>
              </a:spcBef>
              <a:spcAft>
                <a:spcPts val="409"/>
              </a:spcAft>
            </a:pPr>
            <a:r>
              <a:rPr lang="en-US" sz="2800" b="0" i="1" dirty="0">
                <a:latin typeface="Lato" panose="020F0502020204030203" pitchFamily="34" charset="0"/>
              </a:rPr>
              <a:t>NOTE: Current law already </a:t>
            </a:r>
            <a:r>
              <a:rPr lang="en-US" sz="2800" b="0" i="1" u="sng" dirty="0">
                <a:latin typeface="Lato" panose="020F0502020204030203" pitchFamily="34" charset="0"/>
              </a:rPr>
              <a:t>directs DPI to exclude </a:t>
            </a:r>
            <a:r>
              <a:rPr lang="en-US" sz="2800" b="0" i="1" dirty="0">
                <a:latin typeface="Lato" panose="020F0502020204030203" pitchFamily="34" charset="0"/>
              </a:rPr>
              <a:t>from Shared Costs (for General Aid purposes) any CPS expenditures. </a:t>
            </a:r>
          </a:p>
          <a:p>
            <a:pPr lvl="1">
              <a:lnSpc>
                <a:spcPct val="100000"/>
              </a:lnSpc>
              <a:spcBef>
                <a:spcPts val="1200"/>
              </a:spcBef>
              <a:spcAft>
                <a:spcPts val="409"/>
              </a:spcAft>
            </a:pPr>
            <a:r>
              <a:rPr lang="en-US" sz="2800" b="1" i="1" dirty="0">
                <a:solidFill>
                  <a:schemeClr val="tx1"/>
                </a:solidFill>
                <a:latin typeface="Lato" panose="020F0502020204030203" pitchFamily="34" charset="0"/>
              </a:rPr>
              <a:t>If a CPS </a:t>
            </a:r>
            <a:r>
              <a:rPr lang="en-US" sz="2800" b="1" i="1" u="sng" dirty="0">
                <a:solidFill>
                  <a:schemeClr val="tx1"/>
                </a:solidFill>
                <a:latin typeface="Lato" panose="020F0502020204030203" pitchFamily="34" charset="0"/>
              </a:rPr>
              <a:t>expenditure</a:t>
            </a:r>
            <a:r>
              <a:rPr lang="en-US" sz="2800" b="1" i="1" dirty="0">
                <a:solidFill>
                  <a:schemeClr val="tx1"/>
                </a:solidFill>
                <a:latin typeface="Lato" panose="020F0502020204030203" pitchFamily="34" charset="0"/>
              </a:rPr>
              <a:t> audit determines that a district had inappropriately coded CPS expenditures to Fund 10, those expenditures would have to be removed from Fund 10 and would decrease the district’s Shared Costs for General Aid purposes. </a:t>
            </a:r>
            <a:r>
              <a:rPr lang="en-US" b="1" dirty="0">
                <a:solidFill>
                  <a:schemeClr val="tx1"/>
                </a:solidFill>
              </a:rPr>
              <a:t>Wis. Stat. § </a:t>
            </a:r>
            <a:r>
              <a:rPr lang="en-US" b="1" dirty="0">
                <a:solidFill>
                  <a:schemeClr val="tx1"/>
                </a:solidFill>
                <a:hlinkClick r:id="rId3"/>
              </a:rPr>
              <a:t>121.91(4)(r)</a:t>
            </a:r>
            <a:r>
              <a:rPr lang="en-US" b="1" dirty="0">
                <a:solidFill>
                  <a:schemeClr val="tx1"/>
                </a:solidFill>
              </a:rPr>
              <a:t> </a:t>
            </a:r>
          </a:p>
          <a:p>
            <a:pPr lvl="2">
              <a:lnSpc>
                <a:spcPct val="100000"/>
              </a:lnSpc>
              <a:spcBef>
                <a:spcPts val="1200"/>
              </a:spcBef>
              <a:spcAft>
                <a:spcPts val="409"/>
              </a:spcAft>
            </a:pPr>
            <a:r>
              <a:rPr lang="en-US" sz="2800" b="1" i="1" dirty="0">
                <a:latin typeface="Lato" panose="020F0502020204030203" pitchFamily="34" charset="0"/>
              </a:rPr>
              <a:t>When the program/activity is held in a K-12 facility, which Fund is paying for the utilities and other related cost?</a:t>
            </a:r>
          </a:p>
        </p:txBody>
      </p:sp>
    </p:spTree>
    <p:extLst>
      <p:ext uri="{BB962C8B-B14F-4D97-AF65-F5344CB8AC3E}">
        <p14:creationId xmlns:p14="http://schemas.microsoft.com/office/powerpoint/2010/main" val="58814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00D3A3-10DF-4CC0-828F-83EF3489A6AC}"/>
              </a:ext>
            </a:extLst>
          </p:cNvPr>
          <p:cNvSpPr>
            <a:spLocks noGrp="1"/>
          </p:cNvSpPr>
          <p:nvPr>
            <p:ph type="body" sz="quarter" idx="13"/>
          </p:nvPr>
        </p:nvSpPr>
        <p:spPr/>
        <p:txBody>
          <a:bodyPr>
            <a:normAutofit/>
          </a:bodyPr>
          <a:lstStyle/>
          <a:p>
            <a:r>
              <a:rPr lang="en-US" dirty="0">
                <a:solidFill>
                  <a:schemeClr val="bg1"/>
                </a:solidFill>
              </a:rPr>
              <a:t>What is a Fund?</a:t>
            </a:r>
            <a:endParaRPr lang="en-US" dirty="0"/>
          </a:p>
        </p:txBody>
      </p:sp>
      <p:sp>
        <p:nvSpPr>
          <p:cNvPr id="3" name="Text Placeholder 2">
            <a:extLst>
              <a:ext uri="{FF2B5EF4-FFF2-40B4-BE49-F238E27FC236}">
                <a16:creationId xmlns:a16="http://schemas.microsoft.com/office/drawing/2014/main" id="{03C1F70F-5F04-417A-AECF-B4394EDCB325}"/>
              </a:ext>
            </a:extLst>
          </p:cNvPr>
          <p:cNvSpPr>
            <a:spLocks noGrp="1"/>
          </p:cNvSpPr>
          <p:nvPr>
            <p:ph type="body" sz="quarter" idx="14"/>
          </p:nvPr>
        </p:nvSpPr>
        <p:spPr>
          <a:xfrm>
            <a:off x="2054088" y="1635009"/>
            <a:ext cx="8176590" cy="4991078"/>
          </a:xfrm>
        </p:spPr>
        <p:txBody>
          <a:bodyPr>
            <a:normAutofit fontScale="77500" lnSpcReduction="20000"/>
          </a:bodyPr>
          <a:lstStyle/>
          <a:p>
            <a:r>
              <a:rPr lang="en-US" b="0" dirty="0"/>
              <a:t>Independent fiscal and accounting entity</a:t>
            </a:r>
          </a:p>
          <a:p>
            <a:r>
              <a:rPr lang="en-US" b="0" dirty="0"/>
              <a:t>Requiring its own set of books</a:t>
            </a:r>
          </a:p>
          <a:p>
            <a:r>
              <a:rPr lang="en-US" b="0" dirty="0"/>
              <a:t>In accordance with special regulations, restrictions, and limitations that earmark each fund for a specific activity or for attaining certain objectives</a:t>
            </a:r>
          </a:p>
          <a:p>
            <a:r>
              <a:rPr lang="en-US" b="0" dirty="0"/>
              <a:t>A general description of WUFAR Funds can be found on pages 5-1 to 5-5 in </a:t>
            </a:r>
            <a:r>
              <a:rPr lang="en-US" b="0" dirty="0">
                <a:hlinkClick r:id="rId3"/>
              </a:rPr>
              <a:t>WUFAR Revision 2021-22</a:t>
            </a:r>
            <a:r>
              <a:rPr lang="en-US" b="0" dirty="0"/>
              <a:t>.</a:t>
            </a:r>
          </a:p>
        </p:txBody>
      </p:sp>
    </p:spTree>
    <p:extLst>
      <p:ext uri="{BB962C8B-B14F-4D97-AF65-F5344CB8AC3E}">
        <p14:creationId xmlns:p14="http://schemas.microsoft.com/office/powerpoint/2010/main" val="74483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panose="020F0502020204030203" pitchFamily="34" charset="0"/>
                <a:cs typeface="Arial" pitchFamily="34" charset="0"/>
              </a:rPr>
              <a:t> Fund </a:t>
            </a:r>
            <a:r>
              <a:rPr lang="en-US" sz="5400" dirty="0">
                <a:solidFill>
                  <a:srgbClr val="F2F8EC"/>
                </a:solidFill>
                <a:latin typeface="Lato" panose="020F0502020204030203" pitchFamily="34" charset="0"/>
                <a:cs typeface="Arial" pitchFamily="34" charset="0"/>
              </a:rPr>
              <a:t> 80 (PI-80)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a:bodyPr>
          <a:lstStyle/>
          <a:p>
            <a:pPr>
              <a:lnSpc>
                <a:spcPct val="100000"/>
              </a:lnSpc>
              <a:spcBef>
                <a:spcPts val="409"/>
              </a:spcBef>
              <a:spcAft>
                <a:spcPts val="409"/>
              </a:spcAft>
            </a:pPr>
            <a:r>
              <a:rPr lang="en-US" sz="2800" b="1" dirty="0">
                <a:latin typeface="Lato" panose="020F0502020204030203" pitchFamily="34" charset="0"/>
              </a:rPr>
              <a:t>Current law </a:t>
            </a:r>
            <a:r>
              <a:rPr lang="en-US" sz="2800" b="0" dirty="0">
                <a:latin typeface="Lato" panose="020F0502020204030203" pitchFamily="34" charset="0"/>
              </a:rPr>
              <a:t>requires DPI to determine if </a:t>
            </a:r>
            <a:r>
              <a:rPr lang="en-US" sz="2800" b="0" i="1" dirty="0">
                <a:latin typeface="Lato" panose="020F0502020204030203" pitchFamily="34" charset="0"/>
              </a:rPr>
              <a:t>ineligible CPS expenditures </a:t>
            </a:r>
            <a:r>
              <a:rPr lang="en-US" sz="2800" b="0" dirty="0">
                <a:latin typeface="Lato" panose="020F0502020204030203" pitchFamily="34" charset="0"/>
              </a:rPr>
              <a:t>exist </a:t>
            </a:r>
          </a:p>
          <a:p>
            <a:pPr marL="936048" lvl="1" indent="-468024">
              <a:lnSpc>
                <a:spcPct val="100000"/>
              </a:lnSpc>
              <a:spcBef>
                <a:spcPts val="409"/>
              </a:spcBef>
              <a:spcAft>
                <a:spcPts val="409"/>
              </a:spcAft>
              <a:buFont typeface="Arial" panose="020B0604020202020204" pitchFamily="34" charset="0"/>
              <a:buChar char="•"/>
            </a:pPr>
            <a:r>
              <a:rPr lang="en-US" sz="2800" dirty="0">
                <a:solidFill>
                  <a:schemeClr val="tx1"/>
                </a:solidFill>
                <a:latin typeface="Lato" panose="020F0502020204030203" pitchFamily="34" charset="0"/>
              </a:rPr>
              <a:t>If reported in the audit process; DPI must reduce the district’s allowable revenue limit authority the following year by the amount of the ineligible CPS expenditures; </a:t>
            </a:r>
            <a:r>
              <a:rPr lang="en-US" sz="2800" i="1" u="sng" dirty="0">
                <a:solidFill>
                  <a:schemeClr val="tx1"/>
                </a:solidFill>
                <a:latin typeface="Lato" panose="020F0502020204030203" pitchFamily="34" charset="0"/>
              </a:rPr>
              <a:t>structured as a negative exemption </a:t>
            </a:r>
            <a:r>
              <a:rPr lang="en-US" sz="2800" dirty="0">
                <a:solidFill>
                  <a:schemeClr val="tx1"/>
                </a:solidFill>
                <a:latin typeface="Lato" panose="020F0502020204030203" pitchFamily="34" charset="0"/>
              </a:rPr>
              <a:t>rather than a reduction to the district’s base. </a:t>
            </a:r>
          </a:p>
          <a:p>
            <a:pPr>
              <a:lnSpc>
                <a:spcPct val="100000"/>
              </a:lnSpc>
              <a:spcBef>
                <a:spcPts val="409"/>
              </a:spcBef>
              <a:spcAft>
                <a:spcPts val="409"/>
              </a:spcAft>
            </a:pPr>
            <a:r>
              <a:rPr lang="en-US" sz="2800" b="0" dirty="0">
                <a:latin typeface="Lato" panose="020F0502020204030203" pitchFamily="34" charset="0"/>
              </a:rPr>
              <a:t>This was first applied to the Revenue Limit calculation for the 2015-16 school year, based on 2014-15 expenditures. </a:t>
            </a:r>
            <a:endParaRPr lang="en-US" sz="2800" b="1" dirty="0">
              <a:latin typeface="Lato" panose="020F0502020204030203" pitchFamily="34" charset="0"/>
            </a:endParaRPr>
          </a:p>
        </p:txBody>
      </p:sp>
    </p:spTree>
    <p:extLst>
      <p:ext uri="{BB962C8B-B14F-4D97-AF65-F5344CB8AC3E}">
        <p14:creationId xmlns:p14="http://schemas.microsoft.com/office/powerpoint/2010/main" val="797779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panose="020F0502020204030203" pitchFamily="34" charset="0"/>
                <a:cs typeface="Arial" pitchFamily="34" charset="0"/>
              </a:rPr>
              <a:t> Fund </a:t>
            </a:r>
            <a:r>
              <a:rPr lang="en-US" sz="5400" dirty="0">
                <a:solidFill>
                  <a:srgbClr val="F2F8EC"/>
                </a:solidFill>
                <a:latin typeface="Lato" panose="020F0502020204030203" pitchFamily="34" charset="0"/>
                <a:cs typeface="Arial" pitchFamily="34" charset="0"/>
              </a:rPr>
              <a:t> 80</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fontScale="92500"/>
          </a:bodyPr>
          <a:lstStyle/>
          <a:p>
            <a:pPr marL="0" indent="0">
              <a:lnSpc>
                <a:spcPct val="100000"/>
              </a:lnSpc>
              <a:spcBef>
                <a:spcPts val="409"/>
              </a:spcBef>
              <a:spcAft>
                <a:spcPts val="409"/>
              </a:spcAft>
              <a:buNone/>
            </a:pPr>
            <a:r>
              <a:rPr lang="en-US" sz="3000" dirty="0">
                <a:latin typeface="Lato" panose="020F0502020204030203" pitchFamily="34" charset="0"/>
              </a:rPr>
              <a:t>Preparing for an CPS audit;</a:t>
            </a:r>
          </a:p>
          <a:p>
            <a:pPr>
              <a:lnSpc>
                <a:spcPct val="100000"/>
              </a:lnSpc>
              <a:spcBef>
                <a:spcPts val="409"/>
              </a:spcBef>
              <a:spcAft>
                <a:spcPts val="409"/>
              </a:spcAft>
            </a:pPr>
            <a:r>
              <a:rPr lang="en-US" sz="2600" b="0" dirty="0">
                <a:latin typeface="Lato" panose="020F0502020204030203" pitchFamily="34" charset="0"/>
              </a:rPr>
              <a:t>Each program or service will need to be documented within the district’s accounting system. </a:t>
            </a:r>
          </a:p>
          <a:p>
            <a:pPr marL="936048" lvl="1" indent="-468024">
              <a:lnSpc>
                <a:spcPct val="100000"/>
              </a:lnSpc>
              <a:spcBef>
                <a:spcPts val="409"/>
              </a:spcBef>
              <a:spcAft>
                <a:spcPts val="409"/>
              </a:spcAft>
              <a:buFont typeface="Arial" panose="020B0604020202020204" pitchFamily="34" charset="0"/>
              <a:buChar char="•"/>
            </a:pPr>
            <a:r>
              <a:rPr lang="en-US" sz="2600" dirty="0">
                <a:solidFill>
                  <a:schemeClr val="tx1"/>
                </a:solidFill>
                <a:latin typeface="Lato" panose="020F0502020204030203" pitchFamily="34" charset="0"/>
              </a:rPr>
              <a:t>Supporting documentation will be part of the audit process.</a:t>
            </a:r>
          </a:p>
          <a:p>
            <a:pPr>
              <a:lnSpc>
                <a:spcPct val="100000"/>
              </a:lnSpc>
              <a:spcBef>
                <a:spcPts val="409"/>
              </a:spcBef>
              <a:spcAft>
                <a:spcPts val="409"/>
              </a:spcAft>
            </a:pPr>
            <a:r>
              <a:rPr lang="en-US" sz="2600" b="0" dirty="0">
                <a:latin typeface="Lato" panose="020F0502020204030203" pitchFamily="34" charset="0"/>
              </a:rPr>
              <a:t>Community Service Fund Information Wisconsin Uniform Financial Accounting Requirements (WUFAR) will assist each district in this process.</a:t>
            </a:r>
          </a:p>
          <a:p>
            <a:pPr>
              <a:lnSpc>
                <a:spcPct val="100000"/>
              </a:lnSpc>
              <a:spcBef>
                <a:spcPts val="409"/>
              </a:spcBef>
              <a:spcAft>
                <a:spcPts val="409"/>
              </a:spcAft>
            </a:pPr>
            <a:r>
              <a:rPr lang="en-US" sz="2600" dirty="0">
                <a:latin typeface="Lato" panose="020F0502020204030203" pitchFamily="34" charset="0"/>
              </a:rPr>
              <a:t>Our</a:t>
            </a:r>
            <a:r>
              <a:rPr lang="en-US" sz="2600" i="1" dirty="0">
                <a:latin typeface="Lato" panose="020F0502020204030203" pitchFamily="34" charset="0"/>
              </a:rPr>
              <a:t> Community Service Fund Information </a:t>
            </a:r>
          </a:p>
          <a:p>
            <a:pPr>
              <a:lnSpc>
                <a:spcPct val="100000"/>
              </a:lnSpc>
              <a:spcBef>
                <a:spcPts val="409"/>
              </a:spcBef>
              <a:spcAft>
                <a:spcPts val="409"/>
              </a:spcAft>
            </a:pPr>
            <a:r>
              <a:rPr lang="en-US" sz="2600" b="0" dirty="0">
                <a:solidFill>
                  <a:schemeClr val="accent6">
                    <a:lumMod val="60000"/>
                    <a:lumOff val="40000"/>
                  </a:schemeClr>
                </a:solidFill>
                <a:latin typeface="Lato" panose="020F0502020204030203" pitchFamily="34" charset="0"/>
                <a:hlinkClick r:id="rId3"/>
              </a:rPr>
              <a:t>http://dpi.wi.gov/sfs/finances/fund-info/community-service/overview</a:t>
            </a:r>
            <a:r>
              <a:rPr lang="en-US" sz="2600" b="0" dirty="0">
                <a:solidFill>
                  <a:schemeClr val="accent6">
                    <a:lumMod val="60000"/>
                    <a:lumOff val="40000"/>
                  </a:schemeClr>
                </a:solidFill>
                <a:latin typeface="Lato" panose="020F0502020204030203" pitchFamily="34" charset="0"/>
              </a:rPr>
              <a:t> </a:t>
            </a:r>
            <a:r>
              <a:rPr lang="en-US" sz="2600" b="0" dirty="0">
                <a:latin typeface="Lato" panose="020F0502020204030203" pitchFamily="34" charset="0"/>
              </a:rPr>
              <a:t> webpage provides the most recent information regarding Fund 80.</a:t>
            </a:r>
          </a:p>
          <a:p>
            <a:pPr marL="936048" lvl="1" indent="-468024">
              <a:lnSpc>
                <a:spcPct val="100000"/>
              </a:lnSpc>
              <a:spcBef>
                <a:spcPts val="409"/>
              </a:spcBef>
              <a:spcAft>
                <a:spcPts val="409"/>
              </a:spcAft>
              <a:buFont typeface="Arial" panose="020B0604020202020204" pitchFamily="34" charset="0"/>
              <a:buChar char="•"/>
            </a:pPr>
            <a:r>
              <a:rPr lang="en-US" sz="2600" dirty="0">
                <a:solidFill>
                  <a:schemeClr val="tx1"/>
                </a:solidFill>
                <a:latin typeface="Lato" panose="020F0502020204030203" pitchFamily="34" charset="0"/>
              </a:rPr>
              <a:t>“Latest News” includes information on how  Fund 80 could repay Fund 10 for operational costs. </a:t>
            </a:r>
          </a:p>
        </p:txBody>
      </p:sp>
    </p:spTree>
    <p:extLst>
      <p:ext uri="{BB962C8B-B14F-4D97-AF65-F5344CB8AC3E}">
        <p14:creationId xmlns:p14="http://schemas.microsoft.com/office/powerpoint/2010/main" val="1734730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99</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a:bodyPr>
          <a:lstStyle/>
          <a:p>
            <a:pPr marL="342900" marR="0" lvl="0" indent="-342900">
              <a:spcBef>
                <a:spcPts val="0"/>
              </a:spcBef>
              <a:spcAft>
                <a:spcPts val="0"/>
              </a:spcAft>
              <a:buFont typeface="Symbol" panose="05050102010706020507" pitchFamily="18" charset="2"/>
              <a:buChar char=""/>
            </a:pPr>
            <a:r>
              <a:rPr lang="en-US" sz="3200" b="0" dirty="0">
                <a:cs typeface="Times New Roman" panose="02020603050405020304" pitchFamily="18" charset="0"/>
              </a:rPr>
              <a:t>Optional</a:t>
            </a:r>
            <a:r>
              <a:rPr lang="en-US" sz="3200" dirty="0">
                <a:cs typeface="Times New Roman" panose="02020603050405020304" pitchFamily="18" charset="0"/>
              </a:rPr>
              <a:t> </a:t>
            </a:r>
            <a:r>
              <a:rPr lang="en-US" sz="3200" b="0" dirty="0">
                <a:cs typeface="Times New Roman" panose="02020603050405020304" pitchFamily="18" charset="0"/>
              </a:rPr>
              <a:t>use when District is fiscal agent of cooperative.</a:t>
            </a:r>
          </a:p>
          <a:p>
            <a:pPr marL="742950" marR="0" lvl="1" indent="-285750">
              <a:spcBef>
                <a:spcPts val="0"/>
              </a:spcBef>
              <a:spcAft>
                <a:spcPts val="0"/>
              </a:spcAft>
              <a:buFont typeface="Courier New" panose="02070309020205020404" pitchFamily="49" charset="0"/>
              <a:buChar char="o"/>
            </a:pPr>
            <a:r>
              <a:rPr lang="en-US" sz="2800" dirty="0">
                <a:solidFill>
                  <a:schemeClr val="tx1"/>
                </a:solidFill>
                <a:cs typeface="Times New Roman" panose="02020603050405020304" pitchFamily="18" charset="0"/>
              </a:rPr>
              <a:t>Can also account for in Fund 10.</a:t>
            </a:r>
          </a:p>
          <a:p>
            <a:pPr marL="742950" marR="0" lvl="1" indent="-285750">
              <a:spcBef>
                <a:spcPts val="0"/>
              </a:spcBef>
              <a:spcAft>
                <a:spcPts val="0"/>
              </a:spcAft>
              <a:buFont typeface="Courier New" panose="02070309020205020404" pitchFamily="49" charset="0"/>
              <a:buChar char="o"/>
            </a:pPr>
            <a:r>
              <a:rPr lang="en-US" sz="2800" dirty="0">
                <a:solidFill>
                  <a:schemeClr val="tx1"/>
                </a:solidFill>
                <a:cs typeface="Times New Roman" panose="02020603050405020304" pitchFamily="18" charset="0"/>
              </a:rPr>
              <a:t>Special education cooperative programs </a:t>
            </a:r>
            <a:r>
              <a:rPr lang="en-US" sz="2800" b="1" u="sng" dirty="0">
                <a:solidFill>
                  <a:schemeClr val="tx1"/>
                </a:solidFill>
                <a:cs typeface="Times New Roman" panose="02020603050405020304" pitchFamily="18" charset="0"/>
              </a:rPr>
              <a:t>must be </a:t>
            </a:r>
            <a:r>
              <a:rPr lang="en-US" sz="2800" dirty="0">
                <a:solidFill>
                  <a:schemeClr val="tx1"/>
                </a:solidFill>
                <a:cs typeface="Times New Roman" panose="02020603050405020304" pitchFamily="18" charset="0"/>
              </a:rPr>
              <a:t>in Fund 27.</a:t>
            </a:r>
          </a:p>
          <a:p>
            <a:pPr marL="342900" marR="0" lvl="0" indent="-342900">
              <a:spcBef>
                <a:spcPts val="0"/>
              </a:spcBef>
              <a:spcAft>
                <a:spcPts val="0"/>
              </a:spcAft>
              <a:buFont typeface="Symbol" panose="05050102010706020507" pitchFamily="18" charset="2"/>
              <a:buChar char=""/>
            </a:pPr>
            <a:r>
              <a:rPr lang="en-US" sz="3200" b="0" dirty="0">
                <a:effectLst/>
                <a:ea typeface="Calibri" panose="020F0502020204030204" pitchFamily="34" charset="0"/>
                <a:cs typeface="Times New Roman" panose="02020603050405020304" pitchFamily="18" charset="0"/>
              </a:rPr>
              <a:t>Requires an agreement per </a:t>
            </a:r>
            <a:r>
              <a:rPr lang="en-US" sz="3200" b="0" u="sng" dirty="0">
                <a:solidFill>
                  <a:srgbClr val="0563C1"/>
                </a:solidFill>
                <a:effectLst/>
                <a:ea typeface="Calibri" panose="020F0502020204030204" pitchFamily="34" charset="0"/>
                <a:cs typeface="Times New Roman" panose="02020603050405020304" pitchFamily="18" charset="0"/>
                <a:hlinkClick r:id="rId3"/>
              </a:rPr>
              <a:t>Wis Stats 66.0301</a:t>
            </a:r>
            <a:endParaRPr lang="en-US" sz="3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0" u="sng" dirty="0">
                <a:solidFill>
                  <a:srgbClr val="0563C1"/>
                </a:solidFill>
                <a:effectLst/>
                <a:ea typeface="Calibri" panose="020F0502020204030204" pitchFamily="34" charset="0"/>
                <a:cs typeface="Times New Roman" panose="02020603050405020304" pitchFamily="18" charset="0"/>
                <a:hlinkClick r:id="rId4"/>
              </a:rPr>
              <a:t>Package and Cooperative Funds Webpage</a:t>
            </a:r>
            <a:endParaRPr lang="en-US" sz="3200" b="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9869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Fund </a:t>
            </a:r>
            <a:r>
              <a:rPr lang="en-US" sz="5400" dirty="0">
                <a:solidFill>
                  <a:srgbClr val="F2F8EC"/>
                </a:solidFill>
                <a:latin typeface="Lato Black" panose="020F0A02020204030203" pitchFamily="34" charset="0"/>
                <a:cs typeface="Arial" pitchFamily="34" charset="0"/>
              </a:rPr>
              <a:t> 99 Accounting</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a:bodyPr>
          <a:lstStyle/>
          <a:p>
            <a:pPr marL="342900" marR="0" lvl="0" indent="-342900">
              <a:spcBef>
                <a:spcPts val="0"/>
              </a:spcBef>
              <a:spcAft>
                <a:spcPts val="0"/>
              </a:spcAft>
              <a:buFont typeface="Symbol" panose="05050102010706020507" pitchFamily="18" charset="2"/>
              <a:buChar char=""/>
            </a:pPr>
            <a:r>
              <a:rPr lang="en-US" sz="3200" b="0" dirty="0">
                <a:effectLst/>
                <a:ea typeface="Calibri" panose="020F0502020204030204" pitchFamily="34" charset="0"/>
                <a:cs typeface="Times New Roman" panose="02020603050405020304" pitchFamily="18" charset="0"/>
              </a:rPr>
              <a:t>Participating districts pay their portion to host district.</a:t>
            </a:r>
          </a:p>
          <a:p>
            <a:pPr marL="342900" marR="0" lvl="0" indent="-342900">
              <a:spcBef>
                <a:spcPts val="0"/>
              </a:spcBef>
              <a:spcAft>
                <a:spcPts val="0"/>
              </a:spcAft>
              <a:buFont typeface="Symbol" panose="05050102010706020507" pitchFamily="18" charset="2"/>
              <a:buChar char=""/>
            </a:pPr>
            <a:r>
              <a:rPr lang="en-US" sz="3200" b="0" dirty="0">
                <a:effectLst/>
                <a:ea typeface="Calibri" panose="020F0502020204030204" pitchFamily="34" charset="0"/>
                <a:cs typeface="Times New Roman" panose="02020603050405020304" pitchFamily="18" charset="0"/>
              </a:rPr>
              <a:t>Host district transfers its share of costs from Fund 10.</a:t>
            </a:r>
          </a:p>
          <a:p>
            <a:pPr marL="342900" marR="0" lvl="0" indent="-342900">
              <a:spcBef>
                <a:spcPts val="0"/>
              </a:spcBef>
              <a:spcAft>
                <a:spcPts val="0"/>
              </a:spcAft>
              <a:buFont typeface="Symbol" panose="05050102010706020507" pitchFamily="18" charset="2"/>
              <a:buChar char=""/>
            </a:pPr>
            <a:r>
              <a:rPr lang="en-US" sz="3200" b="0" dirty="0">
                <a:effectLst/>
                <a:ea typeface="Calibri" panose="020F0502020204030204" pitchFamily="34" charset="0"/>
                <a:cs typeface="Times New Roman" panose="02020603050405020304" pitchFamily="18" charset="0"/>
              </a:rPr>
              <a:t>All program expenditures paid from Fund 99. </a:t>
            </a:r>
          </a:p>
          <a:p>
            <a:pPr marL="342900" marR="0" lvl="0" indent="-342900">
              <a:spcBef>
                <a:spcPts val="0"/>
              </a:spcBef>
              <a:spcAft>
                <a:spcPts val="0"/>
              </a:spcAft>
              <a:buFont typeface="Symbol" panose="05050102010706020507" pitchFamily="18" charset="2"/>
              <a:buChar char=""/>
            </a:pPr>
            <a:r>
              <a:rPr lang="en-US" sz="3200" b="0" dirty="0">
                <a:effectLst/>
                <a:ea typeface="Calibri" panose="020F0502020204030204" pitchFamily="34" charset="0"/>
                <a:cs typeface="Times New Roman" panose="02020603050405020304" pitchFamily="18" charset="0"/>
              </a:rPr>
              <a:t>No fund balance or deficit allowed.</a:t>
            </a:r>
          </a:p>
        </p:txBody>
      </p:sp>
    </p:spTree>
    <p:extLst>
      <p:ext uri="{BB962C8B-B14F-4D97-AF65-F5344CB8AC3E}">
        <p14:creationId xmlns:p14="http://schemas.microsoft.com/office/powerpoint/2010/main" val="2442469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normAutofit/>
          </a:bodyPr>
          <a:lstStyle/>
          <a:p>
            <a:r>
              <a:rPr lang="en-US" sz="5400" dirty="0">
                <a:solidFill>
                  <a:schemeClr val="bg1"/>
                </a:solidFill>
                <a:latin typeface="Lato Black" panose="020F0A02020204030203" pitchFamily="34" charset="0"/>
                <a:cs typeface="Arial" pitchFamily="34" charset="0"/>
              </a:rPr>
              <a:t> THANK YOU!</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417983"/>
            <a:ext cx="10933044" cy="4850295"/>
          </a:xfrm>
        </p:spPr>
        <p:txBody>
          <a:bodyPr>
            <a:normAutofit lnSpcReduction="10000"/>
          </a:bodyPr>
          <a:lstStyle/>
          <a:p>
            <a:pPr marL="224652" indent="-224652" algn="ctr" defTabSz="936048">
              <a:lnSpc>
                <a:spcPct val="100000"/>
              </a:lnSpc>
              <a:spcBef>
                <a:spcPts val="300"/>
              </a:spcBef>
              <a:spcAft>
                <a:spcPts val="1200"/>
              </a:spcAft>
              <a:buNone/>
              <a:defRPr/>
            </a:pPr>
            <a:r>
              <a:rPr lang="en-US" sz="3600" b="0" dirty="0">
                <a:solidFill>
                  <a:prstClr val="black"/>
                </a:solidFill>
              </a:rPr>
              <a:t>Olivia Bernitt, School Finance Auditor</a:t>
            </a:r>
          </a:p>
          <a:p>
            <a:pPr marL="224652" indent="-224652" algn="ctr" defTabSz="936048">
              <a:lnSpc>
                <a:spcPct val="100000"/>
              </a:lnSpc>
              <a:spcBef>
                <a:spcPts val="300"/>
              </a:spcBef>
              <a:spcAft>
                <a:spcPts val="1200"/>
              </a:spcAft>
              <a:buNone/>
              <a:defRPr/>
            </a:pPr>
            <a:r>
              <a:rPr lang="en-US" sz="3600" b="0" dirty="0">
                <a:solidFill>
                  <a:prstClr val="black"/>
                </a:solidFill>
              </a:rPr>
              <a:t>608-261-2137</a:t>
            </a:r>
          </a:p>
          <a:p>
            <a:pPr marL="224652" indent="-224652" algn="ctr" defTabSz="936048">
              <a:lnSpc>
                <a:spcPct val="100000"/>
              </a:lnSpc>
              <a:spcBef>
                <a:spcPts val="300"/>
              </a:spcBef>
              <a:spcAft>
                <a:spcPts val="1200"/>
              </a:spcAft>
              <a:buNone/>
              <a:defRPr/>
            </a:pPr>
            <a:r>
              <a:rPr lang="en-US" sz="3600" b="0" dirty="0">
                <a:solidFill>
                  <a:prstClr val="black"/>
                </a:solidFill>
                <a:hlinkClick r:id="rId3"/>
              </a:rPr>
              <a:t>Olivia.Bernitt@dpi.wi.gov</a:t>
            </a:r>
            <a:r>
              <a:rPr lang="en-US" sz="3600" b="0" dirty="0">
                <a:solidFill>
                  <a:prstClr val="black"/>
                </a:solidFill>
              </a:rPr>
              <a:t> </a:t>
            </a:r>
          </a:p>
          <a:p>
            <a:pPr marL="224652" lvl="0" indent="-224652" algn="ctr" defTabSz="936048">
              <a:lnSpc>
                <a:spcPct val="100000"/>
              </a:lnSpc>
              <a:spcBef>
                <a:spcPts val="300"/>
              </a:spcBef>
              <a:spcAft>
                <a:spcPts val="1200"/>
              </a:spcAft>
              <a:buNone/>
              <a:defRPr/>
            </a:pPr>
            <a:r>
              <a:rPr lang="en-US" sz="3600" b="0" dirty="0">
                <a:solidFill>
                  <a:prstClr val="black"/>
                </a:solidFill>
              </a:rPr>
              <a:t>Roger Kordus, Consultant</a:t>
            </a:r>
          </a:p>
          <a:p>
            <a:pPr marL="224652" lvl="0" indent="-224652" algn="ctr" defTabSz="936048">
              <a:lnSpc>
                <a:spcPct val="100000"/>
              </a:lnSpc>
              <a:spcBef>
                <a:spcPts val="300"/>
              </a:spcBef>
              <a:spcAft>
                <a:spcPts val="1200"/>
              </a:spcAft>
              <a:buNone/>
              <a:defRPr/>
            </a:pPr>
            <a:r>
              <a:rPr lang="en-US" sz="3600" b="0" dirty="0">
                <a:solidFill>
                  <a:prstClr val="black"/>
                </a:solidFill>
              </a:rPr>
              <a:t>608-267-3752</a:t>
            </a:r>
          </a:p>
          <a:p>
            <a:pPr marL="224652" lvl="0" indent="-224652" algn="ctr" defTabSz="936048">
              <a:lnSpc>
                <a:spcPct val="100000"/>
              </a:lnSpc>
              <a:spcBef>
                <a:spcPts val="300"/>
              </a:spcBef>
              <a:spcAft>
                <a:spcPts val="1200"/>
              </a:spcAft>
              <a:buNone/>
              <a:defRPr/>
            </a:pPr>
            <a:r>
              <a:rPr lang="en-US" sz="3600" b="0" dirty="0">
                <a:solidFill>
                  <a:prstClr val="black"/>
                </a:solidFill>
                <a:hlinkClick r:id="rId4"/>
              </a:rPr>
              <a:t>Roger.Kordus@dpi.wi.gov</a:t>
            </a:r>
            <a:r>
              <a:rPr lang="en-US" sz="3600" b="0" dirty="0">
                <a:solidFill>
                  <a:prstClr val="black"/>
                </a:solidFill>
              </a:rPr>
              <a:t> </a:t>
            </a:r>
            <a:r>
              <a:rPr lang="en-US" sz="3600" b="0" spc="75" dirty="0">
                <a:solidFill>
                  <a:prstClr val="black"/>
                </a:solidFill>
              </a:rPr>
              <a:t>	</a:t>
            </a:r>
          </a:p>
          <a:p>
            <a:pPr marL="224652" lvl="0" indent="-224652" algn="ctr" defTabSz="936048">
              <a:lnSpc>
                <a:spcPct val="100000"/>
              </a:lnSpc>
              <a:spcBef>
                <a:spcPts val="300"/>
              </a:spcBef>
              <a:spcAft>
                <a:spcPts val="1200"/>
              </a:spcAft>
              <a:buNone/>
              <a:defRPr/>
            </a:pPr>
            <a:r>
              <a:rPr lang="en-US" sz="3600" b="0" spc="75" dirty="0"/>
              <a:t>Visit our website: </a:t>
            </a:r>
            <a:r>
              <a:rPr lang="en-US" sz="3600" b="0" spc="75" dirty="0">
                <a:hlinkClick r:id="rId5"/>
              </a:rPr>
              <a:t>http://dpi.wi.gov/sfs</a:t>
            </a:r>
            <a:r>
              <a:rPr lang="en-US" sz="3600" b="0" spc="75" dirty="0"/>
              <a:t>  </a:t>
            </a:r>
            <a:endParaRPr lang="en-US" sz="3600" b="0" dirty="0"/>
          </a:p>
        </p:txBody>
      </p:sp>
      <p:pic>
        <p:nvPicPr>
          <p:cNvPr id="4" name="Content Placeholder 2">
            <a:extLst>
              <a:ext uri="{FF2B5EF4-FFF2-40B4-BE49-F238E27FC236}">
                <a16:creationId xmlns:a16="http://schemas.microsoft.com/office/drawing/2014/main" id="{57A9E0DC-C6DB-46E5-9271-4B844A76CA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7122" y="2430379"/>
            <a:ext cx="2308287" cy="19620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34883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69CC7A-E086-41D7-8868-96BA2979BBCE}"/>
              </a:ext>
            </a:extLst>
          </p:cNvPr>
          <p:cNvSpPr>
            <a:spLocks noGrp="1"/>
          </p:cNvSpPr>
          <p:nvPr>
            <p:ph type="body" sz="quarter" idx="13"/>
          </p:nvPr>
        </p:nvSpPr>
        <p:spPr/>
        <p:txBody>
          <a:bodyPr/>
          <a:lstStyle/>
          <a:p>
            <a:r>
              <a:rPr lang="en-US" dirty="0">
                <a:solidFill>
                  <a:schemeClr val="bg1"/>
                </a:solidFill>
              </a:rPr>
              <a:t>WUFAR Fund Definitions</a:t>
            </a:r>
            <a:endParaRPr lang="en-US" dirty="0"/>
          </a:p>
        </p:txBody>
      </p:sp>
      <p:sp>
        <p:nvSpPr>
          <p:cNvPr id="3" name="Text Placeholder 2">
            <a:extLst>
              <a:ext uri="{FF2B5EF4-FFF2-40B4-BE49-F238E27FC236}">
                <a16:creationId xmlns:a16="http://schemas.microsoft.com/office/drawing/2014/main" id="{E744BAEA-FC87-405D-992D-819267B0DF8B}"/>
              </a:ext>
            </a:extLst>
          </p:cNvPr>
          <p:cNvSpPr>
            <a:spLocks noGrp="1"/>
          </p:cNvSpPr>
          <p:nvPr>
            <p:ph type="body" sz="quarter" idx="14"/>
          </p:nvPr>
        </p:nvSpPr>
        <p:spPr>
          <a:xfrm>
            <a:off x="291548" y="1258461"/>
            <a:ext cx="11913704" cy="5632669"/>
          </a:xfrm>
        </p:spPr>
        <p:txBody>
          <a:bodyPr>
            <a:normAutofit fontScale="70000" lnSpcReduction="20000"/>
          </a:bodyPr>
          <a:lstStyle/>
          <a:p>
            <a:pPr>
              <a:lnSpc>
                <a:spcPct val="120000"/>
              </a:lnSpc>
              <a:spcBef>
                <a:spcPts val="600"/>
              </a:spcBef>
            </a:pPr>
            <a:r>
              <a:rPr lang="en-US" sz="3600" b="0" i="1" dirty="0">
                <a:latin typeface="Lato Black" panose="020F0A02020204030203" pitchFamily="34" charset="0"/>
              </a:rPr>
              <a:t>Instructional Funds</a:t>
            </a:r>
            <a:r>
              <a:rPr lang="en-US" sz="3600" b="0" dirty="0">
                <a:latin typeface="Lato Black" panose="020F0A02020204030203" pitchFamily="34" charset="0"/>
              </a:rPr>
              <a:t>:</a:t>
            </a:r>
            <a:r>
              <a:rPr lang="en-US" sz="3600" b="0" dirty="0">
                <a:latin typeface="Lato" panose="020F0502020204030203" pitchFamily="34" charset="0"/>
              </a:rPr>
              <a:t>  </a:t>
            </a:r>
            <a:r>
              <a:rPr lang="en-US" sz="3600" b="0" kern="1200" dirty="0">
                <a:solidFill>
                  <a:schemeClr val="tx1"/>
                </a:solidFill>
                <a:latin typeface="Lato" panose="020F0502020204030203" pitchFamily="34" charset="0"/>
                <a:ea typeface="+mn-ea"/>
                <a:cs typeface="+mn-cs"/>
              </a:rPr>
              <a:t>Elementary </a:t>
            </a:r>
            <a:r>
              <a:rPr lang="en-US" sz="3600" b="0" dirty="0">
                <a:latin typeface="Lato" panose="020F0502020204030203" pitchFamily="34" charset="0"/>
              </a:rPr>
              <a:t>and secondary instruction (i.e. K - 12) activities </a:t>
            </a:r>
          </a:p>
          <a:p>
            <a:pPr>
              <a:lnSpc>
                <a:spcPct val="120000"/>
              </a:lnSpc>
              <a:spcBef>
                <a:spcPts val="600"/>
              </a:spcBef>
            </a:pPr>
            <a:r>
              <a:rPr lang="en-US" sz="3600" b="0" i="1" dirty="0">
                <a:latin typeface="Lato Black" panose="020F0A02020204030203" pitchFamily="34" charset="0"/>
              </a:rPr>
              <a:t>Debt Service Funds:  </a:t>
            </a:r>
            <a:r>
              <a:rPr lang="en-US" sz="3600" b="0" kern="1200" dirty="0">
                <a:solidFill>
                  <a:schemeClr val="tx1"/>
                </a:solidFill>
                <a:latin typeface="Lato" panose="020F0502020204030203" pitchFamily="34" charset="0"/>
                <a:ea typeface="+mn-ea"/>
                <a:cs typeface="+mn-cs"/>
              </a:rPr>
              <a:t>Transactions related </a:t>
            </a:r>
            <a:r>
              <a:rPr lang="en-US" sz="3600" b="0" dirty="0">
                <a:latin typeface="Lato" panose="020F0502020204030203" pitchFamily="34" charset="0"/>
              </a:rPr>
              <a:t>to repayment of general obligation debt</a:t>
            </a:r>
          </a:p>
          <a:p>
            <a:pPr>
              <a:lnSpc>
                <a:spcPct val="120000"/>
              </a:lnSpc>
              <a:spcBef>
                <a:spcPts val="600"/>
              </a:spcBef>
            </a:pPr>
            <a:r>
              <a:rPr lang="en-US" sz="3600" b="0" i="1" dirty="0">
                <a:latin typeface="Lato Black" panose="020F0A02020204030203" pitchFamily="34" charset="0"/>
              </a:rPr>
              <a:t>Capital Projects Funds:  </a:t>
            </a:r>
            <a:r>
              <a:rPr lang="en-US" sz="3600" b="0" kern="1200" dirty="0">
                <a:solidFill>
                  <a:schemeClr val="tx1"/>
                </a:solidFill>
                <a:latin typeface="Lato" panose="020F0502020204030203" pitchFamily="34" charset="0"/>
                <a:ea typeface="+mn-ea"/>
                <a:cs typeface="+mn-cs"/>
              </a:rPr>
              <a:t>Accounts </a:t>
            </a:r>
            <a:r>
              <a:rPr lang="en-US" sz="3600" b="0" dirty="0">
                <a:latin typeface="Lato" panose="020F0502020204030203" pitchFamily="34" charset="0"/>
              </a:rPr>
              <a:t>for capital project expenditures financed through general obligation debt or other fund specific sources.</a:t>
            </a:r>
            <a:endParaRPr lang="en-US" sz="3600" b="0" dirty="0">
              <a:highlight>
                <a:srgbClr val="FFFF00"/>
              </a:highlight>
              <a:latin typeface="Lato" panose="020F0502020204030203" pitchFamily="34" charset="0"/>
            </a:endParaRPr>
          </a:p>
          <a:p>
            <a:pPr>
              <a:lnSpc>
                <a:spcPct val="120000"/>
              </a:lnSpc>
              <a:spcBef>
                <a:spcPts val="600"/>
              </a:spcBef>
            </a:pPr>
            <a:r>
              <a:rPr lang="en-US" sz="3600" b="0" i="1" dirty="0">
                <a:latin typeface="Lato Black" panose="020F0A02020204030203" pitchFamily="34" charset="0"/>
              </a:rPr>
              <a:t>Food and Community Service Funds:  </a:t>
            </a:r>
            <a:r>
              <a:rPr lang="en-US" sz="3600" b="0" kern="1200" dirty="0">
                <a:solidFill>
                  <a:schemeClr val="tx1"/>
                </a:solidFill>
                <a:latin typeface="Lato" panose="020F0502020204030203" pitchFamily="34" charset="0"/>
                <a:ea typeface="+mn-ea"/>
                <a:cs typeface="+mn-cs"/>
              </a:rPr>
              <a:t>Accounts </a:t>
            </a:r>
            <a:r>
              <a:rPr lang="en-US" sz="3600" b="0" dirty="0">
                <a:latin typeface="Lato" panose="020F0502020204030203" pitchFamily="34" charset="0"/>
              </a:rPr>
              <a:t>for food and community service activities. </a:t>
            </a:r>
          </a:p>
          <a:p>
            <a:pPr>
              <a:lnSpc>
                <a:spcPct val="120000"/>
              </a:lnSpc>
              <a:spcBef>
                <a:spcPts val="600"/>
              </a:spcBef>
            </a:pPr>
            <a:r>
              <a:rPr lang="en-US" sz="3600" b="0" i="1" dirty="0">
                <a:latin typeface="Lato Black" panose="020F0A02020204030203" pitchFamily="34" charset="0"/>
              </a:rPr>
              <a:t>Custodial Fund: </a:t>
            </a:r>
            <a:r>
              <a:rPr lang="en-US" sz="3600" b="0" kern="1200" dirty="0">
                <a:solidFill>
                  <a:schemeClr val="tx1"/>
                </a:solidFill>
                <a:latin typeface="Lato" panose="020F0502020204030203" pitchFamily="34" charset="0"/>
                <a:ea typeface="+mn-ea"/>
                <a:cs typeface="+mn-cs"/>
              </a:rPr>
              <a:t>Accounts </a:t>
            </a:r>
            <a:r>
              <a:rPr lang="en-US" sz="3600" b="0" dirty="0">
                <a:latin typeface="Lato" panose="020F0502020204030203" pitchFamily="34" charset="0"/>
              </a:rPr>
              <a:t>for custodial activity, which is primarily related to pupil organizations, parent organizations, and certain scholarships pursuant to GASB 84.</a:t>
            </a:r>
          </a:p>
          <a:p>
            <a:pPr>
              <a:lnSpc>
                <a:spcPct val="100000"/>
              </a:lnSpc>
              <a:spcBef>
                <a:spcPts val="600"/>
              </a:spcBef>
              <a:spcAft>
                <a:spcPts val="1800"/>
              </a:spcAft>
            </a:pPr>
            <a:r>
              <a:rPr lang="en-US" sz="3600" b="0" i="1" dirty="0">
                <a:latin typeface="Lato Black" panose="020F0A02020204030203" pitchFamily="34" charset="0"/>
              </a:rPr>
              <a:t>Trust Funds: </a:t>
            </a:r>
            <a:r>
              <a:rPr lang="en-US" sz="3600" b="0" kern="1200" dirty="0">
                <a:solidFill>
                  <a:schemeClr val="tx1"/>
                </a:solidFill>
                <a:latin typeface="Lato" panose="020F0502020204030203" pitchFamily="34" charset="0"/>
                <a:ea typeface="+mn-ea"/>
                <a:cs typeface="+mn-cs"/>
              </a:rPr>
              <a:t>Accounts </a:t>
            </a:r>
            <a:r>
              <a:rPr lang="en-US" sz="3600" b="0" dirty="0">
                <a:latin typeface="Lato" panose="020F0502020204030203" pitchFamily="34" charset="0"/>
              </a:rPr>
              <a:t>for assets held by the district in a trustee capacity for individuals, private organizations, other governments and/or other funds. </a:t>
            </a:r>
          </a:p>
        </p:txBody>
      </p:sp>
    </p:spTree>
    <p:extLst>
      <p:ext uri="{BB962C8B-B14F-4D97-AF65-F5344CB8AC3E}">
        <p14:creationId xmlns:p14="http://schemas.microsoft.com/office/powerpoint/2010/main" val="4077449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dirty="0">
                <a:solidFill>
                  <a:schemeClr val="bg1"/>
                </a:solidFill>
              </a:rPr>
              <a:t>WUFAR Fund Definitions</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92500"/>
          </a:bodyPr>
          <a:lstStyle/>
          <a:p>
            <a:pPr>
              <a:lnSpc>
                <a:spcPct val="100000"/>
              </a:lnSpc>
              <a:spcBef>
                <a:spcPts val="600"/>
              </a:spcBef>
              <a:spcAft>
                <a:spcPts val="1800"/>
              </a:spcAft>
            </a:pPr>
            <a:r>
              <a:rPr lang="en-US" sz="3600" b="0" i="1" dirty="0">
                <a:latin typeface="Lato Black" panose="020F0A02020204030203" pitchFamily="34" charset="0"/>
              </a:rPr>
              <a:t>Instructional Funds: </a:t>
            </a:r>
            <a:r>
              <a:rPr lang="en-US" sz="3600" b="0" dirty="0">
                <a:latin typeface="Lato" panose="020F0502020204030203" pitchFamily="34" charset="0"/>
              </a:rPr>
              <a:t>10, 21, 23, 27, 29, 91, 93, and 99</a:t>
            </a:r>
            <a:endParaRPr lang="en-US" sz="3600" b="0" i="1" dirty="0">
              <a:latin typeface="Lato Black" panose="020F0A02020204030203" pitchFamily="34" charset="0"/>
            </a:endParaRPr>
          </a:p>
          <a:p>
            <a:pPr>
              <a:lnSpc>
                <a:spcPct val="100000"/>
              </a:lnSpc>
              <a:spcBef>
                <a:spcPts val="600"/>
              </a:spcBef>
              <a:spcAft>
                <a:spcPts val="1800"/>
              </a:spcAft>
            </a:pPr>
            <a:r>
              <a:rPr lang="en-US" sz="3600" b="0" i="1" dirty="0">
                <a:latin typeface="Lato Black" panose="020F0A02020204030203" pitchFamily="34" charset="0"/>
              </a:rPr>
              <a:t>Debt Service Funds: </a:t>
            </a:r>
            <a:r>
              <a:rPr lang="en-US" sz="3600" b="0" dirty="0">
                <a:latin typeface="Lato" panose="020F0502020204030203" pitchFamily="34" charset="0"/>
              </a:rPr>
              <a:t>38 and 39</a:t>
            </a:r>
          </a:p>
          <a:p>
            <a:pPr>
              <a:lnSpc>
                <a:spcPct val="100000"/>
              </a:lnSpc>
              <a:spcBef>
                <a:spcPts val="600"/>
              </a:spcBef>
              <a:spcAft>
                <a:spcPts val="1800"/>
              </a:spcAft>
            </a:pPr>
            <a:r>
              <a:rPr lang="en-US" sz="3600" b="0" i="1" dirty="0">
                <a:latin typeface="Lato Black" panose="020F0A02020204030203" pitchFamily="34" charset="0"/>
              </a:rPr>
              <a:t>Capital Projects Funds: </a:t>
            </a:r>
            <a:r>
              <a:rPr lang="en-US" sz="3600" b="0" dirty="0">
                <a:latin typeface="Lato" panose="020F0502020204030203" pitchFamily="34" charset="0"/>
              </a:rPr>
              <a:t>41, 46, and 49</a:t>
            </a:r>
          </a:p>
          <a:p>
            <a:pPr>
              <a:lnSpc>
                <a:spcPct val="100000"/>
              </a:lnSpc>
              <a:spcBef>
                <a:spcPts val="600"/>
              </a:spcBef>
              <a:spcAft>
                <a:spcPts val="1800"/>
              </a:spcAft>
            </a:pPr>
            <a:r>
              <a:rPr lang="en-US" sz="3600" b="0" i="1" dirty="0">
                <a:latin typeface="Lato Black" panose="020F0A02020204030203" pitchFamily="34" charset="0"/>
              </a:rPr>
              <a:t>Food and Community Service Funds: </a:t>
            </a:r>
            <a:r>
              <a:rPr lang="en-US" sz="3600" b="0" dirty="0">
                <a:latin typeface="Lato" panose="020F0502020204030203" pitchFamily="34" charset="0"/>
              </a:rPr>
              <a:t>50 and 80</a:t>
            </a:r>
          </a:p>
          <a:p>
            <a:pPr>
              <a:lnSpc>
                <a:spcPct val="100000"/>
              </a:lnSpc>
              <a:spcBef>
                <a:spcPts val="600"/>
              </a:spcBef>
              <a:spcAft>
                <a:spcPts val="1800"/>
              </a:spcAft>
            </a:pPr>
            <a:r>
              <a:rPr lang="en-US" sz="3600" b="0" i="1" dirty="0">
                <a:latin typeface="Lato Black" panose="020F0A02020204030203" pitchFamily="34" charset="0"/>
              </a:rPr>
              <a:t>Custodial Fund: </a:t>
            </a:r>
            <a:r>
              <a:rPr lang="en-US" sz="3600" b="0" dirty="0">
                <a:latin typeface="Lato" panose="020F0502020204030203" pitchFamily="34" charset="0"/>
              </a:rPr>
              <a:t>60</a:t>
            </a:r>
          </a:p>
          <a:p>
            <a:pPr>
              <a:lnSpc>
                <a:spcPct val="100000"/>
              </a:lnSpc>
              <a:spcBef>
                <a:spcPts val="600"/>
              </a:spcBef>
              <a:spcAft>
                <a:spcPts val="1800"/>
              </a:spcAft>
            </a:pPr>
            <a:r>
              <a:rPr lang="en-US" sz="3600" b="0" i="1" dirty="0">
                <a:latin typeface="Lato Black" panose="020F0A02020204030203" pitchFamily="34" charset="0"/>
              </a:rPr>
              <a:t>Trust Funds: </a:t>
            </a:r>
            <a:r>
              <a:rPr lang="en-US" sz="3600" b="0" dirty="0">
                <a:latin typeface="Lato" panose="020F0502020204030203" pitchFamily="34" charset="0"/>
              </a:rPr>
              <a:t>72, 73, and 76</a:t>
            </a:r>
          </a:p>
        </p:txBody>
      </p:sp>
    </p:spTree>
    <p:extLst>
      <p:ext uri="{BB962C8B-B14F-4D97-AF65-F5344CB8AC3E}">
        <p14:creationId xmlns:p14="http://schemas.microsoft.com/office/powerpoint/2010/main" val="138958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Fund 21</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85000" lnSpcReduction="20000"/>
          </a:bodyPr>
          <a:lstStyle/>
          <a:p>
            <a:pPr>
              <a:lnSpc>
                <a:spcPct val="100000"/>
              </a:lnSpc>
              <a:spcBef>
                <a:spcPts val="600"/>
              </a:spcBef>
            </a:pPr>
            <a:r>
              <a:rPr lang="en-US" sz="3600" b="0" dirty="0">
                <a:latin typeface="Lato" panose="020F0502020204030203" pitchFamily="34" charset="0"/>
              </a:rPr>
              <a:t>Account for special revenue funds that can be used for district operations  </a:t>
            </a:r>
          </a:p>
          <a:p>
            <a:pPr>
              <a:lnSpc>
                <a:spcPct val="100000"/>
              </a:lnSpc>
              <a:spcBef>
                <a:spcPts val="600"/>
              </a:spcBef>
            </a:pPr>
            <a:r>
              <a:rPr lang="en-US" sz="3600" b="0" dirty="0">
                <a:latin typeface="Lato" panose="020F0502020204030203" pitchFamily="34" charset="0"/>
              </a:rPr>
              <a:t>Mostly contributions from gifts and donations from private sources for which no repayment or special service is expected</a:t>
            </a:r>
          </a:p>
          <a:p>
            <a:pPr>
              <a:lnSpc>
                <a:spcPct val="100000"/>
              </a:lnSpc>
              <a:spcBef>
                <a:spcPts val="600"/>
              </a:spcBef>
            </a:pPr>
            <a:r>
              <a:rPr lang="en-US" sz="3600" b="0" dirty="0">
                <a:latin typeface="Lato" panose="020F0502020204030203" pitchFamily="34" charset="0"/>
              </a:rPr>
              <a:t>May include student or other groups activities that no longer meet the definition of fiduciary.</a:t>
            </a:r>
          </a:p>
          <a:p>
            <a:pPr>
              <a:lnSpc>
                <a:spcPct val="100000"/>
              </a:lnSpc>
              <a:spcBef>
                <a:spcPts val="600"/>
              </a:spcBef>
            </a:pPr>
            <a:r>
              <a:rPr lang="en-US" sz="3600" b="0" dirty="0">
                <a:latin typeface="Lato" panose="020F0502020204030203" pitchFamily="34" charset="0"/>
              </a:rPr>
              <a:t>Must be expended pursuant to donor restrictions or board commitments</a:t>
            </a:r>
          </a:p>
          <a:p>
            <a:pPr>
              <a:lnSpc>
                <a:spcPct val="100000"/>
              </a:lnSpc>
              <a:spcBef>
                <a:spcPts val="600"/>
              </a:spcBef>
            </a:pPr>
            <a:r>
              <a:rPr lang="en-US" sz="3600" b="0" dirty="0">
                <a:latin typeface="Lato" panose="020F0502020204030203" pitchFamily="34" charset="0"/>
              </a:rPr>
              <a:t>May have a positive fund balance at year end. Cannot have negative fund balance at year end.</a:t>
            </a:r>
          </a:p>
        </p:txBody>
      </p:sp>
    </p:spTree>
    <p:extLst>
      <p:ext uri="{BB962C8B-B14F-4D97-AF65-F5344CB8AC3E}">
        <p14:creationId xmlns:p14="http://schemas.microsoft.com/office/powerpoint/2010/main" val="2028735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Private Contributions</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fontScale="92500"/>
          </a:bodyPr>
          <a:lstStyle/>
          <a:p>
            <a:pPr>
              <a:lnSpc>
                <a:spcPct val="100000"/>
              </a:lnSpc>
              <a:spcBef>
                <a:spcPts val="600"/>
              </a:spcBef>
              <a:spcAft>
                <a:spcPts val="1800"/>
              </a:spcAft>
            </a:pPr>
            <a:r>
              <a:rPr lang="en-US" sz="3600" b="0" dirty="0">
                <a:latin typeface="Lato" panose="020F0502020204030203" pitchFamily="34" charset="0"/>
              </a:rPr>
              <a:t>Record in Fund 21 when the expenditures will not occur in the same year as the revenue. Fund 21 activity is excluded from the shared costs calculation.</a:t>
            </a:r>
          </a:p>
          <a:p>
            <a:pPr>
              <a:lnSpc>
                <a:spcPct val="100000"/>
              </a:lnSpc>
              <a:spcBef>
                <a:spcPts val="600"/>
              </a:spcBef>
              <a:spcAft>
                <a:spcPts val="1800"/>
              </a:spcAft>
            </a:pPr>
            <a:r>
              <a:rPr lang="en-US" sz="3600" b="0" dirty="0">
                <a:latin typeface="Lato" panose="020F0502020204030203" pitchFamily="34" charset="0"/>
              </a:rPr>
              <a:t>Record in Fund 10 when all of the expenditures will occur in the same year as the revenue.</a:t>
            </a:r>
          </a:p>
          <a:p>
            <a:pPr>
              <a:lnSpc>
                <a:spcPct val="100000"/>
              </a:lnSpc>
              <a:spcBef>
                <a:spcPts val="600"/>
              </a:spcBef>
              <a:spcAft>
                <a:spcPts val="1800"/>
              </a:spcAft>
            </a:pPr>
            <a:r>
              <a:rPr lang="en-US" sz="3600" b="0" dirty="0">
                <a:latin typeface="Lato" panose="020F0502020204030203" pitchFamily="34" charset="0"/>
              </a:rPr>
              <a:t>Should be recorded in funds 27, 29, 38, 39, 49, 50, 72, 80, 99 if the contribution relates to the purpose of that fund.</a:t>
            </a:r>
          </a:p>
        </p:txBody>
      </p:sp>
    </p:spTree>
    <p:extLst>
      <p:ext uri="{BB962C8B-B14F-4D97-AF65-F5344CB8AC3E}">
        <p14:creationId xmlns:p14="http://schemas.microsoft.com/office/powerpoint/2010/main" val="339480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 Fund 38 and Fund 39</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a:bodyPr>
          <a:lstStyle/>
          <a:p>
            <a:pPr>
              <a:lnSpc>
                <a:spcPct val="100000"/>
              </a:lnSpc>
              <a:spcBef>
                <a:spcPts val="273"/>
              </a:spcBef>
              <a:spcAft>
                <a:spcPts val="273"/>
              </a:spcAft>
            </a:pPr>
            <a:r>
              <a:rPr lang="en-US" sz="2800" b="0" dirty="0">
                <a:latin typeface="Lato" panose="020F0502020204030203" pitchFamily="34" charset="0"/>
              </a:rPr>
              <a:t>Transactions related to repayment of general obligation debt, such as bonds, state trust fund loans, promissory notes</a:t>
            </a:r>
          </a:p>
          <a:p>
            <a:pPr marL="858044" lvl="1" indent="-390020">
              <a:lnSpc>
                <a:spcPct val="100000"/>
              </a:lnSpc>
              <a:spcBef>
                <a:spcPts val="273"/>
              </a:spcBef>
              <a:spcAft>
                <a:spcPts val="273"/>
              </a:spcAft>
              <a:buFont typeface="Arial" panose="020B0604020202020204" pitchFamily="34" charset="0"/>
              <a:buChar char="•"/>
            </a:pPr>
            <a:r>
              <a:rPr lang="en-US" sz="2800" dirty="0">
                <a:solidFill>
                  <a:schemeClr val="tx1"/>
                </a:solidFill>
                <a:latin typeface="Lato" panose="020F0502020204030203" pitchFamily="34" charset="0"/>
              </a:rPr>
              <a:t>Fund 38 –transactions for debt issues </a:t>
            </a:r>
            <a:r>
              <a:rPr lang="en-US" sz="2800" b="1" u="sng" dirty="0">
                <a:solidFill>
                  <a:schemeClr val="tx1"/>
                </a:solidFill>
                <a:latin typeface="Lato" panose="020F0502020204030203" pitchFamily="34" charset="0"/>
              </a:rPr>
              <a:t>without</a:t>
            </a:r>
            <a:r>
              <a:rPr lang="en-US" sz="2800" dirty="0">
                <a:solidFill>
                  <a:schemeClr val="tx1"/>
                </a:solidFill>
                <a:latin typeface="Lato" panose="020F0502020204030203" pitchFamily="34" charset="0"/>
              </a:rPr>
              <a:t> referendum approval </a:t>
            </a:r>
          </a:p>
          <a:p>
            <a:pPr marL="858044" lvl="1" indent="-390020">
              <a:lnSpc>
                <a:spcPct val="100000"/>
              </a:lnSpc>
              <a:spcBef>
                <a:spcPts val="273"/>
              </a:spcBef>
              <a:spcAft>
                <a:spcPts val="273"/>
              </a:spcAft>
              <a:buFont typeface="Arial" panose="020B0604020202020204" pitchFamily="34" charset="0"/>
              <a:buChar char="•"/>
            </a:pPr>
            <a:r>
              <a:rPr lang="en-US" sz="2800" dirty="0">
                <a:solidFill>
                  <a:schemeClr val="tx1"/>
                </a:solidFill>
                <a:latin typeface="Lato" panose="020F0502020204030203" pitchFamily="34" charset="0"/>
              </a:rPr>
              <a:t>Fund 39 - transactions for debt issues </a:t>
            </a:r>
            <a:r>
              <a:rPr lang="en-US" sz="2800" b="1" u="sng" dirty="0">
                <a:solidFill>
                  <a:schemeClr val="tx1"/>
                </a:solidFill>
                <a:latin typeface="Lato" panose="020F0502020204030203" pitchFamily="34" charset="0"/>
              </a:rPr>
              <a:t>with</a:t>
            </a:r>
            <a:r>
              <a:rPr lang="en-US" sz="2800" dirty="0">
                <a:solidFill>
                  <a:schemeClr val="tx1"/>
                </a:solidFill>
                <a:latin typeface="Lato" panose="020F0502020204030203" pitchFamily="34" charset="0"/>
              </a:rPr>
              <a:t> referendum approval</a:t>
            </a:r>
          </a:p>
          <a:p>
            <a:pPr>
              <a:lnSpc>
                <a:spcPct val="100000"/>
              </a:lnSpc>
              <a:spcBef>
                <a:spcPts val="273"/>
              </a:spcBef>
              <a:spcAft>
                <a:spcPts val="273"/>
              </a:spcAft>
            </a:pPr>
            <a:r>
              <a:rPr lang="en-US" sz="2800" b="0" dirty="0">
                <a:solidFill>
                  <a:srgbClr val="0070C0"/>
                </a:solidFill>
                <a:latin typeface="Lato" panose="020F0502020204030203" pitchFamily="34" charset="0"/>
                <a:hlinkClick r:id="rId3">
                  <a:extLst>
                    <a:ext uri="{A12FA001-AC4F-418D-AE19-62706E023703}">
                      <ahyp:hlinkClr xmlns:ahyp="http://schemas.microsoft.com/office/drawing/2018/hyperlinkcolor" val="tx"/>
                    </a:ext>
                  </a:extLst>
                </a:hlinkClick>
              </a:rPr>
              <a:t>DPI Debt Webpage</a:t>
            </a:r>
            <a:endParaRPr lang="en-US" sz="2800" b="0" dirty="0">
              <a:solidFill>
                <a:srgbClr val="0070C0"/>
              </a:solidFill>
              <a:latin typeface="Lato" panose="020F0502020204030203" pitchFamily="34" charset="0"/>
            </a:endParaRPr>
          </a:p>
          <a:p>
            <a:pPr>
              <a:lnSpc>
                <a:spcPct val="100000"/>
              </a:lnSpc>
              <a:spcBef>
                <a:spcPts val="273"/>
              </a:spcBef>
              <a:spcAft>
                <a:spcPts val="273"/>
              </a:spcAft>
            </a:pPr>
            <a:r>
              <a:rPr lang="en-US" sz="2800" b="0" dirty="0">
                <a:solidFill>
                  <a:srgbClr val="0070C0"/>
                </a:solidFill>
                <a:latin typeface="Lato" panose="020F0502020204030203" pitchFamily="34" charset="0"/>
                <a:hlinkClick r:id="rId4">
                  <a:extLst>
                    <a:ext uri="{A12FA001-AC4F-418D-AE19-62706E023703}">
                      <ahyp:hlinkClr xmlns:ahyp="http://schemas.microsoft.com/office/drawing/2018/hyperlinkcolor" val="tx"/>
                    </a:ext>
                  </a:extLst>
                </a:hlinkClick>
              </a:rPr>
              <a:t>Debt transaction template and example</a:t>
            </a:r>
            <a:endParaRPr lang="en-US" sz="2800" b="0" dirty="0">
              <a:solidFill>
                <a:srgbClr val="0070C0"/>
              </a:solidFill>
              <a:latin typeface="Lato" panose="020F0502020204030203" pitchFamily="34" charset="0"/>
            </a:endParaRPr>
          </a:p>
          <a:p>
            <a:pPr>
              <a:lnSpc>
                <a:spcPct val="100000"/>
              </a:lnSpc>
              <a:spcBef>
                <a:spcPts val="273"/>
              </a:spcBef>
              <a:spcAft>
                <a:spcPts val="273"/>
              </a:spcAft>
            </a:pPr>
            <a:r>
              <a:rPr lang="en-US" sz="2800" b="0" dirty="0">
                <a:solidFill>
                  <a:srgbClr val="0070C0"/>
                </a:solidFill>
                <a:latin typeface="Lato" panose="020F0502020204030203" pitchFamily="34" charset="0"/>
                <a:hlinkClick r:id="rId5">
                  <a:extLst>
                    <a:ext uri="{A12FA001-AC4F-418D-AE19-62706E023703}">
                      <ahyp:hlinkClr xmlns:ahyp="http://schemas.microsoft.com/office/drawing/2018/hyperlinkcolor" val="tx"/>
                    </a:ext>
                  </a:extLst>
                </a:hlinkClick>
              </a:rPr>
              <a:t>Transfer of Fund 39 Accumulated Balance</a:t>
            </a:r>
            <a:endParaRPr lang="en-US" sz="2800" b="0" dirty="0">
              <a:solidFill>
                <a:srgbClr val="0070C0"/>
              </a:solidFill>
              <a:latin typeface="Lato" panose="020F0502020204030203" pitchFamily="34" charset="0"/>
            </a:endParaRPr>
          </a:p>
        </p:txBody>
      </p:sp>
    </p:spTree>
    <p:extLst>
      <p:ext uri="{BB962C8B-B14F-4D97-AF65-F5344CB8AC3E}">
        <p14:creationId xmlns:p14="http://schemas.microsoft.com/office/powerpoint/2010/main" val="2785151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09343B-EF5F-44FE-A195-4E270AA43F37}"/>
              </a:ext>
            </a:extLst>
          </p:cNvPr>
          <p:cNvSpPr>
            <a:spLocks noGrp="1"/>
          </p:cNvSpPr>
          <p:nvPr>
            <p:ph type="body" sz="quarter" idx="13"/>
          </p:nvPr>
        </p:nvSpPr>
        <p:spPr/>
        <p:txBody>
          <a:bodyPr/>
          <a:lstStyle/>
          <a:p>
            <a:r>
              <a:rPr lang="en-US" sz="5400" dirty="0">
                <a:solidFill>
                  <a:schemeClr val="bg1"/>
                </a:solidFill>
                <a:latin typeface="Lato Black" panose="020F0A02020204030203" pitchFamily="34" charset="0"/>
                <a:cs typeface="Arial" pitchFamily="34" charset="0"/>
              </a:rPr>
              <a:t> Fund 41 - Capital Expansion Fund</a:t>
            </a:r>
            <a:endParaRPr lang="en-US" dirty="0"/>
          </a:p>
        </p:txBody>
      </p:sp>
      <p:sp>
        <p:nvSpPr>
          <p:cNvPr id="3" name="Text Placeholder 2">
            <a:extLst>
              <a:ext uri="{FF2B5EF4-FFF2-40B4-BE49-F238E27FC236}">
                <a16:creationId xmlns:a16="http://schemas.microsoft.com/office/drawing/2014/main" id="{8A300C50-4E6D-44AC-8AC3-76EE2A3C71BC}"/>
              </a:ext>
            </a:extLst>
          </p:cNvPr>
          <p:cNvSpPr>
            <a:spLocks noGrp="1"/>
          </p:cNvSpPr>
          <p:nvPr>
            <p:ph type="body" sz="quarter" idx="14"/>
          </p:nvPr>
        </p:nvSpPr>
        <p:spPr>
          <a:xfrm>
            <a:off x="768626" y="1258461"/>
            <a:ext cx="10933044" cy="5009817"/>
          </a:xfrm>
        </p:spPr>
        <p:txBody>
          <a:bodyPr>
            <a:normAutofit lnSpcReduction="10000"/>
          </a:bodyPr>
          <a:lstStyle/>
          <a:p>
            <a:pPr marL="342900" marR="0" lvl="0" indent="-342900">
              <a:spcBef>
                <a:spcPts val="0"/>
              </a:spcBef>
              <a:spcAft>
                <a:spcPts val="0"/>
              </a:spcAft>
              <a:buFont typeface="Arial" panose="020B0604020202020204" pitchFamily="34" charset="0"/>
              <a:buChar char="•"/>
              <a:tabLst>
                <a:tab pos="457200" algn="l"/>
              </a:tabLst>
            </a:pPr>
            <a:r>
              <a:rPr lang="en-US" sz="2200" b="0" dirty="0">
                <a:latin typeface="Lato" panose="020F0502020204030203" pitchFamily="34" charset="0"/>
              </a:rPr>
              <a:t>Projects financed with a tax levy per Wis. Stats. 120.10(10m)</a:t>
            </a:r>
          </a:p>
          <a:p>
            <a:pPr marL="742950" marR="0" lvl="1" indent="-285750">
              <a:spcBef>
                <a:spcPts val="0"/>
              </a:spcBef>
              <a:spcAft>
                <a:spcPts val="0"/>
              </a:spcAft>
              <a:buFont typeface="Arial" panose="020B0604020202020204" pitchFamily="34" charset="0"/>
              <a:buChar char="•"/>
              <a:tabLst>
                <a:tab pos="914400" algn="l"/>
              </a:tabLst>
            </a:pPr>
            <a:r>
              <a:rPr lang="en-US" sz="2200" dirty="0">
                <a:solidFill>
                  <a:schemeClr val="tx1"/>
                </a:solidFill>
                <a:latin typeface="Lato" panose="020F0502020204030203" pitchFamily="34" charset="0"/>
              </a:rPr>
              <a:t>Levy is </a:t>
            </a:r>
            <a:r>
              <a:rPr lang="en-US" sz="2200" b="1" u="sng" dirty="0">
                <a:solidFill>
                  <a:schemeClr val="tx1"/>
                </a:solidFill>
                <a:latin typeface="Lato" panose="020F0502020204030203" pitchFamily="34" charset="0"/>
              </a:rPr>
              <a:t>within</a:t>
            </a:r>
            <a:r>
              <a:rPr lang="en-US" sz="2200" dirty="0">
                <a:solidFill>
                  <a:schemeClr val="tx1"/>
                </a:solidFill>
                <a:latin typeface="Lato" panose="020F0502020204030203" pitchFamily="34" charset="0"/>
              </a:rPr>
              <a:t> the Revenue Limit</a:t>
            </a:r>
          </a:p>
          <a:p>
            <a:pPr marL="742950" lvl="1" indent="-285750">
              <a:spcBef>
                <a:spcPts val="0"/>
              </a:spcBef>
              <a:spcAft>
                <a:spcPts val="0"/>
              </a:spcAft>
              <a:buFont typeface="Arial" panose="020B0604020202020204" pitchFamily="34" charset="0"/>
              <a:buChar char="•"/>
              <a:tabLst>
                <a:tab pos="914400" algn="l"/>
              </a:tabLst>
            </a:pPr>
            <a:r>
              <a:rPr lang="en-US" sz="2200" dirty="0">
                <a:solidFill>
                  <a:schemeClr val="tx1"/>
                </a:solidFill>
                <a:latin typeface="Lato" panose="020F0502020204030203" pitchFamily="34" charset="0"/>
              </a:rPr>
              <a:t>Revenues cannot be redirected to use for general operations or routine maintenance</a:t>
            </a:r>
          </a:p>
          <a:p>
            <a:pPr marL="342900" marR="0" lvl="0" indent="-342900">
              <a:spcBef>
                <a:spcPts val="0"/>
              </a:spcBef>
              <a:spcAft>
                <a:spcPts val="0"/>
              </a:spcAft>
              <a:buFont typeface="Arial" panose="020B0604020202020204" pitchFamily="34" charset="0"/>
              <a:buChar char="•"/>
              <a:tabLst>
                <a:tab pos="457200" algn="l"/>
              </a:tabLst>
            </a:pPr>
            <a:r>
              <a:rPr lang="en-US" sz="2200" b="0" dirty="0">
                <a:latin typeface="Lato" panose="020F0502020204030203" pitchFamily="34" charset="0"/>
              </a:rPr>
              <a:t>Requires approval at Annual Meeting</a:t>
            </a:r>
          </a:p>
          <a:p>
            <a:pPr marL="342900" marR="0" lvl="0" indent="-342900">
              <a:spcBef>
                <a:spcPts val="0"/>
              </a:spcBef>
              <a:spcAft>
                <a:spcPts val="0"/>
              </a:spcAft>
              <a:buFont typeface="Arial" panose="020B0604020202020204" pitchFamily="34" charset="0"/>
              <a:buChar char="•"/>
              <a:tabLst>
                <a:tab pos="457200" algn="l"/>
              </a:tabLst>
            </a:pPr>
            <a:r>
              <a:rPr lang="en-US" sz="2200" b="0" dirty="0">
                <a:latin typeface="Lato" panose="020F0502020204030203" pitchFamily="34" charset="0"/>
              </a:rPr>
              <a:t>Restricted to eligible capital expenditures</a:t>
            </a:r>
          </a:p>
          <a:p>
            <a:pPr marL="742950" marR="0" lvl="1" indent="-285750">
              <a:spcBef>
                <a:spcPts val="0"/>
              </a:spcBef>
              <a:spcAft>
                <a:spcPts val="0"/>
              </a:spcAft>
              <a:buFont typeface="Arial" panose="020B0604020202020204" pitchFamily="34" charset="0"/>
              <a:buChar char="•"/>
              <a:tabLst>
                <a:tab pos="914400" algn="l"/>
              </a:tabLst>
            </a:pPr>
            <a:r>
              <a:rPr lang="en-US" sz="2200" dirty="0">
                <a:solidFill>
                  <a:schemeClr val="tx1"/>
                </a:solidFill>
                <a:latin typeface="Lato" panose="020F0502020204030203" pitchFamily="34" charset="0"/>
              </a:rPr>
              <a:t>Acquiring and remodeling buildings and sites</a:t>
            </a:r>
          </a:p>
          <a:p>
            <a:pPr marL="742950" marR="0" lvl="1" indent="-285750">
              <a:spcBef>
                <a:spcPts val="0"/>
              </a:spcBef>
              <a:spcAft>
                <a:spcPts val="0"/>
              </a:spcAft>
              <a:buFont typeface="Arial" panose="020B0604020202020204" pitchFamily="34" charset="0"/>
              <a:buChar char="•"/>
              <a:tabLst>
                <a:tab pos="914400" algn="l"/>
              </a:tabLst>
            </a:pPr>
            <a:r>
              <a:rPr lang="en-US" sz="2200" dirty="0">
                <a:solidFill>
                  <a:schemeClr val="tx1"/>
                </a:solidFill>
                <a:latin typeface="Lato" panose="020F0502020204030203" pitchFamily="34" charset="0"/>
              </a:rPr>
              <a:t>Maintenance or repair expenditures that extend or enhance the service life of building, building components, sites, and site components</a:t>
            </a:r>
          </a:p>
          <a:p>
            <a:pPr marL="742950" marR="0" lvl="1" indent="-285750">
              <a:spcBef>
                <a:spcPts val="0"/>
              </a:spcBef>
              <a:spcAft>
                <a:spcPts val="0"/>
              </a:spcAft>
              <a:buFont typeface="Arial" panose="020B0604020202020204" pitchFamily="34" charset="0"/>
              <a:buChar char="•"/>
              <a:tabLst>
                <a:tab pos="914400" algn="l"/>
              </a:tabLst>
            </a:pPr>
            <a:r>
              <a:rPr lang="en-US" sz="2200" dirty="0">
                <a:solidFill>
                  <a:schemeClr val="tx1"/>
                </a:solidFill>
                <a:latin typeface="Lato" panose="020F0502020204030203" pitchFamily="34" charset="0"/>
              </a:rPr>
              <a:t>Equipment and furnishing </a:t>
            </a:r>
            <a:r>
              <a:rPr lang="en-US" sz="2200" b="1" u="sng" dirty="0">
                <a:solidFill>
                  <a:schemeClr val="tx1"/>
                </a:solidFill>
                <a:latin typeface="Lato" panose="020F0502020204030203" pitchFamily="34" charset="0"/>
              </a:rPr>
              <a:t>NOT ALLOWED</a:t>
            </a:r>
          </a:p>
        </p:txBody>
      </p:sp>
    </p:spTree>
    <p:extLst>
      <p:ext uri="{BB962C8B-B14F-4D97-AF65-F5344CB8AC3E}">
        <p14:creationId xmlns:p14="http://schemas.microsoft.com/office/powerpoint/2010/main" val="1746576060"/>
      </p:ext>
    </p:extLst>
  </p:cSld>
  <p:clrMapOvr>
    <a:masterClrMapping/>
  </p:clrMapOvr>
</p:sld>
</file>

<file path=ppt/theme/theme1.xml><?xml version="1.0" encoding="utf-8"?>
<a:theme xmlns:a="http://schemas.openxmlformats.org/drawingml/2006/main" name="Sample Template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Sample Template 1</Template>
  <TotalTime>5616</TotalTime>
  <Words>3852</Words>
  <Application>Microsoft Office PowerPoint</Application>
  <PresentationFormat>Custom</PresentationFormat>
  <Paragraphs>481</Paragraphs>
  <Slides>34</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34</vt:i4>
      </vt:variant>
    </vt:vector>
  </HeadingPairs>
  <TitlesOfParts>
    <vt:vector size="44" baseType="lpstr">
      <vt:lpstr>Arial</vt:lpstr>
      <vt:lpstr>Arial Narrow</vt:lpstr>
      <vt:lpstr>Calibri</vt:lpstr>
      <vt:lpstr>Calibri Light</vt:lpstr>
      <vt:lpstr>Courier New</vt:lpstr>
      <vt:lpstr>Lato</vt:lpstr>
      <vt:lpstr>Lato Black</vt:lpstr>
      <vt:lpstr>Symbol</vt:lpstr>
      <vt:lpstr>Wingdings</vt:lpstr>
      <vt:lpstr>Sample Template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DPI.SchoolFinancialServices@dpi.wi.gov</Manager>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WASBO Accounting Conference:  The Other Funds (Funds Other than 10 and 27)</dc:title>
  <dc:creator>DPI.SchoolFinancialServices@dpi.wi.gov</dc:creator>
  <cp:keywords>Funds 60, 21, 80, 38, 39, 50, wisconsin, public, instruction, school, financial, service</cp:keywords>
  <cp:lastModifiedBy>Huelsman, Scott M.   DPI</cp:lastModifiedBy>
  <cp:revision>274</cp:revision>
  <cp:lastPrinted>2019-02-14T20:29:09Z</cp:lastPrinted>
  <dcterms:created xsi:type="dcterms:W3CDTF">2016-02-23T19:34:17Z</dcterms:created>
  <dcterms:modified xsi:type="dcterms:W3CDTF">2022-03-18T16:28:19Z</dcterms:modified>
</cp:coreProperties>
</file>