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09" r:id="rId2"/>
  </p:sldMasterIdLst>
  <p:notesMasterIdLst>
    <p:notesMasterId r:id="rId67"/>
  </p:notesMasterIdLst>
  <p:sldIdLst>
    <p:sldId id="257" r:id="rId3"/>
    <p:sldId id="262" r:id="rId4"/>
    <p:sldId id="295" r:id="rId5"/>
    <p:sldId id="279" r:id="rId6"/>
    <p:sldId id="261" r:id="rId7"/>
    <p:sldId id="260" r:id="rId8"/>
    <p:sldId id="258" r:id="rId9"/>
    <p:sldId id="560" r:id="rId10"/>
    <p:sldId id="263" r:id="rId11"/>
    <p:sldId id="264" r:id="rId12"/>
    <p:sldId id="259" r:id="rId13"/>
    <p:sldId id="296" r:id="rId14"/>
    <p:sldId id="280" r:id="rId15"/>
    <p:sldId id="281" r:id="rId16"/>
    <p:sldId id="282" r:id="rId17"/>
    <p:sldId id="561" r:id="rId18"/>
    <p:sldId id="562" r:id="rId19"/>
    <p:sldId id="294" r:id="rId20"/>
    <p:sldId id="284" r:id="rId21"/>
    <p:sldId id="283" r:id="rId22"/>
    <p:sldId id="297" r:id="rId23"/>
    <p:sldId id="285" r:id="rId24"/>
    <p:sldId id="286" r:id="rId25"/>
    <p:sldId id="287" r:id="rId26"/>
    <p:sldId id="288" r:id="rId27"/>
    <p:sldId id="289" r:id="rId28"/>
    <p:sldId id="290" r:id="rId29"/>
    <p:sldId id="291" r:id="rId30"/>
    <p:sldId id="266" r:id="rId31"/>
    <p:sldId id="298" r:id="rId32"/>
    <p:sldId id="265" r:id="rId33"/>
    <p:sldId id="274" r:id="rId34"/>
    <p:sldId id="277" r:id="rId35"/>
    <p:sldId id="276" r:id="rId36"/>
    <p:sldId id="268" r:id="rId37"/>
    <p:sldId id="278" r:id="rId38"/>
    <p:sldId id="269" r:id="rId39"/>
    <p:sldId id="270" r:id="rId40"/>
    <p:sldId id="271" r:id="rId41"/>
    <p:sldId id="273" r:id="rId42"/>
    <p:sldId id="543" r:id="rId43"/>
    <p:sldId id="544" r:id="rId44"/>
    <p:sldId id="545" r:id="rId45"/>
    <p:sldId id="546" r:id="rId46"/>
    <p:sldId id="547" r:id="rId47"/>
    <p:sldId id="548" r:id="rId48"/>
    <p:sldId id="549" r:id="rId49"/>
    <p:sldId id="550" r:id="rId50"/>
    <p:sldId id="551" r:id="rId51"/>
    <p:sldId id="552" r:id="rId52"/>
    <p:sldId id="553" r:id="rId53"/>
    <p:sldId id="554" r:id="rId54"/>
    <p:sldId id="555" r:id="rId55"/>
    <p:sldId id="556" r:id="rId56"/>
    <p:sldId id="557" r:id="rId57"/>
    <p:sldId id="558" r:id="rId58"/>
    <p:sldId id="299" r:id="rId59"/>
    <p:sldId id="301" r:id="rId60"/>
    <p:sldId id="302" r:id="rId61"/>
    <p:sldId id="303" r:id="rId62"/>
    <p:sldId id="565" r:id="rId63"/>
    <p:sldId id="564" r:id="rId64"/>
    <p:sldId id="292" r:id="rId65"/>
    <p:sldId id="559"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94660"/>
  </p:normalViewPr>
  <p:slideViewPr>
    <p:cSldViewPr snapToGrid="0">
      <p:cViewPr varScale="1">
        <p:scale>
          <a:sx n="106" d="100"/>
          <a:sy n="106"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PSPWV01\Shared\FT\Presentations\WASB\January%20Convention\2022\Transfer%20of%20Service%20Longitudin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Chart!$A$1:$O$1</c:f>
              <c:strCache>
                <c:ptCount val="15"/>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pt idx="14">
                  <c:v>2021-22</c:v>
                </c:pt>
              </c:strCache>
            </c:strRef>
          </c:cat>
          <c:val>
            <c:numRef>
              <c:f>Chart!$A$2:$O$2</c:f>
              <c:numCache>
                <c:formatCode>_("$"* #,##0_);_("$"* \(#,##0\);_("$"* "-"??_);_(@_)</c:formatCode>
                <c:ptCount val="15"/>
                <c:pt idx="0">
                  <c:v>22900153</c:v>
                </c:pt>
                <c:pt idx="1">
                  <c:v>22351266</c:v>
                </c:pt>
                <c:pt idx="2">
                  <c:v>20734746</c:v>
                </c:pt>
                <c:pt idx="3">
                  <c:v>19860372</c:v>
                </c:pt>
                <c:pt idx="4">
                  <c:v>19002719</c:v>
                </c:pt>
                <c:pt idx="5">
                  <c:v>20574340</c:v>
                </c:pt>
                <c:pt idx="6">
                  <c:v>18575345</c:v>
                </c:pt>
                <c:pt idx="7">
                  <c:v>20032304</c:v>
                </c:pt>
                <c:pt idx="8">
                  <c:v>12021106</c:v>
                </c:pt>
                <c:pt idx="9">
                  <c:v>13605673</c:v>
                </c:pt>
                <c:pt idx="10">
                  <c:v>11628018</c:v>
                </c:pt>
                <c:pt idx="11">
                  <c:v>11796156</c:v>
                </c:pt>
                <c:pt idx="12">
                  <c:v>14492398</c:v>
                </c:pt>
                <c:pt idx="13">
                  <c:v>9265673</c:v>
                </c:pt>
                <c:pt idx="14">
                  <c:v>9817309</c:v>
                </c:pt>
              </c:numCache>
            </c:numRef>
          </c:val>
          <c:extLst>
            <c:ext xmlns:c16="http://schemas.microsoft.com/office/drawing/2014/chart" uri="{C3380CC4-5D6E-409C-BE32-E72D297353CC}">
              <c16:uniqueId val="{00000000-CE3D-4DFD-AC34-4FF3A2320469}"/>
            </c:ext>
          </c:extLst>
        </c:ser>
        <c:dLbls>
          <c:showLegendKey val="0"/>
          <c:showVal val="0"/>
          <c:showCatName val="0"/>
          <c:showSerName val="0"/>
          <c:showPercent val="0"/>
          <c:showBubbleSize val="0"/>
        </c:dLbls>
        <c:gapWidth val="75"/>
        <c:overlap val="-27"/>
        <c:axId val="770831656"/>
        <c:axId val="770830344"/>
      </c:barChart>
      <c:catAx>
        <c:axId val="77083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770830344"/>
        <c:crosses val="autoZero"/>
        <c:auto val="1"/>
        <c:lblAlgn val="ctr"/>
        <c:lblOffset val="100"/>
        <c:noMultiLvlLbl val="0"/>
      </c:catAx>
      <c:valAx>
        <c:axId val="7708303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770831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Lato" panose="020F050202020403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AC70E-B088-45B9-B118-C2152B295DE1}"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FEE78-4920-4AD9-8792-EA355C03AFE5}" type="slidenum">
              <a:rPr lang="en-US" smtClean="0"/>
              <a:t>‹#›</a:t>
            </a:fld>
            <a:endParaRPr lang="en-US"/>
          </a:p>
        </p:txBody>
      </p:sp>
    </p:spTree>
    <p:extLst>
      <p:ext uri="{BB962C8B-B14F-4D97-AF65-F5344CB8AC3E}">
        <p14:creationId xmlns:p14="http://schemas.microsoft.com/office/powerpoint/2010/main" val="320296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pi.wi.gov/sfs/limits/exemptions/transfer-service#Narrative"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37</a:t>
            </a:fld>
            <a:endParaRPr lang="en-US"/>
          </a:p>
        </p:txBody>
      </p:sp>
    </p:spTree>
    <p:extLst>
      <p:ext uri="{BB962C8B-B14F-4D97-AF65-F5344CB8AC3E}">
        <p14:creationId xmlns:p14="http://schemas.microsoft.com/office/powerpoint/2010/main" val="367372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38</a:t>
            </a:fld>
            <a:endParaRPr lang="en-US"/>
          </a:p>
        </p:txBody>
      </p:sp>
    </p:spTree>
    <p:extLst>
      <p:ext uri="{BB962C8B-B14F-4D97-AF65-F5344CB8AC3E}">
        <p14:creationId xmlns:p14="http://schemas.microsoft.com/office/powerpoint/2010/main" val="128621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39</a:t>
            </a:fld>
            <a:endParaRPr lang="en-US"/>
          </a:p>
        </p:txBody>
      </p:sp>
    </p:spTree>
    <p:extLst>
      <p:ext uri="{BB962C8B-B14F-4D97-AF65-F5344CB8AC3E}">
        <p14:creationId xmlns:p14="http://schemas.microsoft.com/office/powerpoint/2010/main" val="65130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40</a:t>
            </a:fld>
            <a:endParaRPr lang="en-US"/>
          </a:p>
        </p:txBody>
      </p:sp>
    </p:spTree>
    <p:extLst>
      <p:ext uri="{BB962C8B-B14F-4D97-AF65-F5344CB8AC3E}">
        <p14:creationId xmlns:p14="http://schemas.microsoft.com/office/powerpoint/2010/main" val="272119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41</a:t>
            </a:fld>
            <a:endParaRPr lang="en-US"/>
          </a:p>
        </p:txBody>
      </p:sp>
    </p:spTree>
    <p:extLst>
      <p:ext uri="{BB962C8B-B14F-4D97-AF65-F5344CB8AC3E}">
        <p14:creationId xmlns:p14="http://schemas.microsoft.com/office/powerpoint/2010/main" val="2307163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42</a:t>
            </a:fld>
            <a:endParaRPr lang="en-US"/>
          </a:p>
        </p:txBody>
      </p:sp>
    </p:spTree>
    <p:extLst>
      <p:ext uri="{BB962C8B-B14F-4D97-AF65-F5344CB8AC3E}">
        <p14:creationId xmlns:p14="http://schemas.microsoft.com/office/powerpoint/2010/main" val="4072587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43</a:t>
            </a:fld>
            <a:endParaRPr lang="en-US"/>
          </a:p>
        </p:txBody>
      </p:sp>
    </p:spTree>
    <p:extLst>
      <p:ext uri="{BB962C8B-B14F-4D97-AF65-F5344CB8AC3E}">
        <p14:creationId xmlns:p14="http://schemas.microsoft.com/office/powerpoint/2010/main" val="2438191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44</a:t>
            </a:fld>
            <a:endParaRPr lang="en-US"/>
          </a:p>
        </p:txBody>
      </p:sp>
    </p:spTree>
    <p:extLst>
      <p:ext uri="{BB962C8B-B14F-4D97-AF65-F5344CB8AC3E}">
        <p14:creationId xmlns:p14="http://schemas.microsoft.com/office/powerpoint/2010/main" val="2476189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45</a:t>
            </a:fld>
            <a:endParaRPr lang="en-US"/>
          </a:p>
        </p:txBody>
      </p:sp>
    </p:spTree>
    <p:extLst>
      <p:ext uri="{BB962C8B-B14F-4D97-AF65-F5344CB8AC3E}">
        <p14:creationId xmlns:p14="http://schemas.microsoft.com/office/powerpoint/2010/main" val="2398943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46</a:t>
            </a:fld>
            <a:endParaRPr lang="en-US"/>
          </a:p>
        </p:txBody>
      </p:sp>
    </p:spTree>
    <p:extLst>
      <p:ext uri="{BB962C8B-B14F-4D97-AF65-F5344CB8AC3E}">
        <p14:creationId xmlns:p14="http://schemas.microsoft.com/office/powerpoint/2010/main" val="2165694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29</a:t>
            </a:fld>
            <a:endParaRPr lang="en-US"/>
          </a:p>
        </p:txBody>
      </p:sp>
    </p:spTree>
    <p:extLst>
      <p:ext uri="{BB962C8B-B14F-4D97-AF65-F5344CB8AC3E}">
        <p14:creationId xmlns:p14="http://schemas.microsoft.com/office/powerpoint/2010/main" val="1144658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47</a:t>
            </a:fld>
            <a:endParaRPr lang="en-US"/>
          </a:p>
        </p:txBody>
      </p:sp>
    </p:spTree>
    <p:extLst>
      <p:ext uri="{BB962C8B-B14F-4D97-AF65-F5344CB8AC3E}">
        <p14:creationId xmlns:p14="http://schemas.microsoft.com/office/powerpoint/2010/main" val="2086756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48</a:t>
            </a:fld>
            <a:endParaRPr lang="en-US"/>
          </a:p>
        </p:txBody>
      </p:sp>
    </p:spTree>
    <p:extLst>
      <p:ext uri="{BB962C8B-B14F-4D97-AF65-F5344CB8AC3E}">
        <p14:creationId xmlns:p14="http://schemas.microsoft.com/office/powerpoint/2010/main" val="894202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49</a:t>
            </a:fld>
            <a:endParaRPr lang="en-US"/>
          </a:p>
        </p:txBody>
      </p:sp>
    </p:spTree>
    <p:extLst>
      <p:ext uri="{BB962C8B-B14F-4D97-AF65-F5344CB8AC3E}">
        <p14:creationId xmlns:p14="http://schemas.microsoft.com/office/powerpoint/2010/main" val="1436080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756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51</a:t>
            </a:fld>
            <a:endParaRPr lang="en-US"/>
          </a:p>
        </p:txBody>
      </p:sp>
    </p:spTree>
    <p:extLst>
      <p:ext uri="{BB962C8B-B14F-4D97-AF65-F5344CB8AC3E}">
        <p14:creationId xmlns:p14="http://schemas.microsoft.com/office/powerpoint/2010/main" val="3420117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52</a:t>
            </a:fld>
            <a:endParaRPr lang="en-US"/>
          </a:p>
        </p:txBody>
      </p:sp>
    </p:spTree>
    <p:extLst>
      <p:ext uri="{BB962C8B-B14F-4D97-AF65-F5344CB8AC3E}">
        <p14:creationId xmlns:p14="http://schemas.microsoft.com/office/powerpoint/2010/main" val="503412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53</a:t>
            </a:fld>
            <a:endParaRPr lang="en-US"/>
          </a:p>
        </p:txBody>
      </p:sp>
    </p:spTree>
    <p:extLst>
      <p:ext uri="{BB962C8B-B14F-4D97-AF65-F5344CB8AC3E}">
        <p14:creationId xmlns:p14="http://schemas.microsoft.com/office/powerpoint/2010/main" val="3234637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54</a:t>
            </a:fld>
            <a:endParaRPr lang="en-US"/>
          </a:p>
        </p:txBody>
      </p:sp>
    </p:spTree>
    <p:extLst>
      <p:ext uri="{BB962C8B-B14F-4D97-AF65-F5344CB8AC3E}">
        <p14:creationId xmlns:p14="http://schemas.microsoft.com/office/powerpoint/2010/main" val="2740168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55</a:t>
            </a:fld>
            <a:endParaRPr lang="en-US"/>
          </a:p>
        </p:txBody>
      </p:sp>
    </p:spTree>
    <p:extLst>
      <p:ext uri="{BB962C8B-B14F-4D97-AF65-F5344CB8AC3E}">
        <p14:creationId xmlns:p14="http://schemas.microsoft.com/office/powerpoint/2010/main" val="3554685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56</a:t>
            </a:fld>
            <a:endParaRPr lang="en-US"/>
          </a:p>
        </p:txBody>
      </p:sp>
    </p:spTree>
    <p:extLst>
      <p:ext uri="{BB962C8B-B14F-4D97-AF65-F5344CB8AC3E}">
        <p14:creationId xmlns:p14="http://schemas.microsoft.com/office/powerpoint/2010/main" val="145043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30</a:t>
            </a:fld>
            <a:endParaRPr lang="en-US"/>
          </a:p>
        </p:txBody>
      </p:sp>
    </p:spTree>
    <p:extLst>
      <p:ext uri="{BB962C8B-B14F-4D97-AF65-F5344CB8AC3E}">
        <p14:creationId xmlns:p14="http://schemas.microsoft.com/office/powerpoint/2010/main" val="1261799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57</a:t>
            </a:fld>
            <a:endParaRPr lang="en-US"/>
          </a:p>
        </p:txBody>
      </p:sp>
    </p:spTree>
    <p:extLst>
      <p:ext uri="{BB962C8B-B14F-4D97-AF65-F5344CB8AC3E}">
        <p14:creationId xmlns:p14="http://schemas.microsoft.com/office/powerpoint/2010/main" val="698836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58</a:t>
            </a:fld>
            <a:endParaRPr lang="en-US"/>
          </a:p>
        </p:txBody>
      </p:sp>
    </p:spTree>
    <p:extLst>
      <p:ext uri="{BB962C8B-B14F-4D97-AF65-F5344CB8AC3E}">
        <p14:creationId xmlns:p14="http://schemas.microsoft.com/office/powerpoint/2010/main" val="983934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59</a:t>
            </a:fld>
            <a:endParaRPr lang="en-US"/>
          </a:p>
        </p:txBody>
      </p:sp>
    </p:spTree>
    <p:extLst>
      <p:ext uri="{BB962C8B-B14F-4D97-AF65-F5344CB8AC3E}">
        <p14:creationId xmlns:p14="http://schemas.microsoft.com/office/powerpoint/2010/main" val="351413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
              </a:spcAft>
            </a:pPr>
            <a:r>
              <a:rPr lang="en-US" sz="1200" dirty="0"/>
              <a:t>Transfer of Service Website:</a:t>
            </a:r>
            <a:br>
              <a:rPr lang="en-US" sz="1200" dirty="0"/>
            </a:br>
            <a:r>
              <a:rPr lang="en-US" sz="1200" dirty="0">
                <a:hlinkClick r:id="rId3"/>
              </a:rPr>
              <a:t>Transfer of Service | Wisconsin Department of Public Instruction</a:t>
            </a:r>
            <a:endParaRPr lang="en-US" sz="1200" dirty="0"/>
          </a:p>
          <a:p>
            <a:pPr>
              <a:lnSpc>
                <a:spcPct val="150000"/>
              </a:lnSpc>
              <a:spcAft>
                <a:spcPts val="80"/>
              </a:spcAft>
            </a:pPr>
            <a:endParaRPr lang="en-US" sz="1200" dirty="0"/>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60</a:t>
            </a:fld>
            <a:endParaRPr lang="en-US"/>
          </a:p>
        </p:txBody>
      </p:sp>
    </p:spTree>
    <p:extLst>
      <p:ext uri="{BB962C8B-B14F-4D97-AF65-F5344CB8AC3E}">
        <p14:creationId xmlns:p14="http://schemas.microsoft.com/office/powerpoint/2010/main" val="2193214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We are very close and working with the last dozen districts and their vendors</a:t>
            </a:r>
            <a:endParaRPr lang="en-US" sz="20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We are reaching out to districts as we identify data that needs to be reconciled</a:t>
            </a:r>
            <a:endParaRPr lang="en-US" sz="20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We will be calculating July 1</a:t>
            </a:r>
            <a:r>
              <a:rPr lang="en-US" sz="2000" b="0" i="0" u="none" strike="noStrike" baseline="30000" dirty="0">
                <a:solidFill>
                  <a:srgbClr val="000000"/>
                </a:solidFill>
                <a:effectLst/>
                <a:latin typeface="Calibri" panose="020F0502020204030204" pitchFamily="34" charset="0"/>
              </a:rPr>
              <a:t>st</a:t>
            </a:r>
            <a:r>
              <a:rPr lang="en-US" sz="2000" b="0" i="0" u="none" strike="noStrike" dirty="0">
                <a:solidFill>
                  <a:srgbClr val="000000"/>
                </a:solidFill>
                <a:effectLst/>
                <a:latin typeface="Calibri" panose="020F0502020204030204" pitchFamily="34" charset="0"/>
              </a:rPr>
              <a:t> aid estimate for 2022-23 by the last week in June based on the available data.</a:t>
            </a:r>
            <a:endParaRPr lang="en-US" sz="2000" b="0" i="0" u="none" strike="noStrike" dirty="0">
              <a:solidFill>
                <a:srgbClr val="000000"/>
              </a:solidFill>
              <a:effectLst/>
              <a:latin typeface="Arial" panose="020B0604020202020204" pitchFamily="34" charset="0"/>
            </a:endParaRPr>
          </a:p>
          <a:p>
            <a:pPr rtl="0">
              <a:spcBef>
                <a:spcPts val="0"/>
              </a:spcBef>
              <a:spcAft>
                <a:spcPts val="0"/>
              </a:spcAft>
            </a:pPr>
            <a:br>
              <a:rPr lang="en-US" sz="1400" dirty="0">
                <a:latin typeface="+mn-lt"/>
              </a:rPr>
            </a:br>
            <a:endParaRPr lang="en-US" sz="1400" dirty="0">
              <a:latin typeface="+mn-lt"/>
            </a:endParaRPr>
          </a:p>
        </p:txBody>
      </p:sp>
      <p:sp>
        <p:nvSpPr>
          <p:cNvPr id="4" name="Slide Number Placeholder 3"/>
          <p:cNvSpPr>
            <a:spLocks noGrp="1"/>
          </p:cNvSpPr>
          <p:nvPr>
            <p:ph type="sldNum" sz="quarter" idx="5"/>
          </p:nvPr>
        </p:nvSpPr>
        <p:spPr/>
        <p:txBody>
          <a:bodyPr/>
          <a:lstStyle/>
          <a:p>
            <a:fld id="{E50FEE78-4920-4AD9-8792-EA355C03AFE5}" type="slidenum">
              <a:rPr lang="en-US" smtClean="0"/>
              <a:t>61</a:t>
            </a:fld>
            <a:endParaRPr lang="en-US"/>
          </a:p>
        </p:txBody>
      </p:sp>
    </p:spTree>
    <p:extLst>
      <p:ext uri="{BB962C8B-B14F-4D97-AF65-F5344CB8AC3E}">
        <p14:creationId xmlns:p14="http://schemas.microsoft.com/office/powerpoint/2010/main" val="3658507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400" dirty="0">
              <a:latin typeface="+mn-lt"/>
            </a:endParaRPr>
          </a:p>
        </p:txBody>
      </p:sp>
      <p:sp>
        <p:nvSpPr>
          <p:cNvPr id="4" name="Slide Number Placeholder 3"/>
          <p:cNvSpPr>
            <a:spLocks noGrp="1"/>
          </p:cNvSpPr>
          <p:nvPr>
            <p:ph type="sldNum" sz="quarter" idx="5"/>
          </p:nvPr>
        </p:nvSpPr>
        <p:spPr/>
        <p:txBody>
          <a:bodyPr/>
          <a:lstStyle/>
          <a:p>
            <a:fld id="{E50FEE78-4920-4AD9-8792-EA355C03AFE5}" type="slidenum">
              <a:rPr lang="en-US" smtClean="0"/>
              <a:t>62</a:t>
            </a:fld>
            <a:endParaRPr lang="en-US"/>
          </a:p>
        </p:txBody>
      </p:sp>
    </p:spTree>
    <p:extLst>
      <p:ext uri="{BB962C8B-B14F-4D97-AF65-F5344CB8AC3E}">
        <p14:creationId xmlns:p14="http://schemas.microsoft.com/office/powerpoint/2010/main" val="1022319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400" b="0" i="0" u="none" strike="noStrike" dirty="0">
                <a:solidFill>
                  <a:srgbClr val="000000"/>
                </a:solidFill>
                <a:effectLst/>
                <a:latin typeface="+mn-lt"/>
              </a:rPr>
              <a:t>Parallel reporting for the coming year to ensure the smoothest transition as possible as we continue to build the new systems.  Primary reporting responsibility will be within existing systems</a:t>
            </a:r>
            <a:br>
              <a:rPr lang="en-US" sz="1400" dirty="0">
                <a:latin typeface="+mn-lt"/>
              </a:rPr>
            </a:br>
            <a:endParaRPr lang="en-US" sz="1400" dirty="0">
              <a:latin typeface="+mn-lt"/>
            </a:endParaRPr>
          </a:p>
        </p:txBody>
      </p:sp>
      <p:sp>
        <p:nvSpPr>
          <p:cNvPr id="4" name="Slide Number Placeholder 3"/>
          <p:cNvSpPr>
            <a:spLocks noGrp="1"/>
          </p:cNvSpPr>
          <p:nvPr>
            <p:ph type="sldNum" sz="quarter" idx="5"/>
          </p:nvPr>
        </p:nvSpPr>
        <p:spPr/>
        <p:txBody>
          <a:bodyPr/>
          <a:lstStyle/>
          <a:p>
            <a:fld id="{E50FEE78-4920-4AD9-8792-EA355C03AFE5}" type="slidenum">
              <a:rPr lang="en-US" smtClean="0"/>
              <a:t>63</a:t>
            </a:fld>
            <a:endParaRPr lang="en-US"/>
          </a:p>
        </p:txBody>
      </p:sp>
    </p:spTree>
    <p:extLst>
      <p:ext uri="{BB962C8B-B14F-4D97-AF65-F5344CB8AC3E}">
        <p14:creationId xmlns:p14="http://schemas.microsoft.com/office/powerpoint/2010/main" val="842934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64</a:t>
            </a:fld>
            <a:endParaRPr lang="en-US"/>
          </a:p>
        </p:txBody>
      </p:sp>
    </p:spTree>
    <p:extLst>
      <p:ext uri="{BB962C8B-B14F-4D97-AF65-F5344CB8AC3E}">
        <p14:creationId xmlns:p14="http://schemas.microsoft.com/office/powerpoint/2010/main" val="53835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31</a:t>
            </a:fld>
            <a:endParaRPr lang="en-US"/>
          </a:p>
        </p:txBody>
      </p:sp>
    </p:spTree>
    <p:extLst>
      <p:ext uri="{BB962C8B-B14F-4D97-AF65-F5344CB8AC3E}">
        <p14:creationId xmlns:p14="http://schemas.microsoft.com/office/powerpoint/2010/main" val="354936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32</a:t>
            </a:fld>
            <a:endParaRPr lang="en-US"/>
          </a:p>
        </p:txBody>
      </p:sp>
    </p:spTree>
    <p:extLst>
      <p:ext uri="{BB962C8B-B14F-4D97-AF65-F5344CB8AC3E}">
        <p14:creationId xmlns:p14="http://schemas.microsoft.com/office/powerpoint/2010/main" val="35221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33</a:t>
            </a:fld>
            <a:endParaRPr lang="en-US"/>
          </a:p>
        </p:txBody>
      </p:sp>
    </p:spTree>
    <p:extLst>
      <p:ext uri="{BB962C8B-B14F-4D97-AF65-F5344CB8AC3E}">
        <p14:creationId xmlns:p14="http://schemas.microsoft.com/office/powerpoint/2010/main" val="2523889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34</a:t>
            </a:fld>
            <a:endParaRPr lang="en-US"/>
          </a:p>
        </p:txBody>
      </p:sp>
    </p:spTree>
    <p:extLst>
      <p:ext uri="{BB962C8B-B14F-4D97-AF65-F5344CB8AC3E}">
        <p14:creationId xmlns:p14="http://schemas.microsoft.com/office/powerpoint/2010/main" val="364251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35</a:t>
            </a:fld>
            <a:endParaRPr lang="en-US"/>
          </a:p>
        </p:txBody>
      </p:sp>
    </p:spTree>
    <p:extLst>
      <p:ext uri="{BB962C8B-B14F-4D97-AF65-F5344CB8AC3E}">
        <p14:creationId xmlns:p14="http://schemas.microsoft.com/office/powerpoint/2010/main" val="123702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36</a:t>
            </a:fld>
            <a:endParaRPr lang="en-US"/>
          </a:p>
        </p:txBody>
      </p:sp>
    </p:spTree>
    <p:extLst>
      <p:ext uri="{BB962C8B-B14F-4D97-AF65-F5344CB8AC3E}">
        <p14:creationId xmlns:p14="http://schemas.microsoft.com/office/powerpoint/2010/main" val="1088774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888766" y="1725112"/>
            <a:ext cx="8415160" cy="1683555"/>
          </a:xfrm>
          <a:prstGeom prst="rect">
            <a:avLst/>
          </a:prstGeom>
        </p:spPr>
        <p:txBody>
          <a:bodyPr>
            <a:noAutofit/>
          </a:bodyPr>
          <a:lstStyle>
            <a:lvl1pPr marL="0" indent="0" algn="ctr">
              <a:lnSpc>
                <a:spcPts val="5091"/>
              </a:lnSpc>
              <a:buNone/>
              <a:defRPr sz="4799" baseline="0">
                <a:solidFill>
                  <a:srgbClr val="333399"/>
                </a:solidFill>
                <a:latin typeface="Lato Black" panose="020F0A02020204030203" pitchFamily="34" charset="0"/>
              </a:defRPr>
            </a:lvl1pPr>
            <a:lvl2pPr>
              <a:defRPr sz="3514">
                <a:solidFill>
                  <a:srgbClr val="333399"/>
                </a:solidFill>
                <a:latin typeface="+mj-lt"/>
              </a:defRPr>
            </a:lvl2pPr>
            <a:lvl3pPr>
              <a:defRPr sz="3514">
                <a:solidFill>
                  <a:srgbClr val="333399"/>
                </a:solidFill>
                <a:latin typeface="+mj-lt"/>
              </a:defRPr>
            </a:lvl3pPr>
            <a:lvl4pPr>
              <a:defRPr sz="3514">
                <a:solidFill>
                  <a:srgbClr val="333399"/>
                </a:solidFill>
                <a:latin typeface="+mj-lt"/>
              </a:defRPr>
            </a:lvl4pPr>
            <a:lvl5pPr>
              <a:defRPr sz="3514">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7277351" y="4047161"/>
            <a:ext cx="2971695" cy="1498496"/>
          </a:xfrm>
          <a:prstGeom prst="rect">
            <a:avLst/>
          </a:prstGeom>
        </p:spPr>
        <p:txBody>
          <a:bodyPr>
            <a:normAutofit/>
          </a:bodyPr>
          <a:lstStyle>
            <a:lvl1pPr marL="0" indent="0" algn="l">
              <a:lnSpc>
                <a:spcPct val="100000"/>
              </a:lnSpc>
              <a:buNone/>
              <a:defRPr sz="2399"/>
            </a:lvl1pPr>
            <a:lvl2pPr marL="456878" indent="0">
              <a:lnSpc>
                <a:spcPct val="100000"/>
              </a:lnSpc>
              <a:buNone/>
              <a:defRPr sz="1953"/>
            </a:lvl2pPr>
            <a:lvl3pPr marL="913755" indent="0">
              <a:lnSpc>
                <a:spcPct val="100000"/>
              </a:lnSpc>
              <a:buNone/>
              <a:defRPr sz="1953"/>
            </a:lvl3pPr>
            <a:lvl4pPr marL="1370633" indent="0">
              <a:lnSpc>
                <a:spcPct val="100000"/>
              </a:lnSpc>
              <a:buNone/>
              <a:defRPr sz="1953"/>
            </a:lvl4pPr>
            <a:lvl5pPr marL="1827511" indent="0">
              <a:lnSpc>
                <a:spcPct val="100000"/>
              </a:lnSpc>
              <a:buNone/>
              <a:defRPr sz="1953"/>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4369526"/>
            <a:ext cx="12189099" cy="2488474"/>
          </a:xfrm>
          <a:prstGeom prst="rect">
            <a:avLst/>
          </a:prstGeom>
        </p:spPr>
      </p:pic>
    </p:spTree>
    <p:extLst>
      <p:ext uri="{BB962C8B-B14F-4D97-AF65-F5344CB8AC3E}">
        <p14:creationId xmlns:p14="http://schemas.microsoft.com/office/powerpoint/2010/main" val="1754431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endParaRPr lang="en-US" dirty="0"/>
          </a:p>
        </p:txBody>
      </p:sp>
    </p:spTree>
    <p:extLst>
      <p:ext uri="{BB962C8B-B14F-4D97-AF65-F5344CB8AC3E}">
        <p14:creationId xmlns:p14="http://schemas.microsoft.com/office/powerpoint/2010/main" val="1249932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84"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8405" y="1"/>
            <a:ext cx="12200405" cy="1228876"/>
          </a:xfrm>
          <a:prstGeom prst="rect">
            <a:avLst/>
          </a:prstGeom>
          <a:solidFill>
            <a:srgbClr val="333399"/>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736038" y="1596573"/>
            <a:ext cx="6729169" cy="3350372"/>
          </a:xfrm>
        </p:spPr>
        <p:txBody>
          <a:bodyPr>
            <a:normAutofit/>
          </a:bodyPr>
          <a:lstStyle>
            <a:lvl1pPr marL="457189" indent="-457189">
              <a:lnSpc>
                <a:spcPct val="150000"/>
              </a:lnSpc>
              <a:spcAft>
                <a:spcPts val="585"/>
              </a:spcAft>
              <a:buFont typeface="Arial"/>
              <a:buChar char="•"/>
              <a:defRPr sz="3200" b="1"/>
            </a:lvl1pPr>
            <a:lvl2pPr marL="457041" indent="0">
              <a:buNone/>
              <a:defRPr sz="2344"/>
            </a:lvl2pPr>
            <a:lvl3pPr marL="914081" indent="0">
              <a:buNone/>
              <a:defRPr sz="2344"/>
            </a:lvl3pPr>
            <a:lvl4pPr marL="1371123" indent="0">
              <a:buNone/>
              <a:defRPr sz="2344"/>
            </a:lvl4pPr>
            <a:lvl5pPr marL="1828164" indent="0">
              <a:buNone/>
              <a:defRPr sz="2344"/>
            </a:lvl5pPr>
          </a:lstStyle>
          <a:p>
            <a:pPr lvl="0"/>
            <a:endParaRPr lang="en-US" dirty="0"/>
          </a:p>
        </p:txBody>
      </p:sp>
    </p:spTree>
    <p:extLst>
      <p:ext uri="{BB962C8B-B14F-4D97-AF65-F5344CB8AC3E}">
        <p14:creationId xmlns:p14="http://schemas.microsoft.com/office/powerpoint/2010/main" val="1630493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12155" y="1818806"/>
            <a:ext cx="6350070" cy="3305284"/>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8406" y="1"/>
            <a:ext cx="12200406" cy="1228876"/>
          </a:xfrm>
          <a:prstGeom prst="rect">
            <a:avLst/>
          </a:prstGeom>
          <a:solidFill>
            <a:srgbClr val="333399"/>
          </a:solidFill>
          <a:ln w="9525">
            <a:noFill/>
            <a:miter lim="800000"/>
            <a:headEnd/>
            <a:tailEnd/>
          </a:ln>
        </p:spPr>
        <p:txBody>
          <a:bodyPr vert="horz" wrap="square" lIns="89258" tIns="44629" rIns="89258" bIns="44629"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4" dirty="0">
              <a:latin typeface="Lato Black" panose="020F0A02020204030203" pitchFamily="34" charset="0"/>
            </a:endParaRPr>
          </a:p>
        </p:txBody>
      </p:sp>
      <p:sp>
        <p:nvSpPr>
          <p:cNvPr id="2" name="Title Placeholder 1"/>
          <p:cNvSpPr>
            <a:spLocks noGrp="1"/>
          </p:cNvSpPr>
          <p:nvPr>
            <p:ph type="title"/>
          </p:nvPr>
        </p:nvSpPr>
        <p:spPr>
          <a:xfrm>
            <a:off x="821677" y="0"/>
            <a:ext cx="10515600" cy="12192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707"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12155" y="1818806"/>
            <a:ext cx="6350069" cy="3305284"/>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8405" y="1"/>
            <a:ext cx="12200405" cy="1228876"/>
          </a:xfrm>
          <a:prstGeom prst="rect">
            <a:avLst/>
          </a:prstGeom>
          <a:solidFill>
            <a:srgbClr val="333399"/>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dirty="0">
              <a:latin typeface="Lato Black" panose="020F0A02020204030203" pitchFamily="34" charset="0"/>
            </a:endParaRPr>
          </a:p>
        </p:txBody>
      </p:sp>
      <p:sp>
        <p:nvSpPr>
          <p:cNvPr id="2" name="Title Placeholder 1"/>
          <p:cNvSpPr>
            <a:spLocks noGrp="1"/>
          </p:cNvSpPr>
          <p:nvPr>
            <p:ph type="title"/>
          </p:nvPr>
        </p:nvSpPr>
        <p:spPr>
          <a:xfrm>
            <a:off x="821677" y="0"/>
            <a:ext cx="10515600" cy="12192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8" r:id="rId1"/>
    <p:sldLayoutId id="2147483710"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pi.wi.gov/sf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pi.wi.gov/sfs/finances/budgeting/school-fees#Overview" TargetMode="External"/><Relationship Id="rId7" Type="http://schemas.openxmlformats.org/officeDocument/2006/relationships/hyperlink" Target="https://dpi.wi.gov/sfs/finances/budgeting/school-fees#FAQs" TargetMode="External"/><Relationship Id="rId2" Type="http://schemas.openxmlformats.org/officeDocument/2006/relationships/hyperlink" Target="https://dpi.wi.gov/sfs/finances/budgeting/school-fees" TargetMode="External"/><Relationship Id="rId1" Type="http://schemas.openxmlformats.org/officeDocument/2006/relationships/slideLayout" Target="../slideLayouts/slideLayout2.xml"/><Relationship Id="rId6" Type="http://schemas.openxmlformats.org/officeDocument/2006/relationships/hyperlink" Target="https://dpi.wi.gov/sfs/finances/budgeting/school-fees#Categories" TargetMode="External"/><Relationship Id="rId5" Type="http://schemas.openxmlformats.org/officeDocument/2006/relationships/hyperlink" Target="https://dpi.wi.gov/sfs/finances/budgeting/school-fees#prohibited" TargetMode="External"/><Relationship Id="rId4" Type="http://schemas.openxmlformats.org/officeDocument/2006/relationships/hyperlink" Target="https://dpi.wi.gov/sfs/finances/budgeting/school-fees#authoriz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pi.wi.gov/sfs/finances/budgeting/school-fe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pi.wi.gov/sfs/finances/fund-info/community-service/overview" TargetMode="External"/><Relationship Id="rId2" Type="http://schemas.openxmlformats.org/officeDocument/2006/relationships/hyperlink" Target="https://docs.legis.wisconsin.gov/document/statutes/121.07(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dpi.wi.gov/sfs/finances/fund-info/community-service/overvie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pi.wi.gov/sites/default/files/imce/sfs/pdf/Final-Decision-Tree-for-Potential-Fund-80-03-2019.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ocs.legis.wisconsin.gov/statutes/statutes/121/VII/91/4/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dpi.wi.gov/sfs/finances/fund-info/community-service/overvie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ocs.legis.wisconsin.gov/statutes/statutes/121/VII/91/4/a/3"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pi.wi.gov/sites/default/files/imce/sfs/pdf/Narrative-TOS-Information.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sfs.dpi.wi.gov/TOS/Login/UserLogin.asp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dpi.wi.gov/sfs/limits/exemptions/transfer-servic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docs.legis.wisconsin.gov/document/statutes/121.91(2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pi.wi.gov/sfs/reporting/safr/overview" TargetMode="External"/><Relationship Id="rId2" Type="http://schemas.openxmlformats.org/officeDocument/2006/relationships/hyperlink" Target="https://docs.legis.wisconsin.gov/2017/related/acts/59"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dpifin@dpi.wi.gov"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pi.wi.gov/sfs" TargetMode="External"/><Relationship Id="rId2" Type="http://schemas.openxmlformats.org/officeDocument/2006/relationships/hyperlink" Target="https://dpi.wi.gov/sfs/limits/exempt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defPPr>
              <a:defRPr lang="en-US"/>
            </a:defPPr>
            <a:lvl1pPr marL="0" algn="l" defTabSz="1088504" rtl="0" eaLnBrk="1" latinLnBrk="0" hangingPunct="1">
              <a:defRPr sz="2143" kern="1200">
                <a:solidFill>
                  <a:schemeClr val="tx1"/>
                </a:solidFill>
                <a:latin typeface="+mn-lt"/>
                <a:ea typeface="+mn-ea"/>
                <a:cs typeface="+mn-cs"/>
              </a:defRPr>
            </a:lvl1pPr>
            <a:lvl2pPr marL="544251" algn="l" defTabSz="1088504" rtl="0" eaLnBrk="1" latinLnBrk="0" hangingPunct="1">
              <a:defRPr sz="2143" kern="1200">
                <a:solidFill>
                  <a:schemeClr val="tx1"/>
                </a:solidFill>
                <a:latin typeface="+mn-lt"/>
                <a:ea typeface="+mn-ea"/>
                <a:cs typeface="+mn-cs"/>
              </a:defRPr>
            </a:lvl2pPr>
            <a:lvl3pPr marL="1088504" algn="l" defTabSz="1088504" rtl="0" eaLnBrk="1" latinLnBrk="0" hangingPunct="1">
              <a:defRPr sz="2143" kern="1200">
                <a:solidFill>
                  <a:schemeClr val="tx1"/>
                </a:solidFill>
                <a:latin typeface="+mn-lt"/>
                <a:ea typeface="+mn-ea"/>
                <a:cs typeface="+mn-cs"/>
              </a:defRPr>
            </a:lvl3pPr>
            <a:lvl4pPr marL="1632755" algn="l" defTabSz="1088504" rtl="0" eaLnBrk="1" latinLnBrk="0" hangingPunct="1">
              <a:defRPr sz="2143" kern="1200">
                <a:solidFill>
                  <a:schemeClr val="tx1"/>
                </a:solidFill>
                <a:latin typeface="+mn-lt"/>
                <a:ea typeface="+mn-ea"/>
                <a:cs typeface="+mn-cs"/>
              </a:defRPr>
            </a:lvl4pPr>
            <a:lvl5pPr marL="2177007" algn="l" defTabSz="1088504" rtl="0" eaLnBrk="1" latinLnBrk="0" hangingPunct="1">
              <a:defRPr sz="2143" kern="1200">
                <a:solidFill>
                  <a:schemeClr val="tx1"/>
                </a:solidFill>
                <a:latin typeface="+mn-lt"/>
                <a:ea typeface="+mn-ea"/>
                <a:cs typeface="+mn-cs"/>
              </a:defRPr>
            </a:lvl5pPr>
            <a:lvl6pPr marL="2721259" algn="l" defTabSz="1088504" rtl="0" eaLnBrk="1" latinLnBrk="0" hangingPunct="1">
              <a:defRPr sz="2143" kern="1200">
                <a:solidFill>
                  <a:schemeClr val="tx1"/>
                </a:solidFill>
                <a:latin typeface="+mn-lt"/>
                <a:ea typeface="+mn-ea"/>
                <a:cs typeface="+mn-cs"/>
              </a:defRPr>
            </a:lvl6pPr>
            <a:lvl7pPr marL="3265511" algn="l" defTabSz="1088504" rtl="0" eaLnBrk="1" latinLnBrk="0" hangingPunct="1">
              <a:defRPr sz="2143" kern="1200">
                <a:solidFill>
                  <a:schemeClr val="tx1"/>
                </a:solidFill>
                <a:latin typeface="+mn-lt"/>
                <a:ea typeface="+mn-ea"/>
                <a:cs typeface="+mn-cs"/>
              </a:defRPr>
            </a:lvl7pPr>
            <a:lvl8pPr marL="3809763" algn="l" defTabSz="1088504" rtl="0" eaLnBrk="1" latinLnBrk="0" hangingPunct="1">
              <a:defRPr sz="2143" kern="1200">
                <a:solidFill>
                  <a:schemeClr val="tx1"/>
                </a:solidFill>
                <a:latin typeface="+mn-lt"/>
                <a:ea typeface="+mn-ea"/>
                <a:cs typeface="+mn-cs"/>
              </a:defRPr>
            </a:lvl8pPr>
            <a:lvl9pPr marL="4354014" algn="l" defTabSz="1088504" rtl="0" eaLnBrk="1" latinLnBrk="0" hangingPunct="1">
              <a:defRPr sz="2143" kern="1200">
                <a:solidFill>
                  <a:schemeClr val="tx1"/>
                </a:solidFill>
                <a:latin typeface="+mn-lt"/>
                <a:ea typeface="+mn-ea"/>
                <a:cs typeface="+mn-cs"/>
              </a:defRPr>
            </a:lvl9pPr>
          </a:lstStyle>
          <a:p>
            <a:r>
              <a:rPr lang="en-US" dirty="0"/>
              <a:t>Title Slide</a:t>
            </a:r>
          </a:p>
        </p:txBody>
      </p:sp>
      <p:sp>
        <p:nvSpPr>
          <p:cNvPr id="2" name="Text Placeholder 1"/>
          <p:cNvSpPr>
            <a:spLocks noGrp="1"/>
          </p:cNvSpPr>
          <p:nvPr>
            <p:ph type="body" sz="quarter" idx="10"/>
          </p:nvPr>
        </p:nvSpPr>
        <p:spPr>
          <a:xfrm>
            <a:off x="1209675" y="1365849"/>
            <a:ext cx="9734550" cy="1630907"/>
          </a:xfrm>
        </p:spPr>
        <p:txBody>
          <a:bodyPr>
            <a:normAutofit fontScale="25000" lnSpcReduction="20000"/>
          </a:bodyPr>
          <a:lstStyle>
            <a:defPPr>
              <a:defRPr lang="en-US"/>
            </a:defPPr>
            <a:lvl1pPr marL="0" algn="l" defTabSz="1088504" rtl="0" eaLnBrk="1" latinLnBrk="0" hangingPunct="1">
              <a:defRPr sz="2143" kern="1200">
                <a:solidFill>
                  <a:schemeClr val="tx1"/>
                </a:solidFill>
                <a:latin typeface="+mn-lt"/>
                <a:ea typeface="+mn-ea"/>
                <a:cs typeface="+mn-cs"/>
              </a:defRPr>
            </a:lvl1pPr>
            <a:lvl2pPr marL="544251" algn="l" defTabSz="1088504" rtl="0" eaLnBrk="1" latinLnBrk="0" hangingPunct="1">
              <a:defRPr sz="2143" kern="1200">
                <a:solidFill>
                  <a:schemeClr val="tx1"/>
                </a:solidFill>
                <a:latin typeface="+mn-lt"/>
                <a:ea typeface="+mn-ea"/>
                <a:cs typeface="+mn-cs"/>
              </a:defRPr>
            </a:lvl2pPr>
            <a:lvl3pPr marL="1088504" algn="l" defTabSz="1088504" rtl="0" eaLnBrk="1" latinLnBrk="0" hangingPunct="1">
              <a:defRPr sz="2143" kern="1200">
                <a:solidFill>
                  <a:schemeClr val="tx1"/>
                </a:solidFill>
                <a:latin typeface="+mn-lt"/>
                <a:ea typeface="+mn-ea"/>
                <a:cs typeface="+mn-cs"/>
              </a:defRPr>
            </a:lvl3pPr>
            <a:lvl4pPr marL="1632755" algn="l" defTabSz="1088504" rtl="0" eaLnBrk="1" latinLnBrk="0" hangingPunct="1">
              <a:defRPr sz="2143" kern="1200">
                <a:solidFill>
                  <a:schemeClr val="tx1"/>
                </a:solidFill>
                <a:latin typeface="+mn-lt"/>
                <a:ea typeface="+mn-ea"/>
                <a:cs typeface="+mn-cs"/>
              </a:defRPr>
            </a:lvl4pPr>
            <a:lvl5pPr marL="2177007" algn="l" defTabSz="1088504" rtl="0" eaLnBrk="1" latinLnBrk="0" hangingPunct="1">
              <a:defRPr sz="2143" kern="1200">
                <a:solidFill>
                  <a:schemeClr val="tx1"/>
                </a:solidFill>
                <a:latin typeface="+mn-lt"/>
                <a:ea typeface="+mn-ea"/>
                <a:cs typeface="+mn-cs"/>
              </a:defRPr>
            </a:lvl5pPr>
            <a:lvl6pPr marL="2721259" algn="l" defTabSz="1088504" rtl="0" eaLnBrk="1" latinLnBrk="0" hangingPunct="1">
              <a:defRPr sz="2143" kern="1200">
                <a:solidFill>
                  <a:schemeClr val="tx1"/>
                </a:solidFill>
                <a:latin typeface="+mn-lt"/>
                <a:ea typeface="+mn-ea"/>
                <a:cs typeface="+mn-cs"/>
              </a:defRPr>
            </a:lvl6pPr>
            <a:lvl7pPr marL="3265511" algn="l" defTabSz="1088504" rtl="0" eaLnBrk="1" latinLnBrk="0" hangingPunct="1">
              <a:defRPr sz="2143" kern="1200">
                <a:solidFill>
                  <a:schemeClr val="tx1"/>
                </a:solidFill>
                <a:latin typeface="+mn-lt"/>
                <a:ea typeface="+mn-ea"/>
                <a:cs typeface="+mn-cs"/>
              </a:defRPr>
            </a:lvl7pPr>
            <a:lvl8pPr marL="3809763" algn="l" defTabSz="1088504" rtl="0" eaLnBrk="1" latinLnBrk="0" hangingPunct="1">
              <a:defRPr sz="2143" kern="1200">
                <a:solidFill>
                  <a:schemeClr val="tx1"/>
                </a:solidFill>
                <a:latin typeface="+mn-lt"/>
                <a:ea typeface="+mn-ea"/>
                <a:cs typeface="+mn-cs"/>
              </a:defRPr>
            </a:lvl8pPr>
            <a:lvl9pPr marL="4354014" algn="l" defTabSz="1088504" rtl="0" eaLnBrk="1" latinLnBrk="0" hangingPunct="1">
              <a:defRPr sz="2143" kern="1200">
                <a:solidFill>
                  <a:schemeClr val="tx1"/>
                </a:solidFill>
                <a:latin typeface="+mn-lt"/>
                <a:ea typeface="+mn-ea"/>
                <a:cs typeface="+mn-cs"/>
              </a:defRPr>
            </a:lvl9pPr>
          </a:lstStyle>
          <a:p>
            <a:pPr marL="0" marR="0" lvl="0" indent="0" algn="ctr" defTabSz="91407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6000" dirty="0">
                <a:solidFill>
                  <a:prstClr val="black"/>
                </a:solidFill>
                <a:latin typeface="Lato"/>
              </a:rPr>
              <a:t>DPI Current Updates, Reminders and </a:t>
            </a:r>
          </a:p>
          <a:p>
            <a:pPr marL="0" marR="0" lvl="0" indent="0" algn="ctr" defTabSz="91407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6000" dirty="0">
                <a:solidFill>
                  <a:prstClr val="black"/>
                </a:solidFill>
                <a:latin typeface="Lato"/>
              </a:rPr>
              <a:t>Reporting Requirements</a:t>
            </a:r>
          </a:p>
          <a:p>
            <a:pPr marL="0" marR="0" lvl="0" indent="0" algn="ctr" defTabSz="91407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8000" dirty="0">
                <a:solidFill>
                  <a:prstClr val="black"/>
                </a:solidFill>
                <a:latin typeface="Lato"/>
              </a:rPr>
              <a:t> </a:t>
            </a:r>
            <a:endParaRPr lang="en-US" sz="5332" dirty="0"/>
          </a:p>
        </p:txBody>
      </p:sp>
      <p:sp>
        <p:nvSpPr>
          <p:cNvPr id="3" name="Text Placeholder 2"/>
          <p:cNvSpPr>
            <a:spLocks noGrp="1"/>
          </p:cNvSpPr>
          <p:nvPr>
            <p:ph type="body" sz="quarter" idx="11"/>
          </p:nvPr>
        </p:nvSpPr>
        <p:spPr>
          <a:xfrm>
            <a:off x="8093474" y="3950744"/>
            <a:ext cx="3669901" cy="1841944"/>
          </a:xfrm>
        </p:spPr>
        <p:txBody>
          <a:bodyPr>
            <a:noAutofit/>
          </a:bodyPr>
          <a:lstStyle>
            <a:defPPr>
              <a:defRPr lang="en-US"/>
            </a:defPPr>
            <a:lvl1pPr marL="0" algn="l" defTabSz="1088504" rtl="0" eaLnBrk="1" latinLnBrk="0" hangingPunct="1">
              <a:defRPr sz="2143" kern="1200">
                <a:solidFill>
                  <a:schemeClr val="tx1"/>
                </a:solidFill>
                <a:latin typeface="+mn-lt"/>
                <a:ea typeface="+mn-ea"/>
                <a:cs typeface="+mn-cs"/>
              </a:defRPr>
            </a:lvl1pPr>
            <a:lvl2pPr marL="544251" algn="l" defTabSz="1088504" rtl="0" eaLnBrk="1" latinLnBrk="0" hangingPunct="1">
              <a:defRPr sz="2143" kern="1200">
                <a:solidFill>
                  <a:schemeClr val="tx1"/>
                </a:solidFill>
                <a:latin typeface="+mn-lt"/>
                <a:ea typeface="+mn-ea"/>
                <a:cs typeface="+mn-cs"/>
              </a:defRPr>
            </a:lvl2pPr>
            <a:lvl3pPr marL="1088504" algn="l" defTabSz="1088504" rtl="0" eaLnBrk="1" latinLnBrk="0" hangingPunct="1">
              <a:defRPr sz="2143" kern="1200">
                <a:solidFill>
                  <a:schemeClr val="tx1"/>
                </a:solidFill>
                <a:latin typeface="+mn-lt"/>
                <a:ea typeface="+mn-ea"/>
                <a:cs typeface="+mn-cs"/>
              </a:defRPr>
            </a:lvl3pPr>
            <a:lvl4pPr marL="1632755" algn="l" defTabSz="1088504" rtl="0" eaLnBrk="1" latinLnBrk="0" hangingPunct="1">
              <a:defRPr sz="2143" kern="1200">
                <a:solidFill>
                  <a:schemeClr val="tx1"/>
                </a:solidFill>
                <a:latin typeface="+mn-lt"/>
                <a:ea typeface="+mn-ea"/>
                <a:cs typeface="+mn-cs"/>
              </a:defRPr>
            </a:lvl4pPr>
            <a:lvl5pPr marL="2177007" algn="l" defTabSz="1088504" rtl="0" eaLnBrk="1" latinLnBrk="0" hangingPunct="1">
              <a:defRPr sz="2143" kern="1200">
                <a:solidFill>
                  <a:schemeClr val="tx1"/>
                </a:solidFill>
                <a:latin typeface="+mn-lt"/>
                <a:ea typeface="+mn-ea"/>
                <a:cs typeface="+mn-cs"/>
              </a:defRPr>
            </a:lvl5pPr>
            <a:lvl6pPr marL="2721259" algn="l" defTabSz="1088504" rtl="0" eaLnBrk="1" latinLnBrk="0" hangingPunct="1">
              <a:defRPr sz="2143" kern="1200">
                <a:solidFill>
                  <a:schemeClr val="tx1"/>
                </a:solidFill>
                <a:latin typeface="+mn-lt"/>
                <a:ea typeface="+mn-ea"/>
                <a:cs typeface="+mn-cs"/>
              </a:defRPr>
            </a:lvl6pPr>
            <a:lvl7pPr marL="3265511" algn="l" defTabSz="1088504" rtl="0" eaLnBrk="1" latinLnBrk="0" hangingPunct="1">
              <a:defRPr sz="2143" kern="1200">
                <a:solidFill>
                  <a:schemeClr val="tx1"/>
                </a:solidFill>
                <a:latin typeface="+mn-lt"/>
                <a:ea typeface="+mn-ea"/>
                <a:cs typeface="+mn-cs"/>
              </a:defRPr>
            </a:lvl7pPr>
            <a:lvl8pPr marL="3809763" algn="l" defTabSz="1088504" rtl="0" eaLnBrk="1" latinLnBrk="0" hangingPunct="1">
              <a:defRPr sz="2143" kern="1200">
                <a:solidFill>
                  <a:schemeClr val="tx1"/>
                </a:solidFill>
                <a:latin typeface="+mn-lt"/>
                <a:ea typeface="+mn-ea"/>
                <a:cs typeface="+mn-cs"/>
              </a:defRPr>
            </a:lvl8pPr>
            <a:lvl9pPr marL="4354014" algn="l" defTabSz="1088504" rtl="0" eaLnBrk="1" latinLnBrk="0" hangingPunct="1">
              <a:defRPr sz="2143" kern="1200">
                <a:solidFill>
                  <a:schemeClr val="tx1"/>
                </a:solidFill>
                <a:latin typeface="+mn-lt"/>
                <a:ea typeface="+mn-ea"/>
                <a:cs typeface="+mn-cs"/>
              </a:defRPr>
            </a:lvl9pPr>
          </a:lstStyle>
          <a:p>
            <a:pPr marL="0" marR="0" lvl="0" indent="0" algn="l" defTabSz="914073" rtl="0" eaLnBrk="1" fontAlgn="auto" latinLnBrk="0" hangingPunct="1">
              <a:lnSpc>
                <a:spcPct val="100000"/>
              </a:lnSpc>
              <a:spcAft>
                <a:spcPts val="0"/>
              </a:spcAft>
              <a:buClrTx/>
              <a:buSzTx/>
              <a:buFont typeface="Arial" panose="020B0604020202020204" pitchFamily="34" charset="0"/>
              <a:buNone/>
              <a:tabLst/>
              <a:defRPr/>
            </a:pPr>
            <a:r>
              <a:rPr lang="en-US" sz="1800" dirty="0">
                <a:solidFill>
                  <a:prstClr val="black"/>
                </a:solidFill>
                <a:latin typeface="Lato"/>
              </a:rPr>
              <a:t>Roger Kordus</a:t>
            </a:r>
            <a:r>
              <a:rPr kumimoji="0" lang="en-US" sz="1800" b="1" i="0" u="none" strike="noStrike" kern="1200" cap="none" spc="0" normalizeH="0" baseline="0" noProof="0" dirty="0">
                <a:ln>
                  <a:noFill/>
                </a:ln>
                <a:solidFill>
                  <a:prstClr val="black"/>
                </a:solidFill>
                <a:effectLst/>
                <a:uLnTx/>
                <a:uFillTx/>
                <a:latin typeface="Lato"/>
                <a:ea typeface="+mn-ea"/>
                <a:cs typeface="+mn-cs"/>
              </a:rPr>
              <a:t>, Consultant</a:t>
            </a:r>
          </a:p>
          <a:p>
            <a:pPr defTabSz="914073">
              <a:spcAft>
                <a:spcPts val="0"/>
              </a:spcAft>
              <a:defRPr/>
            </a:pPr>
            <a:r>
              <a:rPr lang="en-US" sz="1800" dirty="0">
                <a:solidFill>
                  <a:prstClr val="black"/>
                </a:solidFill>
                <a:latin typeface="Lato"/>
              </a:rPr>
              <a:t>Bob Soldner, Assistant Director</a:t>
            </a:r>
          </a:p>
          <a:p>
            <a:pPr defTabSz="914073">
              <a:spcAft>
                <a:spcPts val="0"/>
              </a:spcAft>
              <a:defRPr/>
            </a:pPr>
            <a:r>
              <a:rPr lang="en-US" sz="1800" dirty="0">
                <a:solidFill>
                  <a:prstClr val="black"/>
                </a:solidFill>
                <a:latin typeface="Lato"/>
              </a:rPr>
              <a:t>School Financial Services Team</a:t>
            </a:r>
          </a:p>
          <a:p>
            <a:pPr marL="0" marR="0" lvl="0" indent="0" algn="l" defTabSz="914073" rtl="0" eaLnBrk="1" fontAlgn="auto" latinLnBrk="0" hangingPunct="1">
              <a:lnSpc>
                <a:spcPct val="100000"/>
              </a:lnSpc>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black"/>
              </a:solidFill>
              <a:effectLst/>
              <a:uLnTx/>
              <a:uFillTx/>
              <a:latin typeface="Lato"/>
              <a:ea typeface="+mn-ea"/>
              <a:cs typeface="+mn-cs"/>
            </a:endParaRPr>
          </a:p>
          <a:p>
            <a:pPr marL="0" marR="0" lvl="0" indent="0" algn="l" defTabSz="914073" rtl="0" eaLnBrk="1" fontAlgn="auto" latinLnBrk="0" hangingPunct="1">
              <a:lnSpc>
                <a:spcPct val="100000"/>
              </a:lnSpc>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ato"/>
                <a:ea typeface="+mn-ea"/>
                <a:cs typeface="+mn-cs"/>
              </a:rPr>
              <a:t>WASBO </a:t>
            </a:r>
            <a:r>
              <a:rPr lang="en-US" sz="1800" dirty="0">
                <a:solidFill>
                  <a:prstClr val="black"/>
                </a:solidFill>
                <a:latin typeface="Lato"/>
              </a:rPr>
              <a:t>Spring </a:t>
            </a:r>
            <a:r>
              <a:rPr kumimoji="0" lang="en-US" sz="1800" b="1" i="0" u="none" strike="noStrike" kern="1200" cap="none" spc="0" normalizeH="0" baseline="0" noProof="0" dirty="0">
                <a:ln>
                  <a:noFill/>
                </a:ln>
                <a:solidFill>
                  <a:prstClr val="black"/>
                </a:solidFill>
                <a:effectLst/>
                <a:uLnTx/>
                <a:uFillTx/>
                <a:latin typeface="Lato"/>
                <a:ea typeface="+mn-ea"/>
                <a:cs typeface="+mn-cs"/>
              </a:rPr>
              <a:t>Conference</a:t>
            </a:r>
          </a:p>
          <a:p>
            <a:pPr marL="0" marR="0" lvl="0" indent="0" algn="l" defTabSz="914073" rtl="0" eaLnBrk="1" fontAlgn="auto" latinLnBrk="0" hangingPunct="1">
              <a:lnSpc>
                <a:spcPct val="100000"/>
              </a:lnSpc>
              <a:spcAft>
                <a:spcPts val="0"/>
              </a:spcAft>
              <a:buClrTx/>
              <a:buSzTx/>
              <a:buFont typeface="Arial" panose="020B0604020202020204" pitchFamily="34" charset="0"/>
              <a:buNone/>
              <a:tabLst/>
              <a:defRPr/>
            </a:pPr>
            <a:r>
              <a:rPr lang="en-US" sz="1800" dirty="0">
                <a:solidFill>
                  <a:prstClr val="black"/>
                </a:solidFill>
                <a:latin typeface="Lato"/>
              </a:rPr>
              <a:t>May 19</a:t>
            </a:r>
            <a:r>
              <a:rPr kumimoji="0" lang="en-US" sz="1800" b="1" i="0" u="none" strike="noStrike" kern="1200" cap="none" spc="0" normalizeH="0" baseline="0" noProof="0" dirty="0">
                <a:ln>
                  <a:noFill/>
                </a:ln>
                <a:solidFill>
                  <a:prstClr val="black"/>
                </a:solidFill>
                <a:effectLst/>
                <a:uLnTx/>
                <a:uFillTx/>
                <a:latin typeface="Lato"/>
                <a:ea typeface="+mn-ea"/>
                <a:cs typeface="+mn-cs"/>
              </a:rPr>
              <a:t>, 2022</a:t>
            </a:r>
          </a:p>
          <a:p>
            <a:pPr>
              <a:spcAft>
                <a:spcPts val="0"/>
              </a:spcAft>
            </a:pPr>
            <a:endParaRPr lang="en-US" sz="1757" dirty="0"/>
          </a:p>
        </p:txBody>
      </p:sp>
    </p:spTree>
    <p:extLst>
      <p:ext uri="{BB962C8B-B14F-4D97-AF65-F5344CB8AC3E}">
        <p14:creationId xmlns:p14="http://schemas.microsoft.com/office/powerpoint/2010/main" val="4185322060"/>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r>
              <a:rPr kumimoji="0" lang="en-US" sz="4297"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       </a:t>
            </a:r>
            <a:r>
              <a:rPr kumimoji="0" lang="en-US" sz="4297"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Energy Efficiency Exemptions – </a:t>
            </a:r>
            <a:r>
              <a:rPr lang="en-US" sz="4297" b="0" dirty="0">
                <a:solidFill>
                  <a:schemeClr val="bg1"/>
                </a:solidFill>
                <a:latin typeface="Lato Black" panose="020F0A02020204030203" pitchFamily="34" charset="0"/>
              </a:rPr>
              <a:t>Utility Savings</a:t>
            </a:r>
            <a:endParaRPr lang="en-US" dirty="0">
              <a:solidFill>
                <a:schemeClr val="bg1"/>
              </a:solidFill>
            </a:endParaRPr>
          </a:p>
        </p:txBody>
      </p:sp>
      <p:pic>
        <p:nvPicPr>
          <p:cNvPr id="4" name="Picture 3">
            <a:extLst>
              <a:ext uri="{FF2B5EF4-FFF2-40B4-BE49-F238E27FC236}">
                <a16:creationId xmlns:a16="http://schemas.microsoft.com/office/drawing/2014/main" id="{02B56735-0BC2-4811-948F-C143C5BC954D}"/>
              </a:ext>
            </a:extLst>
          </p:cNvPr>
          <p:cNvPicPr>
            <a:picLocks noChangeAspect="1"/>
          </p:cNvPicPr>
          <p:nvPr/>
        </p:nvPicPr>
        <p:blipFill>
          <a:blip r:embed="rId2"/>
          <a:stretch>
            <a:fillRect/>
          </a:stretch>
        </p:blipFill>
        <p:spPr>
          <a:xfrm>
            <a:off x="723892" y="1748781"/>
            <a:ext cx="10923597" cy="4055119"/>
          </a:xfrm>
          <a:prstGeom prst="rect">
            <a:avLst/>
          </a:prstGeom>
        </p:spPr>
      </p:pic>
    </p:spTree>
    <p:extLst>
      <p:ext uri="{BB962C8B-B14F-4D97-AF65-F5344CB8AC3E}">
        <p14:creationId xmlns:p14="http://schemas.microsoft.com/office/powerpoint/2010/main" val="245667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10000"/>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sz="4297" b="0" i="0" u="none" strike="noStrike" kern="1200" cap="none" spc="0" normalizeH="0" baseline="0" noProof="0" dirty="0">
                <a:ln>
                  <a:noFill/>
                </a:ln>
                <a:solidFill>
                  <a:schemeClr val="bg1"/>
                </a:solidFill>
                <a:effectLst/>
                <a:uLnTx/>
                <a:uFillTx/>
                <a:latin typeface="Lato Black" panose="020F0A02020204030203" pitchFamily="34" charset="0"/>
                <a:ea typeface="+mj-ea"/>
                <a:cs typeface="+mj-cs"/>
              </a:rPr>
              <a:t>Step 3: Determine Allowable Exemptions</a:t>
            </a:r>
            <a:br>
              <a:rPr kumimoji="0" lang="en-US" sz="4297" b="0" i="0" u="none" strike="noStrike" kern="1200" cap="none" spc="0" normalizeH="0" baseline="0" noProof="0" dirty="0">
                <a:ln>
                  <a:noFill/>
                </a:ln>
                <a:solidFill>
                  <a:schemeClr val="bg1"/>
                </a:solidFill>
                <a:effectLst/>
                <a:uLnTx/>
                <a:uFillTx/>
                <a:latin typeface="Lato Black" panose="020F0A02020204030203" pitchFamily="34" charset="0"/>
                <a:ea typeface="+mj-ea"/>
                <a:cs typeface="+mj-cs"/>
              </a:rPr>
            </a:br>
            <a:r>
              <a:rPr kumimoji="0" lang="en-US" sz="4297" b="0" i="0" u="none" strike="noStrike" kern="1200" cap="none" spc="0" normalizeH="0" baseline="0" noProof="0" dirty="0">
                <a:ln>
                  <a:noFill/>
                </a:ln>
                <a:solidFill>
                  <a:schemeClr val="bg1"/>
                </a:solidFill>
                <a:effectLst/>
                <a:uLnTx/>
                <a:uFillTx/>
                <a:latin typeface="Lato Black" panose="020F0A02020204030203" pitchFamily="34" charset="0"/>
                <a:ea typeface="+mj-ea"/>
                <a:cs typeface="+mj-cs"/>
              </a:rPr>
              <a:t>Line 10C Energy Efficiency</a:t>
            </a:r>
            <a:endParaRPr lang="en-US" dirty="0">
              <a:solidFill>
                <a:schemeClr val="bg1"/>
              </a:solidFill>
            </a:endParaRPr>
          </a:p>
        </p:txBody>
      </p:sp>
      <p:pic>
        <p:nvPicPr>
          <p:cNvPr id="4" name="Picture 3">
            <a:extLst>
              <a:ext uri="{FF2B5EF4-FFF2-40B4-BE49-F238E27FC236}">
                <a16:creationId xmlns:a16="http://schemas.microsoft.com/office/drawing/2014/main" id="{59FBFF83-7C29-48CC-A24E-102334EF66A1}"/>
              </a:ext>
            </a:extLst>
          </p:cNvPr>
          <p:cNvPicPr>
            <a:picLocks noChangeAspect="1"/>
          </p:cNvPicPr>
          <p:nvPr/>
        </p:nvPicPr>
        <p:blipFill>
          <a:blip r:embed="rId2"/>
          <a:stretch>
            <a:fillRect/>
          </a:stretch>
        </p:blipFill>
        <p:spPr>
          <a:xfrm>
            <a:off x="2665642" y="1282093"/>
            <a:ext cx="6860716" cy="5575907"/>
          </a:xfrm>
          <a:prstGeom prst="rect">
            <a:avLst/>
          </a:prstGeom>
        </p:spPr>
      </p:pic>
    </p:spTree>
    <p:extLst>
      <p:ext uri="{BB962C8B-B14F-4D97-AF65-F5344CB8AC3E}">
        <p14:creationId xmlns:p14="http://schemas.microsoft.com/office/powerpoint/2010/main" val="1309632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lang="en-US" sz="4297" b="0" dirty="0">
                <a:solidFill>
                  <a:srgbClr val="FFFF00"/>
                </a:solidFill>
                <a:latin typeface="Lato Black" panose="020F0A02020204030203" pitchFamily="34" charset="0"/>
                <a:ea typeface="+mj-ea"/>
                <a:cs typeface="+mj-cs"/>
              </a:rPr>
              <a:t>      </a:t>
            </a:r>
            <a:br>
              <a:rPr kumimoji="0" lang="en-US" sz="4297"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endParaRPr lang="en-US" dirty="0"/>
          </a:p>
        </p:txBody>
      </p:sp>
      <p:sp>
        <p:nvSpPr>
          <p:cNvPr id="3" name="TextBox 2">
            <a:extLst>
              <a:ext uri="{FF2B5EF4-FFF2-40B4-BE49-F238E27FC236}">
                <a16:creationId xmlns:a16="http://schemas.microsoft.com/office/drawing/2014/main" id="{9598393B-ECEE-4146-AFFB-2C891517F012}"/>
              </a:ext>
            </a:extLst>
          </p:cNvPr>
          <p:cNvSpPr txBox="1"/>
          <p:nvPr/>
        </p:nvSpPr>
        <p:spPr>
          <a:xfrm>
            <a:off x="2085975" y="3013501"/>
            <a:ext cx="8362950" cy="830997"/>
          </a:xfrm>
          <a:prstGeom prst="rect">
            <a:avLst/>
          </a:prstGeom>
          <a:noFill/>
        </p:spPr>
        <p:txBody>
          <a:bodyPr wrap="square" rtlCol="0">
            <a:spAutoFit/>
          </a:bodyPr>
          <a:lstStyle/>
          <a:p>
            <a:r>
              <a:rPr lang="en-US" sz="4800" b="1" i="1" dirty="0">
                <a:latin typeface="Lato" panose="020F0502020204030203" pitchFamily="34" charset="0"/>
              </a:rPr>
              <a:t>Summer School FTE &amp; Fees</a:t>
            </a:r>
          </a:p>
        </p:txBody>
      </p:sp>
    </p:spTree>
    <p:extLst>
      <p:ext uri="{BB962C8B-B14F-4D97-AF65-F5344CB8AC3E}">
        <p14:creationId xmlns:p14="http://schemas.microsoft.com/office/powerpoint/2010/main" val="571931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sz="3600" b="1" i="0" u="none" strike="noStrike" kern="1200" cap="none" spc="0" normalizeH="0" baseline="0" noProof="0" dirty="0">
                <a:ln>
                  <a:noFill/>
                </a:ln>
                <a:solidFill>
                  <a:schemeClr val="bg1"/>
                </a:solidFill>
                <a:effectLst/>
                <a:uLnTx/>
                <a:uFillTx/>
                <a:latin typeface="Lato Black"/>
                <a:ea typeface="+mj-ea"/>
                <a:cs typeface="+mj-cs"/>
              </a:rPr>
              <a:t>Summer Membership Reporting</a:t>
            </a:r>
            <a:endParaRPr lang="en-US" dirty="0">
              <a:solidFill>
                <a:schemeClr val="bg1"/>
              </a:solidFill>
            </a:endParaRPr>
          </a:p>
        </p:txBody>
      </p:sp>
      <p:sp>
        <p:nvSpPr>
          <p:cNvPr id="7" name="TextBox 6">
            <a:extLst>
              <a:ext uri="{FF2B5EF4-FFF2-40B4-BE49-F238E27FC236}">
                <a16:creationId xmlns:a16="http://schemas.microsoft.com/office/drawing/2014/main" id="{B739C5E8-9005-4B9D-8301-23E47D7B01CA}"/>
              </a:ext>
            </a:extLst>
          </p:cNvPr>
          <p:cNvSpPr txBox="1"/>
          <p:nvPr/>
        </p:nvSpPr>
        <p:spPr>
          <a:xfrm>
            <a:off x="1571624" y="1918811"/>
            <a:ext cx="8829675" cy="3970318"/>
          </a:xfrm>
          <a:prstGeom prst="rect">
            <a:avLst/>
          </a:prstGeom>
          <a:noFill/>
        </p:spPr>
        <p:txBody>
          <a:bodyPr wrap="square">
            <a:spAutoFit/>
          </a:bodyPr>
          <a:lstStyle/>
          <a:p>
            <a:pPr marL="457200" indent="-457200">
              <a:buFont typeface="Wingdings" panose="05000000000000000000" pitchFamily="2" charset="2"/>
              <a:buChar char="§"/>
            </a:pPr>
            <a:r>
              <a:rPr lang="en-US" sz="2800" dirty="0">
                <a:latin typeface="Lato" panose="020F0502020204030203" pitchFamily="34" charset="0"/>
              </a:rPr>
              <a:t>PI-1804 or the PI-1804-1805 Excel Workbook</a:t>
            </a:r>
          </a:p>
          <a:p>
            <a:endParaRPr lang="en-US" sz="2800" dirty="0">
              <a:latin typeface="Lato" panose="020F0502020204030203" pitchFamily="34" charset="0"/>
            </a:endParaRPr>
          </a:p>
          <a:p>
            <a:pPr marL="457200" indent="-457200">
              <a:buFont typeface="Wingdings" panose="05000000000000000000" pitchFamily="2" charset="2"/>
              <a:buChar char="§"/>
            </a:pPr>
            <a:r>
              <a:rPr lang="en-US" sz="2800" dirty="0">
                <a:latin typeface="Lato" panose="020F0502020204030203" pitchFamily="34" charset="0"/>
              </a:rPr>
              <a:t>Milwaukee and the suburban districts use a special workbook (W1804-1805) that counts ITP students (Chapter 220) </a:t>
            </a:r>
          </a:p>
          <a:p>
            <a:endParaRPr lang="en-US" sz="2800" dirty="0">
              <a:latin typeface="Lato" panose="020F0502020204030203"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Report Totals Using On-line PI-1804 Reporting Portal in the Non-Financial Data within </a:t>
            </a:r>
            <a:r>
              <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mn-ea"/>
                <a:cs typeface="+mn-cs"/>
                <a:hlinkClick r:id="rId2"/>
              </a:rPr>
              <a:t>DPI SAFR</a:t>
            </a:r>
            <a:endPar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a:p>
            <a:pPr marL="457200" indent="-457200">
              <a:buFont typeface="Wingdings" panose="05000000000000000000" pitchFamily="2" charset="2"/>
              <a:buChar char="§"/>
            </a:pPr>
            <a:endParaRPr lang="en-US" sz="2800" dirty="0">
              <a:latin typeface="Lato" panose="020F0502020204030203" pitchFamily="34" charset="0"/>
            </a:endParaRPr>
          </a:p>
        </p:txBody>
      </p:sp>
    </p:spTree>
    <p:extLst>
      <p:ext uri="{BB962C8B-B14F-4D97-AF65-F5344CB8AC3E}">
        <p14:creationId xmlns:p14="http://schemas.microsoft.com/office/powerpoint/2010/main" val="3993657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sz="3200" b="1" i="0" u="none" strike="noStrike" kern="1200" cap="none" spc="0" normalizeH="0" baseline="0" noProof="0" dirty="0">
                <a:ln>
                  <a:noFill/>
                </a:ln>
                <a:solidFill>
                  <a:schemeClr val="bg1"/>
                </a:solidFill>
                <a:effectLst/>
                <a:uLnTx/>
                <a:uFillTx/>
                <a:latin typeface="Lato Black"/>
                <a:ea typeface="+mj-ea"/>
                <a:cs typeface="+mj-cs"/>
              </a:rPr>
              <a:t>Summer Membership Reporting-PI-1804</a:t>
            </a:r>
            <a:endParaRPr lang="en-US" dirty="0">
              <a:solidFill>
                <a:schemeClr val="bg1"/>
              </a:solidFill>
            </a:endParaRPr>
          </a:p>
        </p:txBody>
      </p:sp>
      <p:sp>
        <p:nvSpPr>
          <p:cNvPr id="4" name="TextBox 3">
            <a:extLst>
              <a:ext uri="{FF2B5EF4-FFF2-40B4-BE49-F238E27FC236}">
                <a16:creationId xmlns:a16="http://schemas.microsoft.com/office/drawing/2014/main" id="{003DD285-7A62-4003-8967-708748D53862}"/>
              </a:ext>
            </a:extLst>
          </p:cNvPr>
          <p:cNvSpPr txBox="1"/>
          <p:nvPr/>
        </p:nvSpPr>
        <p:spPr>
          <a:xfrm>
            <a:off x="1496616" y="1523081"/>
            <a:ext cx="9198768" cy="4191468"/>
          </a:xfrm>
          <a:prstGeom prst="rect">
            <a:avLst/>
          </a:prstGeom>
          <a:noFill/>
        </p:spPr>
        <p:txBody>
          <a:bodyPr wrap="square">
            <a:spAutoFit/>
          </a:bodyPr>
          <a:lstStyle/>
          <a:p>
            <a:pPr marL="274320" marR="0" lvl="0" indent="-274320" algn="l" defTabSz="936071"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Lato"/>
                <a:ea typeface="+mn-ea"/>
                <a:cs typeface="+mn-cs"/>
              </a:rPr>
              <a:t>Summer and Interim Sessions start and end during periods outside of the school year.</a:t>
            </a:r>
          </a:p>
          <a:p>
            <a:pPr marL="274320" marR="0" lvl="0" indent="-274320" algn="l" defTabSz="936071"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Lato"/>
                <a:ea typeface="+mn-ea"/>
                <a:cs typeface="+mn-cs"/>
              </a:rPr>
              <a:t>The first day of summer school is typically the start of the </a:t>
            </a:r>
            <a:r>
              <a:rPr lang="en-US" sz="2800" dirty="0">
                <a:solidFill>
                  <a:prstClr val="black"/>
                </a:solidFill>
                <a:latin typeface="Lato"/>
              </a:rPr>
              <a:t>next school year for</a:t>
            </a:r>
            <a:r>
              <a:rPr kumimoji="0" lang="en-US" sz="2800" i="0" u="none" strike="noStrike" kern="1200" cap="none" spc="0" normalizeH="0" baseline="0" noProof="0" dirty="0">
                <a:ln>
                  <a:noFill/>
                </a:ln>
                <a:solidFill>
                  <a:prstClr val="black"/>
                </a:solidFill>
                <a:effectLst/>
                <a:uLnTx/>
                <a:uFillTx/>
                <a:latin typeface="Lato"/>
                <a:ea typeface="+mn-ea"/>
                <a:cs typeface="+mn-cs"/>
              </a:rPr>
              <a:t>membership purposes only, not the fiscal year.</a:t>
            </a:r>
          </a:p>
          <a:p>
            <a:pPr marL="274320" marR="0" lvl="0" indent="-274320" algn="l" defTabSz="936071" rtl="0" eaLnBrk="1" fontAlgn="auto" latinLnBrk="0" hangingPunct="1">
              <a:lnSpc>
                <a:spcPct val="120000"/>
              </a:lnSpc>
              <a:spcBef>
                <a:spcPts val="586"/>
              </a:spcBef>
              <a:spcAft>
                <a:spcPts val="600"/>
              </a:spcAft>
              <a:buClrTx/>
              <a:buSzTx/>
              <a:buFont typeface="Arial" panose="020B0604020202020204" pitchFamily="34" charset="0"/>
              <a:buChar char="•"/>
              <a:tabLst/>
              <a:defRPr/>
            </a:pPr>
            <a:r>
              <a:rPr lang="en-US" sz="2800" dirty="0">
                <a:solidFill>
                  <a:prstClr val="black"/>
                </a:solidFill>
                <a:latin typeface="Lato"/>
              </a:rPr>
              <a:t>The</a:t>
            </a:r>
            <a:r>
              <a:rPr kumimoji="0" lang="en-US" sz="2800" i="0" u="none" strike="noStrike" kern="1200" cap="none" spc="0" normalizeH="0" baseline="0" noProof="0" dirty="0">
                <a:ln>
                  <a:noFill/>
                </a:ln>
                <a:solidFill>
                  <a:prstClr val="black"/>
                </a:solidFill>
                <a:effectLst/>
                <a:uLnTx/>
                <a:uFillTx/>
                <a:latin typeface="Lato"/>
                <a:ea typeface="+mn-ea"/>
                <a:cs typeface="+mn-cs"/>
              </a:rPr>
              <a:t> Excel worksheet (PI-1804/PI-1804-1805) is available to calculate minutes used for </a:t>
            </a:r>
            <a:r>
              <a:rPr lang="en-US" sz="2800" dirty="0">
                <a:solidFill>
                  <a:prstClr val="black"/>
                </a:solidFill>
                <a:latin typeface="Lato"/>
              </a:rPr>
              <a:t>calculating a school district’s</a:t>
            </a:r>
            <a:r>
              <a:rPr kumimoji="0" lang="en-US" sz="2800" i="0" u="none" strike="noStrike" kern="1200" cap="none" spc="0" normalizeH="0" baseline="0" noProof="0" dirty="0">
                <a:ln>
                  <a:noFill/>
                </a:ln>
                <a:solidFill>
                  <a:prstClr val="black"/>
                </a:solidFill>
                <a:effectLst/>
                <a:uLnTx/>
                <a:uFillTx/>
                <a:latin typeface="Lato"/>
                <a:ea typeface="+mn-ea"/>
                <a:cs typeface="+mn-cs"/>
              </a:rPr>
              <a:t> Summer FTE.</a:t>
            </a:r>
          </a:p>
        </p:txBody>
      </p:sp>
    </p:spTree>
    <p:extLst>
      <p:ext uri="{BB962C8B-B14F-4D97-AF65-F5344CB8AC3E}">
        <p14:creationId xmlns:p14="http://schemas.microsoft.com/office/powerpoint/2010/main" val="293647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sz="3600" b="1" i="0" u="none" strike="noStrike" kern="1200" cap="none" spc="0" normalizeH="0" baseline="0" noProof="0" dirty="0">
                <a:ln>
                  <a:noFill/>
                </a:ln>
                <a:solidFill>
                  <a:schemeClr val="bg1"/>
                </a:solidFill>
                <a:effectLst/>
                <a:uLnTx/>
                <a:uFillTx/>
                <a:latin typeface="Lato Black"/>
                <a:ea typeface="+mj-ea"/>
                <a:cs typeface="+mj-cs"/>
              </a:rPr>
              <a:t>Summer School Reporting</a:t>
            </a:r>
            <a:endParaRPr lang="en-US" dirty="0">
              <a:solidFill>
                <a:schemeClr val="bg1"/>
              </a:solidFill>
            </a:endParaRPr>
          </a:p>
        </p:txBody>
      </p:sp>
      <p:sp>
        <p:nvSpPr>
          <p:cNvPr id="4" name="TextBox 3">
            <a:extLst>
              <a:ext uri="{FF2B5EF4-FFF2-40B4-BE49-F238E27FC236}">
                <a16:creationId xmlns:a16="http://schemas.microsoft.com/office/drawing/2014/main" id="{F3DFB43B-BE62-4102-9D73-A642D4D2E7BC}"/>
              </a:ext>
            </a:extLst>
          </p:cNvPr>
          <p:cNvSpPr txBox="1"/>
          <p:nvPr/>
        </p:nvSpPr>
        <p:spPr>
          <a:xfrm>
            <a:off x="1285875" y="1859288"/>
            <a:ext cx="9229725" cy="3746538"/>
          </a:xfrm>
          <a:prstGeom prst="rect">
            <a:avLst/>
          </a:prstGeom>
          <a:noFill/>
        </p:spPr>
        <p:txBody>
          <a:bodyPr wrap="square">
            <a:spAutoFit/>
          </a:bodyPr>
          <a:lstStyle/>
          <a:p>
            <a:pPr marL="457200" indent="-457200">
              <a:lnSpc>
                <a:spcPct val="120000"/>
              </a:lnSpc>
              <a:spcBef>
                <a:spcPts val="586"/>
              </a:spcBef>
              <a:spcAft>
                <a:spcPts val="0"/>
              </a:spcAft>
              <a:buFont typeface="Wingdings" panose="05000000000000000000" pitchFamily="2" charset="2"/>
              <a:buChar char="Ø"/>
              <a:defRPr/>
            </a:pPr>
            <a:r>
              <a:rPr lang="en-US" sz="2400" dirty="0">
                <a:latin typeface="Lato" panose="020F0502020204030203" pitchFamily="34" charset="0"/>
              </a:rPr>
              <a:t>The data on the 1804 W2 Summary Sheet of the Excel worksheet is reported to DPI through the PI-1804 on-line portal at the conclusion of summer school and is due October 1.   </a:t>
            </a:r>
            <a:endParaRPr lang="en-US" sz="2400" dirty="0">
              <a:solidFill>
                <a:srgbClr val="FFFFCC"/>
              </a:solidFill>
              <a:latin typeface="Lato" panose="020F0502020204030203" pitchFamily="34" charset="0"/>
            </a:endParaRPr>
          </a:p>
          <a:p>
            <a:pPr marL="457200" indent="-457200">
              <a:lnSpc>
                <a:spcPct val="120000"/>
              </a:lnSpc>
              <a:spcBef>
                <a:spcPts val="586"/>
              </a:spcBef>
              <a:spcAft>
                <a:spcPts val="0"/>
              </a:spcAft>
              <a:buFont typeface="Wingdings" panose="05000000000000000000" pitchFamily="2" charset="2"/>
              <a:buChar char="Ø"/>
              <a:defRPr/>
            </a:pPr>
            <a:r>
              <a:rPr lang="en-US" sz="2400" dirty="0">
                <a:latin typeface="Lato" panose="020F0502020204030203" pitchFamily="34" charset="0"/>
              </a:rPr>
              <a:t>The summer school report is one of the few reports that asks you to calculate the FTE count as opposed to a head count.</a:t>
            </a:r>
          </a:p>
          <a:p>
            <a:pPr marL="457200" indent="-457200">
              <a:lnSpc>
                <a:spcPct val="120000"/>
              </a:lnSpc>
              <a:spcBef>
                <a:spcPts val="586"/>
              </a:spcBef>
              <a:spcAft>
                <a:spcPts val="0"/>
              </a:spcAft>
              <a:buFont typeface="Wingdings" panose="05000000000000000000" pitchFamily="2" charset="2"/>
              <a:buChar char="Ø"/>
              <a:defRPr/>
            </a:pPr>
            <a:r>
              <a:rPr lang="en-US" sz="2400" dirty="0">
                <a:latin typeface="Lato" panose="020F0502020204030203" pitchFamily="34" charset="0"/>
              </a:rPr>
              <a:t>Keep the Excel spreadsheet, as your auditor will review the information used to calculate your summer membership FTE and fee reconciliation.</a:t>
            </a:r>
          </a:p>
        </p:txBody>
      </p:sp>
    </p:spTree>
    <p:extLst>
      <p:ext uri="{BB962C8B-B14F-4D97-AF65-F5344CB8AC3E}">
        <p14:creationId xmlns:p14="http://schemas.microsoft.com/office/powerpoint/2010/main" val="1665371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sz="3600" b="1" i="0" u="none" strike="noStrike" kern="1200" cap="none" spc="0" normalizeH="0" baseline="0" noProof="0" dirty="0">
                <a:ln>
                  <a:noFill/>
                </a:ln>
                <a:solidFill>
                  <a:schemeClr val="bg1"/>
                </a:solidFill>
                <a:effectLst/>
                <a:uLnTx/>
                <a:uFillTx/>
                <a:latin typeface="Lato Black"/>
                <a:ea typeface="+mj-ea"/>
                <a:cs typeface="+mj-cs"/>
              </a:rPr>
              <a:t>Summer School Reporting</a:t>
            </a:r>
            <a:endParaRPr lang="en-US" dirty="0">
              <a:solidFill>
                <a:schemeClr val="bg1"/>
              </a:solidFill>
            </a:endParaRPr>
          </a:p>
        </p:txBody>
      </p:sp>
      <p:pic>
        <p:nvPicPr>
          <p:cNvPr id="5" name="Picture 4">
            <a:extLst>
              <a:ext uri="{FF2B5EF4-FFF2-40B4-BE49-F238E27FC236}">
                <a16:creationId xmlns:a16="http://schemas.microsoft.com/office/drawing/2014/main" id="{AACA41BF-21F1-4815-9D2E-4604C89808BC}"/>
              </a:ext>
            </a:extLst>
          </p:cNvPr>
          <p:cNvPicPr>
            <a:picLocks noChangeAspect="1"/>
          </p:cNvPicPr>
          <p:nvPr/>
        </p:nvPicPr>
        <p:blipFill>
          <a:blip r:embed="rId2"/>
          <a:stretch>
            <a:fillRect/>
          </a:stretch>
        </p:blipFill>
        <p:spPr>
          <a:xfrm>
            <a:off x="202450" y="1647825"/>
            <a:ext cx="11787099" cy="4057650"/>
          </a:xfrm>
          <a:prstGeom prst="rect">
            <a:avLst/>
          </a:prstGeom>
        </p:spPr>
      </p:pic>
    </p:spTree>
    <p:extLst>
      <p:ext uri="{BB962C8B-B14F-4D97-AF65-F5344CB8AC3E}">
        <p14:creationId xmlns:p14="http://schemas.microsoft.com/office/powerpoint/2010/main" val="367221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sz="3600" b="1" i="0" u="none" strike="noStrike" kern="1200" cap="none" spc="0" normalizeH="0" baseline="0" noProof="0" dirty="0">
                <a:ln>
                  <a:noFill/>
                </a:ln>
                <a:solidFill>
                  <a:schemeClr val="bg1"/>
                </a:solidFill>
                <a:effectLst/>
                <a:uLnTx/>
                <a:uFillTx/>
                <a:latin typeface="Lato Black"/>
                <a:ea typeface="+mj-ea"/>
                <a:cs typeface="+mj-cs"/>
              </a:rPr>
              <a:t>Summer School Reporting</a:t>
            </a:r>
            <a:endParaRPr lang="en-US" dirty="0">
              <a:solidFill>
                <a:schemeClr val="bg1"/>
              </a:solidFill>
            </a:endParaRPr>
          </a:p>
        </p:txBody>
      </p:sp>
      <p:pic>
        <p:nvPicPr>
          <p:cNvPr id="4" name="Picture 3">
            <a:extLst>
              <a:ext uri="{FF2B5EF4-FFF2-40B4-BE49-F238E27FC236}">
                <a16:creationId xmlns:a16="http://schemas.microsoft.com/office/drawing/2014/main" id="{28E6996F-3020-4CF8-9F4B-0B15679C6463}"/>
              </a:ext>
            </a:extLst>
          </p:cNvPr>
          <p:cNvPicPr>
            <a:picLocks noChangeAspect="1"/>
          </p:cNvPicPr>
          <p:nvPr/>
        </p:nvPicPr>
        <p:blipFill>
          <a:blip r:embed="rId2"/>
          <a:stretch>
            <a:fillRect/>
          </a:stretch>
        </p:blipFill>
        <p:spPr>
          <a:xfrm>
            <a:off x="76200" y="2582895"/>
            <a:ext cx="12039600" cy="1503330"/>
          </a:xfrm>
          <a:prstGeom prst="rect">
            <a:avLst/>
          </a:prstGeom>
        </p:spPr>
      </p:pic>
    </p:spTree>
    <p:extLst>
      <p:ext uri="{BB962C8B-B14F-4D97-AF65-F5344CB8AC3E}">
        <p14:creationId xmlns:p14="http://schemas.microsoft.com/office/powerpoint/2010/main" val="3573062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altLang="en-US" sz="3600" b="1" i="0" u="none" strike="noStrike" kern="1200" cap="none" spc="0" normalizeH="0" baseline="0" noProof="0" dirty="0">
                <a:ln>
                  <a:noFill/>
                </a:ln>
                <a:solidFill>
                  <a:srgbClr val="FFFF00"/>
                </a:solidFill>
                <a:effectLst/>
                <a:uLnTx/>
                <a:uFillTx/>
                <a:latin typeface="Lato Black"/>
                <a:ea typeface="+mj-ea"/>
                <a:cs typeface="+mj-cs"/>
              </a:rPr>
              <a:t>Summer</a:t>
            </a:r>
            <a:r>
              <a:rPr kumimoji="0" lang="fr-CA" altLang="en-US" sz="3600" b="1" i="0" u="none" strike="noStrike" kern="1200" cap="none" spc="0" normalizeH="0" baseline="0" noProof="0" dirty="0">
                <a:ln>
                  <a:noFill/>
                </a:ln>
                <a:solidFill>
                  <a:srgbClr val="FFFF00"/>
                </a:solidFill>
                <a:effectLst/>
                <a:uLnTx/>
                <a:uFillTx/>
                <a:latin typeface="Lato Black"/>
                <a:ea typeface="+mj-ea"/>
                <a:cs typeface="+mj-cs"/>
              </a:rPr>
              <a:t> </a:t>
            </a:r>
            <a:r>
              <a:rPr kumimoji="0" lang="en-US" altLang="en-US" sz="3600" b="1" i="0" u="none" strike="noStrike" kern="1200" cap="none" spc="0" normalizeH="0" baseline="0" noProof="0" dirty="0">
                <a:ln>
                  <a:noFill/>
                </a:ln>
                <a:solidFill>
                  <a:srgbClr val="FFFF00"/>
                </a:solidFill>
                <a:effectLst/>
                <a:uLnTx/>
                <a:uFillTx/>
                <a:latin typeface="Lato Black"/>
                <a:ea typeface="+mj-ea"/>
                <a:cs typeface="+mj-cs"/>
              </a:rPr>
              <a:t>and interim Session</a:t>
            </a:r>
            <a:r>
              <a:rPr kumimoji="0" lang="fr-CA" altLang="en-US" sz="3600" b="1" i="0" u="none" strike="noStrike" kern="1200" cap="none" spc="0" normalizeH="0" baseline="0" noProof="0" dirty="0">
                <a:ln>
                  <a:noFill/>
                </a:ln>
                <a:solidFill>
                  <a:srgbClr val="FFFF00"/>
                </a:solidFill>
                <a:effectLst/>
                <a:uLnTx/>
                <a:uFillTx/>
                <a:latin typeface="Lato Black"/>
                <a:ea typeface="+mj-ea"/>
                <a:cs typeface="+mj-cs"/>
              </a:rPr>
              <a:t> </a:t>
            </a:r>
            <a:r>
              <a:rPr kumimoji="0" lang="en-US" altLang="en-US" sz="3600" b="1" i="0" u="none" strike="noStrike" kern="1200" cap="none" spc="0" normalizeH="0" baseline="0" noProof="0" dirty="0">
                <a:ln>
                  <a:noFill/>
                </a:ln>
                <a:solidFill>
                  <a:srgbClr val="FFFF00"/>
                </a:solidFill>
                <a:effectLst/>
                <a:uLnTx/>
                <a:uFillTx/>
                <a:latin typeface="Lato Black"/>
                <a:ea typeface="+mj-ea"/>
                <a:cs typeface="+mj-cs"/>
              </a:rPr>
              <a:t>Fees</a:t>
            </a:r>
            <a:endParaRPr lang="en-US" dirty="0"/>
          </a:p>
        </p:txBody>
      </p:sp>
      <p:sp>
        <p:nvSpPr>
          <p:cNvPr id="4" name="TextBox 3">
            <a:extLst>
              <a:ext uri="{FF2B5EF4-FFF2-40B4-BE49-F238E27FC236}">
                <a16:creationId xmlns:a16="http://schemas.microsoft.com/office/drawing/2014/main" id="{B9CE7F4A-4612-4419-82DA-C33AB9EF7A36}"/>
              </a:ext>
            </a:extLst>
          </p:cNvPr>
          <p:cNvSpPr txBox="1"/>
          <p:nvPr/>
        </p:nvSpPr>
        <p:spPr>
          <a:xfrm>
            <a:off x="1847850" y="1340291"/>
            <a:ext cx="8124825" cy="1132618"/>
          </a:xfrm>
          <a:prstGeom prst="rect">
            <a:avLst/>
          </a:prstGeom>
          <a:noFill/>
        </p:spPr>
        <p:txBody>
          <a:bodyPr wrap="square">
            <a:spAutoFit/>
          </a:bodyPr>
          <a:lstStyle/>
          <a:p>
            <a:pPr marL="342900" marR="0" lvl="0" indent="-342900" algn="ctr" defTabSz="914400" rtl="0" eaLnBrk="1" fontAlgn="auto" latinLnBrk="0" hangingPunct="1">
              <a:lnSpc>
                <a:spcPct val="120000"/>
              </a:lnSpc>
              <a:spcBef>
                <a:spcPts val="586"/>
              </a:spcBef>
              <a:spcAft>
                <a:spcPts val="1172"/>
              </a:spcAft>
              <a:buClrTx/>
              <a:buSzTx/>
              <a:buFontTx/>
              <a:buNone/>
              <a:tabLst/>
              <a:defRPr/>
            </a:pPr>
            <a:r>
              <a:rPr kumimoji="0" lang="en-US" altLang="en-US" sz="2800" b="0" i="0" u="none" strike="noStrike" kern="1200" cap="none" spc="0" normalizeH="0" baseline="0" noProof="0" dirty="0">
                <a:ln>
                  <a:noFill/>
                </a:ln>
                <a:solidFill>
                  <a:srgbClr val="7030A0"/>
                </a:solidFill>
                <a:effectLst/>
                <a:uLnTx/>
                <a:uFillTx/>
                <a:latin typeface="Lato Black" panose="020F0A02020204030203"/>
                <a:ea typeface="+mn-ea"/>
                <a:cs typeface="+mn-cs"/>
                <a:hlinkClick r:id="rId2">
                  <a:extLst>
                    <a:ext uri="{A12FA001-AC4F-418D-AE19-62706E023703}">
                      <ahyp:hlinkClr xmlns:ahyp="http://schemas.microsoft.com/office/drawing/2018/hyperlinkcolor" val="tx"/>
                    </a:ext>
                  </a:extLst>
                </a:hlinkClick>
              </a:rPr>
              <a:t>DPI SFS Team's School Fees</a:t>
            </a:r>
            <a:endParaRPr kumimoji="0" lang="en-US" altLang="en-US" sz="2800" b="0" i="0" u="none" strike="noStrike" kern="1200" cap="none" spc="0" normalizeH="0" baseline="0" noProof="0" dirty="0">
              <a:ln>
                <a:noFill/>
              </a:ln>
              <a:solidFill>
                <a:srgbClr val="7030A0"/>
              </a:solidFill>
              <a:effectLst/>
              <a:uLnTx/>
              <a:uFillTx/>
              <a:latin typeface="Lato Black" panose="020F0A02020204030203"/>
              <a:ea typeface="+mn-ea"/>
              <a:cs typeface="+mn-cs"/>
            </a:endParaRPr>
          </a:p>
          <a:p>
            <a:pPr marL="457200" lvl="1" indent="-457200">
              <a:lnSpc>
                <a:spcPct val="100000"/>
              </a:lnSpc>
              <a:spcBef>
                <a:spcPts val="0"/>
              </a:spcBef>
              <a:spcAft>
                <a:spcPts val="2399"/>
              </a:spcAft>
              <a:buFont typeface="Wingdings" panose="05000000000000000000" pitchFamily="2" charset="2"/>
              <a:buChar char="§"/>
            </a:pPr>
            <a:endParaRPr lang="en-US" altLang="en-US" sz="2400" dirty="0">
              <a:latin typeface="Lato" panose="020F0502020204030203" pitchFamily="34" charset="0"/>
            </a:endParaRPr>
          </a:p>
        </p:txBody>
      </p:sp>
      <p:sp>
        <p:nvSpPr>
          <p:cNvPr id="5" name="TextBox 4">
            <a:extLst>
              <a:ext uri="{FF2B5EF4-FFF2-40B4-BE49-F238E27FC236}">
                <a16:creationId xmlns:a16="http://schemas.microsoft.com/office/drawing/2014/main" id="{9FB52C40-1D4B-42DD-99B9-72768C6B5E87}"/>
              </a:ext>
            </a:extLst>
          </p:cNvPr>
          <p:cNvSpPr txBox="1"/>
          <p:nvPr/>
        </p:nvSpPr>
        <p:spPr>
          <a:xfrm>
            <a:off x="1304924" y="2314992"/>
            <a:ext cx="9953625" cy="4093428"/>
          </a:xfrm>
          <a:prstGeom prst="rect">
            <a:avLst/>
          </a:prstGeom>
          <a:noFill/>
        </p:spPr>
        <p:txBody>
          <a:bodyPr wrap="square">
            <a:spAutoFit/>
          </a:bodyPr>
          <a:lstStyle/>
          <a:p>
            <a:pPr algn="l"/>
            <a:r>
              <a:rPr lang="en-US" sz="2000" b="0" i="0" dirty="0">
                <a:solidFill>
                  <a:srgbClr val="292F33"/>
                </a:solidFill>
                <a:effectLst/>
                <a:latin typeface="Lato" panose="020F0502020204030203" pitchFamily="34" charset="0"/>
              </a:rPr>
              <a:t>Legislative changes such as revenue limits, changes in the equalized aid formula and general tightening of school funding have led some school districts to explore the use of "user fees" to supplement their budgets. Proponents argue that such fees can result in lower local taxes and increased services for students. Opponents argue that fees place a burden on poor and middle income families, thereby denying them equal educational opportunities.</a:t>
            </a:r>
          </a:p>
          <a:p>
            <a:pPr algn="l"/>
            <a:endParaRPr lang="en-US" sz="2000" b="0" i="0" dirty="0">
              <a:solidFill>
                <a:srgbClr val="292F33"/>
              </a:solidFill>
              <a:effectLst/>
              <a:latin typeface="Lato" panose="020F0502020204030203" pitchFamily="34" charset="0"/>
            </a:endParaRPr>
          </a:p>
          <a:p>
            <a:pPr algn="l"/>
            <a:r>
              <a:rPr lang="en-US" sz="2000" b="0" i="0" dirty="0">
                <a:solidFill>
                  <a:srgbClr val="292F33"/>
                </a:solidFill>
                <a:effectLst/>
                <a:latin typeface="Lato" panose="020F0502020204030203" pitchFamily="34" charset="0"/>
              </a:rPr>
              <a:t>Click the appropriate links below for more information.</a:t>
            </a:r>
          </a:p>
          <a:p>
            <a:pPr algn="l">
              <a:buFont typeface="Arial" panose="020B0604020202020204" pitchFamily="34" charset="0"/>
              <a:buChar char="•"/>
            </a:pPr>
            <a:r>
              <a:rPr lang="en-US" sz="2000" b="0" i="0" u="none" strike="noStrike" dirty="0">
                <a:solidFill>
                  <a:srgbClr val="2D2D86"/>
                </a:solidFill>
                <a:effectLst/>
                <a:latin typeface="Lato" panose="020F0502020204030203" pitchFamily="34" charset="0"/>
                <a:hlinkClick r:id="rId3"/>
              </a:rPr>
              <a:t>Overview</a:t>
            </a:r>
            <a:endParaRPr lang="en-US" sz="2000" b="0" i="0" dirty="0">
              <a:solidFill>
                <a:srgbClr val="292F33"/>
              </a:solidFill>
              <a:effectLst/>
              <a:latin typeface="Lato" panose="020F0502020204030203" pitchFamily="34" charset="0"/>
            </a:endParaRPr>
          </a:p>
          <a:p>
            <a:pPr algn="l">
              <a:buFont typeface="Arial" panose="020B0604020202020204" pitchFamily="34" charset="0"/>
              <a:buChar char="•"/>
            </a:pPr>
            <a:r>
              <a:rPr lang="en-US" sz="2000" b="0" i="0" dirty="0">
                <a:solidFill>
                  <a:srgbClr val="292F33"/>
                </a:solidFill>
                <a:effectLst/>
                <a:latin typeface="Lato" panose="020F0502020204030203" pitchFamily="34" charset="0"/>
              </a:rPr>
              <a:t> </a:t>
            </a:r>
            <a:r>
              <a:rPr lang="en-US" sz="2000" b="0" i="0" u="none" strike="noStrike" dirty="0">
                <a:solidFill>
                  <a:srgbClr val="2D2D86"/>
                </a:solidFill>
                <a:effectLst/>
                <a:latin typeface="Lato" panose="020F0502020204030203" pitchFamily="34" charset="0"/>
                <a:hlinkClick r:id="rId4"/>
              </a:rPr>
              <a:t>Statute-authorized Fees</a:t>
            </a:r>
            <a:endParaRPr lang="en-US" sz="2000" b="0" i="0" dirty="0">
              <a:solidFill>
                <a:srgbClr val="292F33"/>
              </a:solidFill>
              <a:effectLst/>
              <a:latin typeface="Lato" panose="020F0502020204030203" pitchFamily="34" charset="0"/>
            </a:endParaRPr>
          </a:p>
          <a:p>
            <a:pPr algn="l">
              <a:buFont typeface="Arial" panose="020B0604020202020204" pitchFamily="34" charset="0"/>
              <a:buChar char="•"/>
            </a:pPr>
            <a:r>
              <a:rPr lang="en-US" sz="2000" b="0" i="0" dirty="0">
                <a:solidFill>
                  <a:srgbClr val="292F33"/>
                </a:solidFill>
                <a:effectLst/>
                <a:latin typeface="Lato" panose="020F0502020204030203" pitchFamily="34" charset="0"/>
              </a:rPr>
              <a:t> </a:t>
            </a:r>
            <a:r>
              <a:rPr lang="en-US" sz="2000" b="0" i="0" u="none" strike="noStrike" dirty="0">
                <a:solidFill>
                  <a:srgbClr val="2D2D86"/>
                </a:solidFill>
                <a:effectLst/>
                <a:latin typeface="Lato" panose="020F0502020204030203" pitchFamily="34" charset="0"/>
                <a:hlinkClick r:id="rId5"/>
              </a:rPr>
              <a:t>Statute-prohibited Fees</a:t>
            </a:r>
            <a:endParaRPr lang="en-US" sz="2000" b="0" i="0" dirty="0">
              <a:solidFill>
                <a:srgbClr val="292F33"/>
              </a:solidFill>
              <a:effectLst/>
              <a:latin typeface="Lato" panose="020F0502020204030203" pitchFamily="34" charset="0"/>
            </a:endParaRPr>
          </a:p>
          <a:p>
            <a:pPr algn="l">
              <a:buFont typeface="Arial" panose="020B0604020202020204" pitchFamily="34" charset="0"/>
              <a:buChar char="•"/>
            </a:pPr>
            <a:r>
              <a:rPr lang="en-US" sz="2000" b="0" i="0" dirty="0">
                <a:solidFill>
                  <a:srgbClr val="292F33"/>
                </a:solidFill>
                <a:effectLst/>
                <a:latin typeface="Lato" panose="020F0502020204030203" pitchFamily="34" charset="0"/>
              </a:rPr>
              <a:t> </a:t>
            </a:r>
            <a:r>
              <a:rPr lang="en-US" sz="2000" b="0" i="0" u="none" strike="noStrike" dirty="0">
                <a:solidFill>
                  <a:srgbClr val="2D2D86"/>
                </a:solidFill>
                <a:effectLst/>
                <a:latin typeface="Lato" panose="020F0502020204030203" pitchFamily="34" charset="0"/>
                <a:hlinkClick r:id="rId6"/>
              </a:rPr>
              <a:t>User Fee Categories</a:t>
            </a:r>
            <a:endParaRPr lang="en-US" sz="2000" b="0" i="0" dirty="0">
              <a:solidFill>
                <a:srgbClr val="292F33"/>
              </a:solidFill>
              <a:effectLst/>
              <a:latin typeface="Lato" panose="020F0502020204030203" pitchFamily="34" charset="0"/>
            </a:endParaRPr>
          </a:p>
          <a:p>
            <a:pPr algn="l">
              <a:buFont typeface="Arial" panose="020B0604020202020204" pitchFamily="34" charset="0"/>
              <a:buChar char="•"/>
            </a:pPr>
            <a:r>
              <a:rPr lang="en-US" sz="2000" b="0" i="0" dirty="0">
                <a:solidFill>
                  <a:srgbClr val="292F33"/>
                </a:solidFill>
                <a:effectLst/>
                <a:latin typeface="Lato" panose="020F0502020204030203" pitchFamily="34" charset="0"/>
              </a:rPr>
              <a:t> </a:t>
            </a:r>
            <a:r>
              <a:rPr lang="en-US" sz="2000" b="0" i="0" u="none" strike="noStrike" dirty="0">
                <a:solidFill>
                  <a:srgbClr val="2D2D86"/>
                </a:solidFill>
                <a:effectLst/>
                <a:latin typeface="Lato" panose="020F0502020204030203" pitchFamily="34" charset="0"/>
                <a:hlinkClick r:id="rId7"/>
              </a:rPr>
              <a:t>Frequently Asked Questions</a:t>
            </a:r>
            <a:endParaRPr lang="en-US" sz="2000" b="0" i="0" dirty="0">
              <a:solidFill>
                <a:srgbClr val="292F33"/>
              </a:solidFill>
              <a:effectLst/>
              <a:latin typeface="Lato" panose="020F0502020204030203" pitchFamily="34" charset="0"/>
            </a:endParaRPr>
          </a:p>
        </p:txBody>
      </p:sp>
    </p:spTree>
    <p:extLst>
      <p:ext uri="{BB962C8B-B14F-4D97-AF65-F5344CB8AC3E}">
        <p14:creationId xmlns:p14="http://schemas.microsoft.com/office/powerpoint/2010/main" val="3720665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altLang="en-US" sz="3600" b="1" i="0" u="none" strike="noStrike" kern="1200" cap="none" spc="0" normalizeH="0" baseline="0" noProof="0" dirty="0">
                <a:ln>
                  <a:noFill/>
                </a:ln>
                <a:solidFill>
                  <a:srgbClr val="FFFF00"/>
                </a:solidFill>
                <a:effectLst/>
                <a:uLnTx/>
                <a:uFillTx/>
                <a:latin typeface="Lato Black"/>
                <a:ea typeface="+mj-ea"/>
                <a:cs typeface="+mj-cs"/>
              </a:rPr>
              <a:t>Summer</a:t>
            </a:r>
            <a:r>
              <a:rPr kumimoji="0" lang="fr-CA" altLang="en-US" sz="3600" b="1" i="0" u="none" strike="noStrike" kern="1200" cap="none" spc="0" normalizeH="0" baseline="0" noProof="0" dirty="0">
                <a:ln>
                  <a:noFill/>
                </a:ln>
                <a:solidFill>
                  <a:srgbClr val="FFFF00"/>
                </a:solidFill>
                <a:effectLst/>
                <a:uLnTx/>
                <a:uFillTx/>
                <a:latin typeface="Lato Black"/>
                <a:ea typeface="+mj-ea"/>
                <a:cs typeface="+mj-cs"/>
              </a:rPr>
              <a:t> </a:t>
            </a:r>
            <a:r>
              <a:rPr kumimoji="0" lang="en-US" altLang="en-US" sz="3600" b="1" i="0" u="none" strike="noStrike" kern="1200" cap="none" spc="0" normalizeH="0" baseline="0" noProof="0" dirty="0">
                <a:ln>
                  <a:noFill/>
                </a:ln>
                <a:solidFill>
                  <a:srgbClr val="FFFF00"/>
                </a:solidFill>
                <a:effectLst/>
                <a:uLnTx/>
                <a:uFillTx/>
                <a:latin typeface="Lato Black"/>
                <a:ea typeface="+mj-ea"/>
                <a:cs typeface="+mj-cs"/>
              </a:rPr>
              <a:t>and interim Session</a:t>
            </a:r>
            <a:r>
              <a:rPr kumimoji="0" lang="fr-CA" altLang="en-US" sz="3600" b="1" i="0" u="none" strike="noStrike" kern="1200" cap="none" spc="0" normalizeH="0" baseline="0" noProof="0" dirty="0">
                <a:ln>
                  <a:noFill/>
                </a:ln>
                <a:solidFill>
                  <a:srgbClr val="FFFF00"/>
                </a:solidFill>
                <a:effectLst/>
                <a:uLnTx/>
                <a:uFillTx/>
                <a:latin typeface="Lato Black"/>
                <a:ea typeface="+mj-ea"/>
                <a:cs typeface="+mj-cs"/>
              </a:rPr>
              <a:t> </a:t>
            </a:r>
            <a:r>
              <a:rPr kumimoji="0" lang="en-US" altLang="en-US" sz="3600" b="1" i="0" u="none" strike="noStrike" kern="1200" cap="none" spc="0" normalizeH="0" baseline="0" noProof="0" dirty="0">
                <a:ln>
                  <a:noFill/>
                </a:ln>
                <a:solidFill>
                  <a:srgbClr val="FFFF00"/>
                </a:solidFill>
                <a:effectLst/>
                <a:uLnTx/>
                <a:uFillTx/>
                <a:latin typeface="Lato Black"/>
                <a:ea typeface="+mj-ea"/>
                <a:cs typeface="+mj-cs"/>
              </a:rPr>
              <a:t>Fees</a:t>
            </a:r>
            <a:endParaRPr lang="en-US" dirty="0"/>
          </a:p>
        </p:txBody>
      </p:sp>
      <p:sp>
        <p:nvSpPr>
          <p:cNvPr id="4" name="TextBox 3">
            <a:extLst>
              <a:ext uri="{FF2B5EF4-FFF2-40B4-BE49-F238E27FC236}">
                <a16:creationId xmlns:a16="http://schemas.microsoft.com/office/drawing/2014/main" id="{B9CE7F4A-4612-4419-82DA-C33AB9EF7A36}"/>
              </a:ext>
            </a:extLst>
          </p:cNvPr>
          <p:cNvSpPr txBox="1"/>
          <p:nvPr/>
        </p:nvSpPr>
        <p:spPr>
          <a:xfrm>
            <a:off x="1581150" y="1674674"/>
            <a:ext cx="8763000" cy="4339650"/>
          </a:xfrm>
          <a:prstGeom prst="rect">
            <a:avLst/>
          </a:prstGeom>
          <a:noFill/>
        </p:spPr>
        <p:txBody>
          <a:bodyPr wrap="square">
            <a:spAutoFit/>
          </a:bodyPr>
          <a:lstStyle/>
          <a:p>
            <a:pPr marL="457200" lvl="1" indent="-457200">
              <a:lnSpc>
                <a:spcPct val="100000"/>
              </a:lnSpc>
              <a:spcBef>
                <a:spcPts val="0"/>
              </a:spcBef>
              <a:spcAft>
                <a:spcPts val="2399"/>
              </a:spcAft>
              <a:buFont typeface="Wingdings" panose="05000000000000000000" pitchFamily="2" charset="2"/>
              <a:buChar char="§"/>
            </a:pPr>
            <a:r>
              <a:rPr lang="en-US" altLang="en-US" sz="2400" dirty="0">
                <a:latin typeface="Lato" panose="020F0502020204030203" pitchFamily="34" charset="0"/>
              </a:rPr>
              <a:t>The fee must fund an item that is legally permitted and actually purchased for summer school use</a:t>
            </a:r>
          </a:p>
          <a:p>
            <a:pPr marL="457200" lvl="1" indent="-457200">
              <a:lnSpc>
                <a:spcPct val="100000"/>
              </a:lnSpc>
              <a:spcBef>
                <a:spcPts val="0"/>
              </a:spcBef>
              <a:spcAft>
                <a:spcPts val="2399"/>
              </a:spcAft>
              <a:buFont typeface="Wingdings" panose="05000000000000000000" pitchFamily="2" charset="2"/>
              <a:buChar char="§"/>
            </a:pPr>
            <a:r>
              <a:rPr lang="en-US" altLang="en-US" sz="2400" dirty="0">
                <a:latin typeface="Lato" panose="020F0502020204030203" pitchFamily="34" charset="0"/>
              </a:rPr>
              <a:t>The  fee may not be used to subsidize the cost of any other classes, students or administration</a:t>
            </a:r>
          </a:p>
          <a:p>
            <a:pPr marL="457200" lvl="1" indent="-457200">
              <a:lnSpc>
                <a:spcPct val="100000"/>
              </a:lnSpc>
              <a:spcBef>
                <a:spcPts val="0"/>
              </a:spcBef>
              <a:spcAft>
                <a:spcPts val="2399"/>
              </a:spcAft>
              <a:buFont typeface="Wingdings" panose="05000000000000000000" pitchFamily="2" charset="2"/>
              <a:buChar char="§"/>
            </a:pPr>
            <a:r>
              <a:rPr lang="en-US" altLang="en-US" sz="2400" dirty="0">
                <a:latin typeface="Lato" panose="020F0502020204030203" pitchFamily="34" charset="0"/>
              </a:rPr>
              <a:t>The fee must be based upon the actual cost of the applicable item(s) the student received</a:t>
            </a:r>
          </a:p>
          <a:p>
            <a:pPr marL="457200" lvl="1" indent="-457200">
              <a:lnSpc>
                <a:spcPct val="100000"/>
              </a:lnSpc>
              <a:spcBef>
                <a:spcPts val="0"/>
              </a:spcBef>
              <a:spcAft>
                <a:spcPts val="2399"/>
              </a:spcAft>
              <a:buFont typeface="Wingdings" panose="05000000000000000000" pitchFamily="2" charset="2"/>
              <a:buChar char="§"/>
            </a:pPr>
            <a:r>
              <a:rPr lang="en-US" altLang="en-US" sz="2400" dirty="0">
                <a:latin typeface="Lato" panose="020F0502020204030203" pitchFamily="34" charset="0"/>
              </a:rPr>
              <a:t>If your district is required to have a membership audit, the auditor will also review your summer school FTE and any associated summer school fees</a:t>
            </a:r>
          </a:p>
        </p:txBody>
      </p:sp>
    </p:spTree>
    <p:extLst>
      <p:ext uri="{BB962C8B-B14F-4D97-AF65-F5344CB8AC3E}">
        <p14:creationId xmlns:p14="http://schemas.microsoft.com/office/powerpoint/2010/main" val="548653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lang="en-US" sz="4297" b="0" dirty="0">
                <a:solidFill>
                  <a:srgbClr val="FFFF00"/>
                </a:solidFill>
                <a:latin typeface="Lato Black" panose="020F0A02020204030203" pitchFamily="34" charset="0"/>
                <a:ea typeface="+mj-ea"/>
                <a:cs typeface="+mj-cs"/>
              </a:rPr>
              <a:t>      </a:t>
            </a:r>
            <a:r>
              <a:rPr lang="en-US" sz="4297" b="0" dirty="0">
                <a:solidFill>
                  <a:schemeClr val="bg1"/>
                </a:solidFill>
                <a:latin typeface="Lato Black" panose="020F0A02020204030203" pitchFamily="34" charset="0"/>
                <a:ea typeface="+mj-ea"/>
                <a:cs typeface="+mj-cs"/>
              </a:rPr>
              <a:t>Agenda</a:t>
            </a:r>
            <a:br>
              <a:rPr kumimoji="0" lang="en-US" sz="4297"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endParaRPr lang="en-US" dirty="0"/>
          </a:p>
        </p:txBody>
      </p:sp>
      <p:sp>
        <p:nvSpPr>
          <p:cNvPr id="6" name="TextBox 5">
            <a:extLst>
              <a:ext uri="{FF2B5EF4-FFF2-40B4-BE49-F238E27FC236}">
                <a16:creationId xmlns:a16="http://schemas.microsoft.com/office/drawing/2014/main" id="{7088A7A7-652F-4069-AF67-DE16209A9419}"/>
              </a:ext>
            </a:extLst>
          </p:cNvPr>
          <p:cNvSpPr txBox="1"/>
          <p:nvPr/>
        </p:nvSpPr>
        <p:spPr>
          <a:xfrm>
            <a:off x="1314450" y="1584809"/>
            <a:ext cx="10490200" cy="3688382"/>
          </a:xfrm>
          <a:prstGeom prst="rect">
            <a:avLst/>
          </a:prstGeom>
          <a:noFill/>
        </p:spPr>
        <p:txBody>
          <a:bodyPr wrap="square">
            <a:spAutoFit/>
          </a:bodyPr>
          <a:lstStyle/>
          <a:p>
            <a:pPr marL="342900" marR="0" indent="-342900">
              <a:lnSpc>
                <a:spcPct val="150000"/>
              </a:lnSpc>
              <a:spcBef>
                <a:spcPts val="0"/>
              </a:spcBef>
              <a:spcAft>
                <a:spcPts val="0"/>
              </a:spcAft>
              <a:buAutoNum type="arabicPeriod"/>
            </a:pPr>
            <a:r>
              <a:rPr lang="en-US" sz="3200" dirty="0">
                <a:latin typeface="Lato" panose="020F0502020204030203" pitchFamily="34" charset="0"/>
                <a:ea typeface="Calibri" panose="020F0502020204030204" pitchFamily="34" charset="0"/>
              </a:rPr>
              <a:t> E</a:t>
            </a:r>
            <a:r>
              <a:rPr lang="en-US" sz="3200" dirty="0">
                <a:effectLst/>
                <a:latin typeface="Lato" panose="020F0502020204030203" pitchFamily="34" charset="0"/>
                <a:ea typeface="Calibri" panose="020F0502020204030204" pitchFamily="34" charset="0"/>
              </a:rPr>
              <a:t>nergy efficiency exemption to revenue limits</a:t>
            </a:r>
          </a:p>
          <a:p>
            <a:pPr marL="342900" marR="0" indent="-342900">
              <a:lnSpc>
                <a:spcPct val="150000"/>
              </a:lnSpc>
              <a:spcBef>
                <a:spcPts val="0"/>
              </a:spcBef>
              <a:spcAft>
                <a:spcPts val="0"/>
              </a:spcAft>
              <a:buAutoNum type="arabicPeriod"/>
            </a:pPr>
            <a:r>
              <a:rPr lang="en-US" sz="3200" dirty="0">
                <a:latin typeface="Lato" panose="020F0502020204030203" pitchFamily="34" charset="0"/>
                <a:ea typeface="Calibri" panose="020F0502020204030204" pitchFamily="34" charset="0"/>
              </a:rPr>
              <a:t>S</a:t>
            </a:r>
            <a:r>
              <a:rPr lang="en-US" sz="3200" dirty="0">
                <a:effectLst/>
                <a:latin typeface="Lato" panose="020F0502020204030203" pitchFamily="34" charset="0"/>
                <a:ea typeface="Calibri" panose="020F0502020204030204" pitchFamily="34" charset="0"/>
              </a:rPr>
              <a:t>ummer school FTE &amp; fee reconciliation</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prstClr val="black"/>
                </a:solidFill>
                <a:effectLst/>
                <a:uLnTx/>
                <a:uFillTx/>
                <a:latin typeface="Lato" panose="020F0502020204030203" pitchFamily="34" charset="0"/>
                <a:ea typeface="Calibri" panose="020F0502020204030204" pitchFamily="34" charset="0"/>
                <a:cs typeface="+mn-cs"/>
              </a:rPr>
              <a:t>Fund 80 eligible costs</a:t>
            </a:r>
            <a:endParaRPr lang="en-US" sz="3200" dirty="0">
              <a:effectLst/>
              <a:latin typeface="Lato" panose="020F0502020204030203" pitchFamily="34" charset="0"/>
              <a:ea typeface="Calibri" panose="020F0502020204030204" pitchFamily="34" charset="0"/>
            </a:endParaRP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lang="en-US" sz="3200" dirty="0">
                <a:solidFill>
                  <a:prstClr val="black"/>
                </a:solidFill>
                <a:latin typeface="Lato" panose="020F0502020204030203" pitchFamily="34" charset="0"/>
                <a:ea typeface="Calibri" panose="020F0502020204030204" pitchFamily="34" charset="0"/>
              </a:rPr>
              <a:t> Transfer</a:t>
            </a:r>
            <a:r>
              <a:rPr kumimoji="0" lang="en-US" sz="3200" b="0" i="0" u="none" strike="noStrike" kern="1200" cap="none" spc="0" normalizeH="0" baseline="0" noProof="0" dirty="0">
                <a:ln>
                  <a:noFill/>
                </a:ln>
                <a:solidFill>
                  <a:prstClr val="black"/>
                </a:solidFill>
                <a:effectLst/>
                <a:uLnTx/>
                <a:uFillTx/>
                <a:latin typeface="Lato" panose="020F0502020204030203" pitchFamily="34" charset="0"/>
                <a:ea typeface="Calibri" panose="020F0502020204030204" pitchFamily="34" charset="0"/>
                <a:cs typeface="+mn-cs"/>
              </a:rPr>
              <a:t> of service (TOS) exemption to revenue limits</a:t>
            </a:r>
            <a:endParaRPr lang="en-US" sz="3200" dirty="0">
              <a:effectLst/>
              <a:latin typeface="Lato" panose="020F0502020204030203" pitchFamily="34" charset="0"/>
              <a:ea typeface="Calibri" panose="020F0502020204030204" pitchFamily="34" charset="0"/>
            </a:endParaRPr>
          </a:p>
          <a:p>
            <a:pPr marL="342900" marR="0" indent="-342900">
              <a:lnSpc>
                <a:spcPct val="150000"/>
              </a:lnSpc>
              <a:spcBef>
                <a:spcPts val="0"/>
              </a:spcBef>
              <a:spcAft>
                <a:spcPts val="0"/>
              </a:spcAft>
              <a:buAutoNum type="arabicPeriod"/>
            </a:pPr>
            <a:r>
              <a:rPr lang="en-US" sz="3200" dirty="0">
                <a:latin typeface="Lato" panose="020F0502020204030203" pitchFamily="34" charset="0"/>
                <a:ea typeface="Calibri" panose="020F0502020204030204" pitchFamily="34" charset="0"/>
              </a:rPr>
              <a:t> W</a:t>
            </a:r>
            <a:r>
              <a:rPr lang="en-US" sz="3200" dirty="0">
                <a:effectLst/>
                <a:latin typeface="Lato" panose="020F0502020204030203" pitchFamily="34" charset="0"/>
                <a:ea typeface="Calibri" panose="020F0502020204030204" pitchFamily="34" charset="0"/>
              </a:rPr>
              <a:t>ISEdata Finance and WiSFiP</a:t>
            </a:r>
          </a:p>
        </p:txBody>
      </p:sp>
    </p:spTree>
    <p:extLst>
      <p:ext uri="{BB962C8B-B14F-4D97-AF65-F5344CB8AC3E}">
        <p14:creationId xmlns:p14="http://schemas.microsoft.com/office/powerpoint/2010/main" val="535896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altLang="en-US" sz="3600" b="1" i="0" u="none" strike="noStrike" kern="1200" cap="none" spc="0" normalizeH="0" baseline="0" noProof="0" dirty="0">
                <a:ln>
                  <a:noFill/>
                </a:ln>
                <a:solidFill>
                  <a:schemeClr val="bg1"/>
                </a:solidFill>
                <a:effectLst/>
                <a:uLnTx/>
                <a:uFillTx/>
                <a:latin typeface="Lato Black"/>
                <a:ea typeface="+mj-ea"/>
                <a:cs typeface="+mj-cs"/>
              </a:rPr>
              <a:t>Summer</a:t>
            </a:r>
            <a:r>
              <a:rPr kumimoji="0" lang="fr-CA" altLang="en-US" sz="3600" b="1" i="0" u="none" strike="noStrike" kern="1200" cap="none" spc="0" normalizeH="0" baseline="0" noProof="0" dirty="0">
                <a:ln>
                  <a:noFill/>
                </a:ln>
                <a:solidFill>
                  <a:schemeClr val="bg1"/>
                </a:solidFill>
                <a:effectLst/>
                <a:uLnTx/>
                <a:uFillTx/>
                <a:latin typeface="Lato Black"/>
                <a:ea typeface="+mj-ea"/>
                <a:cs typeface="+mj-cs"/>
              </a:rPr>
              <a:t> </a:t>
            </a:r>
            <a:r>
              <a:rPr kumimoji="0" lang="en-US" altLang="en-US" sz="3600" b="1" i="0" u="none" strike="noStrike" kern="1200" cap="none" spc="0" normalizeH="0" baseline="0" noProof="0" dirty="0">
                <a:ln>
                  <a:noFill/>
                </a:ln>
                <a:solidFill>
                  <a:schemeClr val="bg1"/>
                </a:solidFill>
                <a:effectLst/>
                <a:uLnTx/>
                <a:uFillTx/>
                <a:latin typeface="Lato Black"/>
                <a:ea typeface="+mj-ea"/>
                <a:cs typeface="+mj-cs"/>
              </a:rPr>
              <a:t>and Interim Session</a:t>
            </a:r>
            <a:r>
              <a:rPr kumimoji="0" lang="fr-CA" altLang="en-US" sz="3600" b="1" i="0" u="none" strike="noStrike" kern="1200" cap="none" spc="0" normalizeH="0" baseline="0" noProof="0" dirty="0">
                <a:ln>
                  <a:noFill/>
                </a:ln>
                <a:solidFill>
                  <a:schemeClr val="bg1"/>
                </a:solidFill>
                <a:effectLst/>
                <a:uLnTx/>
                <a:uFillTx/>
                <a:latin typeface="Lato Black"/>
                <a:ea typeface="+mj-ea"/>
                <a:cs typeface="+mj-cs"/>
              </a:rPr>
              <a:t> </a:t>
            </a:r>
            <a:r>
              <a:rPr kumimoji="0" lang="en-US" altLang="en-US" sz="3600" b="1" i="0" u="none" strike="noStrike" kern="1200" cap="none" spc="0" normalizeH="0" baseline="0" noProof="0" dirty="0">
                <a:ln>
                  <a:noFill/>
                </a:ln>
                <a:solidFill>
                  <a:schemeClr val="bg1"/>
                </a:solidFill>
                <a:effectLst/>
                <a:uLnTx/>
                <a:uFillTx/>
                <a:latin typeface="Lato Black"/>
                <a:ea typeface="+mj-ea"/>
                <a:cs typeface="+mj-cs"/>
              </a:rPr>
              <a:t>Fees</a:t>
            </a:r>
            <a:endParaRPr lang="en-US" dirty="0">
              <a:solidFill>
                <a:schemeClr val="bg1"/>
              </a:solidFill>
            </a:endParaRPr>
          </a:p>
        </p:txBody>
      </p:sp>
      <p:sp>
        <p:nvSpPr>
          <p:cNvPr id="4" name="TextBox 3">
            <a:extLst>
              <a:ext uri="{FF2B5EF4-FFF2-40B4-BE49-F238E27FC236}">
                <a16:creationId xmlns:a16="http://schemas.microsoft.com/office/drawing/2014/main" id="{CA9EC8A7-A5B3-46E9-94A3-77DD064CA8DF}"/>
              </a:ext>
            </a:extLst>
          </p:cNvPr>
          <p:cNvSpPr txBox="1"/>
          <p:nvPr/>
        </p:nvSpPr>
        <p:spPr>
          <a:xfrm>
            <a:off x="1624012" y="1459342"/>
            <a:ext cx="8943975" cy="5007076"/>
          </a:xfrm>
          <a:prstGeom prst="rect">
            <a:avLst/>
          </a:prstGeom>
          <a:noFill/>
        </p:spPr>
        <p:txBody>
          <a:bodyPr wrap="square">
            <a:spAutoFit/>
          </a:bodyPr>
          <a:lstStyle/>
          <a:p>
            <a:pPr marL="342900" indent="-342900">
              <a:lnSpc>
                <a:spcPct val="120000"/>
              </a:lnSpc>
              <a:spcBef>
                <a:spcPts val="1172"/>
              </a:spcBef>
              <a:spcAft>
                <a:spcPts val="1172"/>
              </a:spcAft>
            </a:pPr>
            <a:r>
              <a:rPr lang="en-US" altLang="en-US" sz="2000" dirty="0">
                <a:latin typeface="Lato Black" panose="020F0A02020204030203"/>
              </a:rPr>
              <a:t>	</a:t>
            </a:r>
            <a:r>
              <a:rPr lang="en-US" altLang="en-US" sz="2400" dirty="0">
                <a:latin typeface="Lato" panose="020F0502020204030203" pitchFamily="34" charset="0"/>
              </a:rPr>
              <a:t>Fees for the resident student or parent may be charged for individual use supplies (towels, gym clothes, band instruments, notebooks, pencils), textbooks, or similar items (workbooks) if the district claims the members for State General Aid under ss. 121.14.</a:t>
            </a:r>
          </a:p>
          <a:p>
            <a:pPr marL="342900" indent="-342900">
              <a:lnSpc>
                <a:spcPct val="120000"/>
              </a:lnSpc>
              <a:spcBef>
                <a:spcPts val="586"/>
              </a:spcBef>
              <a:spcAft>
                <a:spcPts val="1172"/>
              </a:spcAft>
            </a:pPr>
            <a:r>
              <a:rPr lang="en-US" altLang="en-US" sz="2400" dirty="0">
                <a:latin typeface="Lato" panose="020F0502020204030203" pitchFamily="34" charset="0"/>
              </a:rPr>
              <a:t>	Fees may be charged for social, recreational, or extracurricular summer classes and programs which are neither credited toward graduation nor eligible for State General Aid [s. 118.04(4)].</a:t>
            </a:r>
          </a:p>
          <a:p>
            <a:pPr marL="342900" indent="-342900" algn="ctr">
              <a:lnSpc>
                <a:spcPct val="120000"/>
              </a:lnSpc>
              <a:spcBef>
                <a:spcPts val="586"/>
              </a:spcBef>
              <a:spcAft>
                <a:spcPts val="1172"/>
              </a:spcAft>
            </a:pPr>
            <a:r>
              <a:rPr lang="en-US" altLang="en-US" sz="2800" dirty="0">
                <a:solidFill>
                  <a:srgbClr val="7030A0"/>
                </a:solidFill>
                <a:latin typeface="Lato Black" panose="020F0A02020204030203"/>
                <a:hlinkClick r:id="rId2">
                  <a:extLst>
                    <a:ext uri="{A12FA001-AC4F-418D-AE19-62706E023703}">
                      <ahyp:hlinkClr xmlns:ahyp="http://schemas.microsoft.com/office/drawing/2018/hyperlinkcolor" val="tx"/>
                    </a:ext>
                  </a:extLst>
                </a:hlinkClick>
              </a:rPr>
              <a:t>DPI SFS Team's School Fees</a:t>
            </a:r>
            <a:endParaRPr lang="en-US" altLang="en-US" sz="2800" dirty="0">
              <a:solidFill>
                <a:srgbClr val="7030A0"/>
              </a:solidFill>
              <a:latin typeface="Lato Black" panose="020F0A02020204030203"/>
            </a:endParaRPr>
          </a:p>
        </p:txBody>
      </p:sp>
    </p:spTree>
    <p:extLst>
      <p:ext uri="{BB962C8B-B14F-4D97-AF65-F5344CB8AC3E}">
        <p14:creationId xmlns:p14="http://schemas.microsoft.com/office/powerpoint/2010/main" val="740267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lang="en-US" sz="4297" b="0" dirty="0">
                <a:solidFill>
                  <a:srgbClr val="FFFF00"/>
                </a:solidFill>
                <a:latin typeface="Lato Black" panose="020F0A02020204030203" pitchFamily="34" charset="0"/>
                <a:ea typeface="+mj-ea"/>
                <a:cs typeface="+mj-cs"/>
              </a:rPr>
              <a:t>      </a:t>
            </a:r>
            <a:br>
              <a:rPr kumimoji="0" lang="en-US" sz="4297"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endParaRPr lang="en-US" dirty="0"/>
          </a:p>
        </p:txBody>
      </p:sp>
      <p:sp>
        <p:nvSpPr>
          <p:cNvPr id="3" name="TextBox 2">
            <a:extLst>
              <a:ext uri="{FF2B5EF4-FFF2-40B4-BE49-F238E27FC236}">
                <a16:creationId xmlns:a16="http://schemas.microsoft.com/office/drawing/2014/main" id="{9598393B-ECEE-4146-AFFB-2C891517F012}"/>
              </a:ext>
            </a:extLst>
          </p:cNvPr>
          <p:cNvSpPr txBox="1"/>
          <p:nvPr/>
        </p:nvSpPr>
        <p:spPr>
          <a:xfrm>
            <a:off x="771526" y="3013501"/>
            <a:ext cx="10677524" cy="769441"/>
          </a:xfrm>
          <a:prstGeom prst="rect">
            <a:avLst/>
          </a:prstGeom>
          <a:noFill/>
        </p:spPr>
        <p:txBody>
          <a:bodyPr wrap="square" rtlCol="0">
            <a:spAutoFit/>
          </a:bodyPr>
          <a:lstStyle/>
          <a:p>
            <a:r>
              <a:rPr lang="en-US" sz="4400" b="1" i="1" dirty="0">
                <a:latin typeface="Lato" panose="020F0502020204030203" pitchFamily="34" charset="0"/>
              </a:rPr>
              <a:t>Fund 80 - Community Programs and Services</a:t>
            </a:r>
          </a:p>
        </p:txBody>
      </p:sp>
    </p:spTree>
    <p:extLst>
      <p:ext uri="{BB962C8B-B14F-4D97-AF65-F5344CB8AC3E}">
        <p14:creationId xmlns:p14="http://schemas.microsoft.com/office/powerpoint/2010/main" val="2767673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sz="4687" b="0" i="0" u="none" strike="noStrike" kern="1200" cap="none" spc="0" normalizeH="0" baseline="0" noProof="0" dirty="0">
                <a:ln>
                  <a:noFill/>
                </a:ln>
                <a:solidFill>
                  <a:schemeClr val="bg1"/>
                </a:solidFill>
                <a:effectLst/>
                <a:uLnTx/>
                <a:uFillTx/>
                <a:latin typeface="Lato Black" panose="020F0A02020204030203" pitchFamily="34" charset="0"/>
                <a:ea typeface="+mj-ea"/>
                <a:cs typeface="Arial" pitchFamily="34" charset="0"/>
              </a:rPr>
              <a:t>Fund  80</a:t>
            </a:r>
            <a:endParaRPr lang="en-US" dirty="0">
              <a:solidFill>
                <a:schemeClr val="bg1"/>
              </a:solidFill>
            </a:endParaRPr>
          </a:p>
        </p:txBody>
      </p:sp>
      <p:sp>
        <p:nvSpPr>
          <p:cNvPr id="4" name="TextBox 3">
            <a:extLst>
              <a:ext uri="{FF2B5EF4-FFF2-40B4-BE49-F238E27FC236}">
                <a16:creationId xmlns:a16="http://schemas.microsoft.com/office/drawing/2014/main" id="{3840C2EE-4877-4950-AC09-D2785BF8F697}"/>
              </a:ext>
            </a:extLst>
          </p:cNvPr>
          <p:cNvSpPr txBox="1"/>
          <p:nvPr/>
        </p:nvSpPr>
        <p:spPr>
          <a:xfrm>
            <a:off x="1857375" y="1585498"/>
            <a:ext cx="8617743" cy="4567404"/>
          </a:xfrm>
          <a:prstGeom prst="rect">
            <a:avLst/>
          </a:prstGeom>
          <a:noFill/>
        </p:spPr>
        <p:txBody>
          <a:bodyPr wrap="square">
            <a:spAutoFit/>
          </a:bodyPr>
          <a:lstStyle/>
          <a:p>
            <a:pPr>
              <a:lnSpc>
                <a:spcPct val="100000"/>
              </a:lnSpc>
              <a:spcBef>
                <a:spcPts val="293"/>
              </a:spcBef>
            </a:pPr>
            <a:r>
              <a:rPr lang="en-US" sz="2400" dirty="0">
                <a:latin typeface="Lato" panose="020F0502020204030203" pitchFamily="34" charset="0"/>
              </a:rPr>
              <a:t>The authority for a school board to operate Community Programs and Services (Fund 80) is established under sec. 120.13(19), Wis. Stats., and PI 80. </a:t>
            </a:r>
          </a:p>
          <a:p>
            <a:pPr>
              <a:lnSpc>
                <a:spcPct val="100000"/>
              </a:lnSpc>
              <a:spcBef>
                <a:spcPts val="293"/>
              </a:spcBef>
            </a:pPr>
            <a:r>
              <a:rPr lang="en-US" sz="2400" dirty="0">
                <a:latin typeface="Lato" panose="020F0502020204030203" pitchFamily="34" charset="0"/>
              </a:rPr>
              <a:t>120.13(19) concludes with this sentence:  </a:t>
            </a:r>
          </a:p>
          <a:p>
            <a:pPr>
              <a:lnSpc>
                <a:spcPct val="100000"/>
              </a:lnSpc>
              <a:spcBef>
                <a:spcPts val="293"/>
              </a:spcBef>
            </a:pPr>
            <a:endParaRPr lang="en-US" sz="1000" i="1" dirty="0">
              <a:solidFill>
                <a:schemeClr val="tx1">
                  <a:lumMod val="95000"/>
                  <a:lumOff val="5000"/>
                </a:schemeClr>
              </a:solidFill>
              <a:latin typeface="Lato" panose="020F0502020204030203" pitchFamily="34" charset="0"/>
            </a:endParaRPr>
          </a:p>
          <a:p>
            <a:pPr lvl="1">
              <a:lnSpc>
                <a:spcPct val="100000"/>
              </a:lnSpc>
              <a:spcBef>
                <a:spcPts val="293"/>
              </a:spcBef>
              <a:buFont typeface="Wingdings" panose="05000000000000000000" pitchFamily="2" charset="2"/>
              <a:buChar char="Ø"/>
            </a:pPr>
            <a:r>
              <a:rPr lang="en-US" sz="2400" i="1" dirty="0">
                <a:solidFill>
                  <a:schemeClr val="tx1">
                    <a:lumMod val="95000"/>
                    <a:lumOff val="5000"/>
                  </a:schemeClr>
                </a:solidFill>
                <a:latin typeface="Lato" panose="020F0502020204030203" pitchFamily="34" charset="0"/>
              </a:rPr>
              <a:t>The school board may not expend moneys on ineligible costs, as defined by DPI by rule. </a:t>
            </a:r>
          </a:p>
          <a:p>
            <a:pPr lvl="1">
              <a:lnSpc>
                <a:spcPct val="100000"/>
              </a:lnSpc>
              <a:spcBef>
                <a:spcPts val="293"/>
              </a:spcBef>
              <a:buFont typeface="Wingdings" panose="05000000000000000000" pitchFamily="2" charset="2"/>
              <a:buChar char="Ø"/>
            </a:pPr>
            <a:r>
              <a:rPr lang="en-US" sz="2400" i="1" dirty="0">
                <a:solidFill>
                  <a:schemeClr val="tx1">
                    <a:lumMod val="95000"/>
                    <a:lumOff val="5000"/>
                  </a:schemeClr>
                </a:solidFill>
                <a:latin typeface="Lato" panose="020F0502020204030203" pitchFamily="34" charset="0"/>
              </a:rPr>
              <a:t>Costs associated with such programs and services shall not be included in the school district's shared cost under </a:t>
            </a:r>
            <a:r>
              <a:rPr lang="en-US" sz="2400" i="1" dirty="0">
                <a:solidFill>
                  <a:srgbClr val="7030A0"/>
                </a:solidFill>
                <a:latin typeface="Lato" panose="020F0502020204030203" pitchFamily="34" charset="0"/>
                <a:hlinkClick r:id="rId2">
                  <a:extLst>
                    <a:ext uri="{A12FA001-AC4F-418D-AE19-62706E023703}">
                      <ahyp:hlinkClr xmlns:ahyp="http://schemas.microsoft.com/office/drawing/2018/hyperlinkcolor" val="tx"/>
                    </a:ext>
                  </a:extLst>
                </a:hlinkClick>
              </a:rPr>
              <a:t>s. 121.07 (6)</a:t>
            </a:r>
            <a:r>
              <a:rPr lang="en-US" sz="2400" i="1" dirty="0">
                <a:solidFill>
                  <a:srgbClr val="7030A0"/>
                </a:solidFill>
                <a:latin typeface="Lato" panose="020F0502020204030203" pitchFamily="34" charset="0"/>
              </a:rPr>
              <a:t>.</a:t>
            </a:r>
          </a:p>
          <a:p>
            <a:pPr lvl="1">
              <a:lnSpc>
                <a:spcPct val="100000"/>
              </a:lnSpc>
              <a:spcBef>
                <a:spcPts val="293"/>
              </a:spcBef>
            </a:pPr>
            <a:endParaRPr lang="en-US" sz="1000" i="1" dirty="0">
              <a:solidFill>
                <a:schemeClr val="tx1">
                  <a:lumMod val="95000"/>
                  <a:lumOff val="5000"/>
                </a:schemeClr>
              </a:solidFill>
              <a:latin typeface="Lato" panose="020F0502020204030203" pitchFamily="34" charset="0"/>
            </a:endParaRPr>
          </a:p>
          <a:p>
            <a:pPr marL="0" marR="0" lvl="0" indent="0" algn="ctr" defTabSz="914400" rtl="0" eaLnBrk="1" fontAlgn="auto" latinLnBrk="0" hangingPunct="1">
              <a:lnSpc>
                <a:spcPct val="100000"/>
              </a:lnSpc>
              <a:spcBef>
                <a:spcPts val="293"/>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Lato" panose="020F0502020204030203" pitchFamily="34" charset="0"/>
                <a:ea typeface="+mn-ea"/>
                <a:cs typeface="+mn-cs"/>
                <a:hlinkClick r:id="rId3">
                  <a:extLst>
                    <a:ext uri="{A12FA001-AC4F-418D-AE19-62706E023703}">
                      <ahyp:hlinkClr xmlns:ahyp="http://schemas.microsoft.com/office/drawing/2018/hyperlinkcolor" val="tx"/>
                    </a:ext>
                  </a:extLst>
                </a:hlinkClick>
              </a:rPr>
              <a:t>Fund 80 Community Services Overview</a:t>
            </a:r>
            <a:r>
              <a:rPr kumimoji="0" lang="en-US" sz="3200" b="1" i="0" u="none" strike="noStrike" kern="1200" cap="none" spc="0" normalizeH="0" baseline="0" noProof="0" dirty="0">
                <a:ln>
                  <a:noFill/>
                </a:ln>
                <a:solidFill>
                  <a:srgbClr val="7030A0"/>
                </a:solidFill>
                <a:effectLst/>
                <a:uLnTx/>
                <a:uFillTx/>
                <a:latin typeface="Lato" panose="020F0502020204030203" pitchFamily="34" charset="0"/>
                <a:ea typeface="+mn-ea"/>
                <a:cs typeface="+mn-cs"/>
              </a:rPr>
              <a:t> </a:t>
            </a:r>
          </a:p>
          <a:p>
            <a:pPr lvl="1">
              <a:lnSpc>
                <a:spcPct val="100000"/>
              </a:lnSpc>
              <a:spcBef>
                <a:spcPts val="293"/>
              </a:spcBef>
            </a:pPr>
            <a:endParaRPr lang="en-US" sz="2930" i="1" dirty="0">
              <a:solidFill>
                <a:schemeClr val="tx1">
                  <a:lumMod val="95000"/>
                  <a:lumOff val="5000"/>
                </a:schemeClr>
              </a:solidFill>
            </a:endParaRPr>
          </a:p>
        </p:txBody>
      </p:sp>
    </p:spTree>
    <p:extLst>
      <p:ext uri="{BB962C8B-B14F-4D97-AF65-F5344CB8AC3E}">
        <p14:creationId xmlns:p14="http://schemas.microsoft.com/office/powerpoint/2010/main" val="2073848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sz="4687" b="0" i="0" u="none" strike="noStrike" kern="1200" cap="none" spc="0" normalizeH="0" baseline="0" noProof="0" dirty="0">
                <a:ln>
                  <a:noFill/>
                </a:ln>
                <a:solidFill>
                  <a:schemeClr val="bg1"/>
                </a:solidFill>
                <a:effectLst/>
                <a:uLnTx/>
                <a:uFillTx/>
                <a:latin typeface="Lato Black" panose="020F0A02020204030203" pitchFamily="34" charset="0"/>
                <a:ea typeface="+mj-ea"/>
                <a:cs typeface="Arial" pitchFamily="34" charset="0"/>
              </a:rPr>
              <a:t>Fund  80</a:t>
            </a:r>
            <a:endParaRPr lang="en-US" dirty="0">
              <a:solidFill>
                <a:schemeClr val="bg1"/>
              </a:solidFill>
            </a:endParaRPr>
          </a:p>
        </p:txBody>
      </p:sp>
      <p:sp>
        <p:nvSpPr>
          <p:cNvPr id="4" name="TextBox 3">
            <a:extLst>
              <a:ext uri="{FF2B5EF4-FFF2-40B4-BE49-F238E27FC236}">
                <a16:creationId xmlns:a16="http://schemas.microsoft.com/office/drawing/2014/main" id="{A28EFBCF-CD71-4257-BDAB-93E70E41D5B8}"/>
              </a:ext>
            </a:extLst>
          </p:cNvPr>
          <p:cNvSpPr txBox="1"/>
          <p:nvPr/>
        </p:nvSpPr>
        <p:spPr>
          <a:xfrm>
            <a:off x="1333501" y="1651963"/>
            <a:ext cx="8814196" cy="4201150"/>
          </a:xfrm>
          <a:prstGeom prst="rect">
            <a:avLst/>
          </a:prstGeom>
          <a:noFill/>
        </p:spPr>
        <p:txBody>
          <a:bodyPr wrap="square">
            <a:spAutoFit/>
          </a:bodyPr>
          <a:lstStyle/>
          <a:p>
            <a:pPr marL="0" indent="0" algn="ctr">
              <a:lnSpc>
                <a:spcPct val="100000"/>
              </a:lnSpc>
              <a:spcBef>
                <a:spcPts val="293"/>
              </a:spcBef>
              <a:buNone/>
            </a:pPr>
            <a:r>
              <a:rPr lang="en-US" sz="2400" b="1" i="1" dirty="0">
                <a:latin typeface="Lato" panose="020F0502020204030203" pitchFamily="34" charset="0"/>
              </a:rPr>
              <a:t>A bit of history of Fund 80</a:t>
            </a:r>
          </a:p>
          <a:p>
            <a:pPr marL="342900" indent="-342900">
              <a:lnSpc>
                <a:spcPct val="100000"/>
              </a:lnSpc>
              <a:spcBef>
                <a:spcPts val="293"/>
              </a:spcBef>
              <a:buFont typeface="Wingdings" panose="05000000000000000000" pitchFamily="2" charset="2"/>
              <a:buChar char="Ø"/>
            </a:pPr>
            <a:r>
              <a:rPr lang="en-US" sz="2400" dirty="0">
                <a:effectLst>
                  <a:outerShdw blurRad="38100" dist="38100" dir="2700000" algn="tl">
                    <a:srgbClr val="C0C0C0"/>
                  </a:outerShdw>
                </a:effectLst>
                <a:latin typeface="Lato" panose="020F0502020204030203" pitchFamily="34" charset="0"/>
              </a:rPr>
              <a:t>The levy for Fund 80 was removed from revenue limit control starting in the 2000-01 school year [s. 121.91(2m)(e)1.] As a result, the Fund 80 levy is mostly completely funded by local taxpayers. </a:t>
            </a:r>
          </a:p>
          <a:p>
            <a:pPr marL="342900" indent="-342900">
              <a:lnSpc>
                <a:spcPct val="100000"/>
              </a:lnSpc>
              <a:spcBef>
                <a:spcPts val="293"/>
              </a:spcBef>
              <a:buFont typeface="Wingdings" panose="05000000000000000000" pitchFamily="2" charset="2"/>
              <a:buChar char="Ø"/>
            </a:pPr>
            <a:r>
              <a:rPr lang="en-US" sz="2400" dirty="0">
                <a:effectLst>
                  <a:outerShdw blurRad="38100" dist="38100" dir="2700000" algn="tl">
                    <a:srgbClr val="C0C0C0"/>
                  </a:outerShdw>
                </a:effectLst>
                <a:latin typeface="Lato" panose="020F0502020204030203" pitchFamily="34" charset="0"/>
              </a:rPr>
              <a:t>It has never been a factor in the equalization aid calculation.</a:t>
            </a:r>
          </a:p>
          <a:p>
            <a:pPr marL="342900" indent="-342900">
              <a:lnSpc>
                <a:spcPct val="100000"/>
              </a:lnSpc>
              <a:spcBef>
                <a:spcPts val="293"/>
              </a:spcBef>
              <a:buFont typeface="Wingdings" panose="05000000000000000000" pitchFamily="2" charset="2"/>
              <a:buChar char="Ø"/>
            </a:pPr>
            <a:r>
              <a:rPr lang="en-US" sz="2400" dirty="0">
                <a:latin typeface="Lato" panose="020F0502020204030203" pitchFamily="34" charset="0"/>
              </a:rPr>
              <a:t>Chapter PI 80 Community Programs and Services</a:t>
            </a:r>
            <a:r>
              <a:rPr lang="en-US" sz="2400" dirty="0">
                <a:latin typeface="Lato" panose="020F0502020204030203" pitchFamily="34" charset="0"/>
                <a:ea typeface="ＭＳ Ｐゴシック" pitchFamily="34" charset="-128"/>
              </a:rPr>
              <a:t> </a:t>
            </a:r>
            <a:r>
              <a:rPr lang="en-US" sz="2400" dirty="0">
                <a:latin typeface="Lato" panose="020F0502020204030203" pitchFamily="34" charset="0"/>
              </a:rPr>
              <a:t>was created per 2013 Wisconsin Act 306. Effective Date: May 1, 2015. </a:t>
            </a:r>
          </a:p>
          <a:p>
            <a:pPr marL="23275" indent="-23275">
              <a:lnSpc>
                <a:spcPct val="100000"/>
              </a:lnSpc>
              <a:spcBef>
                <a:spcPts val="293"/>
              </a:spcBef>
              <a:buNone/>
            </a:pPr>
            <a:endParaRPr lang="en-US" i="1" dirty="0">
              <a:latin typeface="Lato" panose="020F0502020204030203" pitchFamily="34" charset="0"/>
            </a:endParaRPr>
          </a:p>
          <a:p>
            <a:pPr marL="0" marR="0" lvl="0" indent="0" algn="ctr" defTabSz="914400" rtl="0" eaLnBrk="1" fontAlgn="auto" latinLnBrk="0" hangingPunct="1">
              <a:lnSpc>
                <a:spcPct val="100000"/>
              </a:lnSpc>
              <a:spcBef>
                <a:spcPts val="293"/>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Lato" panose="020F0502020204030203" pitchFamily="34" charset="0"/>
                <a:ea typeface="+mn-ea"/>
                <a:cs typeface="+mn-cs"/>
                <a:hlinkClick r:id="rId2">
                  <a:extLst>
                    <a:ext uri="{A12FA001-AC4F-418D-AE19-62706E023703}">
                      <ahyp:hlinkClr xmlns:ahyp="http://schemas.microsoft.com/office/drawing/2018/hyperlinkcolor" val="tx"/>
                    </a:ext>
                  </a:extLst>
                </a:hlinkClick>
              </a:rPr>
              <a:t>Fund 80 Community Services Overview</a:t>
            </a:r>
            <a:r>
              <a:rPr kumimoji="0" lang="en-US" sz="2400" b="1" i="0" u="none" strike="noStrike" kern="1200" cap="none" spc="0" normalizeH="0" baseline="0" noProof="0" dirty="0">
                <a:ln>
                  <a:noFill/>
                </a:ln>
                <a:solidFill>
                  <a:srgbClr val="7030A0"/>
                </a:solidFill>
                <a:effectLst/>
                <a:uLnTx/>
                <a:uFillTx/>
                <a:latin typeface="Lato" panose="020F0502020204030203" pitchFamily="34" charset="0"/>
                <a:ea typeface="+mn-ea"/>
                <a:cs typeface="+mn-cs"/>
              </a:rPr>
              <a:t> </a:t>
            </a:r>
          </a:p>
          <a:p>
            <a:pPr marL="23275" indent="-23275">
              <a:lnSpc>
                <a:spcPct val="100000"/>
              </a:lnSpc>
              <a:spcBef>
                <a:spcPts val="293"/>
              </a:spcBef>
              <a:buNone/>
            </a:pPr>
            <a:endParaRPr lang="en-US" sz="1800" dirty="0">
              <a:latin typeface="Lato" panose="020F0502020204030203" pitchFamily="34" charset="0"/>
            </a:endParaRPr>
          </a:p>
        </p:txBody>
      </p:sp>
    </p:spTree>
    <p:extLst>
      <p:ext uri="{BB962C8B-B14F-4D97-AF65-F5344CB8AC3E}">
        <p14:creationId xmlns:p14="http://schemas.microsoft.com/office/powerpoint/2010/main" val="1199507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sz="4687" b="0" i="0" u="none" strike="noStrike" kern="1200" cap="none" spc="0" normalizeH="0" baseline="0" noProof="0" dirty="0">
                <a:ln>
                  <a:noFill/>
                </a:ln>
                <a:solidFill>
                  <a:schemeClr val="bg1"/>
                </a:solidFill>
                <a:effectLst/>
                <a:uLnTx/>
                <a:uFillTx/>
                <a:latin typeface="Lato Black" panose="020F0A02020204030203" pitchFamily="34" charset="0"/>
                <a:ea typeface="+mj-ea"/>
                <a:cs typeface="Arial" pitchFamily="34" charset="0"/>
              </a:rPr>
              <a:t>Fund  80</a:t>
            </a:r>
            <a:endParaRPr lang="en-US" dirty="0">
              <a:solidFill>
                <a:schemeClr val="bg1"/>
              </a:solidFill>
            </a:endParaRPr>
          </a:p>
        </p:txBody>
      </p:sp>
      <p:sp>
        <p:nvSpPr>
          <p:cNvPr id="4" name="TextBox 3">
            <a:extLst>
              <a:ext uri="{FF2B5EF4-FFF2-40B4-BE49-F238E27FC236}">
                <a16:creationId xmlns:a16="http://schemas.microsoft.com/office/drawing/2014/main" id="{C7325F51-3A8A-42AE-AC1F-A9567101ADCE}"/>
              </a:ext>
            </a:extLst>
          </p:cNvPr>
          <p:cNvSpPr txBox="1"/>
          <p:nvPr/>
        </p:nvSpPr>
        <p:spPr>
          <a:xfrm>
            <a:off x="1009650" y="1566952"/>
            <a:ext cx="9486899" cy="4832092"/>
          </a:xfrm>
          <a:prstGeom prst="rect">
            <a:avLst/>
          </a:prstGeom>
          <a:noFill/>
        </p:spPr>
        <p:txBody>
          <a:bodyPr wrap="square">
            <a:spAutoFit/>
          </a:bodyPr>
          <a:lstStyle/>
          <a:p>
            <a:pPr marL="0" indent="0">
              <a:lnSpc>
                <a:spcPct val="100000"/>
              </a:lnSpc>
              <a:spcBef>
                <a:spcPts val="293"/>
              </a:spcBef>
              <a:spcAft>
                <a:spcPts val="293"/>
              </a:spcAft>
              <a:buNone/>
            </a:pPr>
            <a:r>
              <a:rPr lang="en-US" sz="2400" dirty="0">
                <a:latin typeface="Lato" panose="020F0502020204030203" pitchFamily="34" charset="0"/>
              </a:rPr>
              <a:t>In addition, PI 80.02 defines ineligible Fund 80 costs as:</a:t>
            </a:r>
          </a:p>
          <a:p>
            <a:pPr marL="457200" lvl="0" indent="-457200">
              <a:lnSpc>
                <a:spcPct val="100000"/>
              </a:lnSpc>
              <a:spcBef>
                <a:spcPts val="293"/>
              </a:spcBef>
              <a:spcAft>
                <a:spcPts val="293"/>
              </a:spcAft>
              <a:buFont typeface="+mj-lt"/>
              <a:buAutoNum type="arabicPeriod"/>
            </a:pPr>
            <a:r>
              <a:rPr lang="en-US" sz="2400" dirty="0">
                <a:latin typeface="Lato" panose="020F0502020204030203" pitchFamily="34" charset="0"/>
              </a:rPr>
              <a:t>Costs for any program or service that is limited to only school district pupils.</a:t>
            </a:r>
          </a:p>
          <a:p>
            <a:pPr marL="457200" lvl="0" indent="-457200">
              <a:lnSpc>
                <a:spcPct val="100000"/>
              </a:lnSpc>
              <a:spcBef>
                <a:spcPts val="293"/>
              </a:spcBef>
              <a:spcAft>
                <a:spcPts val="293"/>
              </a:spcAft>
              <a:buFont typeface="+mj-lt"/>
              <a:buAutoNum type="arabicPeriod"/>
            </a:pPr>
            <a:r>
              <a:rPr lang="en-US" sz="2400" dirty="0">
                <a:latin typeface="Lato" panose="020F0502020204030203" pitchFamily="34" charset="0"/>
              </a:rPr>
              <a:t>Costs for any program or service whose schedule presents a significant barrier for age-appropriate school district residents to participate in the program or service.</a:t>
            </a:r>
          </a:p>
          <a:p>
            <a:pPr marL="457200" lvl="0" indent="-457200">
              <a:lnSpc>
                <a:spcPct val="100000"/>
              </a:lnSpc>
              <a:spcBef>
                <a:spcPts val="293"/>
              </a:spcBef>
              <a:spcAft>
                <a:spcPts val="293"/>
              </a:spcAft>
              <a:buFont typeface="+mj-lt"/>
              <a:buAutoNum type="arabicPeriod"/>
            </a:pPr>
            <a:r>
              <a:rPr lang="en-US" sz="2400" dirty="0">
                <a:latin typeface="Lato" panose="020F0502020204030203" pitchFamily="34" charset="0"/>
              </a:rPr>
              <a:t>Costs that are not the actual, additional cost to operate community programs and services under s. 120.13 (19), Stats. (No percentages of cost allowed).</a:t>
            </a:r>
          </a:p>
          <a:p>
            <a:pPr marL="457200" indent="-457200">
              <a:lnSpc>
                <a:spcPct val="100000"/>
              </a:lnSpc>
              <a:spcBef>
                <a:spcPts val="293"/>
              </a:spcBef>
              <a:spcAft>
                <a:spcPts val="293"/>
              </a:spcAft>
              <a:buFont typeface="+mj-lt"/>
              <a:buAutoNum type="arabicPeriod"/>
            </a:pPr>
            <a:r>
              <a:rPr lang="en-US" sz="2400" dirty="0">
                <a:latin typeface="Lato" panose="020F0502020204030203" pitchFamily="34" charset="0"/>
              </a:rPr>
              <a:t>Costs that would be incurred by the school district if the community programs and services were not provided by the school district</a:t>
            </a:r>
          </a:p>
        </p:txBody>
      </p:sp>
    </p:spTree>
    <p:extLst>
      <p:ext uri="{BB962C8B-B14F-4D97-AF65-F5344CB8AC3E}">
        <p14:creationId xmlns:p14="http://schemas.microsoft.com/office/powerpoint/2010/main" val="2924329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sz="2800" b="1" i="0" u="none" strike="noStrike" kern="1200" cap="none" spc="0" normalizeH="0" baseline="0" noProof="0" dirty="0">
                <a:ln>
                  <a:noFill/>
                </a:ln>
                <a:solidFill>
                  <a:schemeClr val="bg1"/>
                </a:solidFill>
                <a:effectLst/>
                <a:uLnTx/>
                <a:uFillTx/>
                <a:latin typeface="Lato Black"/>
                <a:ea typeface="+mj-ea"/>
                <a:cs typeface="+mj-cs"/>
              </a:rPr>
              <a:t>Does a program or service belong in Fund 10 (General) or Fund 80? </a:t>
            </a:r>
            <a:endParaRPr lang="en-US" sz="2800" dirty="0">
              <a:solidFill>
                <a:schemeClr val="bg1"/>
              </a:solidFill>
            </a:endParaRPr>
          </a:p>
        </p:txBody>
      </p:sp>
      <p:sp>
        <p:nvSpPr>
          <p:cNvPr id="6" name="TextBox 5">
            <a:extLst>
              <a:ext uri="{FF2B5EF4-FFF2-40B4-BE49-F238E27FC236}">
                <a16:creationId xmlns:a16="http://schemas.microsoft.com/office/drawing/2014/main" id="{4792AC4E-6BE5-4241-BEFD-922AB5A22838}"/>
              </a:ext>
            </a:extLst>
          </p:cNvPr>
          <p:cNvSpPr txBox="1"/>
          <p:nvPr/>
        </p:nvSpPr>
        <p:spPr>
          <a:xfrm>
            <a:off x="1333499" y="1377156"/>
            <a:ext cx="9458325" cy="4934684"/>
          </a:xfrm>
          <a:prstGeom prst="rect">
            <a:avLst/>
          </a:prstGeom>
          <a:noFill/>
        </p:spPr>
        <p:txBody>
          <a:bodyPr wrap="square">
            <a:spAutoFit/>
          </a:bodyPr>
          <a:lstStyle/>
          <a:p>
            <a:pPr marL="0" indent="0">
              <a:lnSpc>
                <a:spcPct val="100000"/>
              </a:lnSpc>
              <a:spcBef>
                <a:spcPts val="399"/>
              </a:spcBef>
              <a:spcAft>
                <a:spcPts val="399"/>
              </a:spcAft>
              <a:buNone/>
            </a:pPr>
            <a:r>
              <a:rPr lang="en-US" sz="2400" dirty="0">
                <a:latin typeface="Lato" panose="020F0502020204030203" pitchFamily="34" charset="0"/>
              </a:rPr>
              <a:t>It is the Board of Education and the Administration who decide what meets the criteria to be in Fund 80. </a:t>
            </a:r>
            <a:endParaRPr lang="en-US" sz="2400" strike="sngStrike" dirty="0">
              <a:latin typeface="Lato" panose="020F0502020204030203" pitchFamily="34" charset="0"/>
            </a:endParaRPr>
          </a:p>
          <a:p>
            <a:pPr marL="0" indent="0">
              <a:lnSpc>
                <a:spcPct val="100000"/>
              </a:lnSpc>
              <a:spcBef>
                <a:spcPts val="399"/>
              </a:spcBef>
              <a:spcAft>
                <a:spcPts val="399"/>
              </a:spcAft>
              <a:buNone/>
            </a:pPr>
            <a:r>
              <a:rPr lang="en-US" sz="2400" dirty="0">
                <a:latin typeface="Lato" panose="020F0502020204030203" pitchFamily="34" charset="0"/>
              </a:rPr>
              <a:t>Districts are encouraged to use the “Decision Tree for potential Fund 80 Community Programs and Services” </a:t>
            </a:r>
            <a:r>
              <a:rPr lang="en-US" sz="2400" b="1" dirty="0">
                <a:solidFill>
                  <a:srgbClr val="7030A0"/>
                </a:solidFill>
                <a:latin typeface="Lato" panose="020F0502020204030203" pitchFamily="34" charset="0"/>
                <a:hlinkClick r:id="rId2">
                  <a:extLst>
                    <a:ext uri="{A12FA001-AC4F-418D-AE19-62706E023703}">
                      <ahyp:hlinkClr xmlns:ahyp="http://schemas.microsoft.com/office/drawing/2018/hyperlinkcolor" val="tx"/>
                    </a:ext>
                  </a:extLst>
                </a:hlinkClick>
              </a:rPr>
              <a:t>Fund 80 Community Services Decision Tree</a:t>
            </a:r>
            <a:r>
              <a:rPr lang="en-US" sz="2400" b="1" dirty="0">
                <a:solidFill>
                  <a:srgbClr val="7030A0"/>
                </a:solidFill>
                <a:latin typeface="Lato" panose="020F0502020204030203" pitchFamily="34" charset="0"/>
              </a:rPr>
              <a:t> </a:t>
            </a:r>
            <a:r>
              <a:rPr lang="en-US" sz="2400" dirty="0">
                <a:latin typeface="Lato" panose="020F0502020204030203" pitchFamily="34" charset="0"/>
              </a:rPr>
              <a:t> before proceeding with a change. </a:t>
            </a:r>
            <a:endParaRPr lang="en-US" sz="2400" strike="sngStrike" dirty="0">
              <a:latin typeface="Lato" panose="020F0502020204030203" pitchFamily="34" charset="0"/>
            </a:endParaRPr>
          </a:p>
          <a:p>
            <a:pPr marL="0" indent="0">
              <a:lnSpc>
                <a:spcPct val="100000"/>
              </a:lnSpc>
              <a:spcBef>
                <a:spcPts val="399"/>
              </a:spcBef>
              <a:spcAft>
                <a:spcPts val="399"/>
              </a:spcAft>
              <a:buNone/>
            </a:pPr>
            <a:r>
              <a:rPr lang="en-US" sz="2400" dirty="0">
                <a:latin typeface="Lato" panose="020F0502020204030203" pitchFamily="34" charset="0"/>
              </a:rPr>
              <a:t>Through this evaluation process the Board and Administration will decided if certain activities are associated with: </a:t>
            </a:r>
          </a:p>
          <a:p>
            <a:pPr marL="457200" indent="-457200">
              <a:lnSpc>
                <a:spcPct val="100000"/>
              </a:lnSpc>
              <a:spcBef>
                <a:spcPts val="399"/>
              </a:spcBef>
              <a:spcAft>
                <a:spcPts val="399"/>
              </a:spcAft>
              <a:buFont typeface="+mj-lt"/>
              <a:buAutoNum type="alphaLcPeriod"/>
            </a:pPr>
            <a:r>
              <a:rPr lang="en-US" sz="2400" dirty="0">
                <a:latin typeface="Lato" panose="020F0502020204030203" pitchFamily="34" charset="0"/>
              </a:rPr>
              <a:t>The educational curriculum (curricular and extra-curricular activities) including summer school programs where student minutes will be counted (Fund 10) or </a:t>
            </a:r>
          </a:p>
          <a:p>
            <a:pPr marL="457200" indent="-457200">
              <a:lnSpc>
                <a:spcPct val="100000"/>
              </a:lnSpc>
              <a:spcBef>
                <a:spcPts val="399"/>
              </a:spcBef>
              <a:spcAft>
                <a:spcPts val="399"/>
              </a:spcAft>
              <a:buFont typeface="+mj-lt"/>
              <a:buAutoNum type="alphaLcPeriod"/>
            </a:pPr>
            <a:r>
              <a:rPr lang="en-US" sz="2400" dirty="0">
                <a:latin typeface="Lato" panose="020F0502020204030203" pitchFamily="34" charset="0"/>
              </a:rPr>
              <a:t>if the program has the primary function of serving the community. (Fund 80)   It is a local decision.  </a:t>
            </a:r>
          </a:p>
        </p:txBody>
      </p:sp>
    </p:spTree>
    <p:extLst>
      <p:ext uri="{BB962C8B-B14F-4D97-AF65-F5344CB8AC3E}">
        <p14:creationId xmlns:p14="http://schemas.microsoft.com/office/powerpoint/2010/main" val="287782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sz="4265" b="1" i="0" u="none" strike="noStrike" kern="1200" cap="none" spc="0" normalizeH="0" baseline="0" noProof="0" dirty="0">
                <a:ln>
                  <a:noFill/>
                </a:ln>
                <a:solidFill>
                  <a:schemeClr val="bg1"/>
                </a:solidFill>
                <a:effectLst/>
                <a:uLnTx/>
                <a:uFillTx/>
                <a:latin typeface="Lato" panose="020F0502020204030203" pitchFamily="34" charset="0"/>
                <a:ea typeface="+mj-ea"/>
                <a:cs typeface="Arial" pitchFamily="34" charset="0"/>
              </a:rPr>
              <a:t>Fund  80 (PI-80)</a:t>
            </a:r>
            <a:endParaRPr lang="en-US" dirty="0">
              <a:solidFill>
                <a:schemeClr val="bg1"/>
              </a:solidFill>
            </a:endParaRPr>
          </a:p>
        </p:txBody>
      </p:sp>
      <p:sp>
        <p:nvSpPr>
          <p:cNvPr id="4" name="TextBox 3">
            <a:extLst>
              <a:ext uri="{FF2B5EF4-FFF2-40B4-BE49-F238E27FC236}">
                <a16:creationId xmlns:a16="http://schemas.microsoft.com/office/drawing/2014/main" id="{3FDC337A-A8F4-47FC-A5B1-AE24426D8906}"/>
              </a:ext>
            </a:extLst>
          </p:cNvPr>
          <p:cNvSpPr txBox="1"/>
          <p:nvPr/>
        </p:nvSpPr>
        <p:spPr>
          <a:xfrm>
            <a:off x="852487" y="1386287"/>
            <a:ext cx="10487025" cy="4934684"/>
          </a:xfrm>
          <a:prstGeom prst="rect">
            <a:avLst/>
          </a:prstGeom>
          <a:noFill/>
        </p:spPr>
        <p:txBody>
          <a:bodyPr wrap="square">
            <a:spAutoFit/>
          </a:bodyPr>
          <a:lstStyle/>
          <a:p>
            <a:pPr marL="342900" indent="-342900">
              <a:lnSpc>
                <a:spcPct val="100000"/>
              </a:lnSpc>
              <a:spcBef>
                <a:spcPts val="399"/>
              </a:spcBef>
              <a:spcAft>
                <a:spcPts val="399"/>
              </a:spcAft>
              <a:buFont typeface="Wingdings" panose="05000000000000000000" pitchFamily="2" charset="2"/>
              <a:buChar char="Ø"/>
            </a:pPr>
            <a:r>
              <a:rPr lang="en-US" sz="2400" dirty="0">
                <a:latin typeface="Lato" panose="020F0502020204030203" pitchFamily="34" charset="0"/>
              </a:rPr>
              <a:t>2013 Act 306 requires that Fund 80 expenditures be audited by the school district’s auditor.</a:t>
            </a:r>
          </a:p>
          <a:p>
            <a:pPr marL="342900" indent="-342900">
              <a:lnSpc>
                <a:spcPct val="100000"/>
              </a:lnSpc>
              <a:spcBef>
                <a:spcPts val="399"/>
              </a:spcBef>
              <a:spcAft>
                <a:spcPts val="399"/>
              </a:spcAft>
              <a:buFont typeface="Wingdings" panose="05000000000000000000" pitchFamily="2" charset="2"/>
              <a:buChar char="Ø"/>
            </a:pPr>
            <a:r>
              <a:rPr lang="en-US" sz="2400" dirty="0">
                <a:latin typeface="Lato" panose="020F0502020204030203" pitchFamily="34" charset="0"/>
              </a:rPr>
              <a:t>NOTE: Current law already directs DPI to exclude from Shared Costs (for General Aid purposes) any Fund 80 expenditures. </a:t>
            </a:r>
          </a:p>
          <a:p>
            <a:pPr marL="342900" indent="-342900">
              <a:lnSpc>
                <a:spcPct val="100000"/>
              </a:lnSpc>
              <a:spcBef>
                <a:spcPts val="399"/>
              </a:spcBef>
              <a:spcAft>
                <a:spcPts val="399"/>
              </a:spcAft>
              <a:buFont typeface="Wingdings" panose="05000000000000000000" pitchFamily="2" charset="2"/>
              <a:buChar char="Ø"/>
            </a:pPr>
            <a:r>
              <a:rPr lang="en-US" sz="2400" dirty="0">
                <a:solidFill>
                  <a:schemeClr val="tx1"/>
                </a:solidFill>
                <a:latin typeface="Lato" panose="020F0502020204030203" pitchFamily="34" charset="0"/>
              </a:rPr>
              <a:t>If a </a:t>
            </a:r>
            <a:r>
              <a:rPr lang="en-US" sz="2400" dirty="0">
                <a:latin typeface="Lato" panose="020F0502020204030203" pitchFamily="34" charset="0"/>
              </a:rPr>
              <a:t>Fund 80</a:t>
            </a:r>
            <a:r>
              <a:rPr lang="en-US" sz="2400" dirty="0">
                <a:solidFill>
                  <a:schemeClr val="tx1"/>
                </a:solidFill>
                <a:latin typeface="Lato" panose="020F0502020204030203" pitchFamily="34" charset="0"/>
              </a:rPr>
              <a:t> expenditure audit determines that a district had inappropriately coded </a:t>
            </a:r>
            <a:r>
              <a:rPr lang="en-US" sz="2400" dirty="0">
                <a:latin typeface="Lato" panose="020F0502020204030203" pitchFamily="34" charset="0"/>
              </a:rPr>
              <a:t>Fund 80</a:t>
            </a:r>
            <a:r>
              <a:rPr lang="en-US" sz="2400" dirty="0">
                <a:solidFill>
                  <a:schemeClr val="tx1"/>
                </a:solidFill>
                <a:latin typeface="Lato" panose="020F0502020204030203" pitchFamily="34" charset="0"/>
              </a:rPr>
              <a:t> expenditures to Fund 10, those expenditures would have to be removed from Fund 10 and would decrease the district’s Shared Costs for General Aid purposes. </a:t>
            </a:r>
            <a:r>
              <a:rPr lang="en-US" sz="2400" dirty="0">
                <a:solidFill>
                  <a:srgbClr val="7030A0"/>
                </a:solidFill>
                <a:latin typeface="Lato" panose="020F0502020204030203" pitchFamily="34" charset="0"/>
                <a:hlinkClick r:id="rId2">
                  <a:extLst>
                    <a:ext uri="{A12FA001-AC4F-418D-AE19-62706E023703}">
                      <ahyp:hlinkClr xmlns:ahyp="http://schemas.microsoft.com/office/drawing/2018/hyperlinkcolor" val="tx"/>
                    </a:ext>
                  </a:extLst>
                </a:hlinkClick>
              </a:rPr>
              <a:t>Wis. Stat. § 121.91(4)(r)</a:t>
            </a:r>
            <a:r>
              <a:rPr lang="en-US" sz="2400" dirty="0">
                <a:solidFill>
                  <a:srgbClr val="7030A0"/>
                </a:solidFill>
                <a:latin typeface="Lato" panose="020F0502020204030203" pitchFamily="34" charset="0"/>
              </a:rPr>
              <a:t> </a:t>
            </a:r>
          </a:p>
          <a:p>
            <a:pPr marL="342900" indent="-342900">
              <a:lnSpc>
                <a:spcPct val="100000"/>
              </a:lnSpc>
              <a:spcBef>
                <a:spcPts val="399"/>
              </a:spcBef>
              <a:spcAft>
                <a:spcPts val="399"/>
              </a:spcAft>
              <a:buFont typeface="Wingdings" panose="05000000000000000000" pitchFamily="2" charset="2"/>
              <a:buChar char="Ø"/>
            </a:pPr>
            <a:r>
              <a:rPr lang="en-US" sz="2400" dirty="0">
                <a:latin typeface="Lato" panose="020F0502020204030203" pitchFamily="34" charset="0"/>
              </a:rPr>
              <a:t>Districts using Fund 80 will need to address this question:  When the program/activity is held in a K-12 facility, which Fund is paying for the utilities and other related cost?</a:t>
            </a:r>
          </a:p>
        </p:txBody>
      </p:sp>
    </p:spTree>
    <p:extLst>
      <p:ext uri="{BB962C8B-B14F-4D97-AF65-F5344CB8AC3E}">
        <p14:creationId xmlns:p14="http://schemas.microsoft.com/office/powerpoint/2010/main" val="2171714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sz="4687" b="0" i="0" u="none" strike="noStrike" kern="1200" cap="none" spc="0" normalizeH="0" baseline="0" noProof="0" dirty="0">
                <a:ln>
                  <a:noFill/>
                </a:ln>
                <a:solidFill>
                  <a:schemeClr val="bg1"/>
                </a:solidFill>
                <a:effectLst/>
                <a:uLnTx/>
                <a:uFillTx/>
                <a:latin typeface="Lato Black" panose="020F0A02020204030203" pitchFamily="34" charset="0"/>
                <a:ea typeface="+mj-ea"/>
                <a:cs typeface="Arial" pitchFamily="34" charset="0"/>
              </a:rPr>
              <a:t>Fund  80 (PI-80)</a:t>
            </a:r>
            <a:endParaRPr lang="en-US" dirty="0">
              <a:solidFill>
                <a:schemeClr val="bg1"/>
              </a:solidFill>
            </a:endParaRPr>
          </a:p>
        </p:txBody>
      </p:sp>
      <p:sp>
        <p:nvSpPr>
          <p:cNvPr id="4" name="TextBox 3">
            <a:extLst>
              <a:ext uri="{FF2B5EF4-FFF2-40B4-BE49-F238E27FC236}">
                <a16:creationId xmlns:a16="http://schemas.microsoft.com/office/drawing/2014/main" id="{CCDC52B8-04BB-4C6E-94D6-2E1C80255850}"/>
              </a:ext>
            </a:extLst>
          </p:cNvPr>
          <p:cNvSpPr txBox="1"/>
          <p:nvPr/>
        </p:nvSpPr>
        <p:spPr>
          <a:xfrm>
            <a:off x="1771651" y="1905745"/>
            <a:ext cx="8932068" cy="3765133"/>
          </a:xfrm>
          <a:prstGeom prst="rect">
            <a:avLst/>
          </a:prstGeom>
          <a:noFill/>
        </p:spPr>
        <p:txBody>
          <a:bodyPr wrap="square">
            <a:spAutoFit/>
          </a:bodyPr>
          <a:lstStyle/>
          <a:p>
            <a:pPr>
              <a:lnSpc>
                <a:spcPct val="100000"/>
              </a:lnSpc>
              <a:spcBef>
                <a:spcPts val="399"/>
              </a:spcBef>
              <a:spcAft>
                <a:spcPts val="399"/>
              </a:spcAft>
            </a:pPr>
            <a:r>
              <a:rPr lang="en-US" sz="2400" dirty="0">
                <a:latin typeface="Lato" panose="020F0502020204030203" pitchFamily="34" charset="0"/>
              </a:rPr>
              <a:t>Current law requires DPI to determine if ineligible Fund 80 expenditures exist </a:t>
            </a:r>
          </a:p>
          <a:p>
            <a:pPr>
              <a:lnSpc>
                <a:spcPct val="100000"/>
              </a:lnSpc>
              <a:spcBef>
                <a:spcPts val="399"/>
              </a:spcBef>
              <a:spcAft>
                <a:spcPts val="399"/>
              </a:spcAft>
            </a:pPr>
            <a:endParaRPr lang="en-US" sz="1000" dirty="0">
              <a:latin typeface="Lato" panose="020F0502020204030203" pitchFamily="34" charset="0"/>
            </a:endParaRPr>
          </a:p>
          <a:p>
            <a:pPr>
              <a:lnSpc>
                <a:spcPct val="100000"/>
              </a:lnSpc>
              <a:spcBef>
                <a:spcPts val="399"/>
              </a:spcBef>
              <a:spcAft>
                <a:spcPts val="399"/>
              </a:spcAft>
            </a:pPr>
            <a:r>
              <a:rPr lang="en-US" sz="2400" dirty="0">
                <a:solidFill>
                  <a:schemeClr val="tx1"/>
                </a:solidFill>
                <a:latin typeface="Lato" panose="020F0502020204030203" pitchFamily="34" charset="0"/>
              </a:rPr>
              <a:t>If reported in the audit process; DPI must reduce the district’s allowable revenue limit authority the following year by the amount of the ineligible </a:t>
            </a:r>
            <a:r>
              <a:rPr lang="en-US" sz="2400" dirty="0">
                <a:latin typeface="Lato" panose="020F0502020204030203" pitchFamily="34" charset="0"/>
              </a:rPr>
              <a:t>Fund 80</a:t>
            </a:r>
            <a:r>
              <a:rPr lang="en-US" sz="2400" dirty="0">
                <a:solidFill>
                  <a:schemeClr val="tx1"/>
                </a:solidFill>
                <a:latin typeface="Lato" panose="020F0502020204030203" pitchFamily="34" charset="0"/>
              </a:rPr>
              <a:t> expenditures; structured as a negative exemption rather than a reduction to the district’s base.</a:t>
            </a:r>
          </a:p>
          <a:p>
            <a:pPr>
              <a:lnSpc>
                <a:spcPct val="100000"/>
              </a:lnSpc>
              <a:spcBef>
                <a:spcPts val="399"/>
              </a:spcBef>
              <a:spcAft>
                <a:spcPts val="399"/>
              </a:spcAft>
            </a:pPr>
            <a:endParaRPr lang="en-US" sz="1000" dirty="0">
              <a:solidFill>
                <a:schemeClr val="tx1"/>
              </a:solidFill>
              <a:latin typeface="Lato" panose="020F0502020204030203" pitchFamily="34" charset="0"/>
            </a:endParaRPr>
          </a:p>
          <a:p>
            <a:pPr>
              <a:lnSpc>
                <a:spcPct val="100000"/>
              </a:lnSpc>
              <a:spcBef>
                <a:spcPts val="399"/>
              </a:spcBef>
              <a:spcAft>
                <a:spcPts val="399"/>
              </a:spcAft>
            </a:pPr>
            <a:r>
              <a:rPr lang="en-US" sz="2400" dirty="0">
                <a:latin typeface="Lato" panose="020F0502020204030203" pitchFamily="34" charset="0"/>
              </a:rPr>
              <a:t>This was first applied to the Revenue Limit calculation for the 2015-16 school year, based on 2014-15 expenditures. </a:t>
            </a:r>
          </a:p>
        </p:txBody>
      </p:sp>
    </p:spTree>
    <p:extLst>
      <p:ext uri="{BB962C8B-B14F-4D97-AF65-F5344CB8AC3E}">
        <p14:creationId xmlns:p14="http://schemas.microsoft.com/office/powerpoint/2010/main" val="900797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kumimoji="0" lang="en-US" sz="4687" b="0" i="0" u="none" strike="noStrike" kern="1200" cap="none" spc="0" normalizeH="0" baseline="0" noProof="0" dirty="0">
                <a:ln>
                  <a:noFill/>
                </a:ln>
                <a:solidFill>
                  <a:schemeClr val="bg1"/>
                </a:solidFill>
                <a:effectLst/>
                <a:uLnTx/>
                <a:uFillTx/>
                <a:latin typeface="Lato Black" panose="020F0A02020204030203" pitchFamily="34" charset="0"/>
                <a:ea typeface="+mj-ea"/>
                <a:cs typeface="Arial" pitchFamily="34" charset="0"/>
              </a:rPr>
              <a:t>Fund  80</a:t>
            </a:r>
            <a:endParaRPr lang="en-US" dirty="0">
              <a:solidFill>
                <a:schemeClr val="bg1"/>
              </a:solidFill>
            </a:endParaRPr>
          </a:p>
        </p:txBody>
      </p:sp>
      <p:sp>
        <p:nvSpPr>
          <p:cNvPr id="4" name="TextBox 3">
            <a:extLst>
              <a:ext uri="{FF2B5EF4-FFF2-40B4-BE49-F238E27FC236}">
                <a16:creationId xmlns:a16="http://schemas.microsoft.com/office/drawing/2014/main" id="{FCD716BA-F228-43F9-A8F7-83857CEF7521}"/>
              </a:ext>
            </a:extLst>
          </p:cNvPr>
          <p:cNvSpPr txBox="1"/>
          <p:nvPr/>
        </p:nvSpPr>
        <p:spPr>
          <a:xfrm>
            <a:off x="904876" y="1576464"/>
            <a:ext cx="10094118" cy="4298613"/>
          </a:xfrm>
          <a:prstGeom prst="rect">
            <a:avLst/>
          </a:prstGeom>
          <a:noFill/>
        </p:spPr>
        <p:txBody>
          <a:bodyPr wrap="square">
            <a:spAutoFit/>
          </a:bodyPr>
          <a:lstStyle/>
          <a:p>
            <a:pPr marL="0" indent="0">
              <a:lnSpc>
                <a:spcPct val="100000"/>
              </a:lnSpc>
              <a:spcBef>
                <a:spcPts val="399"/>
              </a:spcBef>
              <a:spcAft>
                <a:spcPts val="399"/>
              </a:spcAft>
              <a:buNone/>
            </a:pPr>
            <a:r>
              <a:rPr lang="en-US" sz="2400" b="1" dirty="0">
                <a:latin typeface="Lato" panose="020F0502020204030203" pitchFamily="34" charset="0"/>
              </a:rPr>
              <a:t>Preparing for an CPS audit;</a:t>
            </a:r>
          </a:p>
          <a:p>
            <a:pPr>
              <a:lnSpc>
                <a:spcPct val="100000"/>
              </a:lnSpc>
              <a:spcBef>
                <a:spcPts val="399"/>
              </a:spcBef>
              <a:spcAft>
                <a:spcPts val="399"/>
              </a:spcAft>
            </a:pPr>
            <a:r>
              <a:rPr lang="en-US" sz="2400" dirty="0">
                <a:latin typeface="Lato" panose="020F0502020204030203" pitchFamily="34" charset="0"/>
              </a:rPr>
              <a:t>Each program or service will need to be documented within the district’s accounting system. </a:t>
            </a:r>
          </a:p>
          <a:p>
            <a:pPr>
              <a:lnSpc>
                <a:spcPct val="100000"/>
              </a:lnSpc>
              <a:spcBef>
                <a:spcPts val="399"/>
              </a:spcBef>
              <a:spcAft>
                <a:spcPts val="399"/>
              </a:spcAft>
            </a:pPr>
            <a:r>
              <a:rPr lang="en-US" sz="2400" dirty="0">
                <a:solidFill>
                  <a:schemeClr val="tx1"/>
                </a:solidFill>
                <a:latin typeface="Lato" panose="020F0502020204030203" pitchFamily="34" charset="0"/>
              </a:rPr>
              <a:t>Supporting documentation will be part of the audit process.</a:t>
            </a:r>
          </a:p>
          <a:p>
            <a:pPr>
              <a:lnSpc>
                <a:spcPct val="100000"/>
              </a:lnSpc>
              <a:spcBef>
                <a:spcPts val="399"/>
              </a:spcBef>
              <a:spcAft>
                <a:spcPts val="399"/>
              </a:spcAft>
            </a:pPr>
            <a:r>
              <a:rPr lang="en-US" sz="2400" dirty="0">
                <a:latin typeface="Lato" panose="020F0502020204030203" pitchFamily="34" charset="0"/>
              </a:rPr>
              <a:t>Community Service Fund Information Wisconsin Uniform Financial Accounting Requirements (WUFAR) will assist each district in this process.</a:t>
            </a:r>
          </a:p>
          <a:p>
            <a:pPr>
              <a:lnSpc>
                <a:spcPct val="100000"/>
              </a:lnSpc>
              <a:spcBef>
                <a:spcPts val="399"/>
              </a:spcBef>
              <a:spcAft>
                <a:spcPts val="399"/>
              </a:spcAft>
            </a:pPr>
            <a:r>
              <a:rPr lang="en-US" sz="2400" dirty="0">
                <a:latin typeface="Lato" panose="020F0502020204030203" pitchFamily="34" charset="0"/>
              </a:rPr>
              <a:t>Our</a:t>
            </a:r>
            <a:r>
              <a:rPr lang="en-US" sz="2400" b="1" i="1" dirty="0">
                <a:latin typeface="Lato" panose="020F0502020204030203" pitchFamily="34" charset="0"/>
              </a:rPr>
              <a:t> </a:t>
            </a:r>
            <a:r>
              <a:rPr lang="en-US" sz="2400" b="1" dirty="0">
                <a:solidFill>
                  <a:srgbClr val="7030A0"/>
                </a:solidFill>
                <a:latin typeface="Lato" panose="020F0502020204030203" pitchFamily="34" charset="0"/>
                <a:hlinkClick r:id="rId2">
                  <a:extLst>
                    <a:ext uri="{A12FA001-AC4F-418D-AE19-62706E023703}">
                      <ahyp:hlinkClr xmlns:ahyp="http://schemas.microsoft.com/office/drawing/2018/hyperlinkcolor" val="tx"/>
                    </a:ext>
                  </a:extLst>
                </a:hlinkClick>
              </a:rPr>
              <a:t>Fund 80 Community Services Overview</a:t>
            </a:r>
            <a:r>
              <a:rPr lang="en-US" sz="2400" dirty="0">
                <a:solidFill>
                  <a:schemeClr val="accent6">
                    <a:lumMod val="60000"/>
                    <a:lumOff val="40000"/>
                  </a:schemeClr>
                </a:solidFill>
                <a:latin typeface="Lato" panose="020F0502020204030203" pitchFamily="34" charset="0"/>
              </a:rPr>
              <a:t> </a:t>
            </a:r>
            <a:r>
              <a:rPr lang="en-US" sz="2400" dirty="0">
                <a:latin typeface="Lato" panose="020F0502020204030203" pitchFamily="34" charset="0"/>
              </a:rPr>
              <a:t> webpage provides the most recent information regarding Fund 80.</a:t>
            </a:r>
          </a:p>
          <a:p>
            <a:pPr>
              <a:lnSpc>
                <a:spcPct val="100000"/>
              </a:lnSpc>
              <a:spcBef>
                <a:spcPts val="399"/>
              </a:spcBef>
              <a:spcAft>
                <a:spcPts val="399"/>
              </a:spcAft>
            </a:pPr>
            <a:r>
              <a:rPr lang="en-US" sz="2400" dirty="0">
                <a:solidFill>
                  <a:schemeClr val="tx1"/>
                </a:solidFill>
                <a:latin typeface="Lato" panose="020F0502020204030203" pitchFamily="34" charset="0"/>
              </a:rPr>
              <a:t>“Latest News” includes information on how  Fund 80 could re-paying Fund 10 for operational costs. </a:t>
            </a:r>
          </a:p>
        </p:txBody>
      </p:sp>
    </p:spTree>
    <p:extLst>
      <p:ext uri="{BB962C8B-B14F-4D97-AF65-F5344CB8AC3E}">
        <p14:creationId xmlns:p14="http://schemas.microsoft.com/office/powerpoint/2010/main" val="218790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What is a Transfer of Service (TOS)</a:t>
            </a:r>
          </a:p>
        </p:txBody>
      </p:sp>
      <p:sp>
        <p:nvSpPr>
          <p:cNvPr id="3" name="Text Placeholder 2"/>
          <p:cNvSpPr>
            <a:spLocks noGrp="1"/>
          </p:cNvSpPr>
          <p:nvPr>
            <p:ph type="body" sz="quarter" idx="14"/>
          </p:nvPr>
        </p:nvSpPr>
        <p:spPr>
          <a:xfrm>
            <a:off x="626535" y="1824452"/>
            <a:ext cx="10841565" cy="4411248"/>
          </a:xfrm>
        </p:spPr>
        <p:txBody>
          <a:bodyPr>
            <a:noAutofit/>
          </a:bodyPr>
          <a:lstStyle/>
          <a:p>
            <a:pPr marL="219451" indent="-219451">
              <a:lnSpc>
                <a:spcPct val="100000"/>
              </a:lnSpc>
              <a:spcAft>
                <a:spcPts val="2400"/>
              </a:spcAft>
              <a:buFont typeface="Arial" panose="020B0604020202020204" pitchFamily="34" charset="0"/>
              <a:buChar char="•"/>
            </a:pPr>
            <a:r>
              <a:rPr lang="en-US" sz="2400" dirty="0"/>
              <a:t>The Transfer of Service Exemption </a:t>
            </a:r>
            <a:r>
              <a:rPr lang="en-US" sz="2400" dirty="0">
                <a:hlinkClick r:id="rId3"/>
              </a:rPr>
              <a:t>(Wis. Stat. </a:t>
            </a:r>
            <a:r>
              <a:rPr lang="en-US" sz="2400" u="sng" dirty="0">
                <a:solidFill>
                  <a:srgbClr val="0070C0"/>
                </a:solidFill>
              </a:rPr>
              <a:t>§</a:t>
            </a:r>
            <a:r>
              <a:rPr lang="en-US" sz="2400" dirty="0">
                <a:hlinkClick r:id="rId3"/>
              </a:rPr>
              <a:t> 121.91(4)(a)3)</a:t>
            </a:r>
            <a:r>
              <a:rPr lang="en-US" sz="2400" dirty="0"/>
              <a:t> </a:t>
            </a:r>
            <a:r>
              <a:rPr lang="en-US" sz="2400" u="sng" dirty="0"/>
              <a:t>provides</a:t>
            </a:r>
            <a:r>
              <a:rPr lang="en-US" sz="2400" dirty="0"/>
              <a:t> that a school district which </a:t>
            </a:r>
            <a:r>
              <a:rPr lang="en-US" sz="2400" u="sng" dirty="0"/>
              <a:t>assumes responsibility </a:t>
            </a:r>
            <a:r>
              <a:rPr lang="en-US" sz="2400" dirty="0"/>
              <a:t>for a program or service </a:t>
            </a:r>
            <a:r>
              <a:rPr lang="en-US" sz="2400" u="sng" dirty="0"/>
              <a:t>from another governmental unit</a:t>
            </a:r>
            <a:r>
              <a:rPr lang="en-US" sz="2400" dirty="0"/>
              <a:t> may request and be granted </a:t>
            </a:r>
            <a:r>
              <a:rPr lang="en-US" sz="2400" u="sng" dirty="0"/>
              <a:t>an exemption to the district revenue limit</a:t>
            </a:r>
            <a:r>
              <a:rPr lang="en-US" sz="2400" dirty="0"/>
              <a:t>.</a:t>
            </a:r>
          </a:p>
          <a:p>
            <a:pPr marL="219451" indent="-219451">
              <a:lnSpc>
                <a:spcPct val="100000"/>
              </a:lnSpc>
              <a:spcAft>
                <a:spcPts val="2400"/>
              </a:spcAft>
              <a:buFont typeface="Arial" panose="020B0604020202020204" pitchFamily="34" charset="0"/>
              <a:buChar char="•"/>
            </a:pPr>
            <a:r>
              <a:rPr lang="en-US" sz="2400" dirty="0"/>
              <a:t>The Transfer of Service (TOS) request is for the estimated additional, increased cost as determined after a review of the district’s current staffing and service capacity of that program or service.</a:t>
            </a:r>
          </a:p>
          <a:p>
            <a:pPr marL="219451" indent="-219451">
              <a:lnSpc>
                <a:spcPct val="100000"/>
              </a:lnSpc>
              <a:spcAft>
                <a:spcPts val="2400"/>
              </a:spcAft>
              <a:buFont typeface="Arial" panose="020B0604020202020204" pitchFamily="34" charset="0"/>
              <a:buChar char="•"/>
            </a:pPr>
            <a:r>
              <a:rPr lang="en-US" sz="2400" dirty="0">
                <a:solidFill>
                  <a:srgbClr val="292F33"/>
                </a:solidFill>
              </a:rPr>
              <a:t>A TOS request can be for an individual student or between the school district and a local municipality, such as city or county. </a:t>
            </a:r>
            <a:endParaRPr lang="en-US" sz="2400" dirty="0"/>
          </a:p>
        </p:txBody>
      </p:sp>
    </p:spTree>
    <p:extLst>
      <p:ext uri="{BB962C8B-B14F-4D97-AF65-F5344CB8AC3E}">
        <p14:creationId xmlns:p14="http://schemas.microsoft.com/office/powerpoint/2010/main" val="308342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a:r>
              <a:rPr lang="en-US" sz="4297" b="0" dirty="0">
                <a:solidFill>
                  <a:srgbClr val="FFFF00"/>
                </a:solidFill>
                <a:latin typeface="Lato Black" panose="020F0A02020204030203" pitchFamily="34" charset="0"/>
                <a:ea typeface="+mj-ea"/>
                <a:cs typeface="+mj-cs"/>
              </a:rPr>
              <a:t>      </a:t>
            </a:r>
            <a:br>
              <a:rPr kumimoji="0" lang="en-US" sz="4297"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endParaRPr lang="en-US" dirty="0"/>
          </a:p>
        </p:txBody>
      </p:sp>
      <p:sp>
        <p:nvSpPr>
          <p:cNvPr id="3" name="TextBox 2">
            <a:extLst>
              <a:ext uri="{FF2B5EF4-FFF2-40B4-BE49-F238E27FC236}">
                <a16:creationId xmlns:a16="http://schemas.microsoft.com/office/drawing/2014/main" id="{9598393B-ECEE-4146-AFFB-2C891517F012}"/>
              </a:ext>
            </a:extLst>
          </p:cNvPr>
          <p:cNvSpPr txBox="1"/>
          <p:nvPr/>
        </p:nvSpPr>
        <p:spPr>
          <a:xfrm>
            <a:off x="2085975" y="3013501"/>
            <a:ext cx="8362950" cy="830997"/>
          </a:xfrm>
          <a:prstGeom prst="rect">
            <a:avLst/>
          </a:prstGeom>
          <a:noFill/>
        </p:spPr>
        <p:txBody>
          <a:bodyPr wrap="square" rtlCol="0">
            <a:spAutoFit/>
          </a:bodyPr>
          <a:lstStyle/>
          <a:p>
            <a:r>
              <a:rPr lang="en-US" sz="4800" b="1" i="1" dirty="0">
                <a:latin typeface="Lato" panose="020F0502020204030203" pitchFamily="34" charset="0"/>
              </a:rPr>
              <a:t>Energy Efficiency Exemptions</a:t>
            </a:r>
          </a:p>
        </p:txBody>
      </p:sp>
    </p:spTree>
    <p:extLst>
      <p:ext uri="{BB962C8B-B14F-4D97-AF65-F5344CB8AC3E}">
        <p14:creationId xmlns:p14="http://schemas.microsoft.com/office/powerpoint/2010/main" val="1322011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What is a Transfer of Service (TOS)</a:t>
            </a:r>
          </a:p>
        </p:txBody>
      </p:sp>
      <p:sp>
        <p:nvSpPr>
          <p:cNvPr id="3" name="Text Placeholder 2"/>
          <p:cNvSpPr>
            <a:spLocks noGrp="1"/>
          </p:cNvSpPr>
          <p:nvPr>
            <p:ph type="body" sz="quarter" idx="14"/>
          </p:nvPr>
        </p:nvSpPr>
        <p:spPr>
          <a:xfrm>
            <a:off x="626535" y="1837152"/>
            <a:ext cx="10841565" cy="4411248"/>
          </a:xfrm>
        </p:spPr>
        <p:txBody>
          <a:bodyPr>
            <a:noAutofit/>
          </a:bodyPr>
          <a:lstStyle/>
          <a:p>
            <a:pPr marL="219451" indent="-219451">
              <a:lnSpc>
                <a:spcPct val="100000"/>
              </a:lnSpc>
              <a:spcAft>
                <a:spcPts val="2400"/>
              </a:spcAft>
              <a:buFont typeface="Arial" panose="020B0604020202020204" pitchFamily="34" charset="0"/>
              <a:buChar char="•"/>
            </a:pPr>
            <a:r>
              <a:rPr lang="en-US" sz="2400" dirty="0"/>
              <a:t>Transfer of financial responsibility between a school district and a local municipality, where the municipality </a:t>
            </a:r>
            <a:r>
              <a:rPr lang="en-US" sz="2400" u="sng" dirty="0"/>
              <a:t>previously</a:t>
            </a:r>
            <a:r>
              <a:rPr lang="en-US" sz="2400" dirty="0"/>
              <a:t> paid related costs are processed through a </a:t>
            </a:r>
            <a:r>
              <a:rPr lang="en-US" sz="2400" dirty="0">
                <a:hlinkClick r:id="rId3"/>
              </a:rPr>
              <a:t>Narrative Transfer of Service</a:t>
            </a:r>
            <a:r>
              <a:rPr lang="en-US" sz="2400" dirty="0"/>
              <a:t> process.</a:t>
            </a:r>
          </a:p>
          <a:p>
            <a:pPr marL="219451" indent="-219451">
              <a:lnSpc>
                <a:spcPct val="100000"/>
              </a:lnSpc>
              <a:spcAft>
                <a:spcPts val="2400"/>
              </a:spcAft>
              <a:buFont typeface="Arial" panose="020B0604020202020204" pitchFamily="34" charset="0"/>
              <a:buChar char="•"/>
            </a:pPr>
            <a:r>
              <a:rPr lang="en-US" sz="2400" dirty="0"/>
              <a:t>Individual student requests are processed through the </a:t>
            </a:r>
            <a:r>
              <a:rPr lang="en-US" sz="2400" dirty="0">
                <a:hlinkClick r:id="rId4"/>
              </a:rPr>
              <a:t>PI-5000</a:t>
            </a:r>
            <a:r>
              <a:rPr lang="en-US" sz="2400" dirty="0"/>
              <a:t> TOS online portal</a:t>
            </a:r>
            <a:r>
              <a:rPr lang="en-US" sz="2400" dirty="0">
                <a:solidFill>
                  <a:srgbClr val="292F33"/>
                </a:solidFill>
              </a:rPr>
              <a:t>. </a:t>
            </a:r>
          </a:p>
          <a:p>
            <a:pPr marL="219451" indent="-219451">
              <a:lnSpc>
                <a:spcPct val="100000"/>
              </a:lnSpc>
              <a:spcAft>
                <a:spcPts val="2400"/>
              </a:spcAft>
              <a:buFont typeface="Arial" panose="020B0604020202020204" pitchFamily="34" charset="0"/>
              <a:buChar char="•"/>
            </a:pPr>
            <a:r>
              <a:rPr lang="en-US" sz="2400" dirty="0"/>
              <a:t>Majority of requests are for individual students.</a:t>
            </a:r>
          </a:p>
        </p:txBody>
      </p:sp>
    </p:spTree>
    <p:extLst>
      <p:ext uri="{BB962C8B-B14F-4D97-AF65-F5344CB8AC3E}">
        <p14:creationId xmlns:p14="http://schemas.microsoft.com/office/powerpoint/2010/main" val="1209360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with XL chart or image" hidden="1">
            <a:extLst>
              <a:ext uri="{FF2B5EF4-FFF2-40B4-BE49-F238E27FC236}">
                <a16:creationId xmlns:a16="http://schemas.microsoft.com/office/drawing/2014/main" id="{73713874-326F-6643-B809-2077DDBB1C2D}"/>
              </a:ext>
            </a:extLst>
          </p:cNvPr>
          <p:cNvSpPr>
            <a:spLocks noGrp="1"/>
          </p:cNvSpPr>
          <p:nvPr>
            <p:ph type="title" idx="4294967295"/>
          </p:nvPr>
        </p:nvSpPr>
        <p:spPr/>
        <p:txBody>
          <a:bodyPr/>
          <a:lstStyle/>
          <a:p>
            <a:r>
              <a:rPr lang="en-US" dirty="0"/>
              <a:t>Sample with XL</a:t>
            </a:r>
            <a:r>
              <a:rPr lang="en-US" baseline="0" dirty="0"/>
              <a:t> chart or image</a:t>
            </a:r>
            <a:endParaRPr lang="en-US" dirty="0"/>
          </a:p>
        </p:txBody>
      </p:sp>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lstStyle/>
          <a:p>
            <a:r>
              <a:rPr lang="en-US" dirty="0"/>
              <a:t> TOS Eligibility</a:t>
            </a:r>
          </a:p>
        </p:txBody>
      </p:sp>
      <p:pic>
        <p:nvPicPr>
          <p:cNvPr id="9" name="Picture 8">
            <a:extLst>
              <a:ext uri="{FF2B5EF4-FFF2-40B4-BE49-F238E27FC236}">
                <a16:creationId xmlns:a16="http://schemas.microsoft.com/office/drawing/2014/main" id="{3427CD1A-2770-44FE-9C73-9AEB25F80EE8}"/>
              </a:ext>
            </a:extLst>
          </p:cNvPr>
          <p:cNvPicPr>
            <a:picLocks noChangeAspect="1"/>
          </p:cNvPicPr>
          <p:nvPr/>
        </p:nvPicPr>
        <p:blipFill>
          <a:blip r:embed="rId3"/>
          <a:stretch>
            <a:fillRect/>
          </a:stretch>
        </p:blipFill>
        <p:spPr>
          <a:xfrm>
            <a:off x="-29633" y="2949921"/>
            <a:ext cx="12192000" cy="2930891"/>
          </a:xfrm>
          <a:prstGeom prst="rect">
            <a:avLst/>
          </a:prstGeom>
        </p:spPr>
      </p:pic>
      <p:sp>
        <p:nvSpPr>
          <p:cNvPr id="5" name="Text Placeholder 2">
            <a:extLst>
              <a:ext uri="{FF2B5EF4-FFF2-40B4-BE49-F238E27FC236}">
                <a16:creationId xmlns:a16="http://schemas.microsoft.com/office/drawing/2014/main" id="{331A4033-D2AB-47BA-851D-C28EB76C5304}"/>
              </a:ext>
            </a:extLst>
          </p:cNvPr>
          <p:cNvSpPr txBox="1">
            <a:spLocks/>
          </p:cNvSpPr>
          <p:nvPr/>
        </p:nvSpPr>
        <p:spPr>
          <a:xfrm>
            <a:off x="800101" y="1837154"/>
            <a:ext cx="11142132" cy="724013"/>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2400"/>
              </a:spcAft>
              <a:buNone/>
            </a:pPr>
            <a:r>
              <a:rPr lang="en-US" sz="2133" dirty="0"/>
              <a:t>Eligibility Requirement #1: Be within the current application timeline</a:t>
            </a:r>
          </a:p>
        </p:txBody>
      </p:sp>
    </p:spTree>
    <p:extLst>
      <p:ext uri="{BB962C8B-B14F-4D97-AF65-F5344CB8AC3E}">
        <p14:creationId xmlns:p14="http://schemas.microsoft.com/office/powerpoint/2010/main" val="90378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Eligibility</a:t>
            </a:r>
          </a:p>
        </p:txBody>
      </p:sp>
      <p:sp>
        <p:nvSpPr>
          <p:cNvPr id="7" name="Text Placeholder 2">
            <a:extLst>
              <a:ext uri="{FF2B5EF4-FFF2-40B4-BE49-F238E27FC236}">
                <a16:creationId xmlns:a16="http://schemas.microsoft.com/office/drawing/2014/main" id="{3A311B4B-EA2A-4DDC-B40A-6959BBB60490}"/>
              </a:ext>
            </a:extLst>
          </p:cNvPr>
          <p:cNvSpPr txBox="1">
            <a:spLocks/>
          </p:cNvSpPr>
          <p:nvPr/>
        </p:nvSpPr>
        <p:spPr>
          <a:xfrm>
            <a:off x="575734" y="2336687"/>
            <a:ext cx="10938932" cy="4127613"/>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b="1" dirty="0"/>
              <a:t>Wisconsin school districts, including:</a:t>
            </a:r>
          </a:p>
          <a:p>
            <a:pPr marL="838179" lvl="1" indent="-380990">
              <a:lnSpc>
                <a:spcPct val="100000"/>
              </a:lnSpc>
              <a:spcAft>
                <a:spcPts val="800"/>
              </a:spcAft>
              <a:buFont typeface="Arial" panose="020B0604020202020204" pitchFamily="34" charset="0"/>
              <a:buChar char="•"/>
            </a:pPr>
            <a:r>
              <a:rPr lang="en-US" b="1" dirty="0"/>
              <a:t>A district that educates a student as a result of their residing in a juvenile detention facility, county jail, group or foster home, or another county-ordered placement without an educational program (whether or not that district received State Tuition reimbursement for the student).</a:t>
            </a:r>
          </a:p>
          <a:p>
            <a:pPr marL="838179" lvl="1" indent="-380990">
              <a:lnSpc>
                <a:spcPct val="100000"/>
              </a:lnSpc>
              <a:spcAft>
                <a:spcPts val="800"/>
              </a:spcAft>
              <a:buFont typeface="Arial" panose="020B0604020202020204" pitchFamily="34" charset="0"/>
              <a:buChar char="•"/>
            </a:pPr>
            <a:r>
              <a:rPr lang="en-US" b="1" dirty="0"/>
              <a:t>A district that places a student with one of the DPI schools (WCVBI or WESP-DHH).</a:t>
            </a:r>
          </a:p>
          <a:p>
            <a:pPr marL="838179" lvl="1" indent="-380990">
              <a:lnSpc>
                <a:spcPct val="100000"/>
              </a:lnSpc>
              <a:spcAft>
                <a:spcPts val="800"/>
              </a:spcAft>
              <a:buFont typeface="Arial" panose="020B0604020202020204" pitchFamily="34" charset="0"/>
              <a:buChar char="•"/>
            </a:pPr>
            <a:r>
              <a:rPr lang="en-US" b="1" dirty="0"/>
              <a:t> District charter school.</a:t>
            </a:r>
          </a:p>
        </p:txBody>
      </p:sp>
      <p:sp>
        <p:nvSpPr>
          <p:cNvPr id="5" name="Text Placeholder 2">
            <a:extLst>
              <a:ext uri="{FF2B5EF4-FFF2-40B4-BE49-F238E27FC236}">
                <a16:creationId xmlns:a16="http://schemas.microsoft.com/office/drawing/2014/main" id="{3C7CB6BE-6C35-4587-B15E-9F9D355BB263}"/>
              </a:ext>
            </a:extLst>
          </p:cNvPr>
          <p:cNvSpPr txBox="1">
            <a:spLocks/>
          </p:cNvSpPr>
          <p:nvPr/>
        </p:nvSpPr>
        <p:spPr>
          <a:xfrm>
            <a:off x="42334" y="1487110"/>
            <a:ext cx="12111567" cy="724013"/>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2400"/>
              </a:spcAft>
              <a:buNone/>
            </a:pPr>
            <a:r>
              <a:rPr lang="en-US" sz="2133" dirty="0"/>
              <a:t>Eligibility Requirement #2: The student came to your district from another governmental unit</a:t>
            </a:r>
          </a:p>
        </p:txBody>
      </p:sp>
    </p:spTree>
    <p:extLst>
      <p:ext uri="{BB962C8B-B14F-4D97-AF65-F5344CB8AC3E}">
        <p14:creationId xmlns:p14="http://schemas.microsoft.com/office/powerpoint/2010/main" val="1524727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Eligibility</a:t>
            </a:r>
          </a:p>
        </p:txBody>
      </p:sp>
      <p:sp>
        <p:nvSpPr>
          <p:cNvPr id="7" name="Text Placeholder 2">
            <a:extLst>
              <a:ext uri="{FF2B5EF4-FFF2-40B4-BE49-F238E27FC236}">
                <a16:creationId xmlns:a16="http://schemas.microsoft.com/office/drawing/2014/main" id="{3A311B4B-EA2A-4DDC-B40A-6959BBB60490}"/>
              </a:ext>
            </a:extLst>
          </p:cNvPr>
          <p:cNvSpPr txBox="1">
            <a:spLocks/>
          </p:cNvSpPr>
          <p:nvPr/>
        </p:nvSpPr>
        <p:spPr>
          <a:xfrm>
            <a:off x="550334" y="2268954"/>
            <a:ext cx="10938932" cy="4127613"/>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b="1" dirty="0"/>
              <a:t>Other Wisconsin governmental units :</a:t>
            </a:r>
          </a:p>
          <a:p>
            <a:pPr marL="838179" lvl="1" indent="-380990">
              <a:lnSpc>
                <a:spcPct val="100000"/>
              </a:lnSpc>
              <a:spcAft>
                <a:spcPts val="800"/>
              </a:spcAft>
              <a:buFont typeface="Arial" panose="020B0604020202020204" pitchFamily="34" charset="0"/>
              <a:buChar char="•"/>
            </a:pPr>
            <a:r>
              <a:rPr lang="en-US" b="1" dirty="0"/>
              <a:t>Independent (2r or 2x) charter schools.</a:t>
            </a:r>
          </a:p>
          <a:p>
            <a:pPr marL="838179" lvl="1" indent="-380990">
              <a:lnSpc>
                <a:spcPct val="100000"/>
              </a:lnSpc>
              <a:spcAft>
                <a:spcPts val="800"/>
              </a:spcAft>
              <a:buFont typeface="Arial" panose="020B0604020202020204" pitchFamily="34" charset="0"/>
              <a:buChar char="•"/>
            </a:pPr>
            <a:r>
              <a:rPr lang="en-US" b="1" dirty="0"/>
              <a:t>Wisconsin counties with birth-to-three programs for children with disabilities.</a:t>
            </a:r>
          </a:p>
          <a:p>
            <a:pPr marL="838179" lvl="1" indent="-380990">
              <a:lnSpc>
                <a:spcPct val="100000"/>
              </a:lnSpc>
              <a:spcAft>
                <a:spcPts val="800"/>
              </a:spcAft>
              <a:buFont typeface="Arial" panose="020B0604020202020204" pitchFamily="34" charset="0"/>
              <a:buChar char="•"/>
            </a:pPr>
            <a:r>
              <a:rPr lang="en-US" b="1" dirty="0"/>
              <a:t>Facilities run by the State of Wisconsin which are considered LEAs: Lincoln Hills School, and the Winnebago and Mendota Mental Health Institutes.</a:t>
            </a:r>
          </a:p>
          <a:p>
            <a:pPr marL="838179" lvl="1" indent="-380990">
              <a:lnSpc>
                <a:spcPct val="100000"/>
              </a:lnSpc>
              <a:spcAft>
                <a:spcPts val="800"/>
              </a:spcAft>
              <a:buFont typeface="Arial" panose="020B0604020202020204" pitchFamily="34" charset="0"/>
              <a:buChar char="•"/>
            </a:pPr>
            <a:endParaRPr lang="en-US" dirty="0"/>
          </a:p>
        </p:txBody>
      </p:sp>
      <p:sp>
        <p:nvSpPr>
          <p:cNvPr id="5" name="Text Placeholder 2">
            <a:extLst>
              <a:ext uri="{FF2B5EF4-FFF2-40B4-BE49-F238E27FC236}">
                <a16:creationId xmlns:a16="http://schemas.microsoft.com/office/drawing/2014/main" id="{9E842A50-4C72-4F57-9566-50E7F55E7809}"/>
              </a:ext>
            </a:extLst>
          </p:cNvPr>
          <p:cNvSpPr txBox="1">
            <a:spLocks/>
          </p:cNvSpPr>
          <p:nvPr/>
        </p:nvSpPr>
        <p:spPr>
          <a:xfrm>
            <a:off x="42334" y="1487110"/>
            <a:ext cx="12111567" cy="724013"/>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2400"/>
              </a:spcAft>
              <a:buNone/>
            </a:pPr>
            <a:r>
              <a:rPr lang="en-US" sz="2133" dirty="0"/>
              <a:t>Eligibility Requirement #2: The student came to your district from another governmental unit</a:t>
            </a:r>
          </a:p>
        </p:txBody>
      </p:sp>
    </p:spTree>
    <p:extLst>
      <p:ext uri="{BB962C8B-B14F-4D97-AF65-F5344CB8AC3E}">
        <p14:creationId xmlns:p14="http://schemas.microsoft.com/office/powerpoint/2010/main" val="4042211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Eligibility</a:t>
            </a:r>
          </a:p>
        </p:txBody>
      </p:sp>
      <p:sp>
        <p:nvSpPr>
          <p:cNvPr id="7" name="Text Placeholder 2">
            <a:extLst>
              <a:ext uri="{FF2B5EF4-FFF2-40B4-BE49-F238E27FC236}">
                <a16:creationId xmlns:a16="http://schemas.microsoft.com/office/drawing/2014/main" id="{3A311B4B-EA2A-4DDC-B40A-6959BBB60490}"/>
              </a:ext>
            </a:extLst>
          </p:cNvPr>
          <p:cNvSpPr txBox="1">
            <a:spLocks/>
          </p:cNvSpPr>
          <p:nvPr/>
        </p:nvSpPr>
        <p:spPr>
          <a:xfrm>
            <a:off x="660401" y="2404420"/>
            <a:ext cx="10938932" cy="2806813"/>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b="1" dirty="0"/>
              <a:t>Public schools outside Wisconsin, including :</a:t>
            </a:r>
          </a:p>
          <a:p>
            <a:pPr marL="838179" lvl="1" indent="-380990">
              <a:lnSpc>
                <a:spcPct val="100000"/>
              </a:lnSpc>
              <a:spcAft>
                <a:spcPts val="800"/>
              </a:spcAft>
              <a:buFont typeface="Arial" panose="020B0604020202020204" pitchFamily="34" charset="0"/>
              <a:buChar char="•"/>
            </a:pPr>
            <a:r>
              <a:rPr lang="en-US" b="1" dirty="0"/>
              <a:t>Schools operated by another state or sub-unit of another state,</a:t>
            </a:r>
          </a:p>
          <a:p>
            <a:pPr marL="838179" lvl="1" indent="-380990">
              <a:lnSpc>
                <a:spcPct val="100000"/>
              </a:lnSpc>
              <a:spcAft>
                <a:spcPts val="800"/>
              </a:spcAft>
              <a:buFont typeface="Arial" panose="020B0604020202020204" pitchFamily="34" charset="0"/>
              <a:buChar char="•"/>
            </a:pPr>
            <a:r>
              <a:rPr lang="en-US" b="1" dirty="0"/>
              <a:t>Schools operated by the federal government; and</a:t>
            </a:r>
          </a:p>
          <a:p>
            <a:pPr marL="838179" lvl="1" indent="-380990">
              <a:lnSpc>
                <a:spcPct val="100000"/>
              </a:lnSpc>
              <a:spcAft>
                <a:spcPts val="800"/>
              </a:spcAft>
              <a:buFont typeface="Arial" panose="020B0604020202020204" pitchFamily="34" charset="0"/>
              <a:buChar char="•"/>
            </a:pPr>
            <a:r>
              <a:rPr lang="en-US" b="1" dirty="0"/>
              <a:t>Schools operated by a foreign country or sub-unit of a foreign country.</a:t>
            </a:r>
          </a:p>
        </p:txBody>
      </p:sp>
      <p:sp>
        <p:nvSpPr>
          <p:cNvPr id="5" name="Text Placeholder 2">
            <a:extLst>
              <a:ext uri="{FF2B5EF4-FFF2-40B4-BE49-F238E27FC236}">
                <a16:creationId xmlns:a16="http://schemas.microsoft.com/office/drawing/2014/main" id="{DF9CE638-5EF3-4EF1-BDA1-758E2AA7293B}"/>
              </a:ext>
            </a:extLst>
          </p:cNvPr>
          <p:cNvSpPr txBox="1">
            <a:spLocks/>
          </p:cNvSpPr>
          <p:nvPr/>
        </p:nvSpPr>
        <p:spPr>
          <a:xfrm>
            <a:off x="42334" y="1487110"/>
            <a:ext cx="12111567" cy="724013"/>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2400"/>
              </a:spcAft>
              <a:buNone/>
            </a:pPr>
            <a:r>
              <a:rPr lang="en-US" sz="2133" dirty="0"/>
              <a:t>Eligibility Requirement #2: The student came to your district from another governmental unit</a:t>
            </a:r>
          </a:p>
        </p:txBody>
      </p:sp>
    </p:spTree>
    <p:extLst>
      <p:ext uri="{BB962C8B-B14F-4D97-AF65-F5344CB8AC3E}">
        <p14:creationId xmlns:p14="http://schemas.microsoft.com/office/powerpoint/2010/main" val="3581931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Eligibility</a:t>
            </a:r>
          </a:p>
        </p:txBody>
      </p:sp>
      <p:sp>
        <p:nvSpPr>
          <p:cNvPr id="5" name="Text Placeholder 2">
            <a:extLst>
              <a:ext uri="{FF2B5EF4-FFF2-40B4-BE49-F238E27FC236}">
                <a16:creationId xmlns:a16="http://schemas.microsoft.com/office/drawing/2014/main" id="{A11846E3-2139-4033-81CC-046F602A949F}"/>
              </a:ext>
            </a:extLst>
          </p:cNvPr>
          <p:cNvSpPr txBox="1">
            <a:spLocks/>
          </p:cNvSpPr>
          <p:nvPr/>
        </p:nvSpPr>
        <p:spPr>
          <a:xfrm>
            <a:off x="42334" y="1487110"/>
            <a:ext cx="12111567" cy="724013"/>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2400"/>
              </a:spcAft>
              <a:buNone/>
            </a:pPr>
            <a:r>
              <a:rPr lang="en-US" sz="2133" dirty="0"/>
              <a:t>Eligibility Requirement #3: The student is a student with a disability or limited English proficiency</a:t>
            </a:r>
          </a:p>
        </p:txBody>
      </p:sp>
      <p:sp>
        <p:nvSpPr>
          <p:cNvPr id="8" name="Text Placeholder 2">
            <a:extLst>
              <a:ext uri="{FF2B5EF4-FFF2-40B4-BE49-F238E27FC236}">
                <a16:creationId xmlns:a16="http://schemas.microsoft.com/office/drawing/2014/main" id="{1375356E-7828-43E2-B378-EF89507B54B8}"/>
              </a:ext>
            </a:extLst>
          </p:cNvPr>
          <p:cNvSpPr>
            <a:spLocks noGrp="1"/>
          </p:cNvSpPr>
          <p:nvPr>
            <p:ph type="body" sz="quarter" idx="14"/>
          </p:nvPr>
        </p:nvSpPr>
        <p:spPr>
          <a:xfrm>
            <a:off x="1212850" y="2641486"/>
            <a:ext cx="9766300" cy="3458748"/>
          </a:xfrm>
        </p:spPr>
        <p:txBody>
          <a:bodyPr>
            <a:noAutofit/>
          </a:bodyPr>
          <a:lstStyle/>
          <a:p>
            <a:pPr marL="219451" indent="-219451">
              <a:lnSpc>
                <a:spcPct val="100000"/>
              </a:lnSpc>
              <a:spcAft>
                <a:spcPts val="2400"/>
              </a:spcAft>
              <a:buFont typeface="Arial" panose="020B0604020202020204" pitchFamily="34" charset="0"/>
              <a:buChar char="•"/>
            </a:pPr>
            <a:r>
              <a:rPr lang="en-US" sz="2400" dirty="0"/>
              <a:t>Transferred into the district with an identified need.</a:t>
            </a:r>
          </a:p>
          <a:p>
            <a:pPr marL="219451" indent="-219451">
              <a:lnSpc>
                <a:spcPct val="100000"/>
              </a:lnSpc>
              <a:spcAft>
                <a:spcPts val="2400"/>
              </a:spcAft>
              <a:buFont typeface="Arial" panose="020B0604020202020204" pitchFamily="34" charset="0"/>
              <a:buChar char="•"/>
            </a:pPr>
            <a:r>
              <a:rPr lang="en-US" sz="2400" dirty="0"/>
              <a:t>Typically, the need will be identified by an Individualized Education Program (IEP) or English Learner (EL) service plan with a Limited English Proficient (LEP) classification of 1 through 5.</a:t>
            </a:r>
          </a:p>
          <a:p>
            <a:pPr marL="219451" indent="-219451">
              <a:lnSpc>
                <a:spcPct val="100000"/>
              </a:lnSpc>
              <a:spcAft>
                <a:spcPts val="2400"/>
              </a:spcAft>
              <a:buFont typeface="Arial" panose="020B0604020202020204" pitchFamily="34" charset="0"/>
              <a:buChar char="•"/>
            </a:pPr>
            <a:r>
              <a:rPr lang="en-US" sz="2400" dirty="0"/>
              <a:t>A district is not eligible to receive a Transfer of Service exemption for new services required by an evaluation or re-evaluation of a student after they transfer into the district.</a:t>
            </a:r>
          </a:p>
        </p:txBody>
      </p:sp>
    </p:spTree>
    <p:extLst>
      <p:ext uri="{BB962C8B-B14F-4D97-AF65-F5344CB8AC3E}">
        <p14:creationId xmlns:p14="http://schemas.microsoft.com/office/powerpoint/2010/main" val="369559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Eligibility</a:t>
            </a:r>
          </a:p>
        </p:txBody>
      </p:sp>
      <p:sp>
        <p:nvSpPr>
          <p:cNvPr id="5" name="Text Placeholder 2">
            <a:extLst>
              <a:ext uri="{FF2B5EF4-FFF2-40B4-BE49-F238E27FC236}">
                <a16:creationId xmlns:a16="http://schemas.microsoft.com/office/drawing/2014/main" id="{A11846E3-2139-4033-81CC-046F602A949F}"/>
              </a:ext>
            </a:extLst>
          </p:cNvPr>
          <p:cNvSpPr txBox="1">
            <a:spLocks/>
          </p:cNvSpPr>
          <p:nvPr/>
        </p:nvSpPr>
        <p:spPr>
          <a:xfrm>
            <a:off x="42334" y="1487110"/>
            <a:ext cx="12111567" cy="724013"/>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2400"/>
              </a:spcAft>
              <a:buNone/>
            </a:pPr>
            <a:r>
              <a:rPr lang="en-US" sz="2133" dirty="0"/>
              <a:t>Eligibility Requirement #4: There is an increased cost for the district</a:t>
            </a:r>
          </a:p>
        </p:txBody>
      </p:sp>
      <p:sp>
        <p:nvSpPr>
          <p:cNvPr id="8" name="Text Placeholder 2">
            <a:extLst>
              <a:ext uri="{FF2B5EF4-FFF2-40B4-BE49-F238E27FC236}">
                <a16:creationId xmlns:a16="http://schemas.microsoft.com/office/drawing/2014/main" id="{1375356E-7828-43E2-B378-EF89507B54B8}"/>
              </a:ext>
            </a:extLst>
          </p:cNvPr>
          <p:cNvSpPr>
            <a:spLocks noGrp="1"/>
          </p:cNvSpPr>
          <p:nvPr>
            <p:ph type="body" sz="quarter" idx="14"/>
          </p:nvPr>
        </p:nvSpPr>
        <p:spPr>
          <a:xfrm>
            <a:off x="740833" y="2641485"/>
            <a:ext cx="10701867" cy="3348681"/>
          </a:xfrm>
        </p:spPr>
        <p:txBody>
          <a:bodyPr>
            <a:noAutofit/>
          </a:bodyPr>
          <a:lstStyle/>
          <a:p>
            <a:pPr marL="219451" indent="-219451">
              <a:lnSpc>
                <a:spcPct val="100000"/>
              </a:lnSpc>
              <a:spcAft>
                <a:spcPts val="2400"/>
              </a:spcAft>
              <a:buFont typeface="Arial" panose="020B0604020202020204" pitchFamily="34" charset="0"/>
              <a:buChar char="•"/>
            </a:pPr>
            <a:r>
              <a:rPr lang="en-US" sz="2400" dirty="0"/>
              <a:t>This is not the same as just an increase in service. </a:t>
            </a:r>
          </a:p>
          <a:p>
            <a:pPr marL="219451" indent="-219451">
              <a:lnSpc>
                <a:spcPct val="100000"/>
              </a:lnSpc>
              <a:spcAft>
                <a:spcPts val="2400"/>
              </a:spcAft>
              <a:buFont typeface="Arial" panose="020B0604020202020204" pitchFamily="34" charset="0"/>
              <a:buChar char="•"/>
            </a:pPr>
            <a:r>
              <a:rPr lang="en-US" sz="2400" dirty="0"/>
              <a:t>TOS Eligible Example: The district never had a speech and language teacher before, now they have a new student who needs that service so they must hire a speech and language teacher.</a:t>
            </a:r>
          </a:p>
          <a:p>
            <a:pPr marL="219451" indent="-219451">
              <a:lnSpc>
                <a:spcPct val="100000"/>
              </a:lnSpc>
              <a:spcAft>
                <a:spcPts val="2400"/>
              </a:spcAft>
              <a:buFont typeface="Arial" panose="020B0604020202020204" pitchFamily="34" charset="0"/>
              <a:buChar char="•"/>
            </a:pPr>
            <a:r>
              <a:rPr lang="en-US" sz="2400" dirty="0"/>
              <a:t>Not TOS Eligible Example: The district has a new student who needs speech and language services and will now participate in their existing speech and language program.</a:t>
            </a:r>
          </a:p>
        </p:txBody>
      </p:sp>
    </p:spTree>
    <p:extLst>
      <p:ext uri="{BB962C8B-B14F-4D97-AF65-F5344CB8AC3E}">
        <p14:creationId xmlns:p14="http://schemas.microsoft.com/office/powerpoint/2010/main" val="3560155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Using the Decision Tree</a:t>
            </a:r>
          </a:p>
        </p:txBody>
      </p:sp>
      <p:sp>
        <p:nvSpPr>
          <p:cNvPr id="6" name="TextBox 5">
            <a:extLst>
              <a:ext uri="{FF2B5EF4-FFF2-40B4-BE49-F238E27FC236}">
                <a16:creationId xmlns:a16="http://schemas.microsoft.com/office/drawing/2014/main" id="{243837CB-72F7-4480-B0A9-1A7447CDD657}"/>
              </a:ext>
            </a:extLst>
          </p:cNvPr>
          <p:cNvSpPr txBox="1"/>
          <p:nvPr/>
        </p:nvSpPr>
        <p:spPr>
          <a:xfrm>
            <a:off x="450413" y="1586082"/>
            <a:ext cx="4674996" cy="3252109"/>
          </a:xfrm>
          <a:prstGeom prst="rect">
            <a:avLst/>
          </a:prstGeom>
          <a:noFill/>
        </p:spPr>
        <p:txBody>
          <a:bodyPr wrap="square" rtlCol="0">
            <a:spAutoFit/>
          </a:bodyPr>
          <a:lstStyle/>
          <a:p>
            <a:endParaRPr lang="en-US" sz="2400" b="1" dirty="0">
              <a:solidFill>
                <a:srgbClr val="FF0000"/>
              </a:solidFill>
              <a:latin typeface="Lato" panose="020F0502020204030203" pitchFamily="34" charset="0"/>
            </a:endParaRPr>
          </a:p>
          <a:p>
            <a:r>
              <a:rPr lang="en-US" sz="2400" b="1" dirty="0">
                <a:latin typeface="Lato" panose="020F0502020204030203" pitchFamily="34" charset="0"/>
              </a:rPr>
              <a:t>Please use our Transfer of Service Decision Tree to assist you with the TOS process located on our website at </a:t>
            </a:r>
            <a:r>
              <a:rPr lang="en-US" sz="2400" b="1" dirty="0">
                <a:solidFill>
                  <a:srgbClr val="FF0000"/>
                </a:solidFill>
                <a:latin typeface="Lato" panose="020F0502020204030203" pitchFamily="34" charset="0"/>
                <a:hlinkClick r:id="rId3"/>
              </a:rPr>
              <a:t>https://dpi.wi.gov/sfs/limits/exemptions/transfer-service</a:t>
            </a:r>
            <a:r>
              <a:rPr lang="en-US" sz="2400" b="1" dirty="0">
                <a:solidFill>
                  <a:srgbClr val="FF0000"/>
                </a:solidFill>
                <a:latin typeface="Lato" panose="020F0502020204030203" pitchFamily="34" charset="0"/>
              </a:rPr>
              <a:t> </a:t>
            </a:r>
            <a:endParaRPr lang="en-US" sz="2400" b="1" dirty="0">
              <a:latin typeface="Lato" panose="020F0502020204030203" pitchFamily="34" charset="0"/>
            </a:endParaRPr>
          </a:p>
          <a:p>
            <a:pPr algn="ctr"/>
            <a:endParaRPr lang="en-US" sz="3733" b="1" dirty="0">
              <a:solidFill>
                <a:srgbClr val="FF0000"/>
              </a:solidFill>
              <a:latin typeface="+mj-lt"/>
            </a:endParaRPr>
          </a:p>
        </p:txBody>
      </p:sp>
      <p:pic>
        <p:nvPicPr>
          <p:cNvPr id="5" name="Picture 4">
            <a:extLst>
              <a:ext uri="{FF2B5EF4-FFF2-40B4-BE49-F238E27FC236}">
                <a16:creationId xmlns:a16="http://schemas.microsoft.com/office/drawing/2014/main" id="{4E6BA332-F990-4E99-95B3-E62DF366688B}"/>
              </a:ext>
            </a:extLst>
          </p:cNvPr>
          <p:cNvPicPr>
            <a:picLocks noChangeAspect="1"/>
          </p:cNvPicPr>
          <p:nvPr/>
        </p:nvPicPr>
        <p:blipFill>
          <a:blip r:embed="rId4"/>
          <a:stretch>
            <a:fillRect/>
          </a:stretch>
        </p:blipFill>
        <p:spPr>
          <a:xfrm>
            <a:off x="6361368" y="1032935"/>
            <a:ext cx="4475965" cy="5730240"/>
          </a:xfrm>
          <a:prstGeom prst="rect">
            <a:avLst/>
          </a:prstGeom>
        </p:spPr>
      </p:pic>
    </p:spTree>
    <p:extLst>
      <p:ext uri="{BB962C8B-B14F-4D97-AF65-F5344CB8AC3E}">
        <p14:creationId xmlns:p14="http://schemas.microsoft.com/office/powerpoint/2010/main" val="2092197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Using the Decision Tree</a:t>
            </a:r>
          </a:p>
        </p:txBody>
      </p:sp>
      <p:sp>
        <p:nvSpPr>
          <p:cNvPr id="5" name="Text Placeholder 2">
            <a:extLst>
              <a:ext uri="{FF2B5EF4-FFF2-40B4-BE49-F238E27FC236}">
                <a16:creationId xmlns:a16="http://schemas.microsoft.com/office/drawing/2014/main" id="{968CB840-DD10-430F-84CF-DEC44E51941E}"/>
              </a:ext>
            </a:extLst>
          </p:cNvPr>
          <p:cNvSpPr>
            <a:spLocks noGrp="1"/>
          </p:cNvSpPr>
          <p:nvPr>
            <p:ph type="body" sz="quarter" idx="14"/>
          </p:nvPr>
        </p:nvSpPr>
        <p:spPr>
          <a:xfrm>
            <a:off x="702226" y="1683027"/>
            <a:ext cx="4805340" cy="4917024"/>
          </a:xfrm>
        </p:spPr>
        <p:txBody>
          <a:bodyPr>
            <a:normAutofit/>
          </a:bodyPr>
          <a:lstStyle/>
          <a:p>
            <a:pPr marL="0" indent="0">
              <a:lnSpc>
                <a:spcPct val="100000"/>
              </a:lnSpc>
              <a:spcBef>
                <a:spcPts val="800"/>
              </a:spcBef>
              <a:buNone/>
            </a:pPr>
            <a:r>
              <a:rPr lang="en-US" sz="2400" dirty="0"/>
              <a:t>Someone should be collecting the names of students who move into your school district this school year, where the student came from (another governmental unit school), and did they arrive with:</a:t>
            </a:r>
          </a:p>
          <a:p>
            <a:pPr>
              <a:lnSpc>
                <a:spcPct val="100000"/>
              </a:lnSpc>
              <a:spcBef>
                <a:spcPts val="800"/>
              </a:spcBef>
            </a:pPr>
            <a:r>
              <a:rPr lang="en-US" sz="2400" dirty="0"/>
              <a:t>an identified disability or </a:t>
            </a:r>
          </a:p>
          <a:p>
            <a:pPr>
              <a:lnSpc>
                <a:spcPct val="100000"/>
              </a:lnSpc>
              <a:spcBef>
                <a:spcPts val="800"/>
              </a:spcBef>
            </a:pPr>
            <a:r>
              <a:rPr lang="en-US" sz="2400" dirty="0"/>
              <a:t>participating in a limited English proficiency  program. </a:t>
            </a:r>
          </a:p>
        </p:txBody>
      </p:sp>
      <p:pic>
        <p:nvPicPr>
          <p:cNvPr id="7" name="Picture 6">
            <a:extLst>
              <a:ext uri="{FF2B5EF4-FFF2-40B4-BE49-F238E27FC236}">
                <a16:creationId xmlns:a16="http://schemas.microsoft.com/office/drawing/2014/main" id="{9B10D31F-BE1B-4875-9FD2-0DA0CCEF43E3}"/>
              </a:ext>
            </a:extLst>
          </p:cNvPr>
          <p:cNvPicPr>
            <a:picLocks noChangeAspect="1"/>
          </p:cNvPicPr>
          <p:nvPr/>
        </p:nvPicPr>
        <p:blipFill>
          <a:blip r:embed="rId3"/>
          <a:stretch>
            <a:fillRect/>
          </a:stretch>
        </p:blipFill>
        <p:spPr>
          <a:xfrm>
            <a:off x="5655752" y="2215873"/>
            <a:ext cx="6073625" cy="3048000"/>
          </a:xfrm>
          <a:prstGeom prst="rect">
            <a:avLst/>
          </a:prstGeom>
        </p:spPr>
      </p:pic>
    </p:spTree>
    <p:extLst>
      <p:ext uri="{BB962C8B-B14F-4D97-AF65-F5344CB8AC3E}">
        <p14:creationId xmlns:p14="http://schemas.microsoft.com/office/powerpoint/2010/main" val="1407797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Using the Decision Tree</a:t>
            </a:r>
          </a:p>
        </p:txBody>
      </p:sp>
      <p:sp>
        <p:nvSpPr>
          <p:cNvPr id="5" name="Text Placeholder 2">
            <a:extLst>
              <a:ext uri="{FF2B5EF4-FFF2-40B4-BE49-F238E27FC236}">
                <a16:creationId xmlns:a16="http://schemas.microsoft.com/office/drawing/2014/main" id="{CC0B5DF1-4F99-484F-83A5-B6518711304F}"/>
              </a:ext>
            </a:extLst>
          </p:cNvPr>
          <p:cNvSpPr txBox="1">
            <a:spLocks/>
          </p:cNvSpPr>
          <p:nvPr/>
        </p:nvSpPr>
        <p:spPr>
          <a:xfrm>
            <a:off x="763656" y="1605170"/>
            <a:ext cx="5137611" cy="5075031"/>
          </a:xfrm>
          <a:prstGeom prst="rect">
            <a:avLst/>
          </a:prstGeom>
        </p:spPr>
        <p:txBody>
          <a:bodyPr vert="horz" lIns="121920" tIns="60960" rIns="121920" bIns="60960" rtlCol="0">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Aft>
                <a:spcPts val="800"/>
              </a:spcAft>
              <a:buNone/>
            </a:pPr>
            <a:r>
              <a:rPr lang="en-US" dirty="0"/>
              <a:t>In late April the district should review the list of students identified and determine the following for each student:</a:t>
            </a:r>
          </a:p>
          <a:p>
            <a:pPr>
              <a:lnSpc>
                <a:spcPct val="110000"/>
              </a:lnSpc>
              <a:spcAft>
                <a:spcPts val="800"/>
              </a:spcAft>
              <a:buFont typeface="Arial" panose="020B0604020202020204" pitchFamily="34" charset="0"/>
              <a:buChar char="•"/>
            </a:pPr>
            <a:r>
              <a:rPr lang="en-US" dirty="0"/>
              <a:t>Did the student arrival cause the district to incur a cost that was not budgeted for in the current year?</a:t>
            </a:r>
          </a:p>
          <a:p>
            <a:pPr>
              <a:lnSpc>
                <a:spcPct val="110000"/>
              </a:lnSpc>
              <a:spcAft>
                <a:spcPts val="800"/>
              </a:spcAft>
              <a:buFont typeface="Arial" panose="020B0604020202020204" pitchFamily="34" charset="0"/>
              <a:buChar char="•"/>
            </a:pPr>
            <a:r>
              <a:rPr lang="en-US" dirty="0"/>
              <a:t>Does the district believe this student will return in the fall?</a:t>
            </a:r>
          </a:p>
        </p:txBody>
      </p:sp>
      <p:pic>
        <p:nvPicPr>
          <p:cNvPr id="6" name="Picture 5">
            <a:extLst>
              <a:ext uri="{FF2B5EF4-FFF2-40B4-BE49-F238E27FC236}">
                <a16:creationId xmlns:a16="http://schemas.microsoft.com/office/drawing/2014/main" id="{342D4AB8-3DB2-4ACC-96C9-AD9118817FEC}"/>
              </a:ext>
            </a:extLst>
          </p:cNvPr>
          <p:cNvPicPr>
            <a:picLocks noChangeAspect="1"/>
          </p:cNvPicPr>
          <p:nvPr/>
        </p:nvPicPr>
        <p:blipFill rotWithShape="1">
          <a:blip r:embed="rId3"/>
          <a:srcRect b="998"/>
          <a:stretch/>
        </p:blipFill>
        <p:spPr>
          <a:xfrm>
            <a:off x="6010086" y="2312180"/>
            <a:ext cx="5877117" cy="3017587"/>
          </a:xfrm>
          <a:prstGeom prst="rect">
            <a:avLst/>
          </a:prstGeom>
        </p:spPr>
      </p:pic>
    </p:spTree>
    <p:extLst>
      <p:ext uri="{BB962C8B-B14F-4D97-AF65-F5344CB8AC3E}">
        <p14:creationId xmlns:p14="http://schemas.microsoft.com/office/powerpoint/2010/main" val="194272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r>
              <a:rPr lang="en-US" sz="4297" b="0" dirty="0">
                <a:solidFill>
                  <a:srgbClr val="FFFF00"/>
                </a:solidFill>
                <a:latin typeface="Lato Black" panose="020F0A02020204030203" pitchFamily="34" charset="0"/>
                <a:ea typeface="+mj-ea"/>
                <a:cs typeface="+mj-cs"/>
              </a:rPr>
              <a:t>      </a:t>
            </a:r>
            <a:r>
              <a:rPr lang="en-US" sz="4297" b="0" dirty="0">
                <a:solidFill>
                  <a:schemeClr val="bg1"/>
                </a:solidFill>
                <a:latin typeface="Lato Black" panose="020F0A02020204030203" pitchFamily="34" charset="0"/>
                <a:ea typeface="+mj-ea"/>
                <a:cs typeface="+mj-cs"/>
              </a:rPr>
              <a:t>Energy Efficiency Exemptions - Overview</a:t>
            </a:r>
            <a:br>
              <a:rPr kumimoji="0" lang="en-US" sz="4297"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endParaRPr lang="en-US" dirty="0"/>
          </a:p>
        </p:txBody>
      </p:sp>
      <p:sp>
        <p:nvSpPr>
          <p:cNvPr id="6" name="TextBox 5">
            <a:extLst>
              <a:ext uri="{FF2B5EF4-FFF2-40B4-BE49-F238E27FC236}">
                <a16:creationId xmlns:a16="http://schemas.microsoft.com/office/drawing/2014/main" id="{7088A7A7-652F-4069-AF67-DE16209A9419}"/>
              </a:ext>
            </a:extLst>
          </p:cNvPr>
          <p:cNvSpPr txBox="1"/>
          <p:nvPr/>
        </p:nvSpPr>
        <p:spPr>
          <a:xfrm>
            <a:off x="914400" y="1625601"/>
            <a:ext cx="10490200" cy="3447098"/>
          </a:xfrm>
          <a:prstGeom prst="rect">
            <a:avLst/>
          </a:prstGeom>
          <a:noFill/>
        </p:spPr>
        <p:txBody>
          <a:bodyPr wrap="square">
            <a:spAutoFit/>
          </a:bodyPr>
          <a:lstStyle/>
          <a:p>
            <a:pPr algn="l"/>
            <a:r>
              <a:rPr lang="en-US" sz="2600" b="1" i="0" dirty="0">
                <a:solidFill>
                  <a:srgbClr val="444444"/>
                </a:solidFill>
                <a:effectLst/>
                <a:latin typeface="Lato" panose="020F0502020204030203" pitchFamily="34" charset="0"/>
              </a:rPr>
              <a:t>Energy Efficiency Exemption Resolution Overview</a:t>
            </a:r>
          </a:p>
          <a:p>
            <a:pPr algn="l"/>
            <a:endParaRPr lang="en-US" sz="2400" b="1" i="0" dirty="0">
              <a:solidFill>
                <a:srgbClr val="444444"/>
              </a:solidFill>
              <a:effectLst/>
              <a:latin typeface="Lato" panose="020F0502020204030203" pitchFamily="34" charset="0"/>
            </a:endParaRPr>
          </a:p>
          <a:p>
            <a:pPr algn="l"/>
            <a:r>
              <a:rPr lang="en-US" sz="2400" b="0" i="0" dirty="0">
                <a:solidFill>
                  <a:srgbClr val="292F33"/>
                </a:solidFill>
                <a:effectLst/>
                <a:latin typeface="Lato" panose="020F0502020204030203" pitchFamily="34" charset="0"/>
              </a:rPr>
              <a:t>A school board </a:t>
            </a:r>
            <a:r>
              <a:rPr lang="en-US" sz="2400" dirty="0">
                <a:solidFill>
                  <a:srgbClr val="292F33"/>
                </a:solidFill>
                <a:latin typeface="Lato" panose="020F0502020204030203" pitchFamily="34" charset="0"/>
              </a:rPr>
              <a:t>was able to</a:t>
            </a:r>
            <a:r>
              <a:rPr lang="en-US" sz="2400" b="0" i="0" dirty="0">
                <a:solidFill>
                  <a:srgbClr val="292F33"/>
                </a:solidFill>
                <a:effectLst/>
                <a:latin typeface="Lato" panose="020F0502020204030203" pitchFamily="34" charset="0"/>
              </a:rPr>
              <a:t> adopt a resolution to increase the revenue limit otherwise applicable to a school district under </a:t>
            </a:r>
            <a:r>
              <a:rPr lang="en-US" sz="2400" b="0" i="0" u="none" strike="noStrike" dirty="0">
                <a:solidFill>
                  <a:srgbClr val="7030A0"/>
                </a:solidFill>
                <a:effectLst/>
                <a:latin typeface="Lato" panose="020F0502020204030203" pitchFamily="34" charset="0"/>
                <a:hlinkClick r:id="rId2">
                  <a:extLst>
                    <a:ext uri="{A12FA001-AC4F-418D-AE19-62706E023703}">
                      <ahyp:hlinkClr xmlns:ahyp="http://schemas.microsoft.com/office/drawing/2018/hyperlinkcolor" val="tx"/>
                    </a:ext>
                  </a:extLst>
                </a:hlinkClick>
              </a:rPr>
              <a:t>s. 121.91 (2m)</a:t>
            </a:r>
            <a:r>
              <a:rPr lang="en-US" sz="2400" b="0" i="0" dirty="0">
                <a:solidFill>
                  <a:srgbClr val="7030A0"/>
                </a:solidFill>
                <a:effectLst/>
                <a:latin typeface="Lato" panose="020F0502020204030203" pitchFamily="34" charset="0"/>
              </a:rPr>
              <a:t>, </a:t>
            </a:r>
            <a:r>
              <a:rPr lang="en-US" sz="2400" b="0" i="0" dirty="0">
                <a:solidFill>
                  <a:srgbClr val="292F33"/>
                </a:solidFill>
                <a:effectLst/>
                <a:latin typeface="Lato" panose="020F0502020204030203" pitchFamily="34" charset="0"/>
              </a:rPr>
              <a:t>Wis. Stats. in any school year by an amount spent by the school district in that school year on a project to implement energy efficiency measures or to purchase energy efficiency products. District may use this non-recurring exemption to the revenue limit to pay for an energy efficiency project in a single year or to repay a note, bond or loan used to finance the project.</a:t>
            </a:r>
          </a:p>
        </p:txBody>
      </p:sp>
    </p:spTree>
    <p:extLst>
      <p:ext uri="{BB962C8B-B14F-4D97-AF65-F5344CB8AC3E}">
        <p14:creationId xmlns:p14="http://schemas.microsoft.com/office/powerpoint/2010/main" val="2083456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Using the Decision Tree</a:t>
            </a:r>
          </a:p>
        </p:txBody>
      </p:sp>
      <p:sp>
        <p:nvSpPr>
          <p:cNvPr id="3" name="Text Placeholder 2"/>
          <p:cNvSpPr>
            <a:spLocks noGrp="1"/>
          </p:cNvSpPr>
          <p:nvPr>
            <p:ph type="body" sz="quarter" idx="14"/>
          </p:nvPr>
        </p:nvSpPr>
        <p:spPr>
          <a:xfrm>
            <a:off x="794612" y="1536585"/>
            <a:ext cx="4547856" cy="4876800"/>
          </a:xfrm>
        </p:spPr>
        <p:txBody>
          <a:bodyPr>
            <a:noAutofit/>
          </a:bodyPr>
          <a:lstStyle/>
          <a:p>
            <a:pPr marL="0" indent="0">
              <a:lnSpc>
                <a:spcPct val="100000"/>
              </a:lnSpc>
              <a:spcAft>
                <a:spcPts val="800"/>
              </a:spcAft>
              <a:buNone/>
            </a:pPr>
            <a:r>
              <a:rPr lang="en-US" sz="2400" dirty="0"/>
              <a:t>Determine what </a:t>
            </a:r>
            <a:r>
              <a:rPr lang="en-US" sz="2400" u="sng" dirty="0"/>
              <a:t>additional resources</a:t>
            </a:r>
            <a:r>
              <a:rPr lang="en-US" sz="2400" dirty="0"/>
              <a:t>  the district needs in the coming year (not including the current year cost) to meet the identified needs the student arrived with?</a:t>
            </a:r>
          </a:p>
          <a:p>
            <a:pPr>
              <a:lnSpc>
                <a:spcPct val="100000"/>
              </a:lnSpc>
              <a:spcAft>
                <a:spcPts val="800"/>
              </a:spcAft>
            </a:pPr>
            <a:r>
              <a:rPr lang="en-US" sz="2400" dirty="0"/>
              <a:t>Review available resources</a:t>
            </a:r>
          </a:p>
          <a:p>
            <a:pPr>
              <a:lnSpc>
                <a:spcPct val="100000"/>
              </a:lnSpc>
              <a:spcAft>
                <a:spcPts val="800"/>
              </a:spcAft>
            </a:pPr>
            <a:r>
              <a:rPr lang="en-US" sz="2400" dirty="0"/>
              <a:t>Resources made available because other students have graduated or relocated</a:t>
            </a:r>
          </a:p>
          <a:p>
            <a:pPr>
              <a:lnSpc>
                <a:spcPct val="100000"/>
              </a:lnSpc>
              <a:spcAft>
                <a:spcPts val="800"/>
              </a:spcAft>
            </a:pPr>
            <a:r>
              <a:rPr lang="en-US" sz="2400" dirty="0"/>
              <a:t>Previous TOS request approved </a:t>
            </a:r>
          </a:p>
          <a:p>
            <a:pPr>
              <a:lnSpc>
                <a:spcPct val="100000"/>
              </a:lnSpc>
              <a:spcAft>
                <a:spcPts val="2400"/>
              </a:spcAft>
            </a:pPr>
            <a:endParaRPr lang="en-US" sz="2400" dirty="0"/>
          </a:p>
          <a:p>
            <a:pPr>
              <a:lnSpc>
                <a:spcPct val="100000"/>
              </a:lnSpc>
              <a:spcAft>
                <a:spcPts val="2400"/>
              </a:spcAft>
            </a:pPr>
            <a:endParaRPr lang="en-US" sz="2400" dirty="0"/>
          </a:p>
          <a:p>
            <a:pPr marL="219451" indent="-219451">
              <a:lnSpc>
                <a:spcPct val="100000"/>
              </a:lnSpc>
              <a:spcAft>
                <a:spcPts val="2400"/>
              </a:spcAft>
              <a:buFont typeface="Arial" panose="020B0604020202020204" pitchFamily="34" charset="0"/>
              <a:buChar char="•"/>
            </a:pPr>
            <a:endParaRPr lang="en-US" sz="2400" dirty="0"/>
          </a:p>
        </p:txBody>
      </p:sp>
      <p:pic>
        <p:nvPicPr>
          <p:cNvPr id="7" name="Picture 6">
            <a:extLst>
              <a:ext uri="{FF2B5EF4-FFF2-40B4-BE49-F238E27FC236}">
                <a16:creationId xmlns:a16="http://schemas.microsoft.com/office/drawing/2014/main" id="{BCF8283D-89E0-4B0D-87E1-A8CDE42E345B}"/>
              </a:ext>
            </a:extLst>
          </p:cNvPr>
          <p:cNvPicPr>
            <a:picLocks noChangeAspect="1"/>
          </p:cNvPicPr>
          <p:nvPr/>
        </p:nvPicPr>
        <p:blipFill>
          <a:blip r:embed="rId3"/>
          <a:stretch>
            <a:fillRect/>
          </a:stretch>
        </p:blipFill>
        <p:spPr>
          <a:xfrm>
            <a:off x="5600711" y="2395753"/>
            <a:ext cx="6339840" cy="2769603"/>
          </a:xfrm>
          <a:prstGeom prst="rect">
            <a:avLst/>
          </a:prstGeom>
        </p:spPr>
      </p:pic>
    </p:spTree>
    <p:extLst>
      <p:ext uri="{BB962C8B-B14F-4D97-AF65-F5344CB8AC3E}">
        <p14:creationId xmlns:p14="http://schemas.microsoft.com/office/powerpoint/2010/main" val="272428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Transfer of Service 15-Year History</a:t>
            </a:r>
          </a:p>
        </p:txBody>
      </p:sp>
      <p:graphicFrame>
        <p:nvGraphicFramePr>
          <p:cNvPr id="7" name="Chart 6">
            <a:extLst>
              <a:ext uri="{FF2B5EF4-FFF2-40B4-BE49-F238E27FC236}">
                <a16:creationId xmlns:a16="http://schemas.microsoft.com/office/drawing/2014/main" id="{839CE625-CEAC-4AF5-A6F1-D095CD58178D}"/>
              </a:ext>
            </a:extLst>
          </p:cNvPr>
          <p:cNvGraphicFramePr>
            <a:graphicFrameLocks/>
          </p:cNvGraphicFramePr>
          <p:nvPr/>
        </p:nvGraphicFramePr>
        <p:xfrm>
          <a:off x="801384" y="1465782"/>
          <a:ext cx="10589232" cy="51907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4420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Making a TOS Request</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719666" y="1596573"/>
            <a:ext cx="10587567" cy="4584095"/>
          </a:xfrm>
        </p:spPr>
        <p:txBody>
          <a:bodyPr>
            <a:normAutofit/>
          </a:bodyPr>
          <a:lstStyle/>
          <a:p>
            <a:pPr marL="0" indent="0">
              <a:lnSpc>
                <a:spcPct val="120000"/>
              </a:lnSpc>
              <a:buNone/>
            </a:pPr>
            <a:r>
              <a:rPr lang="en-US" sz="2667" dirty="0"/>
              <a:t>Getting Access to the PI-5000</a:t>
            </a:r>
          </a:p>
          <a:p>
            <a:pPr marL="0" indent="0">
              <a:lnSpc>
                <a:spcPct val="120000"/>
              </a:lnSpc>
              <a:buNone/>
            </a:pPr>
            <a:endParaRPr lang="en-US" sz="2400" dirty="0"/>
          </a:p>
          <a:p>
            <a:pPr>
              <a:lnSpc>
                <a:spcPct val="120000"/>
              </a:lnSpc>
            </a:pPr>
            <a:r>
              <a:rPr lang="en-US" sz="2400" dirty="0"/>
              <a:t>The TOS online application security is processed through the Application User Management (AUM) system. </a:t>
            </a:r>
          </a:p>
          <a:p>
            <a:pPr>
              <a:lnSpc>
                <a:spcPct val="120000"/>
              </a:lnSpc>
            </a:pPr>
            <a:r>
              <a:rPr lang="en-US" sz="2400" dirty="0"/>
              <a:t>District administrators already have access to AUM for Open Enrollment (OPAL) and Homeschool Reporting (HOMER) applications. </a:t>
            </a:r>
          </a:p>
          <a:p>
            <a:pPr>
              <a:lnSpc>
                <a:spcPct val="120000"/>
              </a:lnSpc>
            </a:pPr>
            <a:r>
              <a:rPr lang="en-US" sz="2400" dirty="0"/>
              <a:t>Only your district administrator can authorize district staff to have access to Transfer of Service-LEP and/or Transfer of Service-SPED applications.</a:t>
            </a:r>
          </a:p>
        </p:txBody>
      </p:sp>
    </p:spTree>
    <p:extLst>
      <p:ext uri="{BB962C8B-B14F-4D97-AF65-F5344CB8AC3E}">
        <p14:creationId xmlns:p14="http://schemas.microsoft.com/office/powerpoint/2010/main" val="667208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Making a TOS Request</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719666" y="1596573"/>
            <a:ext cx="10587567" cy="4584095"/>
          </a:xfrm>
        </p:spPr>
        <p:txBody>
          <a:bodyPr>
            <a:normAutofit/>
          </a:bodyPr>
          <a:lstStyle/>
          <a:p>
            <a:pPr marL="0" indent="0">
              <a:lnSpc>
                <a:spcPct val="120000"/>
              </a:lnSpc>
              <a:buNone/>
            </a:pPr>
            <a:r>
              <a:rPr lang="en-US" sz="2667" dirty="0"/>
              <a:t>Completing Part A</a:t>
            </a:r>
          </a:p>
          <a:p>
            <a:pPr marL="0" indent="0">
              <a:lnSpc>
                <a:spcPct val="120000"/>
              </a:lnSpc>
              <a:buNone/>
            </a:pPr>
            <a:endParaRPr lang="en-US" sz="1067" dirty="0"/>
          </a:p>
          <a:p>
            <a:pPr>
              <a:lnSpc>
                <a:spcPct val="120000"/>
              </a:lnSpc>
            </a:pPr>
            <a:r>
              <a:rPr lang="en-US" sz="2400" dirty="0"/>
              <a:t>Questions similar to the Decision Tree</a:t>
            </a:r>
          </a:p>
          <a:p>
            <a:pPr>
              <a:lnSpc>
                <a:spcPct val="120000"/>
              </a:lnSpc>
            </a:pPr>
            <a:r>
              <a:rPr lang="en-US" sz="2400" dirty="0"/>
              <a:t>Where did the student come from</a:t>
            </a:r>
          </a:p>
          <a:p>
            <a:pPr>
              <a:lnSpc>
                <a:spcPct val="120000"/>
              </a:lnSpc>
            </a:pPr>
            <a:r>
              <a:rPr lang="en-US" sz="2400" dirty="0"/>
              <a:t>Enrollment dates</a:t>
            </a:r>
          </a:p>
          <a:p>
            <a:pPr>
              <a:lnSpc>
                <a:spcPct val="120000"/>
              </a:lnSpc>
            </a:pPr>
            <a:r>
              <a:rPr lang="en-US" sz="2400" dirty="0"/>
              <a:t>Confirming the student is with a disability or limited English proficiency</a:t>
            </a:r>
          </a:p>
          <a:p>
            <a:pPr>
              <a:lnSpc>
                <a:spcPct val="120000"/>
              </a:lnSpc>
            </a:pPr>
            <a:r>
              <a:rPr lang="en-US" sz="2400" dirty="0"/>
              <a:t>Verifying the district’s current resources cannot meet the student’s needs and providing financial information to support that</a:t>
            </a:r>
          </a:p>
          <a:p>
            <a:pPr>
              <a:lnSpc>
                <a:spcPct val="120000"/>
              </a:lnSpc>
            </a:pPr>
            <a:r>
              <a:rPr lang="en-US" sz="2400" dirty="0"/>
              <a:t>Due date September 16, 2022</a:t>
            </a:r>
          </a:p>
        </p:txBody>
      </p:sp>
    </p:spTree>
    <p:extLst>
      <p:ext uri="{BB962C8B-B14F-4D97-AF65-F5344CB8AC3E}">
        <p14:creationId xmlns:p14="http://schemas.microsoft.com/office/powerpoint/2010/main" val="3235385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Making a TOS Request</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719666" y="1596573"/>
            <a:ext cx="10587567" cy="4948161"/>
          </a:xfrm>
        </p:spPr>
        <p:txBody>
          <a:bodyPr>
            <a:normAutofit/>
          </a:bodyPr>
          <a:lstStyle/>
          <a:p>
            <a:pPr marL="0" indent="0">
              <a:lnSpc>
                <a:spcPct val="120000"/>
              </a:lnSpc>
              <a:buNone/>
            </a:pPr>
            <a:r>
              <a:rPr lang="en-US" sz="2667" dirty="0"/>
              <a:t>Completing Part B</a:t>
            </a:r>
          </a:p>
          <a:p>
            <a:pPr marL="0" indent="0">
              <a:lnSpc>
                <a:spcPct val="120000"/>
              </a:lnSpc>
              <a:buNone/>
            </a:pPr>
            <a:endParaRPr lang="en-US" sz="1067" dirty="0"/>
          </a:p>
          <a:p>
            <a:pPr>
              <a:lnSpc>
                <a:spcPct val="120000"/>
              </a:lnSpc>
            </a:pPr>
            <a:r>
              <a:rPr lang="en-US" sz="2400" dirty="0"/>
              <a:t>If the student transferred from a WI school district, the other school district now confirms your information from Part A</a:t>
            </a:r>
          </a:p>
          <a:p>
            <a:pPr>
              <a:lnSpc>
                <a:spcPct val="120000"/>
              </a:lnSpc>
            </a:pPr>
            <a:r>
              <a:rPr lang="en-US" sz="2400" dirty="0"/>
              <a:t>Confirms the student was a resident in that district</a:t>
            </a:r>
          </a:p>
          <a:p>
            <a:pPr>
              <a:lnSpc>
                <a:spcPct val="120000"/>
              </a:lnSpc>
            </a:pPr>
            <a:r>
              <a:rPr lang="en-US" sz="2400" dirty="0"/>
              <a:t>Withdraw date</a:t>
            </a:r>
          </a:p>
          <a:p>
            <a:pPr>
              <a:lnSpc>
                <a:spcPct val="120000"/>
              </a:lnSpc>
            </a:pPr>
            <a:r>
              <a:rPr lang="en-US" sz="2400" dirty="0"/>
              <a:t>Withdraw date to enrollment to your district must be within 45 days</a:t>
            </a:r>
          </a:p>
          <a:p>
            <a:pPr>
              <a:lnSpc>
                <a:spcPct val="120000"/>
              </a:lnSpc>
            </a:pPr>
            <a:r>
              <a:rPr lang="en-US" sz="2400" dirty="0"/>
              <a:t>Confirms the student is with a disability or limited English proficiency</a:t>
            </a:r>
          </a:p>
          <a:p>
            <a:pPr>
              <a:lnSpc>
                <a:spcPct val="120000"/>
              </a:lnSpc>
            </a:pPr>
            <a:r>
              <a:rPr lang="en-US" sz="2400" dirty="0"/>
              <a:t>Verifying there were costs involved to meet the student’s needs</a:t>
            </a:r>
          </a:p>
          <a:p>
            <a:pPr>
              <a:lnSpc>
                <a:spcPct val="120000"/>
              </a:lnSpc>
            </a:pPr>
            <a:r>
              <a:rPr lang="en-US" sz="2400" dirty="0"/>
              <a:t>Due date September 23, 2022</a:t>
            </a:r>
          </a:p>
        </p:txBody>
      </p:sp>
    </p:spTree>
    <p:extLst>
      <p:ext uri="{BB962C8B-B14F-4D97-AF65-F5344CB8AC3E}">
        <p14:creationId xmlns:p14="http://schemas.microsoft.com/office/powerpoint/2010/main" val="604189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Making a TOS Request</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719666" y="1596573"/>
            <a:ext cx="10587567" cy="4584095"/>
          </a:xfrm>
        </p:spPr>
        <p:txBody>
          <a:bodyPr>
            <a:noAutofit/>
          </a:bodyPr>
          <a:lstStyle/>
          <a:p>
            <a:pPr marL="0" indent="0">
              <a:lnSpc>
                <a:spcPct val="120000"/>
              </a:lnSpc>
              <a:buNone/>
            </a:pPr>
            <a:r>
              <a:rPr lang="en-US" sz="2400" dirty="0"/>
              <a:t>Completing Part C</a:t>
            </a:r>
          </a:p>
          <a:p>
            <a:pPr marL="0" indent="0">
              <a:lnSpc>
                <a:spcPct val="120000"/>
              </a:lnSpc>
              <a:buNone/>
            </a:pPr>
            <a:endParaRPr lang="en-US" sz="1067" dirty="0"/>
          </a:p>
          <a:p>
            <a:pPr>
              <a:lnSpc>
                <a:spcPct val="120000"/>
              </a:lnSpc>
            </a:pPr>
            <a:r>
              <a:rPr lang="en-US" sz="2400" dirty="0"/>
              <a:t>Review your information entered from Part A</a:t>
            </a:r>
          </a:p>
          <a:p>
            <a:pPr>
              <a:lnSpc>
                <a:spcPct val="120000"/>
              </a:lnSpc>
            </a:pPr>
            <a:r>
              <a:rPr lang="en-US" sz="2400" dirty="0"/>
              <a:t>You will need to enter values in the New Costs column</a:t>
            </a:r>
          </a:p>
          <a:p>
            <a:pPr>
              <a:lnSpc>
                <a:spcPct val="120000"/>
              </a:lnSpc>
            </a:pPr>
            <a:r>
              <a:rPr lang="en-US" sz="2400" dirty="0"/>
              <a:t>The values entered by the district under the New Costs will be the actual transfer amount being requested by the school district</a:t>
            </a:r>
          </a:p>
          <a:p>
            <a:pPr>
              <a:lnSpc>
                <a:spcPct val="120000"/>
              </a:lnSpc>
            </a:pPr>
            <a:r>
              <a:rPr lang="en-US" sz="2400" dirty="0"/>
              <a:t>If totals have changed between Part A and Part C, we suggest the district provides a narrative in the text box at the bottom of the screen to further explain reason for the change</a:t>
            </a:r>
          </a:p>
          <a:p>
            <a:pPr>
              <a:lnSpc>
                <a:spcPct val="120000"/>
              </a:lnSpc>
            </a:pPr>
            <a:r>
              <a:rPr lang="en-US" sz="2400" dirty="0"/>
              <a:t>Due date September 30, 2022</a:t>
            </a:r>
          </a:p>
        </p:txBody>
      </p:sp>
    </p:spTree>
    <p:extLst>
      <p:ext uri="{BB962C8B-B14F-4D97-AF65-F5344CB8AC3E}">
        <p14:creationId xmlns:p14="http://schemas.microsoft.com/office/powerpoint/2010/main" val="2161883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Making a TOS Request</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719666" y="1596573"/>
            <a:ext cx="10587567" cy="5075161"/>
          </a:xfrm>
        </p:spPr>
        <p:txBody>
          <a:bodyPr>
            <a:noAutofit/>
          </a:bodyPr>
          <a:lstStyle/>
          <a:p>
            <a:pPr marL="0" indent="0">
              <a:lnSpc>
                <a:spcPct val="120000"/>
              </a:lnSpc>
              <a:buNone/>
            </a:pPr>
            <a:r>
              <a:rPr lang="en-US" sz="2400" dirty="0"/>
              <a:t>Narrative Request Process</a:t>
            </a:r>
          </a:p>
          <a:p>
            <a:pPr marL="0" indent="0">
              <a:lnSpc>
                <a:spcPct val="120000"/>
              </a:lnSpc>
              <a:buNone/>
            </a:pPr>
            <a:endParaRPr lang="en-US" sz="2400" dirty="0"/>
          </a:p>
          <a:p>
            <a:pPr>
              <a:lnSpc>
                <a:spcPct val="120000"/>
              </a:lnSpc>
              <a:buFont typeface="+mj-lt"/>
              <a:buAutoNum type="arabicPeriod"/>
            </a:pPr>
            <a:r>
              <a:rPr lang="en-US" sz="2400" dirty="0"/>
              <a:t>Explain the program or service that the local municipality will no longer provide to the school district and a brief historical description of this working relationship.</a:t>
            </a:r>
          </a:p>
          <a:p>
            <a:pPr>
              <a:lnSpc>
                <a:spcPct val="120000"/>
              </a:lnSpc>
              <a:buFont typeface="+mj-lt"/>
              <a:buAutoNum type="arabicPeriod"/>
            </a:pPr>
            <a:r>
              <a:rPr lang="en-US" sz="2400" dirty="0"/>
              <a:t>Name the local municipality who was financial responsible for the program or service. </a:t>
            </a:r>
          </a:p>
          <a:p>
            <a:pPr>
              <a:lnSpc>
                <a:spcPct val="120000"/>
              </a:lnSpc>
              <a:buFont typeface="+mj-lt"/>
              <a:buAutoNum type="arabicPeriod"/>
            </a:pPr>
            <a:r>
              <a:rPr lang="en-US" sz="2400" dirty="0"/>
              <a:t>Is the local municipality willing to continue the program or service to the school district for a payment greater than paid in the previous school year? If yes, explain what it cost in the previous school year.</a:t>
            </a:r>
          </a:p>
        </p:txBody>
      </p:sp>
    </p:spTree>
    <p:extLst>
      <p:ext uri="{BB962C8B-B14F-4D97-AF65-F5344CB8AC3E}">
        <p14:creationId xmlns:p14="http://schemas.microsoft.com/office/powerpoint/2010/main" val="3786420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Making a TOS Request</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719666" y="1596573"/>
            <a:ext cx="10587567" cy="5075161"/>
          </a:xfrm>
        </p:spPr>
        <p:txBody>
          <a:bodyPr>
            <a:noAutofit/>
          </a:bodyPr>
          <a:lstStyle/>
          <a:p>
            <a:pPr marL="0" indent="0">
              <a:lnSpc>
                <a:spcPct val="120000"/>
              </a:lnSpc>
              <a:buNone/>
            </a:pPr>
            <a:r>
              <a:rPr lang="en-US" sz="2400" dirty="0"/>
              <a:t>Narrative Request Process</a:t>
            </a:r>
          </a:p>
          <a:p>
            <a:pPr marL="0" indent="0">
              <a:lnSpc>
                <a:spcPct val="120000"/>
              </a:lnSpc>
              <a:buNone/>
            </a:pPr>
            <a:endParaRPr lang="en-US" sz="1067" dirty="0"/>
          </a:p>
          <a:p>
            <a:pPr>
              <a:lnSpc>
                <a:spcPct val="120000"/>
              </a:lnSpc>
              <a:buFont typeface="+mj-lt"/>
              <a:buAutoNum type="arabicPeriod" startAt="4"/>
            </a:pPr>
            <a:r>
              <a:rPr lang="en-US" sz="2400" dirty="0"/>
              <a:t>Is the school district able to receive this program or service from another source? If yes, explain.</a:t>
            </a:r>
          </a:p>
          <a:p>
            <a:pPr>
              <a:lnSpc>
                <a:spcPct val="120000"/>
              </a:lnSpc>
              <a:buFont typeface="+mj-lt"/>
              <a:buAutoNum type="arabicPeriod" startAt="4"/>
            </a:pPr>
            <a:r>
              <a:rPr lang="en-US" sz="2400" dirty="0"/>
              <a:t>Provide the Transfer of Service amount being requested and a breakdown on how the value was determined. </a:t>
            </a:r>
          </a:p>
          <a:p>
            <a:pPr>
              <a:lnSpc>
                <a:spcPct val="120000"/>
              </a:lnSpc>
              <a:buFont typeface="+mj-lt"/>
              <a:buAutoNum type="arabicPeriod" startAt="4"/>
            </a:pPr>
            <a:r>
              <a:rPr lang="en-US" sz="2400" dirty="0"/>
              <a:t>If there is financial support available to off-set the cost to the school district, provide an explanation. </a:t>
            </a:r>
          </a:p>
        </p:txBody>
      </p:sp>
    </p:spTree>
    <p:extLst>
      <p:ext uri="{BB962C8B-B14F-4D97-AF65-F5344CB8AC3E}">
        <p14:creationId xmlns:p14="http://schemas.microsoft.com/office/powerpoint/2010/main" val="1491228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Making a TOS Request</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719666" y="1596573"/>
            <a:ext cx="10587567" cy="3805161"/>
          </a:xfrm>
        </p:spPr>
        <p:txBody>
          <a:bodyPr>
            <a:noAutofit/>
          </a:bodyPr>
          <a:lstStyle/>
          <a:p>
            <a:pPr marL="0" indent="0">
              <a:lnSpc>
                <a:spcPct val="120000"/>
              </a:lnSpc>
              <a:buNone/>
            </a:pPr>
            <a:r>
              <a:rPr lang="en-US" sz="2400" dirty="0"/>
              <a:t>Narrative Request Examples</a:t>
            </a:r>
          </a:p>
          <a:p>
            <a:pPr marL="0" indent="0">
              <a:lnSpc>
                <a:spcPct val="120000"/>
              </a:lnSpc>
              <a:buNone/>
            </a:pPr>
            <a:endParaRPr lang="en-US" sz="1067" dirty="0"/>
          </a:p>
          <a:p>
            <a:pPr>
              <a:lnSpc>
                <a:spcPct val="120000"/>
              </a:lnSpc>
              <a:buFont typeface="Arial" panose="020B0604020202020204" pitchFamily="34" charset="0"/>
              <a:buChar char="•"/>
            </a:pPr>
            <a:r>
              <a:rPr lang="en-US" sz="2400" dirty="0"/>
              <a:t>The city used to pay for crossing guards but now they are passing this cost onto the district.</a:t>
            </a:r>
          </a:p>
          <a:p>
            <a:pPr>
              <a:lnSpc>
                <a:spcPct val="120000"/>
              </a:lnSpc>
              <a:buFont typeface="Arial" panose="020B0604020202020204" pitchFamily="34" charset="0"/>
              <a:buChar char="•"/>
            </a:pPr>
            <a:r>
              <a:rPr lang="en-US" sz="2400" dirty="0"/>
              <a:t>Our CCDEB is dissolving and we need to hire our own SPED teacher.</a:t>
            </a:r>
          </a:p>
          <a:p>
            <a:pPr>
              <a:lnSpc>
                <a:spcPct val="120000"/>
              </a:lnSpc>
              <a:buFont typeface="Arial" panose="020B0604020202020204" pitchFamily="34" charset="0"/>
              <a:buChar char="•"/>
            </a:pPr>
            <a:r>
              <a:rPr lang="en-US" sz="2400" dirty="0"/>
              <a:t>The city used to pay for the School Resource Officer but now they are passing this cost onto the district. </a:t>
            </a:r>
          </a:p>
        </p:txBody>
      </p:sp>
    </p:spTree>
    <p:extLst>
      <p:ext uri="{BB962C8B-B14F-4D97-AF65-F5344CB8AC3E}">
        <p14:creationId xmlns:p14="http://schemas.microsoft.com/office/powerpoint/2010/main" val="2470678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749299" y="2011439"/>
            <a:ext cx="10587567" cy="3435812"/>
          </a:xfrm>
        </p:spPr>
        <p:txBody>
          <a:bodyPr>
            <a:noAutofit/>
          </a:bodyPr>
          <a:lstStyle/>
          <a:p>
            <a:pPr marL="0" indent="0">
              <a:lnSpc>
                <a:spcPct val="120000"/>
              </a:lnSpc>
              <a:buNone/>
            </a:pPr>
            <a:r>
              <a:rPr lang="en-US" sz="2400" dirty="0"/>
              <a:t>Question: </a:t>
            </a:r>
          </a:p>
          <a:p>
            <a:pPr marL="0" indent="0">
              <a:lnSpc>
                <a:spcPct val="120000"/>
              </a:lnSpc>
              <a:buNone/>
            </a:pPr>
            <a:r>
              <a:rPr lang="en-US" sz="2400" dirty="0"/>
              <a:t>I understand to qualify for TOS there must be an increased cost but what about shifting costs? For example, we have 5 students with 1:1 </a:t>
            </a:r>
          </a:p>
          <a:p>
            <a:pPr marL="0" indent="0">
              <a:lnSpc>
                <a:spcPct val="120000"/>
              </a:lnSpc>
              <a:buNone/>
            </a:pPr>
            <a:r>
              <a:rPr lang="en-US" sz="2400" dirty="0"/>
              <a:t>aides. One student graduates so we would lay off one of those aides; </a:t>
            </a:r>
          </a:p>
          <a:p>
            <a:pPr marL="0" indent="0">
              <a:lnSpc>
                <a:spcPct val="120000"/>
              </a:lnSpc>
              <a:buNone/>
            </a:pPr>
            <a:r>
              <a:rPr lang="en-US" sz="2400" dirty="0"/>
              <a:t>however, a new student enters the district from another governmental unit that requires a 1:1 aide. Can I request a TOS; after all if the new student did not arrive the aide would have been dismissed.</a:t>
            </a:r>
          </a:p>
        </p:txBody>
      </p:sp>
    </p:spTree>
    <p:extLst>
      <p:ext uri="{BB962C8B-B14F-4D97-AF65-F5344CB8AC3E}">
        <p14:creationId xmlns:p14="http://schemas.microsoft.com/office/powerpoint/2010/main" val="3085451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r>
              <a:rPr lang="en-US" sz="4297" b="0" dirty="0">
                <a:solidFill>
                  <a:srgbClr val="FFFF00"/>
                </a:solidFill>
                <a:latin typeface="Lato Black" panose="020F0A02020204030203" pitchFamily="34" charset="0"/>
                <a:ea typeface="+mj-ea"/>
                <a:cs typeface="+mj-cs"/>
              </a:rPr>
              <a:t>        </a:t>
            </a:r>
            <a:r>
              <a:rPr lang="en-US" sz="4297" b="0" dirty="0">
                <a:solidFill>
                  <a:schemeClr val="bg1"/>
                </a:solidFill>
                <a:latin typeface="Lato Black" panose="020F0A02020204030203" pitchFamily="34" charset="0"/>
                <a:ea typeface="+mj-ea"/>
                <a:cs typeface="+mj-cs"/>
              </a:rPr>
              <a:t>Energy Efficiency Exemptions - Overview</a:t>
            </a:r>
            <a:endParaRPr lang="en-US" dirty="0">
              <a:solidFill>
                <a:schemeClr val="bg1"/>
              </a:solidFill>
            </a:endParaRPr>
          </a:p>
        </p:txBody>
      </p:sp>
      <p:sp>
        <p:nvSpPr>
          <p:cNvPr id="6" name="TextBox 5">
            <a:extLst>
              <a:ext uri="{FF2B5EF4-FFF2-40B4-BE49-F238E27FC236}">
                <a16:creationId xmlns:a16="http://schemas.microsoft.com/office/drawing/2014/main" id="{B5904EBC-B8D9-4515-8D74-2096D6D54DDD}"/>
              </a:ext>
            </a:extLst>
          </p:cNvPr>
          <p:cNvSpPr txBox="1"/>
          <p:nvPr/>
        </p:nvSpPr>
        <p:spPr>
          <a:xfrm>
            <a:off x="850900" y="1373991"/>
            <a:ext cx="10731500" cy="4524315"/>
          </a:xfrm>
          <a:prstGeom prst="rect">
            <a:avLst/>
          </a:prstGeom>
          <a:noFill/>
        </p:spPr>
        <p:txBody>
          <a:bodyPr wrap="square">
            <a:spAutoFit/>
          </a:bodyPr>
          <a:lstStyle/>
          <a:p>
            <a:pPr algn="l"/>
            <a:r>
              <a:rPr lang="en-US" sz="2400" b="1" i="0" dirty="0">
                <a:solidFill>
                  <a:srgbClr val="292F33"/>
                </a:solidFill>
                <a:effectLst/>
                <a:latin typeface="Lato" panose="020F0502020204030203" pitchFamily="34" charset="0"/>
              </a:rPr>
              <a:t>Energy Efficiency Exemption (EEE) to the Revenue Limit</a:t>
            </a:r>
          </a:p>
          <a:p>
            <a:pPr algn="l"/>
            <a:endParaRPr lang="en-US" sz="2400" b="1" i="0" dirty="0">
              <a:solidFill>
                <a:srgbClr val="292F33"/>
              </a:solidFill>
              <a:effectLst/>
              <a:latin typeface="Lato" panose="020F0502020204030203" pitchFamily="34" charset="0"/>
            </a:endParaRPr>
          </a:p>
          <a:p>
            <a:pPr algn="l"/>
            <a:r>
              <a:rPr lang="en-US" sz="2400" b="0" i="0" dirty="0">
                <a:solidFill>
                  <a:srgbClr val="292F33"/>
                </a:solidFill>
                <a:effectLst/>
                <a:latin typeface="Lato" panose="020F0502020204030203" pitchFamily="34" charset="0"/>
              </a:rPr>
              <a:t>Per 2017 Wisconsin Act 59 (2017-19 Budget), school boards are prohibited from adopting a resolution to utilize the Energy Efficiency Exemption to the revenue limit after December 31, 2017 (through December 3018). School Boards have the authority to adopt EEE resolutions after October 1, 2017 and before January 1, 2018 that are applicable beginning in 2018-19 and thereafter.</a:t>
            </a:r>
          </a:p>
          <a:p>
            <a:pPr algn="l"/>
            <a:endParaRPr lang="en-US" sz="2400" b="0" i="0" dirty="0">
              <a:solidFill>
                <a:srgbClr val="292F33"/>
              </a:solidFill>
              <a:effectLst/>
              <a:latin typeface="Lato" panose="020F0502020204030203" pitchFamily="34" charset="0"/>
            </a:endParaRPr>
          </a:p>
          <a:p>
            <a:pPr algn="l"/>
            <a:r>
              <a:rPr lang="en-US" sz="2400" b="0" i="0" dirty="0">
                <a:solidFill>
                  <a:srgbClr val="292F33"/>
                </a:solidFill>
                <a:effectLst/>
                <a:latin typeface="Lato" panose="020F0502020204030203" pitchFamily="34" charset="0"/>
              </a:rPr>
              <a:t>A School Board may issue debt after December 31, 2017 to fund the energy efficiency exemption project(s) that were approved by the School Board prior to December 31, 2017. Under current law, resolutions may not be passed after December 31, 2017. This includes changes to any existing resolutions.</a:t>
            </a:r>
          </a:p>
        </p:txBody>
      </p:sp>
    </p:spTree>
    <p:extLst>
      <p:ext uri="{BB962C8B-B14F-4D97-AF65-F5344CB8AC3E}">
        <p14:creationId xmlns:p14="http://schemas.microsoft.com/office/powerpoint/2010/main" val="3582443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685799" y="2273906"/>
            <a:ext cx="10587567" cy="3363495"/>
          </a:xfrm>
        </p:spPr>
        <p:txBody>
          <a:bodyPr>
            <a:noAutofit/>
          </a:bodyPr>
          <a:lstStyle/>
          <a:p>
            <a:pPr marL="0" indent="0">
              <a:lnSpc>
                <a:spcPct val="120000"/>
              </a:lnSpc>
              <a:buNone/>
            </a:pPr>
            <a:r>
              <a:rPr lang="en-US" sz="2400" dirty="0"/>
              <a:t>Answer: </a:t>
            </a:r>
          </a:p>
          <a:p>
            <a:pPr marL="0" indent="0">
              <a:lnSpc>
                <a:spcPct val="120000"/>
              </a:lnSpc>
              <a:buNone/>
            </a:pPr>
            <a:r>
              <a:rPr lang="en-US" sz="2400" dirty="0"/>
              <a:t>No, in this example the district is not eligible for a TOS. The law states “if a school board increases the services that it provides by adding responsibility for providing a service that is transferred to it from another governmental unit for a child with a disability”. TOS allows a district to increase its revenue limit, if its costs increase because of the need to increase services above the level of services currently provided.</a:t>
            </a:r>
          </a:p>
        </p:txBody>
      </p:sp>
    </p:spTree>
    <p:extLst>
      <p:ext uri="{BB962C8B-B14F-4D97-AF65-F5344CB8AC3E}">
        <p14:creationId xmlns:p14="http://schemas.microsoft.com/office/powerpoint/2010/main" val="3013758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715433" y="2128461"/>
            <a:ext cx="10587567" cy="3521528"/>
          </a:xfrm>
        </p:spPr>
        <p:txBody>
          <a:bodyPr>
            <a:noAutofit/>
          </a:bodyPr>
          <a:lstStyle/>
          <a:p>
            <a:pPr marL="0" indent="0">
              <a:lnSpc>
                <a:spcPct val="120000"/>
              </a:lnSpc>
              <a:buNone/>
            </a:pPr>
            <a:r>
              <a:rPr lang="en-US" sz="2400" dirty="0"/>
              <a:t>Question: </a:t>
            </a:r>
          </a:p>
          <a:p>
            <a:pPr marL="0" indent="0">
              <a:lnSpc>
                <a:spcPct val="120000"/>
              </a:lnSpc>
              <a:buNone/>
            </a:pPr>
            <a:r>
              <a:rPr lang="en-US" sz="2400" dirty="0"/>
              <a:t>I have a student who moved to our district from another Wisconsin school district, but I learned that student did not actually attend that school district. They opened enrolled to a different school district </a:t>
            </a:r>
          </a:p>
          <a:p>
            <a:pPr marL="0" indent="0">
              <a:lnSpc>
                <a:spcPct val="120000"/>
              </a:lnSpc>
              <a:buNone/>
            </a:pPr>
            <a:r>
              <a:rPr lang="en-US" sz="2400" dirty="0"/>
              <a:t>during those years. Which district do I identify in my TOS request; </a:t>
            </a:r>
          </a:p>
          <a:p>
            <a:pPr marL="0" indent="0">
              <a:lnSpc>
                <a:spcPct val="120000"/>
              </a:lnSpc>
              <a:buNone/>
            </a:pPr>
            <a:r>
              <a:rPr lang="en-US" sz="2400" dirty="0"/>
              <a:t>the district the student lived in or the district the student actually </a:t>
            </a:r>
          </a:p>
          <a:p>
            <a:pPr marL="0" indent="0">
              <a:lnSpc>
                <a:spcPct val="120000"/>
              </a:lnSpc>
              <a:buNone/>
            </a:pPr>
            <a:r>
              <a:rPr lang="en-US" sz="2400" dirty="0"/>
              <a:t>attended?</a:t>
            </a:r>
          </a:p>
        </p:txBody>
      </p:sp>
    </p:spTree>
    <p:extLst>
      <p:ext uri="{BB962C8B-B14F-4D97-AF65-F5344CB8AC3E}">
        <p14:creationId xmlns:p14="http://schemas.microsoft.com/office/powerpoint/2010/main" val="836429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715433" y="2128461"/>
            <a:ext cx="10587567" cy="3521528"/>
          </a:xfrm>
        </p:spPr>
        <p:txBody>
          <a:bodyPr>
            <a:noAutofit/>
          </a:bodyPr>
          <a:lstStyle/>
          <a:p>
            <a:pPr marL="0" indent="0">
              <a:lnSpc>
                <a:spcPct val="120000"/>
              </a:lnSpc>
              <a:buNone/>
            </a:pPr>
            <a:r>
              <a:rPr lang="en-US" sz="2400" dirty="0"/>
              <a:t>Answer: </a:t>
            </a:r>
          </a:p>
          <a:p>
            <a:pPr marL="0" indent="0">
              <a:lnSpc>
                <a:spcPct val="120000"/>
              </a:lnSpc>
              <a:buNone/>
            </a:pPr>
            <a:r>
              <a:rPr lang="en-US" sz="2400" dirty="0"/>
              <a:t>Transfer of service always goes to the resident district. A student who was open enrolled out will have student records from a different school district; however for the transfer of service process, enter the school district where the student lived in the previous year even though they may or may not have been the district that served the student. </a:t>
            </a:r>
          </a:p>
        </p:txBody>
      </p:sp>
    </p:spTree>
    <p:extLst>
      <p:ext uri="{BB962C8B-B14F-4D97-AF65-F5344CB8AC3E}">
        <p14:creationId xmlns:p14="http://schemas.microsoft.com/office/powerpoint/2010/main" val="818418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715433" y="2128461"/>
            <a:ext cx="10587567" cy="1469872"/>
          </a:xfrm>
        </p:spPr>
        <p:txBody>
          <a:bodyPr>
            <a:noAutofit/>
          </a:bodyPr>
          <a:lstStyle/>
          <a:p>
            <a:pPr marL="0" indent="0">
              <a:lnSpc>
                <a:spcPct val="120000"/>
              </a:lnSpc>
              <a:buNone/>
            </a:pPr>
            <a:r>
              <a:rPr lang="en-US" sz="2400" dirty="0"/>
              <a:t>Question: </a:t>
            </a:r>
          </a:p>
          <a:p>
            <a:pPr marL="0" indent="0">
              <a:lnSpc>
                <a:spcPct val="120000"/>
              </a:lnSpc>
              <a:buNone/>
            </a:pPr>
            <a:r>
              <a:rPr lang="en-US" sz="2400" dirty="0"/>
              <a:t>We have a student who open enrolled to our district with significant special needs; can we do a transfer of service?</a:t>
            </a:r>
          </a:p>
        </p:txBody>
      </p:sp>
    </p:spTree>
    <p:extLst>
      <p:ext uri="{BB962C8B-B14F-4D97-AF65-F5344CB8AC3E}">
        <p14:creationId xmlns:p14="http://schemas.microsoft.com/office/powerpoint/2010/main" val="3699017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715433" y="2128461"/>
            <a:ext cx="10587567" cy="3889241"/>
          </a:xfrm>
        </p:spPr>
        <p:txBody>
          <a:bodyPr>
            <a:noAutofit/>
          </a:bodyPr>
          <a:lstStyle/>
          <a:p>
            <a:pPr marL="0" indent="0">
              <a:lnSpc>
                <a:spcPct val="120000"/>
              </a:lnSpc>
              <a:buNone/>
            </a:pPr>
            <a:r>
              <a:rPr lang="en-US" sz="2400" dirty="0"/>
              <a:t>Answer: </a:t>
            </a:r>
          </a:p>
          <a:p>
            <a:pPr marL="0" indent="0">
              <a:lnSpc>
                <a:spcPct val="120000"/>
              </a:lnSpc>
              <a:buNone/>
            </a:pPr>
            <a:r>
              <a:rPr lang="en-US" sz="2400" dirty="0"/>
              <a:t>No, when a special education student open enrolls, the nonresident district does collect the basic open enrollment amount. In the second year of open enrollment, the nonresident district can choose to continue to receive the open enrollment basic aid amount or be reimbursed for actual costs of providing FAPE to the pupil in the previous school year, up to $30,000; therefore even though the nonresident district is increasing services, they are being compensated by the resident district.</a:t>
            </a:r>
          </a:p>
        </p:txBody>
      </p:sp>
      <p:sp>
        <p:nvSpPr>
          <p:cNvPr id="5" name="TextBox 4">
            <a:extLst>
              <a:ext uri="{FF2B5EF4-FFF2-40B4-BE49-F238E27FC236}">
                <a16:creationId xmlns:a16="http://schemas.microsoft.com/office/drawing/2014/main" id="{E9B6121D-1313-4EB0-AC4D-699941903CCC}"/>
              </a:ext>
            </a:extLst>
          </p:cNvPr>
          <p:cNvSpPr txBox="1"/>
          <p:nvPr/>
        </p:nvSpPr>
        <p:spPr>
          <a:xfrm>
            <a:off x="11671301" y="6405141"/>
            <a:ext cx="520699" cy="461665"/>
          </a:xfrm>
          <a:prstGeom prst="rect">
            <a:avLst/>
          </a:prstGeom>
          <a:noFill/>
        </p:spPr>
        <p:txBody>
          <a:bodyPr wrap="square" rtlCol="0">
            <a:spAutoFit/>
          </a:bodyPr>
          <a:lstStyle/>
          <a:p>
            <a:r>
              <a:rPr lang="en-US" sz="2400" b="1" dirty="0">
                <a:solidFill>
                  <a:schemeClr val="tx1">
                    <a:lumMod val="95000"/>
                    <a:lumOff val="5000"/>
                  </a:schemeClr>
                </a:solidFill>
              </a:rPr>
              <a:t>29</a:t>
            </a:r>
          </a:p>
        </p:txBody>
      </p:sp>
    </p:spTree>
    <p:extLst>
      <p:ext uri="{BB962C8B-B14F-4D97-AF65-F5344CB8AC3E}">
        <p14:creationId xmlns:p14="http://schemas.microsoft.com/office/powerpoint/2010/main" val="3063372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715433" y="2128461"/>
            <a:ext cx="10587567" cy="1640992"/>
          </a:xfrm>
        </p:spPr>
        <p:txBody>
          <a:bodyPr>
            <a:noAutofit/>
          </a:bodyPr>
          <a:lstStyle/>
          <a:p>
            <a:pPr marL="0" indent="0">
              <a:lnSpc>
                <a:spcPct val="120000"/>
              </a:lnSpc>
              <a:buNone/>
            </a:pPr>
            <a:r>
              <a:rPr lang="en-US" sz="2400" dirty="0"/>
              <a:t>Question:</a:t>
            </a:r>
          </a:p>
          <a:p>
            <a:pPr marL="0" indent="0">
              <a:lnSpc>
                <a:spcPct val="120000"/>
              </a:lnSpc>
              <a:buNone/>
            </a:pPr>
            <a:r>
              <a:rPr lang="en-US" sz="2400" dirty="0"/>
              <a:t> Our district forgot to file the transfer of service last year when it was due; can we do one this year?</a:t>
            </a:r>
          </a:p>
        </p:txBody>
      </p:sp>
    </p:spTree>
    <p:extLst>
      <p:ext uri="{BB962C8B-B14F-4D97-AF65-F5344CB8AC3E}">
        <p14:creationId xmlns:p14="http://schemas.microsoft.com/office/powerpoint/2010/main" val="542128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Frequently Asked Questions</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715433" y="2128461"/>
            <a:ext cx="10587567" cy="3911612"/>
          </a:xfrm>
        </p:spPr>
        <p:txBody>
          <a:bodyPr>
            <a:noAutofit/>
          </a:bodyPr>
          <a:lstStyle/>
          <a:p>
            <a:pPr marL="0" indent="0">
              <a:lnSpc>
                <a:spcPct val="120000"/>
              </a:lnSpc>
              <a:buNone/>
            </a:pPr>
            <a:r>
              <a:rPr lang="en-US" sz="2400" dirty="0"/>
              <a:t>Answer: </a:t>
            </a:r>
          </a:p>
          <a:p>
            <a:pPr marL="0" indent="0">
              <a:lnSpc>
                <a:spcPct val="120000"/>
              </a:lnSpc>
              <a:buNone/>
            </a:pPr>
            <a:r>
              <a:rPr lang="en-US" sz="2400" dirty="0"/>
              <a:t>No, while we understand oversights like this can happen, both state law and our transfer of service guidance are clear that requests must be submitted timely with the eligible increase in cost. Transfer of service is based on a cost increase from one fiscal year to next. If you miss submitting your request the year the increase happened, then technically there is no increase from the missed year to the current year and the request no longer meets the requirement of a TOS.</a:t>
            </a:r>
          </a:p>
        </p:txBody>
      </p:sp>
    </p:spTree>
    <p:extLst>
      <p:ext uri="{BB962C8B-B14F-4D97-AF65-F5344CB8AC3E}">
        <p14:creationId xmlns:p14="http://schemas.microsoft.com/office/powerpoint/2010/main" val="2078030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Examples</a:t>
            </a:r>
          </a:p>
        </p:txBody>
      </p:sp>
      <p:sp>
        <p:nvSpPr>
          <p:cNvPr id="7" name="Text Placeholder 2">
            <a:extLst>
              <a:ext uri="{FF2B5EF4-FFF2-40B4-BE49-F238E27FC236}">
                <a16:creationId xmlns:a16="http://schemas.microsoft.com/office/drawing/2014/main" id="{9FA600AA-303B-44E9-A07B-8A9CE9C6DFFB}"/>
              </a:ext>
            </a:extLst>
          </p:cNvPr>
          <p:cNvSpPr>
            <a:spLocks noGrp="1"/>
          </p:cNvSpPr>
          <p:nvPr>
            <p:ph type="body" sz="quarter" idx="14"/>
          </p:nvPr>
        </p:nvSpPr>
        <p:spPr>
          <a:xfrm>
            <a:off x="529169" y="1392767"/>
            <a:ext cx="5003799" cy="5207000"/>
          </a:xfrm>
        </p:spPr>
        <p:txBody>
          <a:bodyPr>
            <a:noAutofit/>
          </a:bodyPr>
          <a:lstStyle/>
          <a:p>
            <a:pPr marL="0" indent="0">
              <a:lnSpc>
                <a:spcPct val="100000"/>
              </a:lnSpc>
              <a:spcAft>
                <a:spcPts val="800"/>
              </a:spcAft>
              <a:buNone/>
            </a:pPr>
            <a:r>
              <a:rPr lang="en-US" sz="2400" dirty="0"/>
              <a:t>A high needs 4</a:t>
            </a:r>
            <a:r>
              <a:rPr lang="en-US" sz="2400" baseline="30000" dirty="0"/>
              <a:t>th</a:t>
            </a:r>
            <a:r>
              <a:rPr lang="en-US" sz="2400" dirty="0"/>
              <a:t> grade student from a public school in Ohio enrolls in late January of 2022.  This student comes with the IEP calling for a full-time registered nurse (RN). </a:t>
            </a:r>
          </a:p>
          <a:p>
            <a:pPr>
              <a:lnSpc>
                <a:spcPct val="100000"/>
              </a:lnSpc>
              <a:spcAft>
                <a:spcPts val="800"/>
              </a:spcAft>
            </a:pPr>
            <a:r>
              <a:rPr lang="en-US" sz="2400" dirty="0"/>
              <a:t>Your district currently receives standard nursing services from the County at no cost. </a:t>
            </a:r>
          </a:p>
          <a:p>
            <a:pPr>
              <a:lnSpc>
                <a:spcPct val="100000"/>
              </a:lnSpc>
              <a:spcAft>
                <a:spcPts val="800"/>
              </a:spcAft>
            </a:pPr>
            <a:r>
              <a:rPr lang="en-US" sz="2400" dirty="0"/>
              <a:t>The  estimated cost will be $80,000 for an additional RN from the County or as a district hire. </a:t>
            </a:r>
          </a:p>
        </p:txBody>
      </p:sp>
      <p:pic>
        <p:nvPicPr>
          <p:cNvPr id="8" name="Picture 7">
            <a:extLst>
              <a:ext uri="{FF2B5EF4-FFF2-40B4-BE49-F238E27FC236}">
                <a16:creationId xmlns:a16="http://schemas.microsoft.com/office/drawing/2014/main" id="{8806B150-8EE7-4D95-B0F6-D561B390A17B}"/>
              </a:ext>
            </a:extLst>
          </p:cNvPr>
          <p:cNvPicPr>
            <a:picLocks noChangeAspect="1"/>
          </p:cNvPicPr>
          <p:nvPr/>
        </p:nvPicPr>
        <p:blipFill>
          <a:blip r:embed="rId3"/>
          <a:stretch>
            <a:fillRect/>
          </a:stretch>
        </p:blipFill>
        <p:spPr>
          <a:xfrm>
            <a:off x="6361368" y="1032935"/>
            <a:ext cx="4475965" cy="5730240"/>
          </a:xfrm>
          <a:prstGeom prst="rect">
            <a:avLst/>
          </a:prstGeom>
        </p:spPr>
      </p:pic>
    </p:spTree>
    <p:extLst>
      <p:ext uri="{BB962C8B-B14F-4D97-AF65-F5344CB8AC3E}">
        <p14:creationId xmlns:p14="http://schemas.microsoft.com/office/powerpoint/2010/main" val="138082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up)">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Examples</a:t>
            </a:r>
          </a:p>
        </p:txBody>
      </p:sp>
      <p:sp>
        <p:nvSpPr>
          <p:cNvPr id="7" name="Text Placeholder 2">
            <a:extLst>
              <a:ext uri="{FF2B5EF4-FFF2-40B4-BE49-F238E27FC236}">
                <a16:creationId xmlns:a16="http://schemas.microsoft.com/office/drawing/2014/main" id="{B04C169E-DF8B-4186-B0C5-548F160381BA}"/>
              </a:ext>
            </a:extLst>
          </p:cNvPr>
          <p:cNvSpPr>
            <a:spLocks noGrp="1"/>
          </p:cNvSpPr>
          <p:nvPr>
            <p:ph type="body" sz="quarter" idx="14"/>
          </p:nvPr>
        </p:nvSpPr>
        <p:spPr>
          <a:xfrm>
            <a:off x="746600" y="1800768"/>
            <a:ext cx="10895067" cy="3435867"/>
          </a:xfrm>
        </p:spPr>
        <p:txBody>
          <a:bodyPr>
            <a:noAutofit/>
          </a:bodyPr>
          <a:lstStyle/>
          <a:p>
            <a:pPr marL="0" indent="0">
              <a:lnSpc>
                <a:spcPct val="100000"/>
              </a:lnSpc>
              <a:spcBef>
                <a:spcPts val="800"/>
              </a:spcBef>
              <a:spcAft>
                <a:spcPts val="800"/>
              </a:spcAft>
              <a:buNone/>
            </a:pPr>
            <a:r>
              <a:rPr lang="en-US" sz="2400" dirty="0"/>
              <a:t>A high needs 4</a:t>
            </a:r>
            <a:r>
              <a:rPr lang="en-US" sz="2400" baseline="30000" dirty="0"/>
              <a:t>th</a:t>
            </a:r>
            <a:r>
              <a:rPr lang="en-US" sz="2400" dirty="0"/>
              <a:t> grade student from a public school in Ohio enrolls in late January of 2022.  This student comes with the IEP calling for a full-time registered nurse (RN). </a:t>
            </a:r>
          </a:p>
          <a:p>
            <a:pPr>
              <a:lnSpc>
                <a:spcPct val="100000"/>
              </a:lnSpc>
              <a:spcBef>
                <a:spcPts val="800"/>
              </a:spcBef>
              <a:spcAft>
                <a:spcPts val="800"/>
              </a:spcAft>
            </a:pPr>
            <a:r>
              <a:rPr lang="en-US" sz="2400" dirty="0"/>
              <a:t>Your district receives standard nursing services from the County at no cost.</a:t>
            </a:r>
          </a:p>
          <a:p>
            <a:pPr>
              <a:lnSpc>
                <a:spcPct val="100000"/>
              </a:lnSpc>
              <a:spcBef>
                <a:spcPts val="800"/>
              </a:spcBef>
              <a:spcAft>
                <a:spcPts val="800"/>
              </a:spcAft>
            </a:pPr>
            <a:r>
              <a:rPr lang="en-US" sz="2400" dirty="0"/>
              <a:t>However, in March of 2022 the County gives the District formal notice that as of July 1, 2022 they will no longer provide any nursing services.</a:t>
            </a:r>
          </a:p>
          <a:p>
            <a:pPr>
              <a:lnSpc>
                <a:spcPct val="100000"/>
              </a:lnSpc>
              <a:spcBef>
                <a:spcPts val="800"/>
              </a:spcBef>
              <a:spcAft>
                <a:spcPts val="800"/>
              </a:spcAft>
            </a:pPr>
            <a:r>
              <a:rPr lang="en-US" sz="2400" dirty="0"/>
              <a:t>The  estimated cost will be $160,000 to hire two RN positions. </a:t>
            </a:r>
          </a:p>
        </p:txBody>
      </p:sp>
    </p:spTree>
    <p:extLst>
      <p:ext uri="{BB962C8B-B14F-4D97-AF65-F5344CB8AC3E}">
        <p14:creationId xmlns:p14="http://schemas.microsoft.com/office/powerpoint/2010/main" val="4187561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Examples</a:t>
            </a:r>
          </a:p>
        </p:txBody>
      </p:sp>
      <p:sp>
        <p:nvSpPr>
          <p:cNvPr id="7" name="Text Placeholder 2">
            <a:extLst>
              <a:ext uri="{FF2B5EF4-FFF2-40B4-BE49-F238E27FC236}">
                <a16:creationId xmlns:a16="http://schemas.microsoft.com/office/drawing/2014/main" id="{B04C169E-DF8B-4186-B0C5-548F160381BA}"/>
              </a:ext>
            </a:extLst>
          </p:cNvPr>
          <p:cNvSpPr>
            <a:spLocks noGrp="1"/>
          </p:cNvSpPr>
          <p:nvPr>
            <p:ph type="body" sz="quarter" idx="14"/>
          </p:nvPr>
        </p:nvSpPr>
        <p:spPr>
          <a:xfrm>
            <a:off x="714083" y="1876969"/>
            <a:ext cx="11060167" cy="3401999"/>
          </a:xfrm>
        </p:spPr>
        <p:txBody>
          <a:bodyPr>
            <a:noAutofit/>
          </a:bodyPr>
          <a:lstStyle/>
          <a:p>
            <a:pPr marL="0" indent="0">
              <a:lnSpc>
                <a:spcPct val="100000"/>
              </a:lnSpc>
              <a:spcBef>
                <a:spcPts val="800"/>
              </a:spcBef>
              <a:spcAft>
                <a:spcPts val="800"/>
              </a:spcAft>
              <a:buNone/>
            </a:pPr>
            <a:r>
              <a:rPr lang="en-US" sz="2400" dirty="0"/>
              <a:t>Two TOS requests can be submitted.</a:t>
            </a:r>
          </a:p>
          <a:p>
            <a:pPr>
              <a:lnSpc>
                <a:spcPct val="100000"/>
              </a:lnSpc>
              <a:spcBef>
                <a:spcPts val="800"/>
              </a:spcBef>
              <a:spcAft>
                <a:spcPts val="800"/>
              </a:spcAft>
            </a:pPr>
            <a:r>
              <a:rPr lang="en-US" sz="2400" dirty="0"/>
              <a:t>The first request (student’s IEP identifies an RN) was described in the pervious slide and will be made through the PI-5000 portal for the student in the amount of $80,000.</a:t>
            </a:r>
          </a:p>
          <a:p>
            <a:pPr>
              <a:lnSpc>
                <a:spcPct val="100000"/>
              </a:lnSpc>
              <a:spcBef>
                <a:spcPts val="800"/>
              </a:spcBef>
              <a:spcAft>
                <a:spcPts val="800"/>
              </a:spcAft>
            </a:pPr>
            <a:r>
              <a:rPr lang="en-US" sz="2400" dirty="0"/>
              <a:t>The second request for the standard nursing services would be a Narrative TOS request, submitted in writing following the steps previously outlined in slides 21 &amp; 22 in the amount of $80,000.</a:t>
            </a:r>
          </a:p>
        </p:txBody>
      </p:sp>
    </p:spTree>
    <p:extLst>
      <p:ext uri="{BB962C8B-B14F-4D97-AF65-F5344CB8AC3E}">
        <p14:creationId xmlns:p14="http://schemas.microsoft.com/office/powerpoint/2010/main" val="63067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r>
              <a:rPr kumimoji="0" lang="en-US" sz="4297"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       </a:t>
            </a:r>
            <a:r>
              <a:rPr kumimoji="0" lang="en-US" sz="4297"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Energy Efficiency Exemptions - Overview</a:t>
            </a:r>
            <a:endParaRPr lang="en-US" dirty="0">
              <a:solidFill>
                <a:schemeClr val="bg1"/>
              </a:solidFill>
            </a:endParaRPr>
          </a:p>
        </p:txBody>
      </p:sp>
      <p:sp>
        <p:nvSpPr>
          <p:cNvPr id="5" name="TextBox 4">
            <a:extLst>
              <a:ext uri="{FF2B5EF4-FFF2-40B4-BE49-F238E27FC236}">
                <a16:creationId xmlns:a16="http://schemas.microsoft.com/office/drawing/2014/main" id="{0D81A0FF-31C7-486E-8D06-414C99570BB0}"/>
              </a:ext>
            </a:extLst>
          </p:cNvPr>
          <p:cNvSpPr txBox="1"/>
          <p:nvPr/>
        </p:nvSpPr>
        <p:spPr>
          <a:xfrm>
            <a:off x="698500" y="1789490"/>
            <a:ext cx="10045700" cy="4708981"/>
          </a:xfrm>
          <a:prstGeom prst="rect">
            <a:avLst/>
          </a:prstGeom>
          <a:noFill/>
        </p:spPr>
        <p:txBody>
          <a:bodyPr wrap="square">
            <a:spAutoFit/>
          </a:bodyPr>
          <a:lstStyle/>
          <a:p>
            <a:r>
              <a:rPr lang="en-US" sz="2400" b="1" dirty="0">
                <a:solidFill>
                  <a:srgbClr val="444444"/>
                </a:solidFill>
                <a:effectLst/>
                <a:latin typeface="Lato" panose="020F0502020204030203" pitchFamily="34" charset="0"/>
              </a:rPr>
              <a:t>Energy Efficiency</a:t>
            </a:r>
          </a:p>
          <a:p>
            <a:endParaRPr lang="en-US" sz="2400" b="1" dirty="0">
              <a:solidFill>
                <a:srgbClr val="444444"/>
              </a:solidFill>
              <a:effectLst/>
              <a:latin typeface="Lato" panose="020F0502020204030203" pitchFamily="34" charset="0"/>
            </a:endParaRPr>
          </a:p>
          <a:p>
            <a:pPr algn="l"/>
            <a:r>
              <a:rPr lang="en-US" sz="2400" b="1" i="0" dirty="0">
                <a:solidFill>
                  <a:srgbClr val="444444"/>
                </a:solidFill>
                <a:effectLst/>
                <a:latin typeface="Lato" panose="020F0502020204030203" pitchFamily="34" charset="0"/>
              </a:rPr>
              <a:t>2017 Wisconsin Act 59 Moratorium</a:t>
            </a:r>
          </a:p>
          <a:p>
            <a:pPr algn="l"/>
            <a:endParaRPr lang="en-US" sz="2400" b="1" i="0" dirty="0">
              <a:solidFill>
                <a:srgbClr val="444444"/>
              </a:solidFill>
              <a:effectLst/>
              <a:latin typeface="Lato" panose="020F0502020204030203" pitchFamily="34" charset="0"/>
            </a:endParaRPr>
          </a:p>
          <a:p>
            <a:pPr algn="l"/>
            <a:r>
              <a:rPr lang="en-US" sz="2400" b="0" i="0" dirty="0">
                <a:solidFill>
                  <a:srgbClr val="292F33"/>
                </a:solidFill>
                <a:effectLst/>
                <a:latin typeface="Lato" panose="020F0502020204030203" pitchFamily="34" charset="0"/>
              </a:rPr>
              <a:t>Districts are no longer able to enter energy efficiency data into the School Finance Portal for the portal has been closed per </a:t>
            </a:r>
            <a:r>
              <a:rPr lang="en-US" sz="2400" b="0" i="0" u="none" strike="noStrike" dirty="0">
                <a:solidFill>
                  <a:srgbClr val="7030A0"/>
                </a:solidFill>
                <a:effectLst/>
                <a:latin typeface="Lato" panose="020F0502020204030203" pitchFamily="34" charset="0"/>
                <a:hlinkClick r:id="rId2">
                  <a:extLst>
                    <a:ext uri="{A12FA001-AC4F-418D-AE19-62706E023703}">
                      <ahyp:hlinkClr xmlns:ahyp="http://schemas.microsoft.com/office/drawing/2018/hyperlinkcolor" val="tx"/>
                    </a:ext>
                  </a:extLst>
                </a:hlinkClick>
              </a:rPr>
              <a:t>2017 Wisconsin Act 59</a:t>
            </a:r>
            <a:r>
              <a:rPr lang="en-US" sz="2400" b="0" i="0" dirty="0">
                <a:solidFill>
                  <a:srgbClr val="7030A0"/>
                </a:solidFill>
                <a:effectLst/>
                <a:latin typeface="Lato" panose="020F0502020204030203" pitchFamily="34" charset="0"/>
              </a:rPr>
              <a:t> </a:t>
            </a:r>
            <a:r>
              <a:rPr lang="en-US" sz="2400" b="0" i="0" dirty="0">
                <a:solidFill>
                  <a:srgbClr val="292F33"/>
                </a:solidFill>
                <a:effectLst/>
                <a:latin typeface="Lato" panose="020F0502020204030203" pitchFamily="34" charset="0"/>
              </a:rPr>
              <a:t>(2017-19 Budget). Districts may review their utility savings by going to the </a:t>
            </a:r>
            <a:r>
              <a:rPr lang="en-US" sz="2400" b="0" i="0" u="none" strike="noStrike" dirty="0">
                <a:solidFill>
                  <a:srgbClr val="7030A0"/>
                </a:solidFill>
                <a:effectLst/>
                <a:latin typeface="Lato" panose="020F0502020204030203" pitchFamily="34" charset="0"/>
                <a:hlinkClick r:id="rId3">
                  <a:extLst>
                    <a:ext uri="{A12FA001-AC4F-418D-AE19-62706E023703}">
                      <ahyp:hlinkClr xmlns:ahyp="http://schemas.microsoft.com/office/drawing/2018/hyperlinkcolor" val="tx"/>
                    </a:ext>
                  </a:extLst>
                </a:hlinkClick>
              </a:rPr>
              <a:t>SAFR Reporting Portal</a:t>
            </a:r>
            <a:r>
              <a:rPr lang="en-US" sz="2400" b="0" i="0" dirty="0">
                <a:solidFill>
                  <a:srgbClr val="292F33"/>
                </a:solidFill>
                <a:effectLst/>
                <a:latin typeface="Lato" panose="020F0502020204030203" pitchFamily="34" charset="0"/>
              </a:rPr>
              <a:t>. However, districts that need to update their energy efficiency utility savings or have other related questions should contact </a:t>
            </a:r>
            <a:r>
              <a:rPr lang="en-US" sz="2400" b="0" i="0" dirty="0">
                <a:solidFill>
                  <a:srgbClr val="2D2D86"/>
                </a:solidFill>
                <a:effectLst/>
                <a:latin typeface="Lato" panose="020F0502020204030203" pitchFamily="34" charset="0"/>
              </a:rPr>
              <a:t>dpi</a:t>
            </a:r>
            <a:r>
              <a:rPr lang="en-US" sz="2400" dirty="0">
                <a:solidFill>
                  <a:srgbClr val="2D2D86"/>
                </a:solidFill>
                <a:latin typeface="Lato" panose="020F0502020204030203" pitchFamily="34" charset="0"/>
              </a:rPr>
              <a:t>fin@dpi.wi.gov</a:t>
            </a:r>
          </a:p>
          <a:p>
            <a:pPr algn="l"/>
            <a:endParaRPr lang="en-US" sz="2400" b="0" i="0" dirty="0">
              <a:solidFill>
                <a:srgbClr val="292F33"/>
              </a:solidFill>
              <a:effectLst/>
              <a:latin typeface="Lato" panose="020F0502020204030203" pitchFamily="34" charset="0"/>
            </a:endParaRPr>
          </a:p>
          <a:p>
            <a:br>
              <a:rPr lang="en-US" dirty="0">
                <a:effectLst/>
              </a:rPr>
            </a:br>
            <a:endParaRPr lang="en-US" dirty="0"/>
          </a:p>
        </p:txBody>
      </p:sp>
    </p:spTree>
    <p:extLst>
      <p:ext uri="{BB962C8B-B14F-4D97-AF65-F5344CB8AC3E}">
        <p14:creationId xmlns:p14="http://schemas.microsoft.com/office/powerpoint/2010/main" val="4292618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TOS Takeaway</a:t>
            </a:r>
          </a:p>
        </p:txBody>
      </p:sp>
      <p:sp>
        <p:nvSpPr>
          <p:cNvPr id="10" name="Text Placeholder 9">
            <a:extLst>
              <a:ext uri="{FF2B5EF4-FFF2-40B4-BE49-F238E27FC236}">
                <a16:creationId xmlns:a16="http://schemas.microsoft.com/office/drawing/2014/main" id="{AC1EF2F3-7960-40DA-A8BA-786CE302E50B}"/>
              </a:ext>
            </a:extLst>
          </p:cNvPr>
          <p:cNvSpPr>
            <a:spLocks noGrp="1"/>
          </p:cNvSpPr>
          <p:nvPr>
            <p:ph type="body" sz="quarter" idx="14"/>
          </p:nvPr>
        </p:nvSpPr>
        <p:spPr>
          <a:xfrm>
            <a:off x="719666" y="1596573"/>
            <a:ext cx="10587567" cy="4584095"/>
          </a:xfrm>
        </p:spPr>
        <p:txBody>
          <a:bodyPr>
            <a:normAutofit lnSpcReduction="10000"/>
          </a:bodyPr>
          <a:lstStyle/>
          <a:p>
            <a:pPr marL="0" indent="0">
              <a:lnSpc>
                <a:spcPct val="120000"/>
              </a:lnSpc>
              <a:buNone/>
            </a:pPr>
            <a:endParaRPr lang="en-US" sz="1067" dirty="0"/>
          </a:p>
          <a:p>
            <a:pPr>
              <a:lnSpc>
                <a:spcPct val="120000"/>
              </a:lnSpc>
              <a:buFont typeface="+mj-lt"/>
              <a:buAutoNum type="arabicPeriod"/>
            </a:pPr>
            <a:r>
              <a:rPr lang="en-US" sz="2400" dirty="0"/>
              <a:t>Keep track of students moving in and what governmental unit they are coming from.</a:t>
            </a:r>
          </a:p>
          <a:p>
            <a:pPr>
              <a:lnSpc>
                <a:spcPct val="100000"/>
              </a:lnSpc>
              <a:spcBef>
                <a:spcPts val="800"/>
              </a:spcBef>
              <a:buFont typeface="+mj-lt"/>
              <a:buAutoNum type="arabicPeriod"/>
            </a:pPr>
            <a:r>
              <a:rPr lang="en-US" sz="2400" dirty="0"/>
              <a:t>Do they have an identified disability or participating in a limited English proficiency program?</a:t>
            </a:r>
          </a:p>
          <a:p>
            <a:pPr>
              <a:lnSpc>
                <a:spcPct val="100000"/>
              </a:lnSpc>
              <a:spcBef>
                <a:spcPts val="800"/>
              </a:spcBef>
              <a:buFont typeface="+mj-lt"/>
              <a:buAutoNum type="arabicPeriod"/>
            </a:pPr>
            <a:r>
              <a:rPr lang="en-US" sz="2400" dirty="0"/>
              <a:t>Will the district continue serving the student into the fall?</a:t>
            </a:r>
          </a:p>
          <a:p>
            <a:pPr>
              <a:lnSpc>
                <a:spcPct val="100000"/>
              </a:lnSpc>
              <a:spcBef>
                <a:spcPts val="800"/>
              </a:spcBef>
              <a:buFont typeface="+mj-lt"/>
              <a:buAutoNum type="arabicPeriod"/>
            </a:pPr>
            <a:r>
              <a:rPr lang="en-US" sz="2400" dirty="0"/>
              <a:t>Review available resources and determine if more are needed to meet the identified needs for the student.</a:t>
            </a:r>
          </a:p>
          <a:p>
            <a:pPr>
              <a:lnSpc>
                <a:spcPct val="100000"/>
              </a:lnSpc>
              <a:spcBef>
                <a:spcPts val="800"/>
              </a:spcBef>
              <a:buFont typeface="+mj-lt"/>
              <a:buAutoNum type="arabicPeriod"/>
            </a:pPr>
            <a:r>
              <a:rPr lang="en-US" sz="2400" dirty="0"/>
              <a:t>Use the Decision Tree to help you through the process.</a:t>
            </a:r>
          </a:p>
          <a:p>
            <a:pPr>
              <a:lnSpc>
                <a:spcPct val="100000"/>
              </a:lnSpc>
              <a:spcBef>
                <a:spcPts val="800"/>
              </a:spcBef>
              <a:buFont typeface="+mj-lt"/>
              <a:buAutoNum type="arabicPeriod"/>
            </a:pPr>
            <a:r>
              <a:rPr lang="en-US" sz="2400" dirty="0"/>
              <a:t>Don’t be afraid to ask questions. </a:t>
            </a:r>
          </a:p>
          <a:p>
            <a:pPr>
              <a:lnSpc>
                <a:spcPct val="100000"/>
              </a:lnSpc>
              <a:spcBef>
                <a:spcPts val="800"/>
              </a:spcBef>
            </a:pPr>
            <a:endParaRPr lang="en-US" sz="2400" dirty="0"/>
          </a:p>
        </p:txBody>
      </p:sp>
      <p:sp>
        <p:nvSpPr>
          <p:cNvPr id="7" name="TextBox 6">
            <a:extLst>
              <a:ext uri="{FF2B5EF4-FFF2-40B4-BE49-F238E27FC236}">
                <a16:creationId xmlns:a16="http://schemas.microsoft.com/office/drawing/2014/main" id="{A67A56E2-23DF-444F-BB17-092A9AB218AD}"/>
              </a:ext>
            </a:extLst>
          </p:cNvPr>
          <p:cNvSpPr txBox="1"/>
          <p:nvPr/>
        </p:nvSpPr>
        <p:spPr>
          <a:xfrm>
            <a:off x="3057525" y="3315771"/>
            <a:ext cx="6134100" cy="369332"/>
          </a:xfrm>
          <a:prstGeom prst="rect">
            <a:avLst/>
          </a:prstGeom>
          <a:noFill/>
        </p:spPr>
        <p:txBody>
          <a:bodyPr wrap="square">
            <a:spAutoFit/>
          </a:bodyPr>
          <a:lstStyle/>
          <a:p>
            <a:r>
              <a:rPr lang="en-US" b="0" dirty="0">
                <a:effectLst/>
              </a:rPr>
              <a:t> </a:t>
            </a:r>
            <a:endParaRPr lang="en-US" dirty="0"/>
          </a:p>
        </p:txBody>
      </p:sp>
      <p:sp>
        <p:nvSpPr>
          <p:cNvPr id="9" name="TextBox 8">
            <a:extLst>
              <a:ext uri="{FF2B5EF4-FFF2-40B4-BE49-F238E27FC236}">
                <a16:creationId xmlns:a16="http://schemas.microsoft.com/office/drawing/2014/main" id="{912A99C3-18C5-4FD3-B9DE-05F57AB4D7F6}"/>
              </a:ext>
            </a:extLst>
          </p:cNvPr>
          <p:cNvSpPr txBox="1"/>
          <p:nvPr/>
        </p:nvSpPr>
        <p:spPr>
          <a:xfrm>
            <a:off x="3057525" y="3315771"/>
            <a:ext cx="61341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163459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55000" lnSpcReduction="20000"/>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rtl="0">
              <a:spcBef>
                <a:spcPts val="0"/>
              </a:spcBef>
              <a:spcAft>
                <a:spcPts val="0"/>
              </a:spcAft>
            </a:pPr>
            <a:endParaRPr lang="en-US" sz="4800" b="1" i="0" u="none" strike="noStrike" dirty="0">
              <a:solidFill>
                <a:srgbClr val="FFFFFF"/>
              </a:solidFill>
              <a:effectLst/>
              <a:latin typeface="Lato Black" panose="020F0A02020204030203" pitchFamily="34" charset="0"/>
            </a:endParaRPr>
          </a:p>
          <a:p>
            <a:pPr algn="ctr" rtl="0">
              <a:spcBef>
                <a:spcPts val="0"/>
              </a:spcBef>
              <a:spcAft>
                <a:spcPts val="0"/>
              </a:spcAft>
            </a:pPr>
            <a:r>
              <a:rPr lang="en-US" sz="7700" b="1" i="0" u="none" strike="noStrike" dirty="0">
                <a:solidFill>
                  <a:srgbClr val="FFFFFF"/>
                </a:solidFill>
                <a:effectLst/>
                <a:latin typeface="Lato Black" panose="020F0A02020204030203" pitchFamily="34" charset="0"/>
              </a:rPr>
              <a:t>WISEdata Finance - What’s Next?</a:t>
            </a:r>
            <a:endParaRPr lang="en-US" sz="7700" b="0" dirty="0">
              <a:effectLst/>
              <a:latin typeface="Lato Black" panose="020F0A02020204030203" pitchFamily="34" charset="0"/>
            </a:endParaRPr>
          </a:p>
          <a:p>
            <a:br>
              <a:rPr lang="en-US" dirty="0"/>
            </a:br>
            <a:endParaRPr lang="en-US" dirty="0"/>
          </a:p>
        </p:txBody>
      </p:sp>
      <p:sp>
        <p:nvSpPr>
          <p:cNvPr id="5" name="TextBox 4">
            <a:extLst>
              <a:ext uri="{FF2B5EF4-FFF2-40B4-BE49-F238E27FC236}">
                <a16:creationId xmlns:a16="http://schemas.microsoft.com/office/drawing/2014/main" id="{712EC562-5C45-4837-AE08-CAA4E878864D}"/>
              </a:ext>
            </a:extLst>
          </p:cNvPr>
          <p:cNvSpPr txBox="1"/>
          <p:nvPr/>
        </p:nvSpPr>
        <p:spPr>
          <a:xfrm>
            <a:off x="534256" y="1410354"/>
            <a:ext cx="11188557" cy="5186035"/>
          </a:xfrm>
          <a:prstGeom prst="rect">
            <a:avLst/>
          </a:prstGeom>
          <a:noFill/>
        </p:spPr>
        <p:txBody>
          <a:bodyPr wrap="square">
            <a:spAutoFit/>
          </a:bodyPr>
          <a:lstStyle/>
          <a:p>
            <a:pPr rtl="0">
              <a:spcBef>
                <a:spcPts val="0"/>
              </a:spcBef>
              <a:spcAft>
                <a:spcPts val="0"/>
              </a:spcAft>
            </a:pPr>
            <a:r>
              <a:rPr lang="en-US" sz="2900" b="0" i="0" u="none" strike="noStrike" dirty="0">
                <a:solidFill>
                  <a:srgbClr val="000000"/>
                </a:solidFill>
                <a:effectLst/>
                <a:latin typeface="Lato" panose="020F0502020204030203" pitchFamily="34" charset="0"/>
              </a:rPr>
              <a:t>Over the next few months, we will be concentrating on the following:</a:t>
            </a:r>
            <a:endParaRPr lang="en-US" sz="2900" b="0" dirty="0">
              <a:effectLst/>
              <a:latin typeface="Lato" panose="020F0502020204030203" pitchFamily="34" charset="0"/>
            </a:endParaRPr>
          </a:p>
          <a:p>
            <a:pPr rtl="0">
              <a:spcBef>
                <a:spcPts val="0"/>
              </a:spcBef>
              <a:spcAft>
                <a:spcPts val="0"/>
              </a:spcAft>
            </a:pPr>
            <a:br>
              <a:rPr lang="en-US" b="0" dirty="0">
                <a:effectLst/>
              </a:rPr>
            </a:br>
            <a:r>
              <a:rPr lang="en-US" sz="2900" b="0" i="0" u="none" strike="noStrike" dirty="0">
                <a:solidFill>
                  <a:srgbClr val="000000"/>
                </a:solidFill>
                <a:effectLst/>
                <a:latin typeface="Lato" panose="020F0502020204030203" pitchFamily="34" charset="0"/>
              </a:rPr>
              <a:t>By June 1st:</a:t>
            </a:r>
            <a:endParaRPr lang="en-US" sz="2900" b="0" dirty="0">
              <a:effectLst/>
              <a:latin typeface="Lato" panose="020F0502020204030203" pitchFamily="34" charset="0"/>
            </a:endParaRPr>
          </a:p>
          <a:p>
            <a:pPr rtl="0" fontAlgn="base">
              <a:spcBef>
                <a:spcPts val="0"/>
              </a:spcBef>
              <a:spcAft>
                <a:spcPts val="0"/>
              </a:spcAft>
            </a:pPr>
            <a:endParaRPr lang="en-US" sz="2700" i="0" u="none" strike="noStrike" dirty="0">
              <a:solidFill>
                <a:srgbClr val="000000"/>
              </a:solidFill>
              <a:latin typeface="Lato" panose="020F0502020204030203" pitchFamily="34" charset="0"/>
            </a:endParaRPr>
          </a:p>
          <a:p>
            <a:pPr marL="457200" indent="-45720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Lato" panose="020F0502020204030203" pitchFamily="34" charset="0"/>
              </a:rPr>
              <a:t>Working with all districts to ensure they are pushing complete financial data either through their vendor or by utilizing the Alternative Reporting Mechanism (ARM)</a:t>
            </a:r>
          </a:p>
          <a:p>
            <a:pPr marL="457200" indent="-457200" rtl="0" fontAlgn="base">
              <a:spcBef>
                <a:spcPts val="0"/>
              </a:spcBef>
              <a:spcAft>
                <a:spcPts val="0"/>
              </a:spcAft>
              <a:buFont typeface="Arial" panose="020B0604020202020204" pitchFamily="34" charset="0"/>
              <a:buChar char="•"/>
            </a:pPr>
            <a:endParaRPr lang="en-US" sz="2400" dirty="0">
              <a:solidFill>
                <a:srgbClr val="000000"/>
              </a:solidFill>
              <a:latin typeface="Lato" panose="020F0502020204030203" pitchFamily="34" charset="0"/>
            </a:endParaRPr>
          </a:p>
          <a:p>
            <a:pPr marL="457200" indent="-45720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Lato" panose="020F0502020204030203" pitchFamily="34" charset="0"/>
              </a:rPr>
              <a:t>Reviewing the submitted 2021-22 Budget data for accuracy by comparing against previous reporting</a:t>
            </a:r>
          </a:p>
          <a:p>
            <a:pPr marL="457200" indent="-457200" rtl="0" fontAlgn="base">
              <a:spcBef>
                <a:spcPts val="0"/>
              </a:spcBef>
              <a:spcAft>
                <a:spcPts val="0"/>
              </a:spcAft>
              <a:buFont typeface="Arial" panose="020B0604020202020204" pitchFamily="34" charset="0"/>
              <a:buChar char="•"/>
            </a:pPr>
            <a:endParaRPr lang="en-US" sz="2400" dirty="0">
              <a:solidFill>
                <a:srgbClr val="000000"/>
              </a:solidFill>
              <a:latin typeface="Lato" panose="020F0502020204030203" pitchFamily="34" charset="0"/>
            </a:endParaRPr>
          </a:p>
          <a:p>
            <a:pPr marL="457200" indent="-45720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Lato" panose="020F0502020204030203" pitchFamily="34" charset="0"/>
              </a:rPr>
              <a:t>The 2021-22 Budget is used to calculate the July 1</a:t>
            </a:r>
            <a:r>
              <a:rPr lang="en-US" sz="2400" b="0" i="0" u="none" strike="noStrike" baseline="30000" dirty="0">
                <a:solidFill>
                  <a:srgbClr val="000000"/>
                </a:solidFill>
                <a:effectLst/>
                <a:latin typeface="Lato" panose="020F0502020204030203" pitchFamily="34" charset="0"/>
              </a:rPr>
              <a:t>st</a:t>
            </a:r>
            <a:r>
              <a:rPr lang="en-US" sz="2400" b="0" i="0" u="none" strike="noStrike" dirty="0">
                <a:solidFill>
                  <a:srgbClr val="000000"/>
                </a:solidFill>
                <a:effectLst/>
                <a:latin typeface="Lato" panose="020F0502020204030203" pitchFamily="34" charset="0"/>
              </a:rPr>
              <a:t> aid estimate for 2022-23.</a:t>
            </a:r>
          </a:p>
          <a:p>
            <a:br>
              <a:rPr lang="en-US" b="0" dirty="0">
                <a:effectLst/>
              </a:rPr>
            </a:br>
            <a:endParaRPr lang="en-US" dirty="0"/>
          </a:p>
        </p:txBody>
      </p:sp>
    </p:spTree>
    <p:extLst>
      <p:ext uri="{BB962C8B-B14F-4D97-AF65-F5344CB8AC3E}">
        <p14:creationId xmlns:p14="http://schemas.microsoft.com/office/powerpoint/2010/main" val="1522541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55000" lnSpcReduction="20000"/>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rtl="0">
              <a:spcBef>
                <a:spcPts val="0"/>
              </a:spcBef>
              <a:spcAft>
                <a:spcPts val="0"/>
              </a:spcAft>
            </a:pPr>
            <a:endParaRPr lang="en-US" sz="4800" b="1" i="0" u="none" strike="noStrike" dirty="0">
              <a:solidFill>
                <a:srgbClr val="FFFFFF"/>
              </a:solidFill>
              <a:effectLst/>
              <a:latin typeface="Lato Black" panose="020F0A02020204030203" pitchFamily="34" charset="0"/>
            </a:endParaRPr>
          </a:p>
          <a:p>
            <a:pPr algn="ctr" rtl="0">
              <a:spcBef>
                <a:spcPts val="0"/>
              </a:spcBef>
              <a:spcAft>
                <a:spcPts val="0"/>
              </a:spcAft>
            </a:pPr>
            <a:r>
              <a:rPr lang="en-US" sz="7700" b="1" i="0" u="none" strike="noStrike" dirty="0">
                <a:solidFill>
                  <a:srgbClr val="FFFFFF"/>
                </a:solidFill>
                <a:effectLst/>
                <a:latin typeface="Lato Black" panose="020F0A02020204030203" pitchFamily="34" charset="0"/>
              </a:rPr>
              <a:t>WISEdata Finance - What’s Next?</a:t>
            </a:r>
            <a:endParaRPr lang="en-US" sz="7700" b="0" dirty="0">
              <a:effectLst/>
              <a:latin typeface="Lato Black" panose="020F0A02020204030203" pitchFamily="34" charset="0"/>
            </a:endParaRPr>
          </a:p>
          <a:p>
            <a:br>
              <a:rPr lang="en-US" dirty="0"/>
            </a:br>
            <a:endParaRPr lang="en-US" dirty="0"/>
          </a:p>
        </p:txBody>
      </p:sp>
      <p:sp>
        <p:nvSpPr>
          <p:cNvPr id="4" name="TextBox 3">
            <a:extLst>
              <a:ext uri="{FF2B5EF4-FFF2-40B4-BE49-F238E27FC236}">
                <a16:creationId xmlns:a16="http://schemas.microsoft.com/office/drawing/2014/main" id="{C2184522-0A79-4D97-A7CD-09DAF24F02BE}"/>
              </a:ext>
            </a:extLst>
          </p:cNvPr>
          <p:cNvSpPr txBox="1"/>
          <p:nvPr/>
        </p:nvSpPr>
        <p:spPr>
          <a:xfrm>
            <a:off x="455006" y="1362659"/>
            <a:ext cx="11281987" cy="4832092"/>
          </a:xfrm>
          <a:prstGeom prst="rect">
            <a:avLst/>
          </a:prstGeom>
          <a:noFill/>
        </p:spPr>
        <p:txBody>
          <a:bodyPr wrap="square">
            <a:spAutoFit/>
          </a:bodyPr>
          <a:lstStyle/>
          <a:p>
            <a:pPr rtl="0">
              <a:spcBef>
                <a:spcPts val="0"/>
              </a:spcBef>
              <a:spcAft>
                <a:spcPts val="0"/>
              </a:spcAft>
            </a:pPr>
            <a:r>
              <a:rPr lang="en-US" sz="2800" b="0" i="0" u="none" strike="noStrike" dirty="0">
                <a:solidFill>
                  <a:srgbClr val="000000"/>
                </a:solidFill>
                <a:effectLst/>
                <a:latin typeface="Lato" panose="020F0502020204030203" pitchFamily="34" charset="0"/>
              </a:rPr>
              <a:t>Over the next few months, we will be concentrating on the following:</a:t>
            </a:r>
            <a:endParaRPr lang="en-US" sz="2800" b="0" dirty="0">
              <a:effectLst/>
              <a:latin typeface="Lato" panose="020F0502020204030203" pitchFamily="34" charset="0"/>
            </a:endParaRPr>
          </a:p>
          <a:p>
            <a:pPr rtl="0" fontAlgn="base">
              <a:spcBef>
                <a:spcPts val="0"/>
              </a:spcBef>
              <a:spcAft>
                <a:spcPts val="0"/>
              </a:spcAft>
            </a:pPr>
            <a:endParaRPr lang="en-US" sz="2800" i="0" u="none" strike="noStrike" dirty="0">
              <a:solidFill>
                <a:srgbClr val="000000"/>
              </a:solidFill>
              <a:latin typeface="Lato" panose="020F0502020204030203" pitchFamily="34" charset="0"/>
            </a:endParaRPr>
          </a:p>
          <a:p>
            <a:pPr marL="457200" indent="-457200"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Lato" panose="020F0502020204030203" pitchFamily="34" charset="0"/>
              </a:rPr>
              <a:t>In preparation for opening the </a:t>
            </a:r>
            <a:r>
              <a:rPr lang="en-US" sz="2800" dirty="0">
                <a:solidFill>
                  <a:srgbClr val="000000"/>
                </a:solidFill>
                <a:latin typeface="Lato" panose="020F0502020204030203" pitchFamily="34" charset="0"/>
              </a:rPr>
              <a:t>2021-22 </a:t>
            </a:r>
            <a:r>
              <a:rPr lang="en-US" sz="2800" b="0" i="0" u="none" strike="noStrike" dirty="0">
                <a:solidFill>
                  <a:srgbClr val="000000"/>
                </a:solidFill>
                <a:effectLst/>
                <a:latin typeface="Lato" panose="020F0502020204030203" pitchFamily="34" charset="0"/>
              </a:rPr>
              <a:t>Annual Report, we are asking districts to review Actual data being submitted to WDF.</a:t>
            </a:r>
          </a:p>
          <a:p>
            <a:pPr rtl="0" fontAlgn="base">
              <a:spcBef>
                <a:spcPts val="0"/>
              </a:spcBef>
              <a:spcAft>
                <a:spcPts val="0"/>
              </a:spcAft>
            </a:pPr>
            <a:endParaRPr lang="en-US" sz="2800" b="0" i="0" u="none" strike="noStrike" dirty="0">
              <a:solidFill>
                <a:srgbClr val="000000"/>
              </a:solidFill>
              <a:effectLst/>
              <a:latin typeface="Lato" panose="020F0502020204030203" pitchFamily="34" charset="0"/>
            </a:endParaRPr>
          </a:p>
          <a:p>
            <a:pPr marL="457200" indent="-457200"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Lato" panose="020F0502020204030203" pitchFamily="34" charset="0"/>
              </a:rPr>
              <a:t>Check your validation messages in WISEdata Finance (WDF).  Addressing validation messages is critical in preparation for annual reporting and the next fiscal year. </a:t>
            </a:r>
          </a:p>
          <a:p>
            <a:pPr marL="457200" indent="-457200" rtl="0" fontAlgn="base">
              <a:spcBef>
                <a:spcPts val="0"/>
              </a:spcBef>
              <a:spcAft>
                <a:spcPts val="0"/>
              </a:spcAft>
              <a:buFont typeface="Arial" panose="020B0604020202020204" pitchFamily="34" charset="0"/>
              <a:buChar char="•"/>
            </a:pPr>
            <a:endParaRPr lang="en-US" sz="2800" dirty="0">
              <a:solidFill>
                <a:srgbClr val="000000"/>
              </a:solidFill>
              <a:latin typeface="Lato" panose="020F0502020204030203" pitchFamily="34" charset="0"/>
            </a:endParaRPr>
          </a:p>
          <a:p>
            <a:pPr marL="457200" indent="-457200"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Lato" panose="020F0502020204030203" pitchFamily="34" charset="0"/>
              </a:rPr>
              <a:t>Continue to report issues and provide feedback as we continue to improve the portal moving forward.</a:t>
            </a:r>
          </a:p>
        </p:txBody>
      </p:sp>
    </p:spTree>
    <p:extLst>
      <p:ext uri="{BB962C8B-B14F-4D97-AF65-F5344CB8AC3E}">
        <p14:creationId xmlns:p14="http://schemas.microsoft.com/office/powerpoint/2010/main" val="1999804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55000" lnSpcReduction="20000"/>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lgn="ctr" rtl="0">
              <a:spcBef>
                <a:spcPts val="0"/>
              </a:spcBef>
              <a:spcAft>
                <a:spcPts val="0"/>
              </a:spcAft>
            </a:pPr>
            <a:endParaRPr lang="en-US" sz="4800" b="1" i="0" u="none" strike="noStrike" dirty="0">
              <a:solidFill>
                <a:srgbClr val="FFFFFF"/>
              </a:solidFill>
              <a:effectLst/>
              <a:latin typeface="Lato Black" panose="020F0A02020204030203" pitchFamily="34" charset="0"/>
            </a:endParaRPr>
          </a:p>
          <a:p>
            <a:pPr algn="ctr" rtl="0">
              <a:spcBef>
                <a:spcPts val="0"/>
              </a:spcBef>
              <a:spcAft>
                <a:spcPts val="0"/>
              </a:spcAft>
            </a:pPr>
            <a:r>
              <a:rPr lang="en-US" sz="7700" b="1" i="0" u="none" strike="noStrike" dirty="0">
                <a:solidFill>
                  <a:srgbClr val="FFFFFF"/>
                </a:solidFill>
                <a:effectLst/>
                <a:latin typeface="Lato Black" panose="020F0A02020204030203" pitchFamily="34" charset="0"/>
              </a:rPr>
              <a:t>WISEdata Finance - What’s Next?</a:t>
            </a:r>
            <a:endParaRPr lang="en-US" sz="7700" b="0" dirty="0">
              <a:effectLst/>
              <a:latin typeface="Lato Black" panose="020F0A02020204030203" pitchFamily="34" charset="0"/>
            </a:endParaRPr>
          </a:p>
          <a:p>
            <a:br>
              <a:rPr lang="en-US" dirty="0"/>
            </a:br>
            <a:endParaRPr lang="en-US" dirty="0"/>
          </a:p>
        </p:txBody>
      </p:sp>
      <p:sp>
        <p:nvSpPr>
          <p:cNvPr id="4" name="TextBox 3">
            <a:extLst>
              <a:ext uri="{FF2B5EF4-FFF2-40B4-BE49-F238E27FC236}">
                <a16:creationId xmlns:a16="http://schemas.microsoft.com/office/drawing/2014/main" id="{C2184522-0A79-4D97-A7CD-09DAF24F02BE}"/>
              </a:ext>
            </a:extLst>
          </p:cNvPr>
          <p:cNvSpPr txBox="1"/>
          <p:nvPr/>
        </p:nvSpPr>
        <p:spPr>
          <a:xfrm>
            <a:off x="342471" y="1927738"/>
            <a:ext cx="11507057" cy="3416320"/>
          </a:xfrm>
          <a:prstGeom prst="rect">
            <a:avLst/>
          </a:prstGeom>
          <a:noFill/>
        </p:spPr>
        <p:txBody>
          <a:bodyPr wrap="square">
            <a:spAutoFit/>
          </a:bodyPr>
          <a:lstStyle/>
          <a:p>
            <a:pPr rtl="0">
              <a:spcBef>
                <a:spcPts val="0"/>
              </a:spcBef>
              <a:spcAft>
                <a:spcPts val="0"/>
              </a:spcAft>
            </a:pPr>
            <a:r>
              <a:rPr lang="en-US" sz="2900" b="0" i="0" u="none" strike="noStrike" dirty="0">
                <a:solidFill>
                  <a:srgbClr val="000000"/>
                </a:solidFill>
                <a:effectLst/>
                <a:latin typeface="Lato" panose="020F0502020204030203" pitchFamily="34" charset="0"/>
              </a:rPr>
              <a:t>Over the next few months, we will be concentrating on the following:</a:t>
            </a:r>
            <a:endParaRPr lang="en-US" sz="2900" dirty="0">
              <a:latin typeface="Lato" panose="020F0502020204030203" pitchFamily="34" charset="0"/>
            </a:endParaRPr>
          </a:p>
          <a:p>
            <a:pPr marL="457200" indent="-457200" rtl="0">
              <a:spcBef>
                <a:spcPts val="0"/>
              </a:spcBef>
              <a:spcAft>
                <a:spcPts val="0"/>
              </a:spcAft>
              <a:buFont typeface="Arial" panose="020B0604020202020204" pitchFamily="34" charset="0"/>
              <a:buChar char="•"/>
            </a:pPr>
            <a:r>
              <a:rPr lang="en-US" sz="2600" b="0" i="0" u="none" strike="noStrike" dirty="0">
                <a:solidFill>
                  <a:srgbClr val="000000"/>
                </a:solidFill>
                <a:effectLst/>
                <a:latin typeface="Lato" panose="020F0502020204030203" pitchFamily="34" charset="0"/>
              </a:rPr>
              <a:t>Opening the PI-1505 Calendar and Census reports  in mid-June</a:t>
            </a:r>
            <a:endParaRPr lang="en-US" sz="2300" b="0" i="0" u="none" strike="noStrike" dirty="0">
              <a:solidFill>
                <a:srgbClr val="000000"/>
              </a:solidFill>
              <a:effectLst/>
              <a:latin typeface="Arial" panose="020B0604020202020204" pitchFamily="34" charset="0"/>
            </a:endParaRPr>
          </a:p>
          <a:p>
            <a:pPr marL="457200" indent="-457200" rtl="0" fontAlgn="base">
              <a:spcBef>
                <a:spcPts val="0"/>
              </a:spcBef>
              <a:spcAft>
                <a:spcPts val="1200"/>
              </a:spcAft>
              <a:buFont typeface="Arial" panose="020B0604020202020204" pitchFamily="34" charset="0"/>
              <a:buChar char="•"/>
            </a:pPr>
            <a:r>
              <a:rPr lang="en-US" sz="2600" b="0" i="0" u="none" strike="noStrike" dirty="0">
                <a:solidFill>
                  <a:srgbClr val="000000"/>
                </a:solidFill>
                <a:effectLst/>
                <a:latin typeface="Lato" panose="020F0502020204030203" pitchFamily="34" charset="0"/>
              </a:rPr>
              <a:t>Opening the rest of the PI-1505 reports around the usual time (mid-July)</a:t>
            </a:r>
            <a:endParaRPr lang="en-US" sz="2300" b="0" i="0" u="none" strike="noStrike" dirty="0">
              <a:solidFill>
                <a:srgbClr val="000000"/>
              </a:solidFill>
              <a:effectLst/>
              <a:latin typeface="Arial" panose="020B0604020202020204" pitchFamily="34" charset="0"/>
            </a:endParaRPr>
          </a:p>
          <a:p>
            <a:pPr rtl="0" fontAlgn="base">
              <a:spcBef>
                <a:spcPts val="0"/>
              </a:spcBef>
              <a:spcAft>
                <a:spcPts val="0"/>
              </a:spcAft>
            </a:pPr>
            <a:br>
              <a:rPr lang="en-US" b="0" dirty="0">
                <a:effectLst/>
              </a:rPr>
            </a:br>
            <a:r>
              <a:rPr lang="en-US" sz="2900" b="0" i="0" u="none" strike="noStrike" dirty="0">
                <a:solidFill>
                  <a:srgbClr val="000000"/>
                </a:solidFill>
                <a:effectLst/>
                <a:latin typeface="Lato" panose="020F0502020204030203" pitchFamily="34" charset="0"/>
              </a:rPr>
              <a:t>Parallel Reporting for 2021-22 Actuals</a:t>
            </a:r>
            <a:endParaRPr lang="en-US" sz="2900" dirty="0">
              <a:solidFill>
                <a:srgbClr val="000000"/>
              </a:solidFill>
              <a:latin typeface="Arial" panose="020B0604020202020204" pitchFamily="34" charset="0"/>
            </a:endParaRPr>
          </a:p>
          <a:p>
            <a:pPr marL="457200" indent="-457200" rtl="0" fontAlgn="base">
              <a:spcBef>
                <a:spcPts val="0"/>
              </a:spcBef>
              <a:spcAft>
                <a:spcPts val="0"/>
              </a:spcAft>
              <a:buFont typeface="Arial" panose="020B0604020202020204" pitchFamily="34" charset="0"/>
              <a:buChar char="•"/>
            </a:pPr>
            <a:r>
              <a:rPr lang="en-US" sz="2600" b="0" i="0" u="none" strike="noStrike" dirty="0">
                <a:solidFill>
                  <a:srgbClr val="000000"/>
                </a:solidFill>
                <a:effectLst/>
                <a:latin typeface="Lato" panose="020F0502020204030203" pitchFamily="34" charset="0"/>
              </a:rPr>
              <a:t>Annual Report data submitted through the PI-1505 will be verified against WISEdata Finance (WDF)</a:t>
            </a:r>
            <a:endParaRPr lang="en-US" sz="2300" dirty="0">
              <a:solidFill>
                <a:srgbClr val="000000"/>
              </a:solidFill>
              <a:latin typeface="Arial" panose="020B0604020202020204" pitchFamily="34" charset="0"/>
            </a:endParaRPr>
          </a:p>
          <a:p>
            <a:pPr marL="457200" indent="-457200" rtl="0" fontAlgn="base">
              <a:spcBef>
                <a:spcPts val="0"/>
              </a:spcBef>
              <a:spcAft>
                <a:spcPts val="0"/>
              </a:spcAft>
              <a:buFont typeface="Arial" panose="020B0604020202020204" pitchFamily="34" charset="0"/>
              <a:buChar char="•"/>
            </a:pPr>
            <a:r>
              <a:rPr lang="en-US" sz="2600" b="0" i="0" u="none" strike="noStrike" dirty="0">
                <a:solidFill>
                  <a:srgbClr val="000000"/>
                </a:solidFill>
                <a:effectLst/>
                <a:latin typeface="Lato" panose="020F0502020204030203" pitchFamily="34" charset="0"/>
              </a:rPr>
              <a:t>We will build Annual Report functionality tied to WDF data within WiSFiP</a:t>
            </a:r>
            <a:endParaRPr lang="en-US" sz="23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186688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r>
              <a:rPr lang="en-US" dirty="0"/>
              <a:t>Sample Text Slide</a:t>
            </a:r>
          </a:p>
        </p:txBody>
      </p:sp>
      <p:sp>
        <p:nvSpPr>
          <p:cNvPr id="2" name="Text Placeholder 1"/>
          <p:cNvSpPr>
            <a:spLocks noGrp="1"/>
          </p:cNvSpPr>
          <p:nvPr>
            <p:ph type="body" sz="quarter" idx="13"/>
          </p:nvPr>
        </p:nvSpPr>
        <p:spPr/>
        <p:txBody>
          <a:bodyPr/>
          <a:lstStyle/>
          <a:p>
            <a:r>
              <a:rPr lang="en-US" dirty="0"/>
              <a:t>Questions ? and Contact Information</a:t>
            </a:r>
          </a:p>
        </p:txBody>
      </p:sp>
      <p:sp>
        <p:nvSpPr>
          <p:cNvPr id="7" name="Text Placeholder 2">
            <a:extLst>
              <a:ext uri="{FF2B5EF4-FFF2-40B4-BE49-F238E27FC236}">
                <a16:creationId xmlns:a16="http://schemas.microsoft.com/office/drawing/2014/main" id="{C1AA8A04-620C-4156-87DE-7618DE2BCE44}"/>
              </a:ext>
            </a:extLst>
          </p:cNvPr>
          <p:cNvSpPr txBox="1">
            <a:spLocks/>
          </p:cNvSpPr>
          <p:nvPr/>
        </p:nvSpPr>
        <p:spPr>
          <a:xfrm>
            <a:off x="410633" y="1397001"/>
            <a:ext cx="11379200" cy="4241800"/>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Aft>
                <a:spcPts val="80"/>
              </a:spcAft>
            </a:pPr>
            <a:endParaRPr lang="en-US" sz="3200" dirty="0"/>
          </a:p>
          <a:p>
            <a:pPr>
              <a:lnSpc>
                <a:spcPct val="150000"/>
              </a:lnSpc>
              <a:spcAft>
                <a:spcPts val="80"/>
              </a:spcAft>
            </a:pPr>
            <a:r>
              <a:rPr lang="en-US" sz="3200" dirty="0"/>
              <a:t>Questions ?</a:t>
            </a:r>
          </a:p>
          <a:p>
            <a:pPr marL="0" indent="0">
              <a:lnSpc>
                <a:spcPct val="150000"/>
              </a:lnSpc>
              <a:spcAft>
                <a:spcPts val="80"/>
              </a:spcAft>
              <a:buNone/>
            </a:pPr>
            <a:endParaRPr lang="en-US" sz="3200" dirty="0"/>
          </a:p>
          <a:p>
            <a:pPr>
              <a:lnSpc>
                <a:spcPct val="150000"/>
              </a:lnSpc>
              <a:spcAft>
                <a:spcPts val="80"/>
              </a:spcAft>
            </a:pPr>
            <a:r>
              <a:rPr lang="en-US" sz="3200" dirty="0"/>
              <a:t>SFS Contact:</a:t>
            </a:r>
            <a:br>
              <a:rPr lang="en-US" sz="3200" dirty="0"/>
            </a:br>
            <a:r>
              <a:rPr lang="en-US" sz="3200" dirty="0">
                <a:hlinkClick r:id="rId3"/>
              </a:rPr>
              <a:t>dpifin@dpi.wi.gov</a:t>
            </a:r>
            <a:r>
              <a:rPr lang="en-US" sz="3200" dirty="0"/>
              <a:t>  or 608-267-9114</a:t>
            </a:r>
          </a:p>
        </p:txBody>
      </p:sp>
    </p:spTree>
    <p:extLst>
      <p:ext uri="{BB962C8B-B14F-4D97-AF65-F5344CB8AC3E}">
        <p14:creationId xmlns:p14="http://schemas.microsoft.com/office/powerpoint/2010/main" val="52385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77500" lnSpcReduction="20000"/>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r>
              <a:rPr lang="en-US" sz="4297" b="0" dirty="0">
                <a:solidFill>
                  <a:srgbClr val="FFFF00"/>
                </a:solidFill>
                <a:latin typeface="Lato Black" panose="020F0A02020204030203" pitchFamily="34" charset="0"/>
                <a:ea typeface="+mj-ea"/>
                <a:cs typeface="+mj-cs"/>
              </a:rPr>
              <a:t>    </a:t>
            </a:r>
            <a:r>
              <a:rPr lang="en-US" sz="4297" b="0" dirty="0">
                <a:solidFill>
                  <a:schemeClr val="bg1"/>
                </a:solidFill>
                <a:latin typeface="Lato Black" panose="020F0A02020204030203" pitchFamily="34" charset="0"/>
                <a:ea typeface="+mj-ea"/>
                <a:cs typeface="+mj-cs"/>
              </a:rPr>
              <a:t>Energy Efficiency Exemption is an </a:t>
            </a:r>
            <a:r>
              <a:rPr kumimoji="0" lang="en-US" sz="4297" b="0" i="0" u="none" strike="noStrike" kern="1200" cap="none" spc="0" normalizeH="0" baseline="0" noProof="0" dirty="0">
                <a:ln>
                  <a:noFill/>
                </a:ln>
                <a:solidFill>
                  <a:schemeClr val="bg1"/>
                </a:solidFill>
                <a:effectLst/>
                <a:uLnTx/>
                <a:uFillTx/>
                <a:latin typeface="Lato Black" panose="020F0A02020204030203" pitchFamily="34" charset="0"/>
                <a:ea typeface="+mj-ea"/>
                <a:cs typeface="+mj-cs"/>
              </a:rPr>
              <a:t>Allowable Exemption</a:t>
            </a:r>
            <a:br>
              <a:rPr kumimoji="0" lang="en-US" sz="4297" b="0" i="0" u="none" strike="noStrike" kern="1200" cap="none" spc="0" normalizeH="0" baseline="0" noProof="0" dirty="0">
                <a:ln>
                  <a:noFill/>
                </a:ln>
                <a:solidFill>
                  <a:schemeClr val="bg1"/>
                </a:solidFill>
                <a:effectLst/>
                <a:uLnTx/>
                <a:uFillTx/>
                <a:latin typeface="Lato Black" panose="020F0A02020204030203" pitchFamily="34" charset="0"/>
                <a:ea typeface="+mj-ea"/>
                <a:cs typeface="+mj-cs"/>
              </a:rPr>
            </a:br>
            <a:r>
              <a:rPr kumimoji="0" lang="en-US" sz="4297" b="0" i="0" u="none" strike="noStrike" kern="1200" cap="none" spc="0" normalizeH="0" baseline="0" noProof="0" dirty="0">
                <a:ln>
                  <a:noFill/>
                </a:ln>
                <a:solidFill>
                  <a:schemeClr val="bg1"/>
                </a:solidFill>
                <a:effectLst/>
                <a:uLnTx/>
                <a:uFillTx/>
                <a:latin typeface="Lato Black" panose="020F0A02020204030203" pitchFamily="34" charset="0"/>
                <a:ea typeface="+mj-ea"/>
                <a:cs typeface="+mj-cs"/>
              </a:rPr>
              <a:t>                          Revenue Limits Non-Recurring - Line 10 C</a:t>
            </a:r>
            <a:endParaRPr lang="en-US" dirty="0">
              <a:solidFill>
                <a:schemeClr val="bg1"/>
              </a:solidFill>
            </a:endParaRPr>
          </a:p>
        </p:txBody>
      </p:sp>
      <p:sp>
        <p:nvSpPr>
          <p:cNvPr id="4" name="TextBox 3">
            <a:extLst>
              <a:ext uri="{FF2B5EF4-FFF2-40B4-BE49-F238E27FC236}">
                <a16:creationId xmlns:a16="http://schemas.microsoft.com/office/drawing/2014/main" id="{0846C290-6CC5-45CF-AFD7-27748EA8EF4E}"/>
              </a:ext>
            </a:extLst>
          </p:cNvPr>
          <p:cNvSpPr txBox="1"/>
          <p:nvPr/>
        </p:nvSpPr>
        <p:spPr>
          <a:xfrm>
            <a:off x="1204826" y="2194321"/>
            <a:ext cx="9936480" cy="3724096"/>
          </a:xfrm>
          <a:prstGeom prst="rect">
            <a:avLst/>
          </a:prstGeom>
          <a:noFill/>
        </p:spPr>
        <p:txBody>
          <a:bodyPr wrap="square">
            <a:spAutoFit/>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pPr>
              <a:buClr>
                <a:srgbClr val="7030A0"/>
              </a:buClr>
            </a:pPr>
            <a:r>
              <a:rPr lang="en-US" sz="2400" dirty="0">
                <a:latin typeface="Lato" panose="020F0502020204030203" pitchFamily="34" charset="0"/>
              </a:rPr>
              <a:t>The EEE is on line 10C of the revenue limit worksheet.  A non-recurring exemption to fund a project to implement energy efficiency measures or to purchase energy efficiency products. See DPI Rule and information at: </a:t>
            </a:r>
            <a:r>
              <a:rPr lang="en-US" sz="2400" dirty="0">
                <a:solidFill>
                  <a:srgbClr val="7030A0"/>
                </a:solidFill>
                <a:latin typeface="Lato" panose="020F0502020204030203" pitchFamily="34" charset="0"/>
                <a:hlinkClick r:id="rId2">
                  <a:extLst>
                    <a:ext uri="{A12FA001-AC4F-418D-AE19-62706E023703}">
                      <ahyp:hlinkClr xmlns:ahyp="http://schemas.microsoft.com/office/drawing/2018/hyperlinkcolor" val="tx"/>
                    </a:ext>
                  </a:extLst>
                </a:hlinkClick>
              </a:rPr>
              <a:t>Exemptions</a:t>
            </a:r>
            <a:endParaRPr lang="en-US" sz="2400" dirty="0">
              <a:solidFill>
                <a:srgbClr val="7030A0"/>
              </a:solidFill>
              <a:latin typeface="Lato" panose="020F0502020204030203" pitchFamily="34" charset="0"/>
            </a:endParaRPr>
          </a:p>
          <a:p>
            <a:pPr>
              <a:buClr>
                <a:srgbClr val="7030A0"/>
              </a:buClr>
            </a:pPr>
            <a:endParaRPr kumimoji="0" lang="en-US" sz="1000" b="0"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a:p>
            <a:pPr>
              <a:buClr>
                <a:srgbClr val="7030A0"/>
              </a:buCl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Districts will need to review their Utility Savings to determine if they are up to date in the District’s Financial Data Home EEE page in </a:t>
            </a: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mn-ea"/>
                <a:cs typeface="+mn-cs"/>
                <a:hlinkClick r:id="rId3"/>
              </a:rPr>
              <a:t>DPI SAFR</a:t>
            </a:r>
            <a:endPar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a:p>
            <a:pPr>
              <a:buClr>
                <a:srgbClr val="7030A0"/>
              </a:buClr>
            </a:pPr>
            <a:endParaRPr lang="en-US" sz="1000" dirty="0">
              <a:solidFill>
                <a:prstClr val="black"/>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rgbClr val="7030A0"/>
              </a:buClr>
              <a:buSzTx/>
              <a:buFontTx/>
              <a:buNone/>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Districts must complete the multi-year reconciliation located on page 4 of the worksheet when completing revenue limit worksheet.</a:t>
            </a:r>
          </a:p>
          <a:p>
            <a:pPr>
              <a:buClr>
                <a:srgbClr val="7030A0"/>
              </a:buClr>
            </a:pPr>
            <a:endPar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3617599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77500" lnSpcReduction="20000"/>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r>
              <a:rPr lang="en-US" sz="4297" b="0" dirty="0">
                <a:solidFill>
                  <a:srgbClr val="FFFF00"/>
                </a:solidFill>
                <a:latin typeface="Lato Black" panose="020F0A02020204030203" pitchFamily="34" charset="0"/>
                <a:ea typeface="+mj-ea"/>
                <a:cs typeface="+mj-cs"/>
              </a:rPr>
              <a:t>    </a:t>
            </a:r>
            <a:r>
              <a:rPr lang="en-US" sz="4297" b="0" dirty="0">
                <a:solidFill>
                  <a:schemeClr val="bg1"/>
                </a:solidFill>
                <a:latin typeface="Lato Black" panose="020F0A02020204030203" pitchFamily="34" charset="0"/>
                <a:ea typeface="+mj-ea"/>
                <a:cs typeface="+mj-cs"/>
              </a:rPr>
              <a:t>Energy Efficiency Exemption is an </a:t>
            </a:r>
            <a:r>
              <a:rPr kumimoji="0" lang="en-US" sz="4297" b="0" i="0" u="none" strike="noStrike" kern="1200" cap="none" spc="0" normalizeH="0" baseline="0" noProof="0" dirty="0">
                <a:ln>
                  <a:noFill/>
                </a:ln>
                <a:solidFill>
                  <a:schemeClr val="bg1"/>
                </a:solidFill>
                <a:effectLst/>
                <a:uLnTx/>
                <a:uFillTx/>
                <a:latin typeface="Lato Black" panose="020F0A02020204030203" pitchFamily="34" charset="0"/>
                <a:ea typeface="+mj-ea"/>
                <a:cs typeface="+mj-cs"/>
              </a:rPr>
              <a:t>Allowable Exemption</a:t>
            </a:r>
            <a:br>
              <a:rPr kumimoji="0" lang="en-US" sz="4297" b="0" i="0" u="none" strike="noStrike" kern="1200" cap="none" spc="0" normalizeH="0" baseline="0" noProof="0" dirty="0">
                <a:ln>
                  <a:noFill/>
                </a:ln>
                <a:solidFill>
                  <a:schemeClr val="bg1"/>
                </a:solidFill>
                <a:effectLst/>
                <a:uLnTx/>
                <a:uFillTx/>
                <a:latin typeface="Lato Black" panose="020F0A02020204030203" pitchFamily="34" charset="0"/>
                <a:ea typeface="+mj-ea"/>
                <a:cs typeface="+mj-cs"/>
              </a:rPr>
            </a:br>
            <a:r>
              <a:rPr kumimoji="0" lang="en-US" sz="4297" b="0" i="0" u="none" strike="noStrike" kern="1200" cap="none" spc="0" normalizeH="0" baseline="0" noProof="0" dirty="0">
                <a:ln>
                  <a:noFill/>
                </a:ln>
                <a:solidFill>
                  <a:schemeClr val="bg1"/>
                </a:solidFill>
                <a:effectLst/>
                <a:uLnTx/>
                <a:uFillTx/>
                <a:latin typeface="Lato Black" panose="020F0A02020204030203" pitchFamily="34" charset="0"/>
                <a:ea typeface="+mj-ea"/>
                <a:cs typeface="+mj-cs"/>
              </a:rPr>
              <a:t>                          Revenue Limits Non-Recurring - Line 10 C</a:t>
            </a:r>
            <a:endParaRPr lang="en-US" dirty="0">
              <a:solidFill>
                <a:schemeClr val="bg1"/>
              </a:solidFill>
            </a:endParaRPr>
          </a:p>
        </p:txBody>
      </p:sp>
      <p:pic>
        <p:nvPicPr>
          <p:cNvPr id="5" name="Picture 4">
            <a:extLst>
              <a:ext uri="{FF2B5EF4-FFF2-40B4-BE49-F238E27FC236}">
                <a16:creationId xmlns:a16="http://schemas.microsoft.com/office/drawing/2014/main" id="{6B2AB77D-318F-4C43-8070-23E3778BCD8F}"/>
              </a:ext>
            </a:extLst>
          </p:cNvPr>
          <p:cNvPicPr>
            <a:picLocks noChangeAspect="1"/>
          </p:cNvPicPr>
          <p:nvPr/>
        </p:nvPicPr>
        <p:blipFill>
          <a:blip r:embed="rId2"/>
          <a:stretch>
            <a:fillRect/>
          </a:stretch>
        </p:blipFill>
        <p:spPr>
          <a:xfrm>
            <a:off x="2192337" y="1455737"/>
            <a:ext cx="6240463" cy="5310785"/>
          </a:xfrm>
          <a:prstGeom prst="rect">
            <a:avLst/>
          </a:prstGeom>
        </p:spPr>
      </p:pic>
    </p:spTree>
    <p:extLst>
      <p:ext uri="{BB962C8B-B14F-4D97-AF65-F5344CB8AC3E}">
        <p14:creationId xmlns:p14="http://schemas.microsoft.com/office/powerpoint/2010/main" val="1351500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a:bodyPr>
          <a:lstStyle>
            <a:defPPr>
              <a:defRPr lang="en-US"/>
            </a:defPPr>
            <a:lvl1pPr marL="0" algn="l" defTabSz="1088439" rtl="0" eaLnBrk="1" latinLnBrk="0" hangingPunct="1">
              <a:defRPr sz="2143" kern="1200">
                <a:solidFill>
                  <a:schemeClr val="tx1"/>
                </a:solidFill>
                <a:latin typeface="+mn-lt"/>
                <a:ea typeface="+mn-ea"/>
                <a:cs typeface="+mn-cs"/>
              </a:defRPr>
            </a:lvl1pPr>
            <a:lvl2pPr marL="544220" algn="l" defTabSz="1088439" rtl="0" eaLnBrk="1" latinLnBrk="0" hangingPunct="1">
              <a:defRPr sz="2143" kern="1200">
                <a:solidFill>
                  <a:schemeClr val="tx1"/>
                </a:solidFill>
                <a:latin typeface="+mn-lt"/>
                <a:ea typeface="+mn-ea"/>
                <a:cs typeface="+mn-cs"/>
              </a:defRPr>
            </a:lvl2pPr>
            <a:lvl3pPr marL="1088439" algn="l" defTabSz="1088439" rtl="0" eaLnBrk="1" latinLnBrk="0" hangingPunct="1">
              <a:defRPr sz="2143" kern="1200">
                <a:solidFill>
                  <a:schemeClr val="tx1"/>
                </a:solidFill>
                <a:latin typeface="+mn-lt"/>
                <a:ea typeface="+mn-ea"/>
                <a:cs typeface="+mn-cs"/>
              </a:defRPr>
            </a:lvl3pPr>
            <a:lvl4pPr marL="1632659" algn="l" defTabSz="1088439" rtl="0" eaLnBrk="1" latinLnBrk="0" hangingPunct="1">
              <a:defRPr sz="2143" kern="1200">
                <a:solidFill>
                  <a:schemeClr val="tx1"/>
                </a:solidFill>
                <a:latin typeface="+mn-lt"/>
                <a:ea typeface="+mn-ea"/>
                <a:cs typeface="+mn-cs"/>
              </a:defRPr>
            </a:lvl4pPr>
            <a:lvl5pPr marL="2176878" algn="l" defTabSz="1088439" rtl="0" eaLnBrk="1" latinLnBrk="0" hangingPunct="1">
              <a:defRPr sz="2143" kern="1200">
                <a:solidFill>
                  <a:schemeClr val="tx1"/>
                </a:solidFill>
                <a:latin typeface="+mn-lt"/>
                <a:ea typeface="+mn-ea"/>
                <a:cs typeface="+mn-cs"/>
              </a:defRPr>
            </a:lvl5pPr>
            <a:lvl6pPr marL="2721099" algn="l" defTabSz="1088439" rtl="0" eaLnBrk="1" latinLnBrk="0" hangingPunct="1">
              <a:defRPr sz="2143" kern="1200">
                <a:solidFill>
                  <a:schemeClr val="tx1"/>
                </a:solidFill>
                <a:latin typeface="+mn-lt"/>
                <a:ea typeface="+mn-ea"/>
                <a:cs typeface="+mn-cs"/>
              </a:defRPr>
            </a:lvl6pPr>
            <a:lvl7pPr marL="3265317" algn="l" defTabSz="1088439" rtl="0" eaLnBrk="1" latinLnBrk="0" hangingPunct="1">
              <a:defRPr sz="2143" kern="1200">
                <a:solidFill>
                  <a:schemeClr val="tx1"/>
                </a:solidFill>
                <a:latin typeface="+mn-lt"/>
                <a:ea typeface="+mn-ea"/>
                <a:cs typeface="+mn-cs"/>
              </a:defRPr>
            </a:lvl7pPr>
            <a:lvl8pPr marL="3809538" algn="l" defTabSz="1088439" rtl="0" eaLnBrk="1" latinLnBrk="0" hangingPunct="1">
              <a:defRPr sz="2143" kern="1200">
                <a:solidFill>
                  <a:schemeClr val="tx1"/>
                </a:solidFill>
                <a:latin typeface="+mn-lt"/>
                <a:ea typeface="+mn-ea"/>
                <a:cs typeface="+mn-cs"/>
              </a:defRPr>
            </a:lvl8pPr>
            <a:lvl9pPr marL="4353756" algn="l" defTabSz="1088439" rtl="0" eaLnBrk="1" latinLnBrk="0" hangingPunct="1">
              <a:defRPr sz="2143" kern="1200">
                <a:solidFill>
                  <a:schemeClr val="tx1"/>
                </a:solidFill>
                <a:latin typeface="+mn-lt"/>
                <a:ea typeface="+mn-ea"/>
                <a:cs typeface="+mn-cs"/>
              </a:defRPr>
            </a:lvl9pPr>
          </a:lstStyle>
          <a:p>
            <a:r>
              <a:rPr kumimoji="0" lang="en-US" sz="4297"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       </a:t>
            </a:r>
            <a:r>
              <a:rPr kumimoji="0" lang="en-US" sz="4297"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Energy Efficiency Exemptions – Utility Savings</a:t>
            </a:r>
            <a:endParaRPr lang="en-US" dirty="0">
              <a:solidFill>
                <a:schemeClr val="bg1"/>
              </a:solidFill>
            </a:endParaRPr>
          </a:p>
        </p:txBody>
      </p:sp>
      <p:pic>
        <p:nvPicPr>
          <p:cNvPr id="7" name="Picture 6">
            <a:extLst>
              <a:ext uri="{FF2B5EF4-FFF2-40B4-BE49-F238E27FC236}">
                <a16:creationId xmlns:a16="http://schemas.microsoft.com/office/drawing/2014/main" id="{80E19B1C-929D-41E4-8FD0-7E6FFF0B6B41}"/>
              </a:ext>
            </a:extLst>
          </p:cNvPr>
          <p:cNvPicPr>
            <a:picLocks noChangeAspect="1"/>
          </p:cNvPicPr>
          <p:nvPr/>
        </p:nvPicPr>
        <p:blipFill>
          <a:blip r:embed="rId2"/>
          <a:stretch>
            <a:fillRect/>
          </a:stretch>
        </p:blipFill>
        <p:spPr>
          <a:xfrm>
            <a:off x="101769" y="1855787"/>
            <a:ext cx="11988462" cy="3427413"/>
          </a:xfrm>
          <a:prstGeom prst="rect">
            <a:avLst/>
          </a:prstGeom>
        </p:spPr>
      </p:pic>
    </p:spTree>
    <p:extLst>
      <p:ext uri="{BB962C8B-B14F-4D97-AF65-F5344CB8AC3E}">
        <p14:creationId xmlns:p14="http://schemas.microsoft.com/office/powerpoint/2010/main" val="12844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4437</Words>
  <Application>Microsoft Office PowerPoint</Application>
  <PresentationFormat>Widescreen</PresentationFormat>
  <Paragraphs>401</Paragraphs>
  <Slides>64</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64</vt:i4>
      </vt:variant>
    </vt:vector>
  </HeadingPairs>
  <TitlesOfParts>
    <vt:vector size="72" baseType="lpstr">
      <vt:lpstr>Arial</vt:lpstr>
      <vt:lpstr>Calibri</vt:lpstr>
      <vt:lpstr>Calibri Light</vt:lpstr>
      <vt:lpstr>Lato</vt:lpstr>
      <vt:lpstr>Lato Black</vt:lpstr>
      <vt:lpstr>Wingdings</vt:lpstr>
      <vt:lpstr>Office Theme</vt:lpstr>
      <vt:lpstr>Office Theme</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Text Slide</vt:lpstr>
      <vt:lpstr>Sample Text Slide</vt:lpstr>
      <vt:lpstr>Sample with XL chart or image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PowerPoint Presentation</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Sample Text Slide</vt:lpstr>
      <vt:lpstr>PowerPoint Presentation</vt:lpstr>
      <vt:lpstr>PowerPoint Presentation</vt:lpstr>
      <vt:lpstr>PowerPoint Presentation</vt:lpstr>
      <vt:lpstr>Sample Text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DPI Current Updates, Reminders and Reporting Requirements</dc:title>
  <dc:creator>DPI - School Financial Services</dc:creator>
  <cp:keywords>wasbo, spring, conference, 2022, current, update, reminder, report, requirement, wisconsin, public, instruction, school, financial, service</cp:keywords>
  <cp:lastModifiedBy>Huelsman, Scott M.   DPI</cp:lastModifiedBy>
  <cp:revision>37</cp:revision>
  <dcterms:created xsi:type="dcterms:W3CDTF">2022-04-26T19:31:02Z</dcterms:created>
  <dcterms:modified xsi:type="dcterms:W3CDTF">2022-06-01T14:41:36Z</dcterms:modified>
</cp:coreProperties>
</file>