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6"/>
  </p:notesMasterIdLst>
  <p:sldIdLst>
    <p:sldId id="257" r:id="rId2"/>
    <p:sldId id="464" r:id="rId3"/>
    <p:sldId id="465" r:id="rId4"/>
    <p:sldId id="466" r:id="rId5"/>
    <p:sldId id="421" r:id="rId6"/>
    <p:sldId id="352" r:id="rId7"/>
    <p:sldId id="353" r:id="rId8"/>
    <p:sldId id="467" r:id="rId9"/>
    <p:sldId id="468" r:id="rId10"/>
    <p:sldId id="469" r:id="rId11"/>
    <p:sldId id="470" r:id="rId12"/>
    <p:sldId id="471" r:id="rId13"/>
    <p:sldId id="472" r:id="rId14"/>
    <p:sldId id="473" r:id="rId15"/>
    <p:sldId id="474" r:id="rId16"/>
    <p:sldId id="475" r:id="rId17"/>
    <p:sldId id="476" r:id="rId18"/>
    <p:sldId id="362" r:id="rId19"/>
    <p:sldId id="317" r:id="rId20"/>
    <p:sldId id="318" r:id="rId21"/>
    <p:sldId id="319" r:id="rId22"/>
    <p:sldId id="321" r:id="rId23"/>
    <p:sldId id="322" r:id="rId24"/>
    <p:sldId id="324" r:id="rId25"/>
    <p:sldId id="325" r:id="rId26"/>
    <p:sldId id="326" r:id="rId27"/>
    <p:sldId id="327" r:id="rId28"/>
    <p:sldId id="328" r:id="rId29"/>
    <p:sldId id="329" r:id="rId30"/>
    <p:sldId id="330" r:id="rId31"/>
    <p:sldId id="331" r:id="rId32"/>
    <p:sldId id="332" r:id="rId33"/>
    <p:sldId id="334" r:id="rId34"/>
    <p:sldId id="335" r:id="rId35"/>
    <p:sldId id="336" r:id="rId36"/>
    <p:sldId id="337" r:id="rId37"/>
    <p:sldId id="338" r:id="rId38"/>
    <p:sldId id="339" r:id="rId39"/>
    <p:sldId id="340" r:id="rId40"/>
    <p:sldId id="341" r:id="rId41"/>
    <p:sldId id="342" r:id="rId42"/>
    <p:sldId id="343" r:id="rId43"/>
    <p:sldId id="344" r:id="rId44"/>
    <p:sldId id="346" r:id="rId45"/>
  </p:sldIdLst>
  <p:sldSz cx="9144000" cy="5143500" type="screen16x9"/>
  <p:notesSz cx="7010400" cy="92964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C"/>
    <a:srgbClr val="DBECCC"/>
    <a:srgbClr val="262087"/>
    <a:srgbClr val="0066CC"/>
    <a:srgbClr val="0099CC"/>
    <a:srgbClr val="009999"/>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89" autoAdjust="0"/>
    <p:restoredTop sz="81566" autoAdjust="0"/>
  </p:normalViewPr>
  <p:slideViewPr>
    <p:cSldViewPr snapToGrid="0">
      <p:cViewPr varScale="1">
        <p:scale>
          <a:sx n="115" d="100"/>
          <a:sy n="115" d="100"/>
        </p:scale>
        <p:origin x="606" y="96"/>
      </p:cViewPr>
      <p:guideLst>
        <p:guide pos="2880"/>
        <p:guide orient="horz" pos="2358"/>
        <p:guide orient="horz" pos="2868"/>
        <p:guide pos="2863"/>
        <p:guide orient="horz" pos="3239"/>
        <p:guide pos="2889"/>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ADFS1\Shared\SFS\SFS%20Presentations\WASBO%20New%20Business%20Manager%20Bookkeeper%20Workshops\2012\1.%20Aug%20-%20Stevens%20Point\EQ%20Aid\Equal%20Aid%20char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DFS1\Shared\SFS\SFS%20Presentations\WASBO%20New%20Business%20Manager%20Bookkeeper%20Workshops\2012\1.%20Aug%20-%20Stevens%20Point\EQ%20Aid\Equal%20Aid%20chart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ln>
              <a:solidFill>
                <a:srgbClr val="BBE0E3"/>
              </a:solidFill>
            </a:ln>
            <a:scene3d>
              <a:camera prst="orthographicFront"/>
              <a:lightRig rig="threePt" dir="t">
                <a:rot lat="0" lon="0" rev="3600000"/>
              </a:lightRig>
            </a:scene3d>
            <a:sp3d>
              <a:bevelT w="63500" h="25400"/>
            </a:sp3d>
          </c:spPr>
          <c:invertIfNegative val="0"/>
          <c:dPt>
            <c:idx val="6"/>
            <c:invertIfNegative val="0"/>
            <c:bubble3D val="0"/>
            <c:spPr>
              <a:solidFill>
                <a:srgbClr val="FF0000"/>
              </a:solidFill>
              <a:ln>
                <a:solidFill>
                  <a:srgbClr val="BBE0E3"/>
                </a:solidFill>
              </a:ln>
              <a:scene3d>
                <a:camera prst="orthographicFront"/>
                <a:lightRig rig="threePt" dir="t">
                  <a:rot lat="0" lon="0" rev="3600000"/>
                </a:lightRig>
              </a:scene3d>
              <a:sp3d>
                <a:bevelT/>
              </a:sp3d>
            </c:spPr>
            <c:extLst>
              <c:ext xmlns:c16="http://schemas.microsoft.com/office/drawing/2014/chart" uri="{C3380CC4-5D6E-409C-BE32-E72D297353CC}">
                <c16:uniqueId val="{00000001-5D8E-433B-8CF5-1C3C429A5A3A}"/>
              </c:ext>
            </c:extLst>
          </c:dPt>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2-5D8E-433B-8CF5-1C3C429A5A3A}"/>
            </c:ext>
          </c:extLst>
        </c:ser>
        <c:dLbls>
          <c:showLegendKey val="0"/>
          <c:showVal val="1"/>
          <c:showCatName val="0"/>
          <c:showSerName val="0"/>
          <c:showPercent val="0"/>
          <c:showBubbleSize val="0"/>
        </c:dLbls>
        <c:gapWidth val="55"/>
        <c:overlap val="100"/>
        <c:axId val="243651024"/>
        <c:axId val="243651416"/>
      </c:barChart>
      <c:catAx>
        <c:axId val="243651024"/>
        <c:scaling>
          <c:orientation val="minMax"/>
        </c:scaling>
        <c:delete val="0"/>
        <c:axPos val="b"/>
        <c:title>
          <c:tx>
            <c:rich>
              <a:bodyPr/>
              <a:lstStyle/>
              <a:p>
                <a:pPr>
                  <a:defRPr sz="1600"/>
                </a:pPr>
                <a:r>
                  <a:rPr lang="en-US" sz="1600" b="1" dirty="0">
                    <a:latin typeface="Arial" pitchFamily="34" charset="0"/>
                    <a:cs typeface="Arial" pitchFamily="34" charset="0"/>
                  </a:rPr>
                  <a:t>Property</a:t>
                </a:r>
                <a:r>
                  <a:rPr lang="en-US" sz="1600" b="1" baseline="0" dirty="0">
                    <a:latin typeface="Arial" pitchFamily="34" charset="0"/>
                    <a:cs typeface="Arial" pitchFamily="34" charset="0"/>
                  </a:rPr>
                  <a:t> Value Per Member</a:t>
                </a:r>
                <a:endParaRPr lang="en-US" sz="1600" b="1" dirty="0">
                  <a:latin typeface="Arial" pitchFamily="34" charset="0"/>
                  <a:cs typeface="Arial" pitchFamily="34" charset="0"/>
                </a:endParaRPr>
              </a:p>
            </c:rich>
          </c:tx>
          <c:layout>
            <c:manualLayout>
              <c:xMode val="edge"/>
              <c:yMode val="edge"/>
              <c:x val="0.36206451091303382"/>
              <c:y val="0.9533333333333337"/>
            </c:manualLayout>
          </c:layout>
          <c:overlay val="0"/>
        </c:title>
        <c:numFmt formatCode="#,##0" sourceLinked="1"/>
        <c:majorTickMark val="none"/>
        <c:minorTickMark val="none"/>
        <c:tickLblPos val="nextTo"/>
        <c:txPr>
          <a:bodyPr/>
          <a:lstStyle/>
          <a:p>
            <a:pPr>
              <a:defRPr sz="1600" b="1">
                <a:latin typeface="Arial" pitchFamily="34" charset="0"/>
                <a:cs typeface="Arial" pitchFamily="34" charset="0"/>
              </a:defRPr>
            </a:pPr>
            <a:endParaRPr lang="en-US"/>
          </a:p>
        </c:txPr>
        <c:crossAx val="243651416"/>
        <c:crosses val="autoZero"/>
        <c:auto val="1"/>
        <c:lblAlgn val="ctr"/>
        <c:lblOffset val="100"/>
        <c:noMultiLvlLbl val="0"/>
      </c:catAx>
      <c:valAx>
        <c:axId val="243651416"/>
        <c:scaling>
          <c:orientation val="minMax"/>
        </c:scaling>
        <c:delete val="1"/>
        <c:axPos val="l"/>
        <c:majorGridlines/>
        <c:numFmt formatCode="#,##0" sourceLinked="1"/>
        <c:majorTickMark val="none"/>
        <c:minorTickMark val="none"/>
        <c:tickLblPos val="none"/>
        <c:crossAx val="243651024"/>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0-3B5E-4625-AE1E-41953A658386}"/>
            </c:ext>
          </c:extLst>
        </c:ser>
        <c:ser>
          <c:idx val="1"/>
          <c:order val="1"/>
          <c:tx>
            <c:strRef>
              <c:f>'Eq Aid and Prop Tax'!$C$1</c:f>
              <c:strCache>
                <c:ptCount val="1"/>
                <c:pt idx="0">
                  <c:v>Equalization Aid</c:v>
                </c:pt>
              </c:strCache>
            </c:strRef>
          </c:tx>
          <c:spPr>
            <a:solidFill>
              <a:srgbClr val="0033CC"/>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Tax'!$C$2:$C$8</c:f>
              <c:numCache>
                <c:formatCode>#,##0</c:formatCode>
                <c:ptCount val="7"/>
                <c:pt idx="0">
                  <c:v>1800000</c:v>
                </c:pt>
                <c:pt idx="1">
                  <c:v>1700000</c:v>
                </c:pt>
                <c:pt idx="2">
                  <c:v>1600000</c:v>
                </c:pt>
                <c:pt idx="3">
                  <c:v>1500000</c:v>
                </c:pt>
                <c:pt idx="4">
                  <c:v>1250000</c:v>
                </c:pt>
                <c:pt idx="5">
                  <c:v>1000000</c:v>
                </c:pt>
                <c:pt idx="6">
                  <c:v>0</c:v>
                </c:pt>
              </c:numCache>
            </c:numRef>
          </c:val>
          <c:extLst>
            <c:ext xmlns:c16="http://schemas.microsoft.com/office/drawing/2014/chart" uri="{C3380CC4-5D6E-409C-BE32-E72D297353CC}">
              <c16:uniqueId val="{00000001-3B5E-4625-AE1E-41953A658386}"/>
            </c:ext>
          </c:extLst>
        </c:ser>
        <c:dLbls>
          <c:showLegendKey val="0"/>
          <c:showVal val="1"/>
          <c:showCatName val="0"/>
          <c:showSerName val="0"/>
          <c:showPercent val="0"/>
          <c:showBubbleSize val="0"/>
        </c:dLbls>
        <c:gapWidth val="55"/>
        <c:overlap val="100"/>
        <c:axId val="243652200"/>
        <c:axId val="243652592"/>
      </c:barChart>
      <c:catAx>
        <c:axId val="243652200"/>
        <c:scaling>
          <c:orientation val="minMax"/>
        </c:scaling>
        <c:delete val="0"/>
        <c:axPos val="b"/>
        <c:title>
          <c:tx>
            <c:rich>
              <a:bodyPr/>
              <a:lstStyle/>
              <a:p>
                <a:pPr>
                  <a:defRPr sz="1600"/>
                </a:pPr>
                <a:r>
                  <a:rPr lang="en-US" sz="1600" b="1" dirty="0">
                    <a:latin typeface="Arial" pitchFamily="34" charset="0"/>
                    <a:cs typeface="Arial" pitchFamily="34" charset="0"/>
                  </a:rPr>
                  <a:t>Property</a:t>
                </a:r>
                <a:r>
                  <a:rPr lang="en-US" sz="1600" b="1" baseline="0" dirty="0">
                    <a:latin typeface="Arial" pitchFamily="34" charset="0"/>
                    <a:cs typeface="Arial" pitchFamily="34" charset="0"/>
                  </a:rPr>
                  <a:t> Value Per Member</a:t>
                </a:r>
                <a:endParaRPr lang="en-US" sz="1600" b="1" dirty="0">
                  <a:latin typeface="Arial" pitchFamily="34" charset="0"/>
                  <a:cs typeface="Arial" pitchFamily="34" charset="0"/>
                </a:endParaRPr>
              </a:p>
            </c:rich>
          </c:tx>
          <c:layout>
            <c:manualLayout>
              <c:xMode val="edge"/>
              <c:yMode val="edge"/>
              <c:x val="0.43392942210665192"/>
              <c:y val="0.95315782588961551"/>
            </c:manualLayout>
          </c:layout>
          <c:overlay val="0"/>
        </c:title>
        <c:numFmt formatCode="#,##0" sourceLinked="1"/>
        <c:majorTickMark val="none"/>
        <c:minorTickMark val="none"/>
        <c:tickLblPos val="nextTo"/>
        <c:txPr>
          <a:bodyPr/>
          <a:lstStyle/>
          <a:p>
            <a:pPr>
              <a:defRPr sz="1600" b="1">
                <a:latin typeface="Arial" pitchFamily="34" charset="0"/>
                <a:cs typeface="Arial" pitchFamily="34" charset="0"/>
              </a:defRPr>
            </a:pPr>
            <a:endParaRPr lang="en-US"/>
          </a:p>
        </c:txPr>
        <c:crossAx val="243652592"/>
        <c:crosses val="autoZero"/>
        <c:auto val="1"/>
        <c:lblAlgn val="ctr"/>
        <c:lblOffset val="100"/>
        <c:noMultiLvlLbl val="0"/>
      </c:catAx>
      <c:valAx>
        <c:axId val="243652592"/>
        <c:scaling>
          <c:orientation val="minMax"/>
        </c:scaling>
        <c:delete val="1"/>
        <c:axPos val="l"/>
        <c:majorGridlines/>
        <c:numFmt formatCode="#,##0" sourceLinked="1"/>
        <c:majorTickMark val="none"/>
        <c:minorTickMark val="none"/>
        <c:tickLblPos val="none"/>
        <c:crossAx val="243652200"/>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80"/>
      <c:rotY val="0"/>
      <c:rAngAx val="0"/>
    </c:view3D>
    <c:floor>
      <c:thickness val="0"/>
    </c:floor>
    <c:sideWall>
      <c:thickness val="0"/>
    </c:sideWall>
    <c:backWall>
      <c:thickness val="0"/>
    </c:backWall>
    <c:plotArea>
      <c:layout>
        <c:manualLayout>
          <c:layoutTarget val="inner"/>
          <c:xMode val="edge"/>
          <c:yMode val="edge"/>
          <c:x val="0.13168238993710693"/>
          <c:y val="8.6309438592903243E-2"/>
          <c:w val="0.78852201257861665"/>
          <c:h val="0.77543307086613944"/>
        </c:manualLayout>
      </c:layout>
      <c:pie3DChart>
        <c:varyColors val="1"/>
        <c:ser>
          <c:idx val="0"/>
          <c:order val="0"/>
          <c:tx>
            <c:strRef>
              <c:f>Sheet1!$B$1</c:f>
              <c:strCache>
                <c:ptCount val="1"/>
                <c:pt idx="0">
                  <c:v>Column1</c:v>
                </c:pt>
              </c:strCache>
            </c:strRef>
          </c:tx>
          <c:explosion val="16"/>
          <c:dPt>
            <c:idx val="0"/>
            <c:bubble3D val="0"/>
            <c:spPr>
              <a:solidFill>
                <a:srgbClr val="FF0000"/>
              </a:solidFill>
            </c:spPr>
            <c:extLst>
              <c:ext xmlns:c16="http://schemas.microsoft.com/office/drawing/2014/chart" uri="{C3380CC4-5D6E-409C-BE32-E72D297353CC}">
                <c16:uniqueId val="{00000001-0350-4A25-86C1-9A86071FA600}"/>
              </c:ext>
            </c:extLst>
          </c:dPt>
          <c:dPt>
            <c:idx val="1"/>
            <c:bubble3D val="0"/>
            <c:spPr>
              <a:solidFill>
                <a:srgbClr val="FFFF00"/>
              </a:solidFill>
            </c:spPr>
            <c:extLst>
              <c:ext xmlns:c16="http://schemas.microsoft.com/office/drawing/2014/chart" uri="{C3380CC4-5D6E-409C-BE32-E72D297353CC}">
                <c16:uniqueId val="{00000003-0350-4A25-86C1-9A86071FA600}"/>
              </c:ext>
            </c:extLst>
          </c:dPt>
          <c:dPt>
            <c:idx val="2"/>
            <c:bubble3D val="0"/>
            <c:spPr>
              <a:solidFill>
                <a:srgbClr val="FFFF00"/>
              </a:solidFill>
            </c:spPr>
            <c:extLst>
              <c:ext xmlns:c16="http://schemas.microsoft.com/office/drawing/2014/chart" uri="{C3380CC4-5D6E-409C-BE32-E72D297353CC}">
                <c16:uniqueId val="{00000005-0350-4A25-86C1-9A86071FA600}"/>
              </c:ext>
            </c:extLst>
          </c:dPt>
          <c:dPt>
            <c:idx val="3"/>
            <c:bubble3D val="0"/>
            <c:spPr>
              <a:solidFill>
                <a:srgbClr val="FF0000"/>
              </a:solidFill>
            </c:spPr>
            <c:extLst>
              <c:ext xmlns:c16="http://schemas.microsoft.com/office/drawing/2014/chart" uri="{C3380CC4-5D6E-409C-BE32-E72D297353CC}">
                <c16:uniqueId val="{00000007-0350-4A25-86C1-9A86071FA600}"/>
              </c:ext>
            </c:extLst>
          </c:dPt>
          <c:dPt>
            <c:idx val="4"/>
            <c:bubble3D val="0"/>
            <c:spPr>
              <a:solidFill>
                <a:srgbClr val="FFFF00"/>
              </a:solidFill>
            </c:spPr>
            <c:extLst>
              <c:ext xmlns:c16="http://schemas.microsoft.com/office/drawing/2014/chart" uri="{C3380CC4-5D6E-409C-BE32-E72D297353CC}">
                <c16:uniqueId val="{00000009-0350-4A25-86C1-9A86071FA600}"/>
              </c:ext>
            </c:extLst>
          </c:dPt>
          <c:dPt>
            <c:idx val="5"/>
            <c:bubble3D val="0"/>
            <c:spPr>
              <a:solidFill>
                <a:srgbClr val="FFFF00"/>
              </a:solidFill>
            </c:spPr>
            <c:extLst>
              <c:ext xmlns:c16="http://schemas.microsoft.com/office/drawing/2014/chart" uri="{C3380CC4-5D6E-409C-BE32-E72D297353CC}">
                <c16:uniqueId val="{0000000B-0350-4A25-86C1-9A86071FA600}"/>
              </c:ext>
            </c:extLst>
          </c:dPt>
          <c:dLbls>
            <c:dLbl>
              <c:idx val="0"/>
              <c:layout>
                <c:manualLayout>
                  <c:x val="-1.4479440069991251E-3"/>
                  <c:y val="-0.169105059784194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350-4A25-86C1-9A86071FA600}"/>
                </c:ext>
              </c:extLst>
            </c:dLbl>
            <c:dLbl>
              <c:idx val="1"/>
              <c:layout>
                <c:manualLayout>
                  <c:x val="0.14192566731045411"/>
                  <c:y val="-1.967140471077482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50-4A25-86C1-9A86071FA600}"/>
                </c:ext>
              </c:extLst>
            </c:dLbl>
            <c:dLbl>
              <c:idx val="2"/>
              <c:layout>
                <c:manualLayout>
                  <c:x val="-0.17172039815777826"/>
                  <c:y val="3.78975355353309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350-4A25-86C1-9A86071FA600}"/>
                </c:ext>
              </c:extLst>
            </c:dLbl>
            <c:dLbl>
              <c:idx val="3"/>
              <c:layout>
                <c:manualLayout>
                  <c:x val="-3.1891125637597252E-2"/>
                  <c:y val="-0.1443020758768790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350-4A25-86C1-9A86071FA600}"/>
                </c:ext>
              </c:extLst>
            </c:dLbl>
            <c:dLbl>
              <c:idx val="4"/>
              <c:layout>
                <c:manualLayout>
                  <c:x val="-6.4424345779574149E-2"/>
                  <c:y val="1.1151347651515033E-7"/>
                </c:manualLayout>
              </c:layout>
              <c:tx>
                <c:rich>
                  <a:bodyPr/>
                  <a:lstStyle/>
                  <a:p>
                    <a:fld id="{4D671215-A55D-446C-8328-02BB346498A4}" type="CATEGORYNAME">
                      <a:rPr lang="en-US" sz="2000">
                        <a:latin typeface="Calibri" panose="020F0502020204030204" pitchFamily="34" charset="0"/>
                      </a:rPr>
                      <a:pPr/>
                      <a:t>[CATEGORY NAME]</a:t>
                    </a:fld>
                    <a:r>
                      <a:rPr lang="en-US" sz="2000" baseline="0" dirty="0">
                        <a:latin typeface="Calibri" panose="020F0502020204030204" pitchFamily="34" charset="0"/>
                      </a:rPr>
                      <a:t>
</a:t>
                    </a:r>
                    <a:fld id="{57CF31E4-A065-4832-AC58-0249D7F4FDBC}" type="PERCENTAGE">
                      <a:rPr lang="en-US" sz="2000" baseline="0">
                        <a:latin typeface="Calibri" panose="020F0502020204030204" pitchFamily="34" charset="0"/>
                      </a:rPr>
                      <a:pPr/>
                      <a:t>[PERCENTAGE]</a:t>
                    </a:fld>
                    <a:endParaRPr lang="en-US" sz="2000" baseline="0" dirty="0">
                      <a:latin typeface="Calibri" panose="020F0502020204030204"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23243204592113603"/>
                      <c:h val="0.34017632064852665"/>
                    </c:manualLayout>
                  </c15:layout>
                  <c15:dlblFieldTable/>
                  <c15:showDataLabelsRange val="0"/>
                </c:ext>
                <c:ext xmlns:c16="http://schemas.microsoft.com/office/drawing/2014/chart" uri="{C3380CC4-5D6E-409C-BE32-E72D297353CC}">
                  <c16:uniqueId val="{00000009-0350-4A25-86C1-9A86071FA600}"/>
                </c:ext>
              </c:extLst>
            </c:dLbl>
            <c:dLbl>
              <c:idx val="5"/>
              <c:layout>
                <c:manualLayout>
                  <c:x val="0.17838625461107879"/>
                  <c:y val="7.0811057587120464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350-4A25-86C1-9A86071FA600}"/>
                </c:ext>
              </c:extLst>
            </c:dLbl>
            <c:spPr>
              <a:noFill/>
              <a:ln>
                <a:noFill/>
              </a:ln>
              <a:effectLst/>
            </c:spPr>
            <c:txPr>
              <a:bodyPr/>
              <a:lstStyle/>
              <a:p>
                <a:pPr>
                  <a:defRPr sz="1800" b="0" baseline="0">
                    <a:effectLst/>
                    <a:latin typeface="Calibri" panose="020F050202020403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Local Property Tax</c:v>
                </c:pt>
                <c:pt idx="1">
                  <c:v>Local Misc. Receipts</c:v>
                </c:pt>
                <c:pt idx="2">
                  <c:v>Other Misc.</c:v>
                </c:pt>
                <c:pt idx="3">
                  <c:v>State General Aid</c:v>
                </c:pt>
                <c:pt idx="4">
                  <c:v>Categorical State Aid</c:v>
                </c:pt>
                <c:pt idx="5">
                  <c:v>Federal Aid</c:v>
                </c:pt>
              </c:strCache>
            </c:strRef>
          </c:cat>
          <c:val>
            <c:numRef>
              <c:f>Sheet1!$B$2:$B$7</c:f>
              <c:numCache>
                <c:formatCode>General</c:formatCode>
                <c:ptCount val="6"/>
                <c:pt idx="0">
                  <c:v>3987148346</c:v>
                </c:pt>
                <c:pt idx="1">
                  <c:v>103299731</c:v>
                </c:pt>
                <c:pt idx="2">
                  <c:v>320413060</c:v>
                </c:pt>
                <c:pt idx="3">
                  <c:v>4109189091</c:v>
                </c:pt>
                <c:pt idx="4">
                  <c:v>305167770</c:v>
                </c:pt>
                <c:pt idx="5">
                  <c:v>433242745</c:v>
                </c:pt>
              </c:numCache>
            </c:numRef>
          </c:val>
          <c:extLst>
            <c:ext xmlns:c16="http://schemas.microsoft.com/office/drawing/2014/chart" uri="{C3380CC4-5D6E-409C-BE32-E72D297353CC}">
              <c16:uniqueId val="{0000000C-0350-4A25-86C1-9A86071FA600}"/>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6A5BC-D8C4-4E53-9E7B-A5A93ECFC220}"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B8B82EB2-5804-4BAE-9A45-B571C7144895}">
      <dgm:prSet custT="1"/>
      <dgm:spPr/>
      <dgm:t>
        <a:bodyPr/>
        <a:lstStyle/>
        <a:p>
          <a:pPr rtl="0">
            <a:spcAft>
              <a:spcPts val="0"/>
            </a:spcAft>
          </a:pPr>
          <a:r>
            <a:rPr lang="en-US" sz="2400" b="1" dirty="0" smtClean="0"/>
            <a:t>Membership</a:t>
          </a:r>
        </a:p>
        <a:p>
          <a:pPr rtl="0">
            <a:spcAft>
              <a:spcPts val="0"/>
            </a:spcAft>
          </a:pPr>
          <a:r>
            <a:rPr lang="en-US" sz="1800" b="1" dirty="0" smtClean="0"/>
            <a:t> (Student FTE)</a:t>
          </a:r>
        </a:p>
        <a:p>
          <a:pPr rtl="0">
            <a:spcAft>
              <a:spcPts val="0"/>
            </a:spcAft>
          </a:pPr>
          <a:endParaRPr lang="en-US" sz="1800" b="1" dirty="0" smtClean="0"/>
        </a:p>
        <a:p>
          <a:pPr rtl="0">
            <a:spcAft>
              <a:spcPts val="0"/>
            </a:spcAft>
          </a:pPr>
          <a:endParaRPr lang="en-US" sz="1800" dirty="0"/>
        </a:p>
      </dgm:t>
    </dgm:pt>
    <dgm:pt modelId="{4615F5DF-5E4A-4EF1-96E9-7AED848569E9}" type="parTrans" cxnId="{2F21F5A4-5C1D-4919-9125-1FF5D13670C0}">
      <dgm:prSet/>
      <dgm:spPr/>
      <dgm:t>
        <a:bodyPr/>
        <a:lstStyle/>
        <a:p>
          <a:endParaRPr lang="en-US" sz="2400"/>
        </a:p>
      </dgm:t>
    </dgm:pt>
    <dgm:pt modelId="{76DC217C-EB91-4F58-B10C-A24C7E01F13C}" type="sibTrans" cxnId="{2F21F5A4-5C1D-4919-9125-1FF5D13670C0}">
      <dgm:prSet/>
      <dgm:spPr/>
      <dgm:t>
        <a:bodyPr/>
        <a:lstStyle/>
        <a:p>
          <a:endParaRPr lang="en-US" sz="2400"/>
        </a:p>
      </dgm:t>
    </dgm:pt>
    <dgm:pt modelId="{25C821E0-3624-4555-92FF-8E01E6F5EBD4}">
      <dgm:prSet custT="1"/>
      <dgm:spPr/>
      <dgm:t>
        <a:bodyPr/>
        <a:lstStyle/>
        <a:p>
          <a:pPr rtl="0"/>
          <a:endParaRPr lang="en-US" sz="2400" b="1" dirty="0" smtClean="0"/>
        </a:p>
        <a:p>
          <a:pPr rtl="0"/>
          <a:r>
            <a:rPr lang="en-US" sz="2400" b="1" dirty="0" smtClean="0"/>
            <a:t>Spending </a:t>
          </a:r>
          <a:r>
            <a:rPr lang="en-US" sz="1800" b="1" dirty="0" smtClean="0"/>
            <a:t>(Shared Costs)</a:t>
          </a:r>
          <a:endParaRPr lang="en-US" sz="1800" dirty="0"/>
        </a:p>
      </dgm:t>
    </dgm:pt>
    <dgm:pt modelId="{9EED3049-6F32-4BDF-9E34-A054244C214B}" type="parTrans" cxnId="{021076B4-F75A-4008-9333-48418DC66A52}">
      <dgm:prSet/>
      <dgm:spPr/>
      <dgm:t>
        <a:bodyPr/>
        <a:lstStyle/>
        <a:p>
          <a:endParaRPr lang="en-US" sz="2400"/>
        </a:p>
      </dgm:t>
    </dgm:pt>
    <dgm:pt modelId="{1FA277F7-3C85-4BDD-8165-CF1886654F71}" type="sibTrans" cxnId="{021076B4-F75A-4008-9333-48418DC66A52}">
      <dgm:prSet/>
      <dgm:spPr/>
      <dgm:t>
        <a:bodyPr/>
        <a:lstStyle/>
        <a:p>
          <a:endParaRPr lang="en-US" sz="2400"/>
        </a:p>
      </dgm:t>
    </dgm:pt>
    <dgm:pt modelId="{4A4C353B-6080-4A3E-95DD-4175CA28FCB3}">
      <dgm:prSet custT="1"/>
      <dgm:spPr/>
      <dgm:t>
        <a:bodyPr/>
        <a:lstStyle/>
        <a:p>
          <a:pPr rtl="0"/>
          <a:r>
            <a:rPr lang="en-US" sz="2400" b="1" dirty="0" smtClean="0"/>
            <a:t>Equalized Property Value</a:t>
          </a:r>
          <a:endParaRPr lang="en-US" sz="2400" dirty="0"/>
        </a:p>
      </dgm:t>
    </dgm:pt>
    <dgm:pt modelId="{6EB389C0-0BB3-478D-9346-1D1B9AC6B8B3}" type="parTrans" cxnId="{C0F49F2B-CB5F-4FBB-A664-E7BAAD2574F9}">
      <dgm:prSet/>
      <dgm:spPr/>
      <dgm:t>
        <a:bodyPr/>
        <a:lstStyle/>
        <a:p>
          <a:endParaRPr lang="en-US" sz="2400"/>
        </a:p>
      </dgm:t>
    </dgm:pt>
    <dgm:pt modelId="{57E6AACA-A679-4215-8699-75D735911CBD}" type="sibTrans" cxnId="{C0F49F2B-CB5F-4FBB-A664-E7BAAD2574F9}">
      <dgm:prSet/>
      <dgm:spPr/>
      <dgm:t>
        <a:bodyPr/>
        <a:lstStyle/>
        <a:p>
          <a:endParaRPr lang="en-US" sz="2400"/>
        </a:p>
      </dgm:t>
    </dgm:pt>
    <dgm:pt modelId="{112E95A5-8242-477C-84E3-C338E645CBB2}" type="pres">
      <dgm:prSet presAssocID="{68A6A5BC-D8C4-4E53-9E7B-A5A93ECFC220}" presName="mainComposite" presStyleCnt="0">
        <dgm:presLayoutVars>
          <dgm:chPref val="1"/>
          <dgm:dir/>
          <dgm:animOne val="branch"/>
          <dgm:animLvl val="lvl"/>
          <dgm:resizeHandles val="exact"/>
        </dgm:presLayoutVars>
      </dgm:prSet>
      <dgm:spPr/>
      <dgm:t>
        <a:bodyPr/>
        <a:lstStyle/>
        <a:p>
          <a:endParaRPr lang="en-US"/>
        </a:p>
      </dgm:t>
    </dgm:pt>
    <dgm:pt modelId="{BF9294C4-A16A-48D0-A81A-E07682865DF7}" type="pres">
      <dgm:prSet presAssocID="{68A6A5BC-D8C4-4E53-9E7B-A5A93ECFC220}" presName="hierFlow" presStyleCnt="0"/>
      <dgm:spPr/>
    </dgm:pt>
    <dgm:pt modelId="{98EF0F6E-5891-482B-BE4D-F61FDDD77E4B}" type="pres">
      <dgm:prSet presAssocID="{68A6A5BC-D8C4-4E53-9E7B-A5A93ECFC220}" presName="firstBuf" presStyleCnt="0"/>
      <dgm:spPr/>
    </dgm:pt>
    <dgm:pt modelId="{37AF434E-4784-4B03-BDEB-67F3142E3B9F}" type="pres">
      <dgm:prSet presAssocID="{68A6A5BC-D8C4-4E53-9E7B-A5A93ECFC220}" presName="hierChild1" presStyleCnt="0">
        <dgm:presLayoutVars>
          <dgm:chPref val="1"/>
          <dgm:animOne val="branch"/>
          <dgm:animLvl val="lvl"/>
        </dgm:presLayoutVars>
      </dgm:prSet>
      <dgm:spPr/>
    </dgm:pt>
    <dgm:pt modelId="{C054EB9F-26F7-4345-8B88-AA0B03372C40}" type="pres">
      <dgm:prSet presAssocID="{B8B82EB2-5804-4BAE-9A45-B571C7144895}" presName="Name14" presStyleCnt="0"/>
      <dgm:spPr/>
    </dgm:pt>
    <dgm:pt modelId="{24689149-30A8-4434-9A6D-0E45CBAC3606}" type="pres">
      <dgm:prSet presAssocID="{B8B82EB2-5804-4BAE-9A45-B571C7144895}" presName="level1Shape" presStyleLbl="node0" presStyleIdx="0" presStyleCnt="1" custScaleX="49594" custScaleY="35050" custLinFactNeighborX="12484" custLinFactNeighborY="6728">
        <dgm:presLayoutVars>
          <dgm:chPref val="3"/>
        </dgm:presLayoutVars>
      </dgm:prSet>
      <dgm:spPr>
        <a:prstGeom prst="roundRect">
          <a:avLst/>
        </a:prstGeom>
      </dgm:spPr>
      <dgm:t>
        <a:bodyPr/>
        <a:lstStyle/>
        <a:p>
          <a:endParaRPr lang="en-US"/>
        </a:p>
      </dgm:t>
    </dgm:pt>
    <dgm:pt modelId="{B3F1AEA3-CF9F-44CF-862C-4C251338DB59}" type="pres">
      <dgm:prSet presAssocID="{B8B82EB2-5804-4BAE-9A45-B571C7144895}" presName="hierChild2" presStyleCnt="0"/>
      <dgm:spPr/>
    </dgm:pt>
    <dgm:pt modelId="{944AD982-8331-4308-85CF-6FEF124DFA74}" type="pres">
      <dgm:prSet presAssocID="{68A6A5BC-D8C4-4E53-9E7B-A5A93ECFC220}" presName="bgShapesFlow" presStyleCnt="0"/>
      <dgm:spPr/>
    </dgm:pt>
    <dgm:pt modelId="{A74854B1-EB51-4635-A6D3-3A7B01C36EE6}" type="pres">
      <dgm:prSet presAssocID="{4A4C353B-6080-4A3E-95DD-4175CA28FCB3}" presName="rectComp" presStyleCnt="0"/>
      <dgm:spPr/>
    </dgm:pt>
    <dgm:pt modelId="{E4B3CB16-B6D9-4E79-BA73-B60AA544FD70}" type="pres">
      <dgm:prSet presAssocID="{4A4C353B-6080-4A3E-95DD-4175CA28FCB3}" presName="bgRect" presStyleLbl="bgShp" presStyleIdx="0" presStyleCnt="2" custScaleX="133100" custScaleY="133100"/>
      <dgm:spPr/>
      <dgm:t>
        <a:bodyPr/>
        <a:lstStyle/>
        <a:p>
          <a:endParaRPr lang="en-US"/>
        </a:p>
      </dgm:t>
    </dgm:pt>
    <dgm:pt modelId="{FA3A920A-C0A8-4840-BCE1-4314D3FE7596}" type="pres">
      <dgm:prSet presAssocID="{4A4C353B-6080-4A3E-95DD-4175CA28FCB3}" presName="bgRectTx" presStyleLbl="bgShp" presStyleIdx="0" presStyleCnt="2">
        <dgm:presLayoutVars>
          <dgm:bulletEnabled val="1"/>
        </dgm:presLayoutVars>
      </dgm:prSet>
      <dgm:spPr/>
      <dgm:t>
        <a:bodyPr/>
        <a:lstStyle/>
        <a:p>
          <a:endParaRPr lang="en-US"/>
        </a:p>
      </dgm:t>
    </dgm:pt>
    <dgm:pt modelId="{6BB1105C-EAD9-4642-9C99-FA5360E5EB65}" type="pres">
      <dgm:prSet presAssocID="{4A4C353B-6080-4A3E-95DD-4175CA28FCB3}" presName="spComp" presStyleCnt="0"/>
      <dgm:spPr/>
    </dgm:pt>
    <dgm:pt modelId="{7FEEF4FA-FB78-4A04-915D-75FEF65E686E}" type="pres">
      <dgm:prSet presAssocID="{4A4C353B-6080-4A3E-95DD-4175CA28FCB3}" presName="vSp" presStyleCnt="0"/>
      <dgm:spPr/>
    </dgm:pt>
    <dgm:pt modelId="{8FF708A4-3B63-4E75-B872-D2517688C000}" type="pres">
      <dgm:prSet presAssocID="{25C821E0-3624-4555-92FF-8E01E6F5EBD4}" presName="rectComp" presStyleCnt="0"/>
      <dgm:spPr/>
    </dgm:pt>
    <dgm:pt modelId="{B25D0762-C970-4511-8519-8311BB8275D0}" type="pres">
      <dgm:prSet presAssocID="{25C821E0-3624-4555-92FF-8E01E6F5EBD4}" presName="bgRect" presStyleLbl="bgShp" presStyleIdx="1" presStyleCnt="2" custScaleX="133100" custScaleY="133100"/>
      <dgm:spPr/>
      <dgm:t>
        <a:bodyPr/>
        <a:lstStyle/>
        <a:p>
          <a:endParaRPr lang="en-US"/>
        </a:p>
      </dgm:t>
    </dgm:pt>
    <dgm:pt modelId="{2EFFBC0A-0615-494E-89BB-D6A7F8421B49}" type="pres">
      <dgm:prSet presAssocID="{25C821E0-3624-4555-92FF-8E01E6F5EBD4}" presName="bgRectTx" presStyleLbl="bgShp" presStyleIdx="1" presStyleCnt="2">
        <dgm:presLayoutVars>
          <dgm:bulletEnabled val="1"/>
        </dgm:presLayoutVars>
      </dgm:prSet>
      <dgm:spPr/>
      <dgm:t>
        <a:bodyPr/>
        <a:lstStyle/>
        <a:p>
          <a:endParaRPr lang="en-US"/>
        </a:p>
      </dgm:t>
    </dgm:pt>
  </dgm:ptLst>
  <dgm:cxnLst>
    <dgm:cxn modelId="{4E5AB8FA-2B32-4591-BA8F-2D59E4D554E9}" type="presOf" srcId="{25C821E0-3624-4555-92FF-8E01E6F5EBD4}" destId="{2EFFBC0A-0615-494E-89BB-D6A7F8421B49}" srcOrd="1" destOrd="0" presId="urn:microsoft.com/office/officeart/2005/8/layout/hierarchy6"/>
    <dgm:cxn modelId="{A6E334ED-FFD0-4E34-9142-027D2FF46D47}" type="presOf" srcId="{4A4C353B-6080-4A3E-95DD-4175CA28FCB3}" destId="{FA3A920A-C0A8-4840-BCE1-4314D3FE7596}" srcOrd="1" destOrd="0" presId="urn:microsoft.com/office/officeart/2005/8/layout/hierarchy6"/>
    <dgm:cxn modelId="{6A558712-621E-4935-85D0-7FDC2BC5D14D}" type="presOf" srcId="{25C821E0-3624-4555-92FF-8E01E6F5EBD4}" destId="{B25D0762-C970-4511-8519-8311BB8275D0}" srcOrd="0" destOrd="0" presId="urn:microsoft.com/office/officeart/2005/8/layout/hierarchy6"/>
    <dgm:cxn modelId="{83033DE3-A77E-458D-82C8-95DD0EF01956}" type="presOf" srcId="{4A4C353B-6080-4A3E-95DD-4175CA28FCB3}" destId="{E4B3CB16-B6D9-4E79-BA73-B60AA544FD70}" srcOrd="0" destOrd="0" presId="urn:microsoft.com/office/officeart/2005/8/layout/hierarchy6"/>
    <dgm:cxn modelId="{C0F49F2B-CB5F-4FBB-A664-E7BAAD2574F9}" srcId="{68A6A5BC-D8C4-4E53-9E7B-A5A93ECFC220}" destId="{4A4C353B-6080-4A3E-95DD-4175CA28FCB3}" srcOrd="1" destOrd="0" parTransId="{6EB389C0-0BB3-478D-9346-1D1B9AC6B8B3}" sibTransId="{57E6AACA-A679-4215-8699-75D735911CBD}"/>
    <dgm:cxn modelId="{2F21F5A4-5C1D-4919-9125-1FF5D13670C0}" srcId="{68A6A5BC-D8C4-4E53-9E7B-A5A93ECFC220}" destId="{B8B82EB2-5804-4BAE-9A45-B571C7144895}" srcOrd="0" destOrd="0" parTransId="{4615F5DF-5E4A-4EF1-96E9-7AED848569E9}" sibTransId="{76DC217C-EB91-4F58-B10C-A24C7E01F13C}"/>
    <dgm:cxn modelId="{021076B4-F75A-4008-9333-48418DC66A52}" srcId="{68A6A5BC-D8C4-4E53-9E7B-A5A93ECFC220}" destId="{25C821E0-3624-4555-92FF-8E01E6F5EBD4}" srcOrd="2" destOrd="0" parTransId="{9EED3049-6F32-4BDF-9E34-A054244C214B}" sibTransId="{1FA277F7-3C85-4BDD-8165-CF1886654F71}"/>
    <dgm:cxn modelId="{F771C8C5-0558-4C68-B272-6D2FCA310C97}" type="presOf" srcId="{68A6A5BC-D8C4-4E53-9E7B-A5A93ECFC220}" destId="{112E95A5-8242-477C-84E3-C338E645CBB2}" srcOrd="0" destOrd="0" presId="urn:microsoft.com/office/officeart/2005/8/layout/hierarchy6"/>
    <dgm:cxn modelId="{2B9B09D3-7A10-49B5-B082-5437DDF190B3}" type="presOf" srcId="{B8B82EB2-5804-4BAE-9A45-B571C7144895}" destId="{24689149-30A8-4434-9A6D-0E45CBAC3606}" srcOrd="0" destOrd="0" presId="urn:microsoft.com/office/officeart/2005/8/layout/hierarchy6"/>
    <dgm:cxn modelId="{DB97F284-A40F-4846-B274-90CB4D90C933}" type="presParOf" srcId="{112E95A5-8242-477C-84E3-C338E645CBB2}" destId="{BF9294C4-A16A-48D0-A81A-E07682865DF7}" srcOrd="0" destOrd="0" presId="urn:microsoft.com/office/officeart/2005/8/layout/hierarchy6"/>
    <dgm:cxn modelId="{74F999CE-F9A9-4DF2-8DF6-EA507B70C49C}" type="presParOf" srcId="{BF9294C4-A16A-48D0-A81A-E07682865DF7}" destId="{98EF0F6E-5891-482B-BE4D-F61FDDD77E4B}" srcOrd="0" destOrd="0" presId="urn:microsoft.com/office/officeart/2005/8/layout/hierarchy6"/>
    <dgm:cxn modelId="{3165E2E8-1364-448D-B606-6F9CC5B24B04}" type="presParOf" srcId="{BF9294C4-A16A-48D0-A81A-E07682865DF7}" destId="{37AF434E-4784-4B03-BDEB-67F3142E3B9F}" srcOrd="1" destOrd="0" presId="urn:microsoft.com/office/officeart/2005/8/layout/hierarchy6"/>
    <dgm:cxn modelId="{266152F5-0D56-4DB7-A91E-0EA5DE16E808}" type="presParOf" srcId="{37AF434E-4784-4B03-BDEB-67F3142E3B9F}" destId="{C054EB9F-26F7-4345-8B88-AA0B03372C40}" srcOrd="0" destOrd="0" presId="urn:microsoft.com/office/officeart/2005/8/layout/hierarchy6"/>
    <dgm:cxn modelId="{0A1F69A2-44A2-4FD7-BDD3-D05E0991B0A9}" type="presParOf" srcId="{C054EB9F-26F7-4345-8B88-AA0B03372C40}" destId="{24689149-30A8-4434-9A6D-0E45CBAC3606}" srcOrd="0" destOrd="0" presId="urn:microsoft.com/office/officeart/2005/8/layout/hierarchy6"/>
    <dgm:cxn modelId="{F8F8318D-F62A-4363-A863-AA2A7DB07102}" type="presParOf" srcId="{C054EB9F-26F7-4345-8B88-AA0B03372C40}" destId="{B3F1AEA3-CF9F-44CF-862C-4C251338DB59}" srcOrd="1" destOrd="0" presId="urn:microsoft.com/office/officeart/2005/8/layout/hierarchy6"/>
    <dgm:cxn modelId="{4B2B63BC-816F-4BAF-9322-5B2544536E5E}" type="presParOf" srcId="{112E95A5-8242-477C-84E3-C338E645CBB2}" destId="{944AD982-8331-4308-85CF-6FEF124DFA74}" srcOrd="1" destOrd="0" presId="urn:microsoft.com/office/officeart/2005/8/layout/hierarchy6"/>
    <dgm:cxn modelId="{987C5634-E2C3-4759-83AE-AAAEE4FBAD27}" type="presParOf" srcId="{944AD982-8331-4308-85CF-6FEF124DFA74}" destId="{A74854B1-EB51-4635-A6D3-3A7B01C36EE6}" srcOrd="0" destOrd="0" presId="urn:microsoft.com/office/officeart/2005/8/layout/hierarchy6"/>
    <dgm:cxn modelId="{1A0E7216-B393-442B-AF5E-8541F378DE58}" type="presParOf" srcId="{A74854B1-EB51-4635-A6D3-3A7B01C36EE6}" destId="{E4B3CB16-B6D9-4E79-BA73-B60AA544FD70}" srcOrd="0" destOrd="0" presId="urn:microsoft.com/office/officeart/2005/8/layout/hierarchy6"/>
    <dgm:cxn modelId="{7899D3F1-0429-44D2-A7E1-2D552A0D4066}" type="presParOf" srcId="{A74854B1-EB51-4635-A6D3-3A7B01C36EE6}" destId="{FA3A920A-C0A8-4840-BCE1-4314D3FE7596}" srcOrd="1" destOrd="0" presId="urn:microsoft.com/office/officeart/2005/8/layout/hierarchy6"/>
    <dgm:cxn modelId="{D3E13CEF-AA29-459A-9160-40876F363B75}" type="presParOf" srcId="{944AD982-8331-4308-85CF-6FEF124DFA74}" destId="{6BB1105C-EAD9-4642-9C99-FA5360E5EB65}" srcOrd="1" destOrd="0" presId="urn:microsoft.com/office/officeart/2005/8/layout/hierarchy6"/>
    <dgm:cxn modelId="{50BFC543-1E50-4AA9-A98E-4511329DA05B}" type="presParOf" srcId="{6BB1105C-EAD9-4642-9C99-FA5360E5EB65}" destId="{7FEEF4FA-FB78-4A04-915D-75FEF65E686E}" srcOrd="0" destOrd="0" presId="urn:microsoft.com/office/officeart/2005/8/layout/hierarchy6"/>
    <dgm:cxn modelId="{378FAFA9-B180-40AD-83D3-3E21F48782DC}" type="presParOf" srcId="{944AD982-8331-4308-85CF-6FEF124DFA74}" destId="{8FF708A4-3B63-4E75-B872-D2517688C000}" srcOrd="2" destOrd="0" presId="urn:microsoft.com/office/officeart/2005/8/layout/hierarchy6"/>
    <dgm:cxn modelId="{8062E1DA-B969-4192-BC00-E1504530942D}" type="presParOf" srcId="{8FF708A4-3B63-4E75-B872-D2517688C000}" destId="{B25D0762-C970-4511-8519-8311BB8275D0}" srcOrd="0" destOrd="0" presId="urn:microsoft.com/office/officeart/2005/8/layout/hierarchy6"/>
    <dgm:cxn modelId="{BABE71E2-7D5B-42CD-B425-87BFBE0B11D1}" type="presParOf" srcId="{8FF708A4-3B63-4E75-B872-D2517688C000}" destId="{2EFFBC0A-0615-494E-89BB-D6A7F8421B4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D42F9-7944-4DA1-B164-4B6BE097FA7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0B6A1E6-9D64-4816-BC51-B7D9275950CC}">
      <dgm:prSet custT="1"/>
      <dgm:spPr/>
      <dgm:t>
        <a:bodyPr/>
        <a:lstStyle/>
        <a:p>
          <a:pPr rtl="0">
            <a:spcAft>
              <a:spcPts val="0"/>
            </a:spcAft>
          </a:pPr>
          <a:r>
            <a:rPr lang="en-US" sz="1800" b="1" dirty="0" smtClean="0"/>
            <a:t>District Factors </a:t>
          </a:r>
        </a:p>
        <a:p>
          <a:pPr rtl="0">
            <a:spcAft>
              <a:spcPts val="0"/>
            </a:spcAft>
          </a:pPr>
          <a:r>
            <a:rPr lang="en-US" sz="1800" dirty="0" smtClean="0"/>
            <a:t>(prior-year data)</a:t>
          </a:r>
          <a:endParaRPr lang="en-US" sz="1800" dirty="0"/>
        </a:p>
      </dgm:t>
    </dgm:pt>
    <dgm:pt modelId="{760CF806-EF30-4633-A3FD-F9529ED31A58}" type="parTrans" cxnId="{473B5D0D-3D03-4587-8D8E-210ADAF1D8D0}">
      <dgm:prSet/>
      <dgm:spPr/>
      <dgm:t>
        <a:bodyPr/>
        <a:lstStyle/>
        <a:p>
          <a:endParaRPr lang="en-US" sz="1800"/>
        </a:p>
      </dgm:t>
    </dgm:pt>
    <dgm:pt modelId="{08992C45-F98D-4F81-80D5-6E74E5293600}" type="sibTrans" cxnId="{473B5D0D-3D03-4587-8D8E-210ADAF1D8D0}">
      <dgm:prSet/>
      <dgm:spPr/>
      <dgm:t>
        <a:bodyPr/>
        <a:lstStyle/>
        <a:p>
          <a:endParaRPr lang="en-US" sz="1800"/>
        </a:p>
      </dgm:t>
    </dgm:pt>
    <dgm:pt modelId="{622337FB-6762-41C6-B520-F2E52D957EF9}">
      <dgm:prSet custT="1"/>
      <dgm:spPr/>
      <dgm:t>
        <a:bodyPr/>
        <a:lstStyle/>
        <a:p>
          <a:pPr rtl="0"/>
          <a:r>
            <a:rPr lang="en-US" sz="1800" dirty="0" smtClean="0"/>
            <a:t>equalized property value</a:t>
          </a:r>
          <a:endParaRPr lang="en-US" sz="1800" dirty="0"/>
        </a:p>
      </dgm:t>
    </dgm:pt>
    <dgm:pt modelId="{21054352-4178-430F-A3CE-196D28608A97}" type="parTrans" cxnId="{F7267E85-5621-44AE-9D88-194F127B99E0}">
      <dgm:prSet/>
      <dgm:spPr/>
      <dgm:t>
        <a:bodyPr/>
        <a:lstStyle/>
        <a:p>
          <a:endParaRPr lang="en-US" sz="1800"/>
        </a:p>
      </dgm:t>
    </dgm:pt>
    <dgm:pt modelId="{B3C5DD96-8A67-4CFB-BB61-85F093347D01}" type="sibTrans" cxnId="{F7267E85-5621-44AE-9D88-194F127B99E0}">
      <dgm:prSet/>
      <dgm:spPr/>
      <dgm:t>
        <a:bodyPr/>
        <a:lstStyle/>
        <a:p>
          <a:endParaRPr lang="en-US" sz="1800"/>
        </a:p>
      </dgm:t>
    </dgm:pt>
    <dgm:pt modelId="{EC103BBB-358F-4E39-9460-D5F7AFA57B15}">
      <dgm:prSet custT="1"/>
      <dgm:spPr/>
      <dgm:t>
        <a:bodyPr/>
        <a:lstStyle/>
        <a:p>
          <a:pPr rtl="0"/>
          <a:r>
            <a:rPr lang="en-US" sz="1800" dirty="0" smtClean="0"/>
            <a:t>membership</a:t>
          </a:r>
          <a:endParaRPr lang="en-US" sz="1800" dirty="0"/>
        </a:p>
      </dgm:t>
    </dgm:pt>
    <dgm:pt modelId="{12A0B912-1634-4178-941E-DB57C175038E}" type="parTrans" cxnId="{E161FCDE-A9E6-4F2F-8E54-F3CFE0AC2917}">
      <dgm:prSet/>
      <dgm:spPr/>
      <dgm:t>
        <a:bodyPr/>
        <a:lstStyle/>
        <a:p>
          <a:endParaRPr lang="en-US" sz="1800"/>
        </a:p>
      </dgm:t>
    </dgm:pt>
    <dgm:pt modelId="{1A0DDC4D-C62F-4DDF-9AD8-92B6DB0FE85F}" type="sibTrans" cxnId="{E161FCDE-A9E6-4F2F-8E54-F3CFE0AC2917}">
      <dgm:prSet/>
      <dgm:spPr/>
      <dgm:t>
        <a:bodyPr/>
        <a:lstStyle/>
        <a:p>
          <a:endParaRPr lang="en-US" sz="1800"/>
        </a:p>
      </dgm:t>
    </dgm:pt>
    <dgm:pt modelId="{BCD2C107-8FA0-488E-9A2E-BD606340C944}">
      <dgm:prSet custT="1"/>
      <dgm:spPr/>
      <dgm:t>
        <a:bodyPr/>
        <a:lstStyle/>
        <a:p>
          <a:pPr rtl="0"/>
          <a:r>
            <a:rPr lang="en-US" sz="1800" dirty="0" smtClean="0"/>
            <a:t>spending (shared cost)</a:t>
          </a:r>
          <a:endParaRPr lang="en-US" sz="1800" dirty="0"/>
        </a:p>
      </dgm:t>
    </dgm:pt>
    <dgm:pt modelId="{9FAD59C1-3ABB-4890-8404-5C08E37B446D}" type="parTrans" cxnId="{5ED07BD1-64EA-45C4-9AAD-3FF45BD6E4EB}">
      <dgm:prSet/>
      <dgm:spPr/>
      <dgm:t>
        <a:bodyPr/>
        <a:lstStyle/>
        <a:p>
          <a:endParaRPr lang="en-US" sz="1800"/>
        </a:p>
      </dgm:t>
    </dgm:pt>
    <dgm:pt modelId="{B78F3D32-66DB-4CE2-B41B-3C058B4CE49F}" type="sibTrans" cxnId="{5ED07BD1-64EA-45C4-9AAD-3FF45BD6E4EB}">
      <dgm:prSet/>
      <dgm:spPr/>
      <dgm:t>
        <a:bodyPr/>
        <a:lstStyle/>
        <a:p>
          <a:endParaRPr lang="en-US" sz="1800"/>
        </a:p>
      </dgm:t>
    </dgm:pt>
    <dgm:pt modelId="{A11CA30E-9419-4AF8-A544-E7C1F7F91228}">
      <dgm:prSet custT="1"/>
      <dgm:spPr/>
      <dgm:t>
        <a:bodyPr/>
        <a:lstStyle/>
        <a:p>
          <a:pPr rtl="0"/>
          <a:r>
            <a:rPr lang="en-US" sz="1800" b="1" dirty="0" smtClean="0"/>
            <a:t>State Factors</a:t>
          </a:r>
          <a:endParaRPr lang="en-US" sz="1800" b="1" dirty="0"/>
        </a:p>
      </dgm:t>
    </dgm:pt>
    <dgm:pt modelId="{09A33DCC-4BBB-4F80-BF47-C523179D0167}" type="parTrans" cxnId="{33044ED1-AEB3-4566-918A-5C6B16F2E7F7}">
      <dgm:prSet/>
      <dgm:spPr/>
      <dgm:t>
        <a:bodyPr/>
        <a:lstStyle/>
        <a:p>
          <a:endParaRPr lang="en-US" sz="1800"/>
        </a:p>
      </dgm:t>
    </dgm:pt>
    <dgm:pt modelId="{C09797D6-7B46-40D1-9A59-833E8CA52317}" type="sibTrans" cxnId="{33044ED1-AEB3-4566-918A-5C6B16F2E7F7}">
      <dgm:prSet/>
      <dgm:spPr/>
      <dgm:t>
        <a:bodyPr/>
        <a:lstStyle/>
        <a:p>
          <a:endParaRPr lang="en-US" sz="1800"/>
        </a:p>
      </dgm:t>
    </dgm:pt>
    <dgm:pt modelId="{4723CC67-968E-453F-8811-DBEAA03890D1}">
      <dgm:prSet custT="1"/>
      <dgm:spPr/>
      <dgm:t>
        <a:bodyPr/>
        <a:lstStyle/>
        <a:p>
          <a:pPr rtl="0"/>
          <a:r>
            <a:rPr lang="en-US" sz="1800" dirty="0" smtClean="0"/>
            <a:t>cost ceilings</a:t>
          </a:r>
          <a:endParaRPr lang="en-US" sz="1800" dirty="0"/>
        </a:p>
      </dgm:t>
    </dgm:pt>
    <dgm:pt modelId="{C069B514-951E-4AAC-931F-89BBB02F1051}" type="parTrans" cxnId="{00D8706F-D6E0-4059-836D-AC7C484597E5}">
      <dgm:prSet/>
      <dgm:spPr/>
      <dgm:t>
        <a:bodyPr/>
        <a:lstStyle/>
        <a:p>
          <a:endParaRPr lang="en-US" sz="1800"/>
        </a:p>
      </dgm:t>
    </dgm:pt>
    <dgm:pt modelId="{1A3F5197-A645-4788-BFF7-45453BEBDC04}" type="sibTrans" cxnId="{00D8706F-D6E0-4059-836D-AC7C484597E5}">
      <dgm:prSet/>
      <dgm:spPr/>
      <dgm:t>
        <a:bodyPr/>
        <a:lstStyle/>
        <a:p>
          <a:endParaRPr lang="en-US" sz="1800"/>
        </a:p>
      </dgm:t>
    </dgm:pt>
    <dgm:pt modelId="{E2B961D2-648F-4591-A4E4-0033774A027B}">
      <dgm:prSet custT="1"/>
      <dgm:spPr/>
      <dgm:t>
        <a:bodyPr/>
        <a:lstStyle/>
        <a:p>
          <a:pPr rtl="0"/>
          <a:r>
            <a:rPr lang="en-US" sz="1800" dirty="0" smtClean="0"/>
            <a:t>guaranteed valuations per member</a:t>
          </a:r>
          <a:endParaRPr lang="en-US" sz="1800" dirty="0"/>
        </a:p>
      </dgm:t>
    </dgm:pt>
    <dgm:pt modelId="{D73D2705-DC50-4B16-904D-DA0F1EF72AC7}" type="parTrans" cxnId="{F256B2EC-8FC9-43C3-8B7F-8C9336A10215}">
      <dgm:prSet/>
      <dgm:spPr/>
      <dgm:t>
        <a:bodyPr/>
        <a:lstStyle/>
        <a:p>
          <a:endParaRPr lang="en-US" sz="1800"/>
        </a:p>
      </dgm:t>
    </dgm:pt>
    <dgm:pt modelId="{3368FF1B-FCD7-4D07-9EC6-F1B19D7E063F}" type="sibTrans" cxnId="{F256B2EC-8FC9-43C3-8B7F-8C9336A10215}">
      <dgm:prSet/>
      <dgm:spPr/>
      <dgm:t>
        <a:bodyPr/>
        <a:lstStyle/>
        <a:p>
          <a:endParaRPr lang="en-US" sz="1800"/>
        </a:p>
      </dgm:t>
    </dgm:pt>
    <dgm:pt modelId="{2A51F7EF-AE1E-451E-89DA-CAF7BBBA0448}" type="pres">
      <dgm:prSet presAssocID="{D48D42F9-7944-4DA1-B164-4B6BE097FA7D}" presName="Name0" presStyleCnt="0">
        <dgm:presLayoutVars>
          <dgm:dir/>
          <dgm:animLvl val="lvl"/>
          <dgm:resizeHandles val="exact"/>
        </dgm:presLayoutVars>
      </dgm:prSet>
      <dgm:spPr/>
      <dgm:t>
        <a:bodyPr/>
        <a:lstStyle/>
        <a:p>
          <a:endParaRPr lang="en-US"/>
        </a:p>
      </dgm:t>
    </dgm:pt>
    <dgm:pt modelId="{A8204BA1-E082-41AC-85A5-3438EBC453A1}" type="pres">
      <dgm:prSet presAssocID="{40B6A1E6-9D64-4816-BC51-B7D9275950CC}" presName="composite" presStyleCnt="0"/>
      <dgm:spPr/>
    </dgm:pt>
    <dgm:pt modelId="{0E0752BF-B853-4DB0-B63B-CD4A4BFE3D5A}" type="pres">
      <dgm:prSet presAssocID="{40B6A1E6-9D64-4816-BC51-B7D9275950CC}" presName="parTx" presStyleLbl="alignNode1" presStyleIdx="0" presStyleCnt="2">
        <dgm:presLayoutVars>
          <dgm:chMax val="0"/>
          <dgm:chPref val="0"/>
          <dgm:bulletEnabled val="1"/>
        </dgm:presLayoutVars>
      </dgm:prSet>
      <dgm:spPr/>
      <dgm:t>
        <a:bodyPr/>
        <a:lstStyle/>
        <a:p>
          <a:endParaRPr lang="en-US"/>
        </a:p>
      </dgm:t>
    </dgm:pt>
    <dgm:pt modelId="{9B9A5CF7-E8C0-4D38-9004-C6CFFF7D4710}" type="pres">
      <dgm:prSet presAssocID="{40B6A1E6-9D64-4816-BC51-B7D9275950CC}" presName="desTx" presStyleLbl="alignAccFollowNode1" presStyleIdx="0" presStyleCnt="2">
        <dgm:presLayoutVars>
          <dgm:bulletEnabled val="1"/>
        </dgm:presLayoutVars>
      </dgm:prSet>
      <dgm:spPr/>
      <dgm:t>
        <a:bodyPr/>
        <a:lstStyle/>
        <a:p>
          <a:endParaRPr lang="en-US"/>
        </a:p>
      </dgm:t>
    </dgm:pt>
    <dgm:pt modelId="{934C8AD2-BDF2-41D4-8493-1C2F23FB1505}" type="pres">
      <dgm:prSet presAssocID="{08992C45-F98D-4F81-80D5-6E74E5293600}" presName="space" presStyleCnt="0"/>
      <dgm:spPr/>
    </dgm:pt>
    <dgm:pt modelId="{02BB2F71-7EE3-41E3-9837-B9B432F1ECA4}" type="pres">
      <dgm:prSet presAssocID="{A11CA30E-9419-4AF8-A544-E7C1F7F91228}" presName="composite" presStyleCnt="0"/>
      <dgm:spPr/>
    </dgm:pt>
    <dgm:pt modelId="{949C5654-982C-4B54-B9BC-EA3017F902E7}" type="pres">
      <dgm:prSet presAssocID="{A11CA30E-9419-4AF8-A544-E7C1F7F91228}" presName="parTx" presStyleLbl="alignNode1" presStyleIdx="1" presStyleCnt="2">
        <dgm:presLayoutVars>
          <dgm:chMax val="0"/>
          <dgm:chPref val="0"/>
          <dgm:bulletEnabled val="1"/>
        </dgm:presLayoutVars>
      </dgm:prSet>
      <dgm:spPr/>
      <dgm:t>
        <a:bodyPr/>
        <a:lstStyle/>
        <a:p>
          <a:endParaRPr lang="en-US"/>
        </a:p>
      </dgm:t>
    </dgm:pt>
    <dgm:pt modelId="{31775A42-CD01-4B02-86A5-FBF12A5CCAE0}" type="pres">
      <dgm:prSet presAssocID="{A11CA30E-9419-4AF8-A544-E7C1F7F91228}" presName="desTx" presStyleLbl="alignAccFollowNode1" presStyleIdx="1" presStyleCnt="2">
        <dgm:presLayoutVars>
          <dgm:bulletEnabled val="1"/>
        </dgm:presLayoutVars>
      </dgm:prSet>
      <dgm:spPr/>
      <dgm:t>
        <a:bodyPr/>
        <a:lstStyle/>
        <a:p>
          <a:endParaRPr lang="en-US"/>
        </a:p>
      </dgm:t>
    </dgm:pt>
  </dgm:ptLst>
  <dgm:cxnLst>
    <dgm:cxn modelId="{5ED07BD1-64EA-45C4-9AAD-3FF45BD6E4EB}" srcId="{40B6A1E6-9D64-4816-BC51-B7D9275950CC}" destId="{BCD2C107-8FA0-488E-9A2E-BD606340C944}" srcOrd="2" destOrd="0" parTransId="{9FAD59C1-3ABB-4890-8404-5C08E37B446D}" sibTransId="{B78F3D32-66DB-4CE2-B41B-3C058B4CE49F}"/>
    <dgm:cxn modelId="{3F8963F1-CB35-435F-9260-5969183B16C2}" type="presOf" srcId="{40B6A1E6-9D64-4816-BC51-B7D9275950CC}" destId="{0E0752BF-B853-4DB0-B63B-CD4A4BFE3D5A}" srcOrd="0" destOrd="0" presId="urn:microsoft.com/office/officeart/2005/8/layout/hList1"/>
    <dgm:cxn modelId="{33044ED1-AEB3-4566-918A-5C6B16F2E7F7}" srcId="{D48D42F9-7944-4DA1-B164-4B6BE097FA7D}" destId="{A11CA30E-9419-4AF8-A544-E7C1F7F91228}" srcOrd="1" destOrd="0" parTransId="{09A33DCC-4BBB-4F80-BF47-C523179D0167}" sibTransId="{C09797D6-7B46-40D1-9A59-833E8CA52317}"/>
    <dgm:cxn modelId="{D4637B30-D4E5-44B0-A13C-BD8338D90315}" type="presOf" srcId="{EC103BBB-358F-4E39-9460-D5F7AFA57B15}" destId="{9B9A5CF7-E8C0-4D38-9004-C6CFFF7D4710}" srcOrd="0" destOrd="1" presId="urn:microsoft.com/office/officeart/2005/8/layout/hList1"/>
    <dgm:cxn modelId="{F256B2EC-8FC9-43C3-8B7F-8C9336A10215}" srcId="{A11CA30E-9419-4AF8-A544-E7C1F7F91228}" destId="{E2B961D2-648F-4591-A4E4-0033774A027B}" srcOrd="1" destOrd="0" parTransId="{D73D2705-DC50-4B16-904D-DA0F1EF72AC7}" sibTransId="{3368FF1B-FCD7-4D07-9EC6-F1B19D7E063F}"/>
    <dgm:cxn modelId="{473B5D0D-3D03-4587-8D8E-210ADAF1D8D0}" srcId="{D48D42F9-7944-4DA1-B164-4B6BE097FA7D}" destId="{40B6A1E6-9D64-4816-BC51-B7D9275950CC}" srcOrd="0" destOrd="0" parTransId="{760CF806-EF30-4633-A3FD-F9529ED31A58}" sibTransId="{08992C45-F98D-4F81-80D5-6E74E5293600}"/>
    <dgm:cxn modelId="{6942A717-0ECD-40AC-B58A-D4BB1BFDB304}" type="presOf" srcId="{D48D42F9-7944-4DA1-B164-4B6BE097FA7D}" destId="{2A51F7EF-AE1E-451E-89DA-CAF7BBBA0448}" srcOrd="0" destOrd="0" presId="urn:microsoft.com/office/officeart/2005/8/layout/hList1"/>
    <dgm:cxn modelId="{00D8706F-D6E0-4059-836D-AC7C484597E5}" srcId="{A11CA30E-9419-4AF8-A544-E7C1F7F91228}" destId="{4723CC67-968E-453F-8811-DBEAA03890D1}" srcOrd="0" destOrd="0" parTransId="{C069B514-951E-4AAC-931F-89BBB02F1051}" sibTransId="{1A3F5197-A645-4788-BFF7-45453BEBDC04}"/>
    <dgm:cxn modelId="{0C61AE4D-EA0A-40E9-882B-A45BF4C08B3A}" type="presOf" srcId="{4723CC67-968E-453F-8811-DBEAA03890D1}" destId="{31775A42-CD01-4B02-86A5-FBF12A5CCAE0}" srcOrd="0" destOrd="0" presId="urn:microsoft.com/office/officeart/2005/8/layout/hList1"/>
    <dgm:cxn modelId="{E161FCDE-A9E6-4F2F-8E54-F3CFE0AC2917}" srcId="{40B6A1E6-9D64-4816-BC51-B7D9275950CC}" destId="{EC103BBB-358F-4E39-9460-D5F7AFA57B15}" srcOrd="1" destOrd="0" parTransId="{12A0B912-1634-4178-941E-DB57C175038E}" sibTransId="{1A0DDC4D-C62F-4DDF-9AD8-92B6DB0FE85F}"/>
    <dgm:cxn modelId="{D6753D69-27A8-40D8-8B83-1DEEA097C679}" type="presOf" srcId="{622337FB-6762-41C6-B520-F2E52D957EF9}" destId="{9B9A5CF7-E8C0-4D38-9004-C6CFFF7D4710}" srcOrd="0" destOrd="0" presId="urn:microsoft.com/office/officeart/2005/8/layout/hList1"/>
    <dgm:cxn modelId="{F7267E85-5621-44AE-9D88-194F127B99E0}" srcId="{40B6A1E6-9D64-4816-BC51-B7D9275950CC}" destId="{622337FB-6762-41C6-B520-F2E52D957EF9}" srcOrd="0" destOrd="0" parTransId="{21054352-4178-430F-A3CE-196D28608A97}" sibTransId="{B3C5DD96-8A67-4CFB-BB61-85F093347D01}"/>
    <dgm:cxn modelId="{B1F72E2B-DAD7-4E01-A3CE-AAEAD0D7473D}" type="presOf" srcId="{A11CA30E-9419-4AF8-A544-E7C1F7F91228}" destId="{949C5654-982C-4B54-B9BC-EA3017F902E7}" srcOrd="0" destOrd="0" presId="urn:microsoft.com/office/officeart/2005/8/layout/hList1"/>
    <dgm:cxn modelId="{7F582687-7614-4777-848A-E7938E040D8C}" type="presOf" srcId="{BCD2C107-8FA0-488E-9A2E-BD606340C944}" destId="{9B9A5CF7-E8C0-4D38-9004-C6CFFF7D4710}" srcOrd="0" destOrd="2" presId="urn:microsoft.com/office/officeart/2005/8/layout/hList1"/>
    <dgm:cxn modelId="{8A9E28CF-1716-4C7D-9B56-E6657A9BFCEA}" type="presOf" srcId="{E2B961D2-648F-4591-A4E4-0033774A027B}" destId="{31775A42-CD01-4B02-86A5-FBF12A5CCAE0}" srcOrd="0" destOrd="1" presId="urn:microsoft.com/office/officeart/2005/8/layout/hList1"/>
    <dgm:cxn modelId="{538FA8AC-66F2-4C1F-88D6-57A7C15E3175}" type="presParOf" srcId="{2A51F7EF-AE1E-451E-89DA-CAF7BBBA0448}" destId="{A8204BA1-E082-41AC-85A5-3438EBC453A1}" srcOrd="0" destOrd="0" presId="urn:microsoft.com/office/officeart/2005/8/layout/hList1"/>
    <dgm:cxn modelId="{D74EF0F1-02C7-4E24-828E-48EAB5624B87}" type="presParOf" srcId="{A8204BA1-E082-41AC-85A5-3438EBC453A1}" destId="{0E0752BF-B853-4DB0-B63B-CD4A4BFE3D5A}" srcOrd="0" destOrd="0" presId="urn:microsoft.com/office/officeart/2005/8/layout/hList1"/>
    <dgm:cxn modelId="{DF97F931-802A-400E-8765-FA34C6941FF5}" type="presParOf" srcId="{A8204BA1-E082-41AC-85A5-3438EBC453A1}" destId="{9B9A5CF7-E8C0-4D38-9004-C6CFFF7D4710}" srcOrd="1" destOrd="0" presId="urn:microsoft.com/office/officeart/2005/8/layout/hList1"/>
    <dgm:cxn modelId="{C87C94B7-337B-4F3D-94B2-B13D9D4F28B9}" type="presParOf" srcId="{2A51F7EF-AE1E-451E-89DA-CAF7BBBA0448}" destId="{934C8AD2-BDF2-41D4-8493-1C2F23FB1505}" srcOrd="1" destOrd="0" presId="urn:microsoft.com/office/officeart/2005/8/layout/hList1"/>
    <dgm:cxn modelId="{342220D3-3362-432E-A342-97848FFCA868}" type="presParOf" srcId="{2A51F7EF-AE1E-451E-89DA-CAF7BBBA0448}" destId="{02BB2F71-7EE3-41E3-9837-B9B432F1ECA4}" srcOrd="2" destOrd="0" presId="urn:microsoft.com/office/officeart/2005/8/layout/hList1"/>
    <dgm:cxn modelId="{CDA908E7-CFCD-4A39-BE86-E17E9B67FAE6}" type="presParOf" srcId="{02BB2F71-7EE3-41E3-9837-B9B432F1ECA4}" destId="{949C5654-982C-4B54-B9BC-EA3017F902E7}" srcOrd="0" destOrd="0" presId="urn:microsoft.com/office/officeart/2005/8/layout/hList1"/>
    <dgm:cxn modelId="{CBAEF262-AAA1-47C3-A7C2-17620C99691A}" type="presParOf" srcId="{02BB2F71-7EE3-41E3-9837-B9B432F1ECA4}" destId="{31775A42-CD01-4B02-86A5-FBF12A5CCA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0762-C970-4511-8519-8311BB8275D0}">
      <dsp:nvSpPr>
        <dsp:cNvPr id="0" name=""/>
        <dsp:cNvSpPr/>
      </dsp:nvSpPr>
      <dsp:spPr>
        <a:xfrm>
          <a:off x="-35391" y="1840003"/>
          <a:ext cx="6140506" cy="12801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endParaRPr lang="en-US" sz="2400" b="1" kern="1200" dirty="0" smtClean="0"/>
        </a:p>
        <a:p>
          <a:pPr lvl="0" algn="ctr" defTabSz="1066800" rtl="0">
            <a:lnSpc>
              <a:spcPct val="90000"/>
            </a:lnSpc>
            <a:spcBef>
              <a:spcPct val="0"/>
            </a:spcBef>
            <a:spcAft>
              <a:spcPct val="35000"/>
            </a:spcAft>
          </a:pPr>
          <a:r>
            <a:rPr lang="en-US" sz="2400" b="1" kern="1200" dirty="0" smtClean="0"/>
            <a:t>Spending </a:t>
          </a:r>
          <a:r>
            <a:rPr lang="en-US" sz="1800" b="1" kern="1200" dirty="0" smtClean="0"/>
            <a:t>(Shared Costs)</a:t>
          </a:r>
          <a:endParaRPr lang="en-US" sz="1800" kern="1200" dirty="0"/>
        </a:p>
      </dsp:txBody>
      <dsp:txXfrm>
        <a:off x="-35391" y="1840003"/>
        <a:ext cx="1842151" cy="1280101"/>
      </dsp:txXfrm>
    </dsp:sp>
    <dsp:sp modelId="{E4B3CB16-B6D9-4E79-BA73-B60AA544FD70}">
      <dsp:nvSpPr>
        <dsp:cNvPr id="0" name=""/>
        <dsp:cNvSpPr/>
      </dsp:nvSpPr>
      <dsp:spPr>
        <a:xfrm>
          <a:off x="-35391" y="458668"/>
          <a:ext cx="6140506" cy="12801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t>Equalized Property Value</a:t>
          </a:r>
          <a:endParaRPr lang="en-US" sz="2400" kern="1200" dirty="0"/>
        </a:p>
      </dsp:txBody>
      <dsp:txXfrm>
        <a:off x="-35391" y="458668"/>
        <a:ext cx="1842151" cy="1280101"/>
      </dsp:txXfrm>
    </dsp:sp>
    <dsp:sp modelId="{24689149-30A8-4434-9A6D-0E45CBAC3606}">
      <dsp:nvSpPr>
        <dsp:cNvPr id="0" name=""/>
        <dsp:cNvSpPr/>
      </dsp:nvSpPr>
      <dsp:spPr>
        <a:xfrm>
          <a:off x="2933380" y="1104096"/>
          <a:ext cx="3010218" cy="12543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ts val="0"/>
            </a:spcAft>
          </a:pPr>
          <a:r>
            <a:rPr lang="en-US" sz="2400" b="1" kern="1200" dirty="0" smtClean="0"/>
            <a:t>Membership</a:t>
          </a:r>
        </a:p>
        <a:p>
          <a:pPr lvl="0" algn="ctr" defTabSz="1066800" rtl="0">
            <a:lnSpc>
              <a:spcPct val="90000"/>
            </a:lnSpc>
            <a:spcBef>
              <a:spcPct val="0"/>
            </a:spcBef>
            <a:spcAft>
              <a:spcPts val="0"/>
            </a:spcAft>
          </a:pPr>
          <a:r>
            <a:rPr lang="en-US" sz="1800" b="1" kern="1200" dirty="0" smtClean="0"/>
            <a:t> (Student FTE)</a:t>
          </a:r>
        </a:p>
        <a:p>
          <a:pPr lvl="0" algn="ctr" defTabSz="1066800" rtl="0">
            <a:lnSpc>
              <a:spcPct val="90000"/>
            </a:lnSpc>
            <a:spcBef>
              <a:spcPct val="0"/>
            </a:spcBef>
            <a:spcAft>
              <a:spcPts val="0"/>
            </a:spcAft>
          </a:pPr>
          <a:endParaRPr lang="en-US" sz="1800" b="1" kern="1200" dirty="0" smtClean="0"/>
        </a:p>
        <a:p>
          <a:pPr lvl="0" algn="ctr" defTabSz="1066800" rtl="0">
            <a:lnSpc>
              <a:spcPct val="90000"/>
            </a:lnSpc>
            <a:spcBef>
              <a:spcPct val="0"/>
            </a:spcBef>
            <a:spcAft>
              <a:spcPts val="0"/>
            </a:spcAft>
          </a:pPr>
          <a:endParaRPr lang="en-US" sz="1800" kern="1200" dirty="0"/>
        </a:p>
      </dsp:txBody>
      <dsp:txXfrm>
        <a:off x="2994613" y="1165329"/>
        <a:ext cx="2887752" cy="1131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752BF-B853-4DB0-B63B-CD4A4BFE3D5A}">
      <dsp:nvSpPr>
        <dsp:cNvPr id="0" name=""/>
        <dsp:cNvSpPr/>
      </dsp:nvSpPr>
      <dsp:spPr>
        <a:xfrm>
          <a:off x="29" y="1743"/>
          <a:ext cx="2795159"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ts val="0"/>
            </a:spcAft>
          </a:pPr>
          <a:r>
            <a:rPr lang="en-US" sz="1800" b="1" kern="1200" dirty="0" smtClean="0"/>
            <a:t>District Factors </a:t>
          </a:r>
        </a:p>
        <a:p>
          <a:pPr lvl="0" algn="ctr" defTabSz="800100" rtl="0">
            <a:lnSpc>
              <a:spcPct val="90000"/>
            </a:lnSpc>
            <a:spcBef>
              <a:spcPct val="0"/>
            </a:spcBef>
            <a:spcAft>
              <a:spcPts val="0"/>
            </a:spcAft>
          </a:pPr>
          <a:r>
            <a:rPr lang="en-US" sz="1800" kern="1200" dirty="0" smtClean="0"/>
            <a:t>(prior-year data)</a:t>
          </a:r>
          <a:endParaRPr lang="en-US" sz="1800" kern="1200" dirty="0"/>
        </a:p>
      </dsp:txBody>
      <dsp:txXfrm>
        <a:off x="29" y="1743"/>
        <a:ext cx="2795159" cy="1094400"/>
      </dsp:txXfrm>
    </dsp:sp>
    <dsp:sp modelId="{9B9A5CF7-E8C0-4D38-9004-C6CFFF7D4710}">
      <dsp:nvSpPr>
        <dsp:cNvPr id="0" name=""/>
        <dsp:cNvSpPr/>
      </dsp:nvSpPr>
      <dsp:spPr>
        <a:xfrm>
          <a:off x="29" y="1096144"/>
          <a:ext cx="2795159"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equalized property value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membership</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spending (shared cost)</a:t>
          </a:r>
          <a:endParaRPr lang="en-US" sz="1800" kern="1200" dirty="0"/>
        </a:p>
      </dsp:txBody>
      <dsp:txXfrm>
        <a:off x="29" y="1096144"/>
        <a:ext cx="2795159" cy="1668960"/>
      </dsp:txXfrm>
    </dsp:sp>
    <dsp:sp modelId="{949C5654-982C-4B54-B9BC-EA3017F902E7}">
      <dsp:nvSpPr>
        <dsp:cNvPr id="0" name=""/>
        <dsp:cNvSpPr/>
      </dsp:nvSpPr>
      <dsp:spPr>
        <a:xfrm>
          <a:off x="3186511" y="1743"/>
          <a:ext cx="2795159"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dirty="0" smtClean="0"/>
            <a:t>State Factors</a:t>
          </a:r>
          <a:endParaRPr lang="en-US" sz="1800" b="1" kern="1200" dirty="0"/>
        </a:p>
      </dsp:txBody>
      <dsp:txXfrm>
        <a:off x="3186511" y="1743"/>
        <a:ext cx="2795159" cy="1094400"/>
      </dsp:txXfrm>
    </dsp:sp>
    <dsp:sp modelId="{31775A42-CD01-4B02-86A5-FBF12A5CCAE0}">
      <dsp:nvSpPr>
        <dsp:cNvPr id="0" name=""/>
        <dsp:cNvSpPr/>
      </dsp:nvSpPr>
      <dsp:spPr>
        <a:xfrm>
          <a:off x="3186511" y="1096144"/>
          <a:ext cx="2795159"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cost ceilings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guaranteed valuations per member</a:t>
          </a:r>
          <a:endParaRPr lang="en-US" sz="1800" kern="1200" dirty="0"/>
        </a:p>
      </dsp:txBody>
      <dsp:txXfrm>
        <a:off x="3186511" y="1096144"/>
        <a:ext cx="2795159" cy="16689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6E793B-B355-44B6-BAD0-4E5597DD98BC}" type="datetimeFigureOut">
              <a:rPr lang="en-US" smtClean="0"/>
              <a:t>2/14/2018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8CBB82-C311-4B5F-A182-38484E9EFA6B}" type="slidenum">
              <a:rPr lang="en-US" smtClean="0"/>
              <a:t>‹#›</a:t>
            </a:fld>
            <a:endParaRPr lang="en-US"/>
          </a:p>
        </p:txBody>
      </p:sp>
    </p:spTree>
    <p:extLst>
      <p:ext uri="{BB962C8B-B14F-4D97-AF65-F5344CB8AC3E}">
        <p14:creationId xmlns:p14="http://schemas.microsoft.com/office/powerpoint/2010/main" val="303149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17C27540-FFBF-475D-A45C-ADCFCBF56B16}" type="slidenum">
              <a:rPr lang="en-US" smtClean="0"/>
              <a:t>1</a:t>
            </a:fld>
            <a:endParaRPr lang="en-US" dirty="0" smtClean="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a:t>
            </a:fld>
            <a:endParaRPr lang="en-US"/>
          </a:p>
        </p:txBody>
      </p:sp>
    </p:spTree>
    <p:extLst>
      <p:ext uri="{BB962C8B-B14F-4D97-AF65-F5344CB8AC3E}">
        <p14:creationId xmlns:p14="http://schemas.microsoft.com/office/powerpoint/2010/main" val="28012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21</a:t>
            </a:fld>
            <a:endParaRPr lang="en-US" altLang="en-US" b="0" i="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State says we will treat the first $1,000 of cost a certain way.  Because secondary cost ceiling is $9,000 per member (90% of average shared</a:t>
            </a:r>
            <a:r>
              <a:rPr lang="en-US" altLang="en-US" baseline="0" dirty="0" smtClean="0"/>
              <a:t> cost per member)</a:t>
            </a:r>
            <a:r>
              <a:rPr lang="en-US" altLang="en-US" dirty="0" smtClean="0"/>
              <a:t>, the next $8,000 another way, and anything above this an even different way.</a:t>
            </a:r>
          </a:p>
          <a:p>
            <a:pPr eaLnBrk="1" hangingPunct="1"/>
            <a:endParaRPr lang="en-US" altLang="en-US" dirty="0" smtClean="0"/>
          </a:p>
        </p:txBody>
      </p:sp>
    </p:spTree>
    <p:extLst>
      <p:ext uri="{BB962C8B-B14F-4D97-AF65-F5344CB8AC3E}">
        <p14:creationId xmlns:p14="http://schemas.microsoft.com/office/powerpoint/2010/main" val="193650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23</a:t>
            </a:fld>
            <a:endParaRPr lang="en-US" altLang="en-US" b="0" i="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State says we will treat the first $1,000 of cost a certain way.  Because secondary cost ceiling is $9,000 per member (90% of average shared</a:t>
            </a:r>
            <a:r>
              <a:rPr lang="en-US" altLang="en-US" baseline="0" dirty="0" smtClean="0"/>
              <a:t> cost per member)</a:t>
            </a:r>
            <a:r>
              <a:rPr lang="en-US" altLang="en-US" dirty="0" smtClean="0"/>
              <a:t>, the next $8,000 another way, and anything above this an even different way.</a:t>
            </a:r>
          </a:p>
        </p:txBody>
      </p:sp>
    </p:spTree>
    <p:extLst>
      <p:ext uri="{BB962C8B-B14F-4D97-AF65-F5344CB8AC3E}">
        <p14:creationId xmlns:p14="http://schemas.microsoft.com/office/powerpoint/2010/main" val="421043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24</a:t>
            </a:fld>
            <a:endParaRPr lang="en-US" altLang="en-US" b="0" i="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State says we will treat the first $1,000 of cost a certain way.  Because secondary cost ceiling is $9,000 per member (90% of average shared</a:t>
            </a:r>
            <a:r>
              <a:rPr lang="en-US" altLang="en-US" baseline="0" dirty="0" smtClean="0"/>
              <a:t> cost per member)</a:t>
            </a:r>
            <a:r>
              <a:rPr lang="en-US" altLang="en-US" dirty="0" smtClean="0"/>
              <a:t>, the next $8,000 another way, and anything above this an even different way.</a:t>
            </a:r>
          </a:p>
          <a:p>
            <a:pPr eaLnBrk="1" hangingPunct="1"/>
            <a:endParaRPr lang="en-US" altLang="en-US" dirty="0" smtClean="0"/>
          </a:p>
        </p:txBody>
      </p:sp>
    </p:spTree>
    <p:extLst>
      <p:ext uri="{BB962C8B-B14F-4D97-AF65-F5344CB8AC3E}">
        <p14:creationId xmlns:p14="http://schemas.microsoft.com/office/powerpoint/2010/main" val="302528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26</a:t>
            </a:fld>
            <a:endParaRPr lang="en-US" altLang="en-US" b="0" i="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State says we will treat the first $1,000 of cost a certain way.  Because secondary cost ceiling is $9,000 per member (90% of average shared</a:t>
            </a:r>
            <a:r>
              <a:rPr lang="en-US" altLang="en-US" baseline="0" dirty="0" smtClean="0"/>
              <a:t> cost per member)</a:t>
            </a:r>
            <a:r>
              <a:rPr lang="en-US" altLang="en-US" dirty="0" smtClean="0"/>
              <a:t>, the next $8,000 another way, and anything above this an even different way.</a:t>
            </a:r>
          </a:p>
          <a:p>
            <a:pPr eaLnBrk="1" hangingPunct="1"/>
            <a:endParaRPr lang="en-US" altLang="en-US" dirty="0" smtClean="0"/>
          </a:p>
        </p:txBody>
      </p:sp>
    </p:spTree>
    <p:extLst>
      <p:ext uri="{BB962C8B-B14F-4D97-AF65-F5344CB8AC3E}">
        <p14:creationId xmlns:p14="http://schemas.microsoft.com/office/powerpoint/2010/main" val="400604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28</a:t>
            </a:fld>
            <a:endParaRPr lang="en-US" altLang="en-US" b="0" i="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State says we will treat the first $1,000 of cost a certain way.  Because secondary cost ceiling is $9,000 per member (90% of average shared</a:t>
            </a:r>
            <a:r>
              <a:rPr lang="en-US" altLang="en-US" baseline="0" dirty="0" smtClean="0"/>
              <a:t> cost per member)</a:t>
            </a:r>
            <a:r>
              <a:rPr lang="en-US" altLang="en-US" dirty="0" smtClean="0"/>
              <a:t>, the next $8,000 another way, and anything above this an even different way.</a:t>
            </a:r>
          </a:p>
          <a:p>
            <a:pPr eaLnBrk="1" hangingPunct="1"/>
            <a:endParaRPr lang="en-US" altLang="en-US" dirty="0" smtClean="0"/>
          </a:p>
        </p:txBody>
      </p:sp>
    </p:spTree>
    <p:extLst>
      <p:ext uri="{BB962C8B-B14F-4D97-AF65-F5344CB8AC3E}">
        <p14:creationId xmlns:p14="http://schemas.microsoft.com/office/powerpoint/2010/main" val="114780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00356" name="Slide Number Placeholder 3"/>
          <p:cNvSpPr>
            <a:spLocks noGrp="1"/>
          </p:cNvSpPr>
          <p:nvPr>
            <p:ph type="sldNum" sz="quarter" idx="5"/>
          </p:nvPr>
        </p:nvSpPr>
        <p:spPr>
          <a:noFill/>
        </p:spPr>
        <p:txBody>
          <a:bodyPr/>
          <a:lstStyle/>
          <a:p>
            <a:fld id="{D39F1A19-D2C0-4068-A9F7-852C367AD8C8}" type="slidenum">
              <a:rPr lang="en-US" smtClean="0"/>
              <a:pPr/>
              <a:t>33</a:t>
            </a:fld>
            <a:endParaRPr lang="en-US" smtClean="0"/>
          </a:p>
        </p:txBody>
      </p:sp>
    </p:spTree>
    <p:extLst>
      <p:ext uri="{BB962C8B-B14F-4D97-AF65-F5344CB8AC3E}">
        <p14:creationId xmlns:p14="http://schemas.microsoft.com/office/powerpoint/2010/main" val="59675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34</a:t>
            </a:fld>
            <a:endParaRPr lang="en-US" altLang="en-US" b="0" i="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State says we will treat the first $1,000 of cost a certain way.  Because secondary cost ceiling is $9,000 per member (90% of average shared</a:t>
            </a:r>
            <a:r>
              <a:rPr lang="en-US" altLang="en-US" baseline="0" dirty="0" smtClean="0"/>
              <a:t> cost per member)</a:t>
            </a:r>
            <a:r>
              <a:rPr lang="en-US" altLang="en-US" dirty="0" smtClean="0"/>
              <a:t>, the next $8,000 another way, and anything above this an even different way.</a:t>
            </a:r>
          </a:p>
          <a:p>
            <a:pPr eaLnBrk="1" hangingPunct="1"/>
            <a:endParaRPr lang="en-US" altLang="en-US" dirty="0" smtClean="0"/>
          </a:p>
          <a:p>
            <a:pPr eaLnBrk="1" hangingPunct="1"/>
            <a:r>
              <a:rPr lang="en-US" altLang="en-US" dirty="0" smtClean="0"/>
              <a:t>So, state says If you have less than $2M in property value we will share in your first $1,000 in shared cost. How much? Depends</a:t>
            </a:r>
            <a:r>
              <a:rPr lang="en-US" altLang="en-US" baseline="0" dirty="0" smtClean="0"/>
              <a:t> on your property value per member.</a:t>
            </a:r>
            <a:endParaRPr lang="en-US" altLang="en-US" dirty="0" smtClean="0"/>
          </a:p>
          <a:p>
            <a:pPr eaLnBrk="1" hangingPunct="1"/>
            <a:endParaRPr lang="en-US" altLang="en-US" dirty="0" smtClean="0"/>
          </a:p>
          <a:p>
            <a:pPr eaLnBrk="1" hangingPunct="1"/>
            <a:r>
              <a:rPr lang="en-US" altLang="en-US" dirty="0" smtClean="0"/>
              <a:t>Our district is $200,000 per member in property value. $200,000 divided</a:t>
            </a:r>
            <a:r>
              <a:rPr lang="en-US" altLang="en-US" baseline="0" dirty="0" smtClean="0"/>
              <a:t> by $2,000,000 primary guarantee equals 10%, so district pays 10% of the first $1,000 in costs or $100.  State aid will cover 90% or $900.</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324687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00356" name="Slide Number Placeholder 3"/>
          <p:cNvSpPr>
            <a:spLocks noGrp="1"/>
          </p:cNvSpPr>
          <p:nvPr>
            <p:ph type="sldNum" sz="quarter" idx="5"/>
          </p:nvPr>
        </p:nvSpPr>
        <p:spPr>
          <a:noFill/>
        </p:spPr>
        <p:txBody>
          <a:bodyPr/>
          <a:lstStyle/>
          <a:p>
            <a:fld id="{D39F1A19-D2C0-4068-A9F7-852C367AD8C8}" type="slidenum">
              <a:rPr lang="en-US" smtClean="0"/>
              <a:pPr/>
              <a:t>35</a:t>
            </a:fld>
            <a:endParaRPr lang="en-US" smtClean="0"/>
          </a:p>
        </p:txBody>
      </p:sp>
    </p:spTree>
    <p:extLst>
      <p:ext uri="{BB962C8B-B14F-4D97-AF65-F5344CB8AC3E}">
        <p14:creationId xmlns:p14="http://schemas.microsoft.com/office/powerpoint/2010/main" val="1658361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36</a:t>
            </a:fld>
            <a:endParaRPr lang="en-US" altLang="en-US" b="0" i="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84067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spcBef>
                <a:spcPct val="0"/>
              </a:spcBef>
            </a:pPr>
            <a:r>
              <a:rPr lang="en-US" smtClean="0"/>
              <a:t>This is what can happen to a district with severe declining enrollment. No one can predict the future, but watching the trendline for your district can be very informative.</a:t>
            </a:r>
          </a:p>
        </p:txBody>
      </p:sp>
      <p:sp>
        <p:nvSpPr>
          <p:cNvPr id="102404" name="Slide Number Placeholder 3"/>
          <p:cNvSpPr>
            <a:spLocks noGrp="1"/>
          </p:cNvSpPr>
          <p:nvPr>
            <p:ph type="sldNum" sz="quarter" idx="5"/>
          </p:nvPr>
        </p:nvSpPr>
        <p:spPr>
          <a:noFill/>
        </p:spPr>
        <p:txBody>
          <a:bodyPr/>
          <a:lstStyle/>
          <a:p>
            <a:fld id="{31AF43C4-3F98-4401-ABCF-A0904226E0B5}" type="slidenum">
              <a:rPr lang="en-US" smtClean="0"/>
              <a:pPr/>
              <a:t>38</a:t>
            </a:fld>
            <a:endParaRPr lang="en-US" smtClean="0"/>
          </a:p>
        </p:txBody>
      </p:sp>
    </p:spTree>
    <p:extLst>
      <p:ext uri="{BB962C8B-B14F-4D97-AF65-F5344CB8AC3E}">
        <p14:creationId xmlns:p14="http://schemas.microsoft.com/office/powerpoint/2010/main" val="279319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a:t>
            </a:fld>
            <a:endParaRPr lang="en-US"/>
          </a:p>
        </p:txBody>
      </p:sp>
    </p:spTree>
    <p:extLst>
      <p:ext uri="{BB962C8B-B14F-4D97-AF65-F5344CB8AC3E}">
        <p14:creationId xmlns:p14="http://schemas.microsoft.com/office/powerpoint/2010/main" val="341805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4</a:t>
            </a:fld>
            <a:endParaRPr lang="en-US"/>
          </a:p>
        </p:txBody>
      </p:sp>
    </p:spTree>
    <p:extLst>
      <p:ext uri="{BB962C8B-B14F-4D97-AF65-F5344CB8AC3E}">
        <p14:creationId xmlns:p14="http://schemas.microsoft.com/office/powerpoint/2010/main" val="170858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6</a:t>
            </a:fld>
            <a:endParaRPr lang="en-US"/>
          </a:p>
        </p:txBody>
      </p:sp>
    </p:spTree>
    <p:extLst>
      <p:ext uri="{BB962C8B-B14F-4D97-AF65-F5344CB8AC3E}">
        <p14:creationId xmlns:p14="http://schemas.microsoft.com/office/powerpoint/2010/main" val="174134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2016-17 Property Value and Aid Membership figures for the 2017-18</a:t>
            </a:r>
            <a:r>
              <a:rPr lang="en-US" baseline="0" dirty="0" smtClean="0"/>
              <a:t> General Aid Run</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7</a:t>
            </a:fld>
            <a:endParaRPr lang="en-US"/>
          </a:p>
        </p:txBody>
      </p:sp>
    </p:spTree>
    <p:extLst>
      <p:ext uri="{BB962C8B-B14F-4D97-AF65-F5344CB8AC3E}">
        <p14:creationId xmlns:p14="http://schemas.microsoft.com/office/powerpoint/2010/main" val="262826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10325" cy="3605212"/>
          </a:xfrm>
          <a:ln/>
        </p:spPr>
      </p:sp>
      <p:sp>
        <p:nvSpPr>
          <p:cNvPr id="61443" name="Notes Placeholder 2"/>
          <p:cNvSpPr>
            <a:spLocks noGrp="1"/>
          </p:cNvSpPr>
          <p:nvPr>
            <p:ph type="body" idx="1"/>
          </p:nvPr>
        </p:nvSpPr>
        <p:spPr>
          <a:noFill/>
          <a:ln/>
        </p:spPr>
        <p:txBody>
          <a:bodyPr/>
          <a:lstStyle/>
          <a:p>
            <a:endParaRPr lang="en-US" dirty="0" smtClean="0"/>
          </a:p>
        </p:txBody>
      </p:sp>
      <p:sp>
        <p:nvSpPr>
          <p:cNvPr id="61444" name="Slide Number Placeholder 3"/>
          <p:cNvSpPr>
            <a:spLocks noGrp="1"/>
          </p:cNvSpPr>
          <p:nvPr>
            <p:ph type="sldNum" sz="quarter" idx="5"/>
          </p:nvPr>
        </p:nvSpPr>
        <p:spPr>
          <a:noFill/>
        </p:spPr>
        <p:txBody>
          <a:bodyPr/>
          <a:lstStyle/>
          <a:p>
            <a:pPr defTabSz="965908"/>
            <a:fld id="{92265805-FE9C-4DA7-85C8-DDB3F87B38D2}" type="slidenum">
              <a:rPr lang="en-US" smtClean="0"/>
              <a:pPr defTabSz="965908"/>
              <a:t>15</a:t>
            </a:fld>
            <a:endParaRPr lang="en-US" dirty="0" smtClean="0"/>
          </a:p>
        </p:txBody>
      </p:sp>
      <p:sp>
        <p:nvSpPr>
          <p:cNvPr id="5" name="Date Placeholder 4"/>
          <p:cNvSpPr>
            <a:spLocks noGrp="1"/>
          </p:cNvSpPr>
          <p:nvPr>
            <p:ph type="dt" idx="10"/>
          </p:nvPr>
        </p:nvSpPr>
        <p:spPr/>
        <p:txBody>
          <a:bodyPr/>
          <a:lstStyle/>
          <a:p>
            <a:pPr>
              <a:defRPr/>
            </a:pPr>
            <a:r>
              <a:rPr lang="en-US" dirty="0" smtClean="0"/>
              <a:t>11/04/2013</a:t>
            </a:r>
            <a:endParaRPr lang="en-US" dirty="0"/>
          </a:p>
        </p:txBody>
      </p:sp>
      <p:sp>
        <p:nvSpPr>
          <p:cNvPr id="6" name="Footer Placeholder 5"/>
          <p:cNvSpPr>
            <a:spLocks noGrp="1"/>
          </p:cNvSpPr>
          <p:nvPr>
            <p:ph type="ftr" sz="quarter" idx="11"/>
          </p:nvPr>
        </p:nvSpPr>
        <p:spPr/>
        <p:txBody>
          <a:bodyPr/>
          <a:lstStyle/>
          <a:p>
            <a:pPr>
              <a:defRPr/>
            </a:pPr>
            <a:r>
              <a:rPr lang="en-US" dirty="0" smtClean="0"/>
              <a:t>DPI School Financial Services</a:t>
            </a:r>
            <a:endParaRPr lang="en-US" dirty="0"/>
          </a:p>
        </p:txBody>
      </p:sp>
      <p:sp>
        <p:nvSpPr>
          <p:cNvPr id="7" name="Header Placeholder 6"/>
          <p:cNvSpPr>
            <a:spLocks noGrp="1"/>
          </p:cNvSpPr>
          <p:nvPr>
            <p:ph type="hdr" sz="quarter" idx="12"/>
          </p:nvPr>
        </p:nvSpPr>
        <p:spPr/>
        <p:txBody>
          <a:bodyPr/>
          <a:lstStyle/>
          <a:p>
            <a:pPr>
              <a:defRPr/>
            </a:pPr>
            <a:r>
              <a:rPr lang="en-US" dirty="0" smtClean="0"/>
              <a:t>SCHOOL FINANCE ESSENTIALS (WASDA New Administrators Workshop)</a:t>
            </a:r>
            <a:endParaRPr lang="en-US" dirty="0"/>
          </a:p>
        </p:txBody>
      </p:sp>
    </p:spTree>
    <p:extLst>
      <p:ext uri="{BB962C8B-B14F-4D97-AF65-F5344CB8AC3E}">
        <p14:creationId xmlns:p14="http://schemas.microsoft.com/office/powerpoint/2010/main" val="104694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5908"/>
            <a:fld id="{C626C969-EA6E-4F09-84CE-5F34E75CB349}" type="slidenum">
              <a:rPr lang="en-US" smtClean="0"/>
              <a:pPr defTabSz="965908"/>
              <a:t>16</a:t>
            </a:fld>
            <a:endParaRPr lang="en-US" dirty="0" smtClean="0"/>
          </a:p>
        </p:txBody>
      </p:sp>
      <p:sp>
        <p:nvSpPr>
          <p:cNvPr id="55299" name="Rectangle 2"/>
          <p:cNvSpPr>
            <a:spLocks noGrp="1" noRot="1" noChangeAspect="1" noChangeArrowheads="1" noTextEdit="1"/>
          </p:cNvSpPr>
          <p:nvPr>
            <p:ph type="sldImg"/>
          </p:nvPr>
        </p:nvSpPr>
        <p:spPr>
          <a:xfrm>
            <a:off x="457200" y="719138"/>
            <a:ext cx="6410325" cy="3605212"/>
          </a:xfrm>
          <a:ln/>
        </p:spPr>
      </p:sp>
      <p:sp>
        <p:nvSpPr>
          <p:cNvPr id="55300" name="Rectangle 3"/>
          <p:cNvSpPr>
            <a:spLocks noGrp="1" noChangeArrowheads="1"/>
          </p:cNvSpPr>
          <p:nvPr>
            <p:ph type="body" idx="1"/>
          </p:nvPr>
        </p:nvSpPr>
        <p:spPr>
          <a:xfrm>
            <a:off x="391489" y="4331864"/>
            <a:ext cx="6625405" cy="5276998"/>
          </a:xfrm>
          <a:noFill/>
          <a:ln/>
        </p:spPr>
        <p:txBody>
          <a:bodyPr/>
          <a:lstStyle/>
          <a:p>
            <a:pPr eaLnBrk="1" hangingPunct="1">
              <a:lnSpc>
                <a:spcPct val="90000"/>
              </a:lnSpc>
            </a:pPr>
            <a:endParaRPr lang="en-US" sz="1300" b="1" dirty="0"/>
          </a:p>
        </p:txBody>
      </p:sp>
      <p:sp>
        <p:nvSpPr>
          <p:cNvPr id="5" name="Date Placeholder 4"/>
          <p:cNvSpPr>
            <a:spLocks noGrp="1"/>
          </p:cNvSpPr>
          <p:nvPr>
            <p:ph type="dt" idx="10"/>
          </p:nvPr>
        </p:nvSpPr>
        <p:spPr/>
        <p:txBody>
          <a:bodyPr/>
          <a:lstStyle/>
          <a:p>
            <a:pPr>
              <a:defRPr/>
            </a:pPr>
            <a:r>
              <a:rPr lang="en-US" dirty="0" smtClean="0"/>
              <a:t>11/04/2013</a:t>
            </a:r>
            <a:endParaRPr lang="en-US" dirty="0"/>
          </a:p>
        </p:txBody>
      </p:sp>
      <p:sp>
        <p:nvSpPr>
          <p:cNvPr id="6" name="Footer Placeholder 5"/>
          <p:cNvSpPr>
            <a:spLocks noGrp="1"/>
          </p:cNvSpPr>
          <p:nvPr>
            <p:ph type="ftr" sz="quarter" idx="11"/>
          </p:nvPr>
        </p:nvSpPr>
        <p:spPr/>
        <p:txBody>
          <a:bodyPr/>
          <a:lstStyle/>
          <a:p>
            <a:pPr>
              <a:defRPr/>
            </a:pPr>
            <a:r>
              <a:rPr lang="en-US" dirty="0" smtClean="0"/>
              <a:t>DPI School Financial Services</a:t>
            </a:r>
            <a:endParaRPr lang="en-US" dirty="0"/>
          </a:p>
        </p:txBody>
      </p:sp>
      <p:sp>
        <p:nvSpPr>
          <p:cNvPr id="7" name="Header Placeholder 6"/>
          <p:cNvSpPr>
            <a:spLocks noGrp="1"/>
          </p:cNvSpPr>
          <p:nvPr>
            <p:ph type="hdr" sz="quarter" idx="12"/>
          </p:nvPr>
        </p:nvSpPr>
        <p:spPr/>
        <p:txBody>
          <a:bodyPr/>
          <a:lstStyle/>
          <a:p>
            <a:pPr>
              <a:defRPr/>
            </a:pPr>
            <a:r>
              <a:rPr lang="en-US" dirty="0" smtClean="0"/>
              <a:t>SCHOOL FINANCE ESSENTIALS (WASDA New Administrators Workshop)</a:t>
            </a:r>
            <a:endParaRPr lang="en-US" dirty="0"/>
          </a:p>
        </p:txBody>
      </p:sp>
    </p:spTree>
    <p:extLst>
      <p:ext uri="{BB962C8B-B14F-4D97-AF65-F5344CB8AC3E}">
        <p14:creationId xmlns:p14="http://schemas.microsoft.com/office/powerpoint/2010/main" val="233823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10325" cy="3605212"/>
          </a:xfrm>
          <a:ln/>
        </p:spPr>
      </p:sp>
      <p:sp>
        <p:nvSpPr>
          <p:cNvPr id="61443" name="Notes Placeholder 2"/>
          <p:cNvSpPr>
            <a:spLocks noGrp="1"/>
          </p:cNvSpPr>
          <p:nvPr>
            <p:ph type="body" idx="1"/>
          </p:nvPr>
        </p:nvSpPr>
        <p:spPr>
          <a:noFill/>
          <a:ln/>
        </p:spPr>
        <p:txBody>
          <a:bodyPr/>
          <a:lstStyle/>
          <a:p>
            <a:r>
              <a:rPr lang="en-US" dirty="0" smtClean="0"/>
              <a:t>There are three district-level factors used in the calculation and three state factors.</a:t>
            </a:r>
          </a:p>
        </p:txBody>
      </p:sp>
      <p:sp>
        <p:nvSpPr>
          <p:cNvPr id="61444" name="Slide Number Placeholder 3"/>
          <p:cNvSpPr>
            <a:spLocks noGrp="1"/>
          </p:cNvSpPr>
          <p:nvPr>
            <p:ph type="sldNum" sz="quarter" idx="5"/>
          </p:nvPr>
        </p:nvSpPr>
        <p:spPr>
          <a:noFill/>
        </p:spPr>
        <p:txBody>
          <a:bodyPr/>
          <a:lstStyle/>
          <a:p>
            <a:pPr defTabSz="965908"/>
            <a:fld id="{92265805-FE9C-4DA7-85C8-DDB3F87B38D2}" type="slidenum">
              <a:rPr lang="en-US" smtClean="0"/>
              <a:pPr defTabSz="965908"/>
              <a:t>17</a:t>
            </a:fld>
            <a:endParaRPr lang="en-US" dirty="0" smtClean="0"/>
          </a:p>
        </p:txBody>
      </p:sp>
      <p:sp>
        <p:nvSpPr>
          <p:cNvPr id="5" name="Date Placeholder 4"/>
          <p:cNvSpPr>
            <a:spLocks noGrp="1"/>
          </p:cNvSpPr>
          <p:nvPr>
            <p:ph type="dt" idx="10"/>
          </p:nvPr>
        </p:nvSpPr>
        <p:spPr/>
        <p:txBody>
          <a:bodyPr/>
          <a:lstStyle/>
          <a:p>
            <a:pPr>
              <a:defRPr/>
            </a:pPr>
            <a:r>
              <a:rPr lang="en-US" dirty="0" smtClean="0"/>
              <a:t>11/04/2013</a:t>
            </a:r>
            <a:endParaRPr lang="en-US" dirty="0"/>
          </a:p>
        </p:txBody>
      </p:sp>
      <p:sp>
        <p:nvSpPr>
          <p:cNvPr id="6" name="Footer Placeholder 5"/>
          <p:cNvSpPr>
            <a:spLocks noGrp="1"/>
          </p:cNvSpPr>
          <p:nvPr>
            <p:ph type="ftr" sz="quarter" idx="11"/>
          </p:nvPr>
        </p:nvSpPr>
        <p:spPr/>
        <p:txBody>
          <a:bodyPr/>
          <a:lstStyle/>
          <a:p>
            <a:pPr>
              <a:defRPr/>
            </a:pPr>
            <a:r>
              <a:rPr lang="en-US" dirty="0" smtClean="0"/>
              <a:t>DPI School Financial Services</a:t>
            </a:r>
            <a:endParaRPr lang="en-US" dirty="0"/>
          </a:p>
        </p:txBody>
      </p:sp>
      <p:sp>
        <p:nvSpPr>
          <p:cNvPr id="7" name="Header Placeholder 6"/>
          <p:cNvSpPr>
            <a:spLocks noGrp="1"/>
          </p:cNvSpPr>
          <p:nvPr>
            <p:ph type="hdr" sz="quarter" idx="12"/>
          </p:nvPr>
        </p:nvSpPr>
        <p:spPr/>
        <p:txBody>
          <a:bodyPr/>
          <a:lstStyle/>
          <a:p>
            <a:pPr>
              <a:defRPr/>
            </a:pPr>
            <a:r>
              <a:rPr lang="en-US" dirty="0" smtClean="0"/>
              <a:t>SCHOOL FINANCE ESSENTIALS (WASDA New Administrators Workshop)</a:t>
            </a:r>
            <a:endParaRPr lang="en-US" dirty="0"/>
          </a:p>
        </p:txBody>
      </p:sp>
    </p:spTree>
    <p:extLst>
      <p:ext uri="{BB962C8B-B14F-4D97-AF65-F5344CB8AC3E}">
        <p14:creationId xmlns:p14="http://schemas.microsoft.com/office/powerpoint/2010/main" val="256314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19</a:t>
            </a:fld>
            <a:endParaRPr lang="en-US" altLang="en-US" b="0" i="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State says we will treat the first $1,000 of cost a certain way.  Because secondary cost ceiling is $9,000 per member (90% of average shared</a:t>
            </a:r>
            <a:r>
              <a:rPr lang="en-US" altLang="en-US" baseline="0" dirty="0" smtClean="0"/>
              <a:t> cost per member)</a:t>
            </a:r>
            <a:r>
              <a:rPr lang="en-US" altLang="en-US" dirty="0" smtClean="0"/>
              <a:t>, the next $8,000 another way, and anything above this an even different way.</a:t>
            </a:r>
          </a:p>
          <a:p>
            <a:pPr eaLnBrk="1" hangingPunct="1"/>
            <a:endParaRPr lang="en-US" altLang="en-US" dirty="0" smtClean="0"/>
          </a:p>
          <a:p>
            <a:pPr eaLnBrk="1" hangingPunct="1"/>
            <a:r>
              <a:rPr lang="en-US" altLang="en-US" dirty="0" smtClean="0"/>
              <a:t>So, state says If you have less than $2M in property value we will share in your first $1,000 in shared cost. How much? Depends</a:t>
            </a:r>
            <a:r>
              <a:rPr lang="en-US" altLang="en-US" baseline="0" dirty="0" smtClean="0"/>
              <a:t> on your property value per member.</a:t>
            </a:r>
            <a:endParaRPr lang="en-US" altLang="en-US" dirty="0" smtClean="0"/>
          </a:p>
          <a:p>
            <a:pPr eaLnBrk="1" hangingPunct="1"/>
            <a:endParaRPr lang="en-US" altLang="en-US" dirty="0" smtClean="0"/>
          </a:p>
          <a:p>
            <a:pPr eaLnBrk="1" hangingPunct="1"/>
            <a:r>
              <a:rPr lang="en-US" altLang="en-US" dirty="0" smtClean="0"/>
              <a:t>Our district is $200,000 per member in property value. $200,000 divided</a:t>
            </a:r>
            <a:r>
              <a:rPr lang="en-US" altLang="en-US" baseline="0" dirty="0" smtClean="0"/>
              <a:t> by $2,000,000 primary guarantee equals 10%, so district pays 10% of the first $1,000 in costs or $100.  State aid will cover 90% or $900.</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113899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3248879"/>
            <a:ext cx="9144058" cy="1896438"/>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Video Slide</a:t>
            </a:r>
            <a:endParaRPr lang="en-US" dirty="0"/>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5C3B8-CAFA-4117-878E-685D2BDF86AB}" type="datetime1">
              <a:rPr lang="en-US" smtClean="0"/>
              <a:t>2/14/2018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813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4300"/>
            <a:ext cx="7696200" cy="4000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6"/>
          <p:cNvSpPr>
            <a:spLocks noGrp="1"/>
          </p:cNvSpPr>
          <p:nvPr>
            <p:ph type="dt" sz="half" idx="10"/>
          </p:nvPr>
        </p:nvSpPr>
        <p:spPr>
          <a:xfrm>
            <a:off x="4791456" y="4860727"/>
            <a:ext cx="2133600" cy="226314"/>
          </a:xfrm>
          <a:prstGeom prst="rect">
            <a:avLst/>
          </a:prstGeom>
        </p:spPr>
        <p:txBody>
          <a:bodyPr/>
          <a:lstStyle>
            <a:lvl1pPr>
              <a:defRPr/>
            </a:lvl1pPr>
          </a:lstStyle>
          <a:p>
            <a:pPr>
              <a:defRPr/>
            </a:pPr>
            <a:fld id="{7BC9EB66-058D-4FC2-96E4-AC2F1C5729D9}" type="datetime1">
              <a:rPr lang="en-US" smtClean="0"/>
              <a:pPr>
                <a:defRPr/>
              </a:pPr>
              <a:t>2/14/2018</a:t>
            </a:fld>
            <a:endParaRPr lang="en-US"/>
          </a:p>
        </p:txBody>
      </p:sp>
      <p:sp>
        <p:nvSpPr>
          <p:cNvPr id="4" name="Footer Placeholder 3"/>
          <p:cNvSpPr>
            <a:spLocks noGrp="1"/>
          </p:cNvSpPr>
          <p:nvPr>
            <p:ph type="ftr" sz="quarter" idx="11"/>
          </p:nvPr>
        </p:nvSpPr>
        <p:spPr>
          <a:xfrm>
            <a:off x="457200" y="4861418"/>
            <a:ext cx="4260056" cy="225623"/>
          </a:xfrm>
          <a:prstGeom prst="rect">
            <a:avLst/>
          </a:prstGeom>
        </p:spPr>
        <p:txBody>
          <a:bodyPr/>
          <a:lstStyle>
            <a:lvl1pPr>
              <a:defRPr/>
            </a:lvl1pPr>
          </a:lstStyle>
          <a:p>
            <a:pPr>
              <a:defRPr/>
            </a:pPr>
            <a:r>
              <a:rPr lang="en-US" smtClean="0"/>
              <a:t>Introduction to WUFAR</a:t>
            </a:r>
            <a:endParaRPr lang="en-US"/>
          </a:p>
        </p:txBody>
      </p:sp>
      <p:sp>
        <p:nvSpPr>
          <p:cNvPr id="5" name="Slide Number Placeholder 15"/>
          <p:cNvSpPr>
            <a:spLocks noGrp="1"/>
          </p:cNvSpPr>
          <p:nvPr>
            <p:ph type="sldNum" sz="quarter" idx="12"/>
          </p:nvPr>
        </p:nvSpPr>
        <p:spPr>
          <a:xfrm>
            <a:off x="7589520" y="4860727"/>
            <a:ext cx="502920" cy="226314"/>
          </a:xfrm>
          <a:prstGeom prst="rect">
            <a:avLst/>
          </a:prstGeom>
        </p:spPr>
        <p:txBody>
          <a:bodyPr/>
          <a:lstStyle>
            <a:lvl1pPr>
              <a:defRPr/>
            </a:lvl1pPr>
          </a:lstStyle>
          <a:p>
            <a:pPr>
              <a:defRPr/>
            </a:pPr>
            <a:fld id="{4A97B225-67F1-4687-A19C-5DE831D050F8}" type="slidenum">
              <a:rPr lang="en-US"/>
              <a:pPr>
                <a:defRPr/>
              </a:pPr>
              <a:t>‹#›</a:t>
            </a:fld>
            <a:endParaRPr lang="en-US"/>
          </a:p>
        </p:txBody>
      </p:sp>
    </p:spTree>
    <p:extLst>
      <p:ext uri="{BB962C8B-B14F-4D97-AF65-F5344CB8AC3E}">
        <p14:creationId xmlns:p14="http://schemas.microsoft.com/office/powerpoint/2010/main" val="25887199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4860036"/>
            <a:ext cx="2133600" cy="22631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57200" y="4860727"/>
            <a:ext cx="4260056" cy="225623"/>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589520" y="4860727"/>
            <a:ext cx="502920" cy="226314"/>
          </a:xfrm>
          <a:prstGeom prst="rect">
            <a:avLst/>
          </a:prstGeom>
        </p:spPr>
        <p:txBody>
          <a:bodyPr/>
          <a:lstStyle/>
          <a:p>
            <a:pPr>
              <a:defRPr/>
            </a:pPr>
            <a:fld id="{3528CCFA-0BAD-4D07-A244-1DA515BBAFBE}" type="slidenum">
              <a:rPr lang="en-US" smtClean="0"/>
              <a:pPr>
                <a:defRPr/>
              </a:pPr>
              <a:t>‹#›</a:t>
            </a:fld>
            <a:endParaRPr lang="en-US"/>
          </a:p>
        </p:txBody>
      </p:sp>
    </p:spTree>
    <p:extLst>
      <p:ext uri="{BB962C8B-B14F-4D97-AF65-F5344CB8AC3E}">
        <p14:creationId xmlns:p14="http://schemas.microsoft.com/office/powerpoint/2010/main" val="288891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smtClean="0"/>
              <a:t>Text Slide Master</a:t>
            </a:r>
            <a:endParaRPr lang="en-US" dirty="0"/>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 id="2147483699" r:id="rId5"/>
    <p:sldLayoutId id="2147483700" r:id="rId6"/>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pi.wi.gov/sfs/children/enrollment/membership-info-reporting" TargetMode="External"/><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10.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microsoft.com/office/2007/relationships/hdphoto" Target="../media/hdphoto9.wdp"/><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microsoft.com/office/2007/relationships/hdphoto" Target="../media/hdphoto8.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dpi.wi.gov/sfs/statistical/longitudinal-data/longitudinal-data"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dpi.wi.gov/sfs/aid/general/equalization/worksheets-general-aid"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3" Type="http://schemas.openxmlformats.org/officeDocument/2006/relationships/hyperlink" Target="http://dpi.wi.gov/sfs/statistical/longitudinal-data/longitudinal-data"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22.e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dpi.wi.gov/sfs/statistical/longitudinal-data/property-valuation"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dpi.wi.gov/sfs/statistical/longitudinal-data/longitudinal-data"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1.png"/><Relationship Id="rId12" Type="http://schemas.microsoft.com/office/2007/relationships/hdphoto" Target="../media/hdphoto2.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hyperlink" Target="http://www.google.com/url?sa=i&amp;rct=j&amp;q=&amp;esrc=s&amp;source=images&amp;cd=&amp;cad=rja&amp;uact=8&amp;ved=0ahUKEwjmoqynm9DYAhVn5oMKHbvkBKQQjRwIBw&amp;url=http://clipartbarn.com/sticky-note-clipart_20006/&amp;psig=AOvVaw035S5H7vNk-plNeNLdFXlE&amp;ust=1515770481123801" TargetMode="External"/><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1482" y="1321562"/>
            <a:ext cx="5591447" cy="1351396"/>
          </a:xfrm>
        </p:spPr>
        <p:txBody>
          <a:bodyPr>
            <a:normAutofit fontScale="92500"/>
          </a:bodyPr>
          <a:lstStyle/>
          <a:p>
            <a:pPr algn="ctr">
              <a:lnSpc>
                <a:spcPct val="100000"/>
              </a:lnSpc>
            </a:pPr>
            <a:r>
              <a:rPr lang="en-US" sz="4000" dirty="0" smtClean="0"/>
              <a:t>A Deep Dive Into School </a:t>
            </a:r>
            <a:r>
              <a:rPr lang="en-US" sz="4000" dirty="0" smtClean="0"/>
              <a:t>Finance – Equalization Aid</a:t>
            </a:r>
            <a:endParaRPr lang="en-US" sz="4000" dirty="0"/>
          </a:p>
        </p:txBody>
      </p:sp>
      <p:sp>
        <p:nvSpPr>
          <p:cNvPr id="3" name="Text Placeholder 2"/>
          <p:cNvSpPr>
            <a:spLocks noGrp="1"/>
          </p:cNvSpPr>
          <p:nvPr>
            <p:ph type="body" sz="quarter" idx="11"/>
          </p:nvPr>
        </p:nvSpPr>
        <p:spPr>
          <a:xfrm>
            <a:off x="6273434" y="2672958"/>
            <a:ext cx="1984917" cy="1068417"/>
          </a:xfrm>
        </p:spPr>
        <p:txBody>
          <a:bodyPr>
            <a:noAutofit/>
          </a:bodyPr>
          <a:lstStyle/>
          <a:p>
            <a:pPr>
              <a:lnSpc>
                <a:spcPts val="1182"/>
              </a:lnSpc>
              <a:spcAft>
                <a:spcPts val="1200"/>
              </a:spcAft>
            </a:pPr>
            <a:r>
              <a:rPr lang="en-US" sz="1318" dirty="0" smtClean="0"/>
              <a:t>Tom Owens</a:t>
            </a:r>
          </a:p>
          <a:p>
            <a:pPr>
              <a:lnSpc>
                <a:spcPts val="1182"/>
              </a:lnSpc>
              <a:spcAft>
                <a:spcPts val="1200"/>
              </a:spcAft>
            </a:pPr>
            <a:r>
              <a:rPr lang="en-US" sz="1318" dirty="0"/>
              <a:t>Debby Schufletowski</a:t>
            </a:r>
          </a:p>
          <a:p>
            <a:pPr>
              <a:lnSpc>
                <a:spcPts val="1182"/>
              </a:lnSpc>
              <a:spcAft>
                <a:spcPts val="1200"/>
              </a:spcAft>
            </a:pPr>
            <a:r>
              <a:rPr lang="en-US" sz="1318" dirty="0" smtClean="0"/>
              <a:t>Bob Borch</a:t>
            </a:r>
          </a:p>
          <a:p>
            <a:pPr>
              <a:lnSpc>
                <a:spcPts val="1182"/>
              </a:lnSpc>
              <a:spcAft>
                <a:spcPts val="1200"/>
              </a:spcAft>
            </a:pPr>
            <a:r>
              <a:rPr lang="en-US" sz="1318" dirty="0" smtClean="0"/>
              <a:t>Derek Sliter </a:t>
            </a:r>
          </a:p>
          <a:p>
            <a:pPr>
              <a:lnSpc>
                <a:spcPts val="1182"/>
              </a:lnSpc>
              <a:spcAft>
                <a:spcPts val="1200"/>
              </a:spcAft>
            </a:pPr>
            <a:r>
              <a:rPr lang="en-US" sz="1318" dirty="0" smtClean="0"/>
              <a:t>Bob Soldner</a:t>
            </a:r>
          </a:p>
          <a:p>
            <a:pPr>
              <a:spcAft>
                <a:spcPts val="1200"/>
              </a:spcAft>
            </a:pPr>
            <a:r>
              <a:rPr lang="en-US" sz="1318" dirty="0" smtClean="0"/>
              <a:t>January 18, 2018</a:t>
            </a:r>
            <a:endParaRPr lang="en-US" sz="1318" dirty="0"/>
          </a:p>
        </p:txBody>
      </p:sp>
    </p:spTree>
    <p:extLst>
      <p:ext uri="{BB962C8B-B14F-4D97-AF65-F5344CB8AC3E}">
        <p14:creationId xmlns:p14="http://schemas.microsoft.com/office/powerpoint/2010/main" val="418532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4" name="Text Placeholder 3"/>
          <p:cNvSpPr>
            <a:spLocks noGrp="1" noChangeArrowheads="1"/>
          </p:cNvSpPr>
          <p:nvPr>
            <p:ph type="body" idx="4294967295"/>
          </p:nvPr>
        </p:nvSpPr>
        <p:spPr>
          <a:xfrm>
            <a:off x="606669" y="1034562"/>
            <a:ext cx="7924800" cy="2869223"/>
          </a:xfrm>
          <a:prstGeom prst="rect">
            <a:avLst/>
          </a:prstGeom>
        </p:spPr>
        <p:txBody>
          <a:bodyPr>
            <a:noAutofit/>
          </a:bodyPr>
          <a:lstStyle/>
          <a:p>
            <a:pPr>
              <a:lnSpc>
                <a:spcPct val="90000"/>
              </a:lnSpc>
              <a:buFont typeface="Wingdings" pitchFamily="2" charset="2"/>
              <a:buNone/>
            </a:pPr>
            <a:r>
              <a:rPr lang="en-US" sz="1800" b="0" dirty="0">
                <a:solidFill>
                  <a:srgbClr val="FF0000"/>
                </a:solidFill>
                <a:latin typeface="Trebuchet MS" pitchFamily="34" charset="0"/>
              </a:rPr>
              <a:t>Who </a:t>
            </a:r>
            <a:r>
              <a:rPr lang="en-US" sz="1800" b="0" dirty="0" smtClean="0">
                <a:solidFill>
                  <a:srgbClr val="FF0000"/>
                </a:solidFill>
                <a:latin typeface="Trebuchet MS" pitchFamily="34" charset="0"/>
              </a:rPr>
              <a:t>is counted for aid </a:t>
            </a:r>
            <a:r>
              <a:rPr lang="en-US" sz="1800" b="0" dirty="0">
                <a:solidFill>
                  <a:srgbClr val="FF0000"/>
                </a:solidFill>
                <a:latin typeface="Trebuchet MS" pitchFamily="34" charset="0"/>
              </a:rPr>
              <a:t>membership?</a:t>
            </a:r>
          </a:p>
          <a:p>
            <a:pPr>
              <a:lnSpc>
                <a:spcPct val="90000"/>
              </a:lnSpc>
              <a:buFont typeface="Wingdings" pitchFamily="2" charset="2"/>
              <a:buNone/>
            </a:pPr>
            <a:r>
              <a:rPr lang="en-US" sz="1800" b="0" dirty="0">
                <a:solidFill>
                  <a:schemeClr val="tx2"/>
                </a:solidFill>
                <a:latin typeface="Trebuchet MS" pitchFamily="34" charset="0"/>
              </a:rPr>
              <a:t>	</a:t>
            </a:r>
            <a:r>
              <a:rPr lang="en-US" sz="1800" b="0" dirty="0">
                <a:latin typeface="Trebuchet MS" pitchFamily="34" charset="0"/>
              </a:rPr>
              <a:t>Generally, </a:t>
            </a:r>
            <a:r>
              <a:rPr lang="en-US" sz="1800" b="0" u="sng" dirty="0">
                <a:latin typeface="Trebuchet MS" pitchFamily="34" charset="0"/>
              </a:rPr>
              <a:t>residents</a:t>
            </a:r>
            <a:r>
              <a:rPr lang="en-US" sz="1800" b="0" dirty="0">
                <a:latin typeface="Trebuchet MS" pitchFamily="34" charset="0"/>
              </a:rPr>
              <a:t> for which you are </a:t>
            </a:r>
            <a:r>
              <a:rPr lang="en-US" sz="1800" b="0" u="sng" dirty="0">
                <a:latin typeface="Trebuchet MS" pitchFamily="34" charset="0"/>
              </a:rPr>
              <a:t>financially</a:t>
            </a:r>
            <a:r>
              <a:rPr lang="en-US" sz="1800" b="0" dirty="0">
                <a:latin typeface="Trebuchet MS" pitchFamily="34" charset="0"/>
              </a:rPr>
              <a:t> </a:t>
            </a:r>
            <a:r>
              <a:rPr lang="en-US" sz="1800" b="0" u="sng" dirty="0">
                <a:latin typeface="Trebuchet MS" pitchFamily="34" charset="0"/>
              </a:rPr>
              <a:t>responsible</a:t>
            </a:r>
            <a:r>
              <a:rPr lang="en-US" sz="1800" b="0" dirty="0">
                <a:latin typeface="Trebuchet MS" pitchFamily="34" charset="0"/>
              </a:rPr>
              <a:t> - i.e. you are paying for the student’s education</a:t>
            </a:r>
            <a:r>
              <a:rPr lang="en-US" sz="1800" b="0" dirty="0" smtClean="0">
                <a:latin typeface="Trebuchet MS" pitchFamily="34" charset="0"/>
              </a:rPr>
              <a:t>. Is a “process” to help districts determine who qualifies.</a:t>
            </a:r>
          </a:p>
          <a:p>
            <a:pPr>
              <a:lnSpc>
                <a:spcPct val="90000"/>
              </a:lnSpc>
              <a:spcAft>
                <a:spcPts val="0"/>
              </a:spcAft>
              <a:buFont typeface="Wingdings" pitchFamily="2" charset="2"/>
              <a:buNone/>
            </a:pPr>
            <a:r>
              <a:rPr lang="en-US" sz="1800" b="0" dirty="0" smtClean="0">
                <a:solidFill>
                  <a:schemeClr val="tx2"/>
                </a:solidFill>
                <a:latin typeface="Trebuchet MS" pitchFamily="34" charset="0"/>
              </a:rPr>
              <a:t>	- </a:t>
            </a:r>
            <a:r>
              <a:rPr lang="en-US" sz="1800" b="0" dirty="0" smtClean="0">
                <a:latin typeface="Trebuchet MS" pitchFamily="34" charset="0"/>
              </a:rPr>
              <a:t>Start with who is in your seats on the count date.</a:t>
            </a:r>
          </a:p>
          <a:p>
            <a:pPr>
              <a:lnSpc>
                <a:spcPct val="90000"/>
              </a:lnSpc>
              <a:spcAft>
                <a:spcPts val="0"/>
              </a:spcAft>
              <a:buFont typeface="Wingdings" pitchFamily="2" charset="2"/>
              <a:buNone/>
            </a:pPr>
            <a:r>
              <a:rPr lang="en-US" sz="1800" b="0" dirty="0" smtClean="0">
                <a:latin typeface="Trebuchet MS" pitchFamily="34" charset="0"/>
              </a:rPr>
              <a:t>	- Subtract non-residents being educated in your seats.</a:t>
            </a:r>
            <a:endParaRPr lang="en-US" sz="1800" b="0" dirty="0">
              <a:latin typeface="Trebuchet MS" pitchFamily="34" charset="0"/>
            </a:endParaRPr>
          </a:p>
          <a:p>
            <a:pPr>
              <a:lnSpc>
                <a:spcPct val="90000"/>
              </a:lnSpc>
              <a:spcAft>
                <a:spcPts val="0"/>
              </a:spcAft>
              <a:buFont typeface="Wingdings" pitchFamily="2" charset="2"/>
              <a:buNone/>
            </a:pPr>
            <a:r>
              <a:rPr lang="en-US" sz="1800" b="0" dirty="0">
                <a:latin typeface="Trebuchet MS" pitchFamily="34" charset="0"/>
              </a:rPr>
              <a:t>	- Add in your residents who are elsewhere (and for which you are financially responsible</a:t>
            </a:r>
            <a:r>
              <a:rPr lang="en-US" sz="1800" b="0" dirty="0" smtClean="0">
                <a:latin typeface="Trebuchet MS" pitchFamily="34" charset="0"/>
              </a:rPr>
              <a:t>).</a:t>
            </a:r>
            <a:endParaRPr lang="en-US" sz="1800" b="0" dirty="0">
              <a:latin typeface="Trebuchet MS" pitchFamily="34" charset="0"/>
            </a:endParaRPr>
          </a:p>
        </p:txBody>
      </p:sp>
      <p:sp>
        <p:nvSpPr>
          <p:cNvPr id="7" name="Rectangle 6"/>
          <p:cNvSpPr/>
          <p:nvPr/>
        </p:nvSpPr>
        <p:spPr>
          <a:xfrm>
            <a:off x="159655" y="3969272"/>
            <a:ext cx="8846456" cy="424732"/>
          </a:xfrm>
          <a:prstGeom prst="rect">
            <a:avLst/>
          </a:prstGeom>
          <a:solidFill>
            <a:schemeClr val="accent1">
              <a:lumMod val="75000"/>
            </a:schemeClr>
          </a:solidFill>
        </p:spPr>
        <p:txBody>
          <a:bodyPr wrap="square">
            <a:spAutoFit/>
          </a:bodyPr>
          <a:lstStyle/>
          <a:p>
            <a:pPr algn="ctr">
              <a:lnSpc>
                <a:spcPct val="90000"/>
              </a:lnSpc>
              <a:buFont typeface="Wingdings" pitchFamily="2" charset="2"/>
              <a:buNone/>
            </a:pPr>
            <a:r>
              <a:rPr lang="en-US" sz="2400" dirty="0" smtClean="0">
                <a:solidFill>
                  <a:schemeClr val="bg1"/>
                </a:solidFill>
                <a:latin typeface="Trebuchet MS" pitchFamily="34" charset="0"/>
              </a:rPr>
              <a:t>Assign your best and brightest to do the membership count.</a:t>
            </a:r>
            <a:endParaRPr lang="en-US" sz="2400" dirty="0">
              <a:solidFill>
                <a:schemeClr val="bg1"/>
              </a:solidFill>
              <a:latin typeface="Trebuchet MS" pitchFamily="34" charset="0"/>
            </a:endParaRPr>
          </a:p>
        </p:txBody>
      </p:sp>
      <p:pic>
        <p:nvPicPr>
          <p:cNvPr id="5" name="Picture 7"/>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6007883" y="4489205"/>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0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Membership Example – Open Enrollment</a:t>
            </a:r>
            <a:endParaRPr lang="en-US" sz="2800" b="1" u="sng"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5" name="Text Box 4"/>
          <p:cNvSpPr txBox="1">
            <a:spLocks noGrp="1" noChangeArrowheads="1"/>
          </p:cNvSpPr>
          <p:nvPr>
            <p:ph type="body" idx="4294967295"/>
          </p:nvPr>
        </p:nvSpPr>
        <p:spPr>
          <a:xfrm>
            <a:off x="838200" y="1219200"/>
            <a:ext cx="7467600" cy="3440723"/>
          </a:xfrm>
          <a:prstGeom prst="rect">
            <a:avLst/>
          </a:prstGeom>
          <a:noFill/>
          <a:ln/>
        </p:spPr>
        <p:txBody>
          <a:bodyPr>
            <a:normAutofit/>
          </a:bodyPr>
          <a:lstStyle/>
          <a:p>
            <a:pPr>
              <a:lnSpc>
                <a:spcPct val="120000"/>
              </a:lnSpc>
              <a:spcAft>
                <a:spcPts val="0"/>
              </a:spcAft>
              <a:buFont typeface="Wingdings" pitchFamily="2" charset="2"/>
              <a:buNone/>
              <a:tabLst>
                <a:tab pos="685800" algn="r"/>
                <a:tab pos="914400" algn="l"/>
              </a:tabLst>
            </a:pPr>
            <a:r>
              <a:rPr lang="en-US" sz="1800" b="0" dirty="0" smtClean="0">
                <a:latin typeface="Trebuchet MS" pitchFamily="34" charset="0"/>
              </a:rPr>
              <a:t>  1,100 	kids counted in your seats on count date</a:t>
            </a:r>
          </a:p>
          <a:p>
            <a:pPr marL="61913" indent="3175">
              <a:lnSpc>
                <a:spcPct val="120000"/>
              </a:lnSpc>
              <a:spcAft>
                <a:spcPts val="0"/>
              </a:spcAft>
              <a:buFont typeface="Wingdings" pitchFamily="2" charset="2"/>
              <a:buNone/>
              <a:tabLst>
                <a:tab pos="342900" algn="l"/>
                <a:tab pos="685800" algn="r"/>
                <a:tab pos="914400" algn="l"/>
              </a:tabLst>
            </a:pPr>
            <a:r>
              <a:rPr lang="en-US" sz="1800" b="0" dirty="0" smtClean="0">
                <a:effectLst/>
                <a:latin typeface="Trebuchet MS" pitchFamily="34" charset="0"/>
              </a:rPr>
              <a:t>	-40 	non-resident open enrolled-in kids</a:t>
            </a:r>
          </a:p>
          <a:p>
            <a:pPr marL="61913" indent="3175">
              <a:lnSpc>
                <a:spcPct val="120000"/>
              </a:lnSpc>
              <a:spcAft>
                <a:spcPts val="0"/>
              </a:spcAft>
              <a:buFont typeface="Wingdings" pitchFamily="2" charset="2"/>
              <a:buNone/>
              <a:tabLst>
                <a:tab pos="290513" algn="l"/>
                <a:tab pos="685800" algn="r"/>
                <a:tab pos="914400" algn="l"/>
              </a:tabLst>
            </a:pPr>
            <a:r>
              <a:rPr lang="en-US" sz="1800" b="0" u="sng" dirty="0" smtClean="0">
                <a:latin typeface="Trebuchet MS" pitchFamily="34" charset="0"/>
              </a:rPr>
              <a:t>	+20</a:t>
            </a:r>
            <a:r>
              <a:rPr lang="en-US" sz="1800" b="0" dirty="0" smtClean="0">
                <a:latin typeface="Trebuchet MS" pitchFamily="34" charset="0"/>
              </a:rPr>
              <a:t> 	resident open enrolled-out kids </a:t>
            </a:r>
          </a:p>
          <a:p>
            <a:pPr marL="61913" indent="3175">
              <a:lnSpc>
                <a:spcPct val="120000"/>
              </a:lnSpc>
              <a:spcAft>
                <a:spcPts val="0"/>
              </a:spcAft>
              <a:buFont typeface="Wingdings" pitchFamily="2" charset="2"/>
              <a:buNone/>
              <a:tabLst>
                <a:tab pos="0" algn="l"/>
                <a:tab pos="914400" algn="l"/>
              </a:tabLst>
            </a:pPr>
            <a:r>
              <a:rPr lang="en-US" sz="1800" b="0" dirty="0" smtClean="0">
                <a:effectLst/>
                <a:latin typeface="Trebuchet MS" pitchFamily="34" charset="0"/>
              </a:rPr>
              <a:t>1,080 	residents you can count for aid (and revenue limit purposes)</a:t>
            </a:r>
          </a:p>
          <a:p>
            <a:pPr marL="61913" indent="3175">
              <a:lnSpc>
                <a:spcPct val="120000"/>
              </a:lnSpc>
              <a:spcAft>
                <a:spcPts val="0"/>
              </a:spcAft>
              <a:buFont typeface="Wingdings" pitchFamily="2" charset="2"/>
              <a:buNone/>
              <a:tabLst>
                <a:tab pos="61913" algn="l"/>
              </a:tabLst>
            </a:pPr>
            <a:endParaRPr lang="en-US" sz="1800" b="0" dirty="0" smtClean="0">
              <a:latin typeface="Trebuchet MS" pitchFamily="34" charset="0"/>
            </a:endParaRPr>
          </a:p>
          <a:p>
            <a:pPr marL="61913" indent="3175" algn="ctr">
              <a:lnSpc>
                <a:spcPct val="120000"/>
              </a:lnSpc>
              <a:spcAft>
                <a:spcPts val="0"/>
              </a:spcAft>
              <a:buFont typeface="Wingdings" pitchFamily="2" charset="2"/>
              <a:buNone/>
              <a:tabLst>
                <a:tab pos="61913" algn="l"/>
              </a:tabLst>
            </a:pPr>
            <a:r>
              <a:rPr lang="en-US" sz="1800" b="0" dirty="0" smtClean="0">
                <a:effectLst/>
                <a:latin typeface="Trebuchet MS" pitchFamily="34" charset="0"/>
              </a:rPr>
              <a:t>Your district will receive Open Enrollment revenue</a:t>
            </a:r>
          </a:p>
          <a:p>
            <a:pPr marL="61913" indent="3175" algn="ctr">
              <a:lnSpc>
                <a:spcPct val="120000"/>
              </a:lnSpc>
              <a:spcAft>
                <a:spcPts val="0"/>
              </a:spcAft>
              <a:buFont typeface="Wingdings" pitchFamily="2" charset="2"/>
              <a:buNone/>
              <a:tabLst>
                <a:tab pos="61913" algn="l"/>
              </a:tabLst>
            </a:pPr>
            <a:r>
              <a:rPr lang="en-US" sz="1800" b="0" dirty="0" smtClean="0">
                <a:effectLst/>
                <a:latin typeface="Trebuchet MS" pitchFamily="34" charset="0"/>
              </a:rPr>
              <a:t>from the resident districts for the 40 kids attending your district.</a:t>
            </a:r>
          </a:p>
          <a:p>
            <a:pPr marL="61913" indent="3175">
              <a:lnSpc>
                <a:spcPct val="120000"/>
              </a:lnSpc>
              <a:spcAft>
                <a:spcPts val="0"/>
              </a:spcAft>
              <a:buFont typeface="Wingdings" pitchFamily="2" charset="2"/>
              <a:buNone/>
              <a:tabLst>
                <a:tab pos="61913" algn="l"/>
              </a:tabLst>
            </a:pPr>
            <a:endParaRPr lang="en-US" sz="1050" b="0" dirty="0" smtClean="0">
              <a:latin typeface="Trebuchet MS" pitchFamily="34" charset="0"/>
            </a:endParaRPr>
          </a:p>
          <a:p>
            <a:pPr marL="61913" indent="3175" algn="ctr">
              <a:lnSpc>
                <a:spcPct val="120000"/>
              </a:lnSpc>
              <a:spcAft>
                <a:spcPts val="0"/>
              </a:spcAft>
              <a:buFont typeface="Wingdings" pitchFamily="2" charset="2"/>
              <a:buNone/>
              <a:tabLst>
                <a:tab pos="61913" algn="l"/>
              </a:tabLst>
            </a:pPr>
            <a:r>
              <a:rPr lang="en-US" sz="1800" b="0" dirty="0" smtClean="0">
                <a:effectLst/>
                <a:latin typeface="Trebuchet MS" pitchFamily="34" charset="0"/>
              </a:rPr>
              <a:t>Your district will have to pay an Open Enrollment expense to the non-resident districts for your 20 residents attending elsewhere.</a:t>
            </a:r>
            <a:endParaRPr lang="en-US" sz="1800" b="0" dirty="0">
              <a:effectLst/>
              <a:latin typeface="Trebuchet MS" pitchFamily="34" charset="0"/>
            </a:endParaRPr>
          </a:p>
        </p:txBody>
      </p:sp>
      <p:pic>
        <p:nvPicPr>
          <p:cNvPr id="4" name="Picture 7"/>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6007883" y="4489205"/>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1435" y="1068141"/>
            <a:ext cx="8158655" cy="16987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1435" y="4884352"/>
            <a:ext cx="3943350" cy="261610"/>
          </a:xfrm>
          <a:prstGeom prst="rect">
            <a:avLst/>
          </a:prstGeom>
          <a:noFill/>
        </p:spPr>
        <p:txBody>
          <a:bodyPr wrap="square" rtlCol="0">
            <a:spAutoFit/>
          </a:bodyPr>
          <a:lstStyle/>
          <a:p>
            <a:r>
              <a:rPr lang="en-US" sz="1100" dirty="0" smtClean="0"/>
              <a:t>This example is for hypothetical purposes only</a:t>
            </a:r>
            <a:endParaRPr lang="en-US" sz="1100" dirty="0"/>
          </a:p>
        </p:txBody>
      </p:sp>
    </p:spTree>
    <p:extLst>
      <p:ext uri="{BB962C8B-B14F-4D97-AF65-F5344CB8AC3E}">
        <p14:creationId xmlns:p14="http://schemas.microsoft.com/office/powerpoint/2010/main" val="337483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4" name="Text Box 9"/>
          <p:cNvSpPr txBox="1">
            <a:spLocks noChangeArrowheads="1"/>
          </p:cNvSpPr>
          <p:nvPr/>
        </p:nvSpPr>
        <p:spPr bwMode="auto">
          <a:xfrm>
            <a:off x="1839682" y="2237253"/>
            <a:ext cx="5486400" cy="1477328"/>
          </a:xfrm>
          <a:prstGeom prst="rect">
            <a:avLst/>
          </a:prstGeom>
          <a:noFill/>
          <a:ln w="19050" algn="ctr">
            <a:solidFill>
              <a:schemeClr val="tx1"/>
            </a:solidFill>
            <a:miter lim="800000"/>
            <a:headEnd/>
            <a:tailEnd/>
          </a:ln>
        </p:spPr>
        <p:txBody>
          <a:bodyPr wrap="square">
            <a:spAutoFit/>
          </a:bodyPr>
          <a:lstStyle/>
          <a:p>
            <a:pPr algn="ctr">
              <a:defRPr/>
            </a:pPr>
            <a:r>
              <a:rPr lang="en-US" sz="1800" dirty="0">
                <a:latin typeface="Trebuchet MS" pitchFamily="34" charset="0"/>
                <a:cs typeface="Arial" pitchFamily="34" charset="0"/>
              </a:rPr>
              <a:t>Average of </a:t>
            </a:r>
          </a:p>
          <a:p>
            <a:pPr algn="ctr">
              <a:defRPr/>
            </a:pPr>
            <a:r>
              <a:rPr lang="en-US" sz="1800" dirty="0">
                <a:latin typeface="Trebuchet MS" pitchFamily="34" charset="0"/>
                <a:cs typeface="Arial" pitchFamily="34" charset="0"/>
              </a:rPr>
              <a:t>3rd Friday </a:t>
            </a:r>
            <a:r>
              <a:rPr lang="en-US" sz="1800" dirty="0" smtClean="0">
                <a:latin typeface="Trebuchet MS" pitchFamily="34" charset="0"/>
                <a:cs typeface="Arial" pitchFamily="34" charset="0"/>
              </a:rPr>
              <a:t>September Resident F.T.E.</a:t>
            </a:r>
          </a:p>
          <a:p>
            <a:pPr algn="ctr">
              <a:defRPr/>
            </a:pPr>
            <a:r>
              <a:rPr lang="en-US" sz="1800" dirty="0" smtClean="0">
                <a:latin typeface="Trebuchet MS" pitchFamily="34" charset="0"/>
                <a:cs typeface="Arial" pitchFamily="34" charset="0"/>
              </a:rPr>
              <a:t>2nd </a:t>
            </a:r>
            <a:r>
              <a:rPr lang="en-US" sz="1800" dirty="0">
                <a:latin typeface="Trebuchet MS" pitchFamily="34" charset="0"/>
                <a:cs typeface="Arial" pitchFamily="34" charset="0"/>
              </a:rPr>
              <a:t>Friday </a:t>
            </a:r>
            <a:r>
              <a:rPr lang="en-US" sz="1800" dirty="0" smtClean="0">
                <a:latin typeface="Trebuchet MS" pitchFamily="34" charset="0"/>
                <a:cs typeface="Arial" pitchFamily="34" charset="0"/>
              </a:rPr>
              <a:t>January Resident F.T.E.</a:t>
            </a:r>
          </a:p>
          <a:p>
            <a:pPr algn="ctr">
              <a:defRPr/>
            </a:pPr>
            <a:endParaRPr lang="en-US" sz="1800" dirty="0">
              <a:latin typeface="Trebuchet MS" pitchFamily="34" charset="0"/>
              <a:cs typeface="Arial" pitchFamily="34" charset="0"/>
            </a:endParaRPr>
          </a:p>
          <a:p>
            <a:pPr algn="ctr">
              <a:defRPr/>
            </a:pPr>
            <a:r>
              <a:rPr lang="en-US" sz="1800" kern="0" dirty="0" smtClean="0">
                <a:latin typeface="Trebuchet MS" pitchFamily="34" charset="0"/>
                <a:cs typeface="Arial" pitchFamily="34" charset="0"/>
              </a:rPr>
              <a:t>+</a:t>
            </a:r>
            <a:r>
              <a:rPr lang="en-US" sz="1800" dirty="0" smtClean="0">
                <a:latin typeface="Trebuchet MS" pitchFamily="34" charset="0"/>
                <a:cs typeface="Arial" pitchFamily="34" charset="0"/>
              </a:rPr>
              <a:t> 100% Summer School F.T.E.</a:t>
            </a:r>
            <a:endParaRPr lang="en-US" sz="1800" dirty="0">
              <a:latin typeface="Trebuchet MS" pitchFamily="34" charset="0"/>
              <a:cs typeface="Arial" pitchFamily="34" charset="0"/>
            </a:endParaRPr>
          </a:p>
        </p:txBody>
      </p:sp>
      <p:sp>
        <p:nvSpPr>
          <p:cNvPr id="7" name="Rectangle 8"/>
          <p:cNvSpPr txBox="1">
            <a:spLocks noChangeArrowheads="1"/>
          </p:cNvSpPr>
          <p:nvPr/>
        </p:nvSpPr>
        <p:spPr>
          <a:xfrm>
            <a:off x="304800" y="1197432"/>
            <a:ext cx="8382000" cy="762000"/>
          </a:xfrm>
          <a:prstGeom prst="rect">
            <a:avLst/>
          </a:prstGeom>
        </p:spPr>
        <p:txBody>
          <a:bodyPr/>
          <a:lstStyle/>
          <a:p>
            <a:pPr marL="438912" marR="0" lvl="0" indent="-320040" algn="ctr" defTabSz="914400" rtl="0" eaLnBrk="1" fontAlgn="auto" latinLnBrk="0" hangingPunct="1">
              <a:lnSpc>
                <a:spcPct val="9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rPr>
              <a:t>F.T.E. = full-time equivalent</a:t>
            </a:r>
          </a:p>
          <a:p>
            <a:pPr marL="438912" marR="0" lvl="0" indent="-320040" algn="ctr" defTabSz="914400" rtl="0" eaLnBrk="1" fontAlgn="auto" latinLnBrk="0" hangingPunct="1">
              <a:spcBef>
                <a:spcPts val="0"/>
              </a:spcBef>
              <a:spcAft>
                <a:spcPts val="0"/>
              </a:spcAft>
              <a:buClr>
                <a:schemeClr val="tx1"/>
              </a:buClr>
              <a:buSzPct val="80000"/>
              <a:buFont typeface="Wingdings" pitchFamily="2" charset="2"/>
              <a:buNone/>
              <a:tabLst/>
              <a:defRPr/>
            </a:pPr>
            <a:endPar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endParaRPr>
          </a:p>
          <a:p>
            <a:pPr marL="438912" marR="0" lvl="0" indent="-320040" algn="ctr" defTabSz="914400" rtl="0" eaLnBrk="1" fontAlgn="auto" latinLnBrk="0" hangingPunct="1">
              <a:lnSpc>
                <a:spcPct val="9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rPr>
              <a:t>2 halftime (.50) 4K students = 1 F.T.E.</a:t>
            </a:r>
          </a:p>
        </p:txBody>
      </p:sp>
      <p:sp>
        <p:nvSpPr>
          <p:cNvPr id="8" name="Text Box 12"/>
          <p:cNvSpPr txBox="1">
            <a:spLocks noChangeArrowheads="1"/>
          </p:cNvSpPr>
          <p:nvPr/>
        </p:nvSpPr>
        <p:spPr bwMode="auto">
          <a:xfrm>
            <a:off x="429982" y="3978450"/>
            <a:ext cx="8305800" cy="369332"/>
          </a:xfrm>
          <a:prstGeom prst="rect">
            <a:avLst/>
          </a:prstGeom>
          <a:noFill/>
          <a:ln w="9525" algn="ctr">
            <a:solidFill>
              <a:schemeClr val="tx1"/>
            </a:solidFill>
            <a:miter lim="800000"/>
            <a:headEnd/>
            <a:tailEnd/>
          </a:ln>
        </p:spPr>
        <p:txBody>
          <a:bodyPr wrap="square">
            <a:spAutoFit/>
          </a:bodyPr>
          <a:lstStyle/>
          <a:p>
            <a:pPr algn="ctr">
              <a:defRPr/>
            </a:pPr>
            <a:r>
              <a:rPr lang="en-US" sz="1800" dirty="0">
                <a:latin typeface="Trebuchet MS" panose="020B0603020202020204" pitchFamily="34" charset="0"/>
                <a:cs typeface="Arial" pitchFamily="34" charset="0"/>
              </a:rPr>
              <a:t>Summer School = 48,600 minutes </a:t>
            </a:r>
            <a:r>
              <a:rPr lang="en-US" sz="1800" dirty="0" smtClean="0">
                <a:latin typeface="Trebuchet MS" pitchFamily="34" charset="0"/>
                <a:cs typeface="Arial" pitchFamily="34" charset="0"/>
              </a:rPr>
              <a:t>of instruction = </a:t>
            </a:r>
            <a:r>
              <a:rPr lang="en-US" sz="1800" dirty="0">
                <a:latin typeface="Trebuchet MS" pitchFamily="34" charset="0"/>
                <a:cs typeface="Arial" pitchFamily="34" charset="0"/>
              </a:rPr>
              <a:t>1 F.T.E.</a:t>
            </a:r>
          </a:p>
        </p:txBody>
      </p:sp>
      <p:pic>
        <p:nvPicPr>
          <p:cNvPr id="9" name="Picture 7"/>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6007883" y="4489205"/>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29982" y="4881890"/>
            <a:ext cx="3943350" cy="261610"/>
          </a:xfrm>
          <a:prstGeom prst="rect">
            <a:avLst/>
          </a:prstGeom>
          <a:noFill/>
        </p:spPr>
        <p:txBody>
          <a:bodyPr wrap="square" rtlCol="0">
            <a:spAutoFit/>
          </a:bodyPr>
          <a:lstStyle/>
          <a:p>
            <a:r>
              <a:rPr lang="en-US" sz="1100" dirty="0" smtClean="0"/>
              <a:t>This example is for hypothetical purposes only</a:t>
            </a:r>
            <a:endParaRPr lang="en-US" sz="1100" dirty="0"/>
          </a:p>
        </p:txBody>
      </p:sp>
    </p:spTree>
    <p:extLst>
      <p:ext uri="{BB962C8B-B14F-4D97-AF65-F5344CB8AC3E}">
        <p14:creationId xmlns:p14="http://schemas.microsoft.com/office/powerpoint/2010/main" val="159544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5" name="Text Box 4"/>
          <p:cNvSpPr txBox="1">
            <a:spLocks noGrp="1" noChangeArrowheads="1"/>
          </p:cNvSpPr>
          <p:nvPr>
            <p:ph type="body" idx="4294967295"/>
          </p:nvPr>
        </p:nvSpPr>
        <p:spPr>
          <a:xfrm>
            <a:off x="662151" y="1016977"/>
            <a:ext cx="8343959" cy="4188069"/>
          </a:xfrm>
          <a:prstGeom prst="rect">
            <a:avLst/>
          </a:prstGeom>
          <a:noFill/>
          <a:ln/>
        </p:spPr>
        <p:txBody>
          <a:bodyPr>
            <a:normAutofit/>
          </a:bodyPr>
          <a:lstStyle/>
          <a:p>
            <a:pPr>
              <a:lnSpc>
                <a:spcPct val="120000"/>
              </a:lnSpc>
              <a:spcAft>
                <a:spcPts val="0"/>
              </a:spcAft>
              <a:buFont typeface="Wingdings" pitchFamily="2" charset="2"/>
              <a:buNone/>
            </a:pPr>
            <a:r>
              <a:rPr lang="en-US" sz="1800" b="0" dirty="0">
                <a:latin typeface="Trebuchet MS" panose="020B0603020202020204" pitchFamily="34" charset="0"/>
              </a:rPr>
              <a:t>Aid membership also includes</a:t>
            </a:r>
            <a:r>
              <a:rPr lang="en-US" sz="1800" b="0" dirty="0" smtClean="0">
                <a:latin typeface="Trebuchet MS" pitchFamily="34" charset="0"/>
              </a:rPr>
              <a:t>:</a:t>
            </a:r>
          </a:p>
          <a:p>
            <a:pPr>
              <a:lnSpc>
                <a:spcPct val="120000"/>
              </a:lnSpc>
              <a:spcAft>
                <a:spcPts val="0"/>
              </a:spcAft>
              <a:buFont typeface="Wingdings" pitchFamily="2" charset="2"/>
              <a:buNone/>
            </a:pPr>
            <a:endParaRPr lang="en-US" sz="800" b="0" dirty="0">
              <a:latin typeface="Trebuchet MS" pitchFamily="34" charset="0"/>
            </a:endParaRPr>
          </a:p>
          <a:p>
            <a:pPr marL="457200" indent="-392113">
              <a:lnSpc>
                <a:spcPct val="120000"/>
              </a:lnSpc>
              <a:spcAft>
                <a:spcPts val="0"/>
              </a:spcAft>
              <a:buFont typeface="Wingdings" pitchFamily="2" charset="2"/>
              <a:buNone/>
              <a:tabLst>
                <a:tab pos="633413" algn="l"/>
              </a:tabLst>
            </a:pPr>
            <a:r>
              <a:rPr lang="en-US" sz="1800" b="0" dirty="0">
                <a:latin typeface="Trebuchet MS" pitchFamily="34" charset="0"/>
              </a:rPr>
              <a:t>	-	</a:t>
            </a:r>
            <a:r>
              <a:rPr lang="en-US" sz="1800" b="0" dirty="0" smtClean="0">
                <a:latin typeface="Trebuchet MS" pitchFamily="34" charset="0"/>
              </a:rPr>
              <a:t>Challenge Academy Students</a:t>
            </a:r>
            <a:endParaRPr lang="en-US" sz="1800" b="0" dirty="0">
              <a:latin typeface="Trebuchet MS" pitchFamily="34" charset="0"/>
            </a:endParaRPr>
          </a:p>
          <a:p>
            <a:pPr marL="457200" indent="-392113">
              <a:lnSpc>
                <a:spcPct val="120000"/>
              </a:lnSpc>
              <a:spcAft>
                <a:spcPts val="0"/>
              </a:spcAft>
              <a:buFont typeface="Wingdings" pitchFamily="2" charset="2"/>
              <a:buNone/>
              <a:tabLst>
                <a:tab pos="633413" algn="l"/>
              </a:tabLst>
            </a:pPr>
            <a:r>
              <a:rPr lang="en-US" sz="1800" b="0" dirty="0">
                <a:latin typeface="Trebuchet MS" pitchFamily="34" charset="0"/>
              </a:rPr>
              <a:t>	-	Second Chance Partnership Students</a:t>
            </a:r>
          </a:p>
          <a:p>
            <a:pPr marL="457200" indent="-392113">
              <a:lnSpc>
                <a:spcPct val="120000"/>
              </a:lnSpc>
              <a:spcAft>
                <a:spcPts val="0"/>
              </a:spcAft>
              <a:buFont typeface="Wingdings" pitchFamily="2" charset="2"/>
              <a:buNone/>
              <a:tabLst>
                <a:tab pos="633413" algn="l"/>
              </a:tabLst>
            </a:pPr>
            <a:r>
              <a:rPr lang="en-US" sz="1800" b="0" dirty="0">
                <a:latin typeface="Trebuchet MS" pitchFamily="34" charset="0"/>
              </a:rPr>
              <a:t>	-	Part-time Attendance F.T.E. of </a:t>
            </a:r>
            <a:r>
              <a:rPr lang="en-US" sz="1800" b="0" dirty="0" smtClean="0">
                <a:latin typeface="Trebuchet MS" pitchFamily="34" charset="0"/>
              </a:rPr>
              <a:t>Resident and Non-Resident 		Private/Home-Schooled </a:t>
            </a:r>
            <a:r>
              <a:rPr lang="en-US" sz="1800" b="0" dirty="0">
                <a:latin typeface="Trebuchet MS" pitchFamily="34" charset="0"/>
              </a:rPr>
              <a:t>Students</a:t>
            </a:r>
          </a:p>
          <a:p>
            <a:pPr marL="457200" indent="-392113">
              <a:lnSpc>
                <a:spcPct val="120000"/>
              </a:lnSpc>
              <a:spcAft>
                <a:spcPts val="0"/>
              </a:spcAft>
              <a:buFont typeface="Wingdings" pitchFamily="2" charset="2"/>
              <a:buNone/>
              <a:tabLst>
                <a:tab pos="633413" algn="l"/>
              </a:tabLst>
            </a:pPr>
            <a:r>
              <a:rPr lang="en-US" sz="1800" b="0" dirty="0">
                <a:latin typeface="Trebuchet MS" pitchFamily="34" charset="0"/>
              </a:rPr>
              <a:t>	-	Foster Group Home </a:t>
            </a:r>
            <a:r>
              <a:rPr lang="en-US" sz="1800" b="0" dirty="0" smtClean="0">
                <a:latin typeface="Trebuchet MS" pitchFamily="34" charset="0"/>
              </a:rPr>
              <a:t>Students</a:t>
            </a:r>
          </a:p>
          <a:p>
            <a:pPr marL="457200" indent="-392113">
              <a:lnSpc>
                <a:spcPct val="120000"/>
              </a:lnSpc>
              <a:spcAft>
                <a:spcPts val="0"/>
              </a:spcAft>
              <a:buFont typeface="Wingdings" pitchFamily="2" charset="2"/>
              <a:buNone/>
              <a:tabLst>
                <a:tab pos="633413" algn="l"/>
              </a:tabLst>
            </a:pPr>
            <a:r>
              <a:rPr lang="en-US" sz="1800" b="0" dirty="0">
                <a:latin typeface="Trebuchet MS" pitchFamily="34" charset="0"/>
              </a:rPr>
              <a:t>	</a:t>
            </a:r>
            <a:r>
              <a:rPr lang="en-US" sz="1800" b="0" dirty="0" smtClean="0">
                <a:latin typeface="Trebuchet MS" pitchFamily="34" charset="0"/>
              </a:rPr>
              <a:t>-	Wisconsin Parental Choice Program Students</a:t>
            </a:r>
          </a:p>
          <a:p>
            <a:pPr marL="457200" indent="-392113">
              <a:lnSpc>
                <a:spcPct val="120000"/>
              </a:lnSpc>
              <a:spcAft>
                <a:spcPts val="0"/>
              </a:spcAft>
              <a:buFont typeface="Wingdings" pitchFamily="2" charset="2"/>
              <a:buNone/>
              <a:tabLst>
                <a:tab pos="633413" algn="l"/>
              </a:tabLst>
            </a:pPr>
            <a:r>
              <a:rPr lang="en-US" sz="1800" b="0" dirty="0">
                <a:latin typeface="Trebuchet MS" pitchFamily="34" charset="0"/>
              </a:rPr>
              <a:t>	</a:t>
            </a:r>
            <a:r>
              <a:rPr lang="en-US" sz="1800" b="0" dirty="0" smtClean="0">
                <a:latin typeface="Trebuchet MS" pitchFamily="34" charset="0"/>
              </a:rPr>
              <a:t>-	Special Needs Scholarship Program Students</a:t>
            </a:r>
            <a:endParaRPr lang="en-US" sz="1800" b="0" dirty="0">
              <a:latin typeface="Trebuchet MS" pitchFamily="34" charset="0"/>
            </a:endParaRPr>
          </a:p>
          <a:p>
            <a:pPr>
              <a:lnSpc>
                <a:spcPct val="120000"/>
              </a:lnSpc>
              <a:spcAft>
                <a:spcPts val="0"/>
              </a:spcAft>
              <a:buFont typeface="Wingdings" pitchFamily="2" charset="2"/>
              <a:buNone/>
            </a:pPr>
            <a:endParaRPr lang="en-US" sz="800" b="0" dirty="0">
              <a:latin typeface="Trebuchet MS" pitchFamily="34" charset="0"/>
            </a:endParaRPr>
          </a:p>
          <a:p>
            <a:pPr>
              <a:lnSpc>
                <a:spcPct val="120000"/>
              </a:lnSpc>
              <a:spcAft>
                <a:spcPts val="0"/>
              </a:spcAft>
              <a:buFont typeface="Wingdings" pitchFamily="2" charset="2"/>
              <a:buNone/>
            </a:pPr>
            <a:r>
              <a:rPr lang="en-US" sz="1800" b="0" dirty="0" smtClean="0">
                <a:latin typeface="Trebuchet MS" pitchFamily="34" charset="0"/>
              </a:rPr>
              <a:t>See: </a:t>
            </a:r>
            <a:r>
              <a:rPr lang="en-US" sz="1800" b="0" dirty="0" smtClean="0">
                <a:latin typeface="Trebuchet MS" pitchFamily="34" charset="0"/>
                <a:hlinkClick r:id="rId2"/>
              </a:rPr>
              <a:t>http</a:t>
            </a:r>
            <a:r>
              <a:rPr lang="en-US" sz="1800" b="0" dirty="0">
                <a:latin typeface="Trebuchet MS" pitchFamily="34" charset="0"/>
                <a:hlinkClick r:id="rId2"/>
              </a:rPr>
              <a:t>://dpi.wi.gov/sfs/children/enrollment/membership-info-reporting</a:t>
            </a:r>
            <a:endParaRPr lang="en-US" sz="1400" b="0" dirty="0" smtClean="0">
              <a:latin typeface="Trebuchet MS" panose="020B0603020202020204" pitchFamily="34" charset="0"/>
            </a:endParaRPr>
          </a:p>
          <a:p>
            <a:pPr>
              <a:lnSpc>
                <a:spcPct val="120000"/>
              </a:lnSpc>
              <a:spcAft>
                <a:spcPts val="0"/>
              </a:spcAft>
              <a:buFont typeface="Wingdings" pitchFamily="2" charset="2"/>
              <a:buNone/>
            </a:pPr>
            <a:endParaRPr lang="en-US" sz="1800" b="0" dirty="0">
              <a:effectLst/>
              <a:latin typeface="Trebuchet MS" pitchFamily="34" charset="0"/>
            </a:endParaRPr>
          </a:p>
        </p:txBody>
      </p:sp>
      <p:pic>
        <p:nvPicPr>
          <p:cNvPr id="4" name="Picture 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6007883" y="4489205"/>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849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Factor: Spending (Shared Cost)</a:t>
            </a:r>
            <a:endParaRPr lang="en-US" sz="2800" b="1" u="sng"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9" name="Rectangle 3"/>
          <p:cNvSpPr txBox="1">
            <a:spLocks noChangeArrowheads="1"/>
          </p:cNvSpPr>
          <p:nvPr/>
        </p:nvSpPr>
        <p:spPr>
          <a:xfrm>
            <a:off x="1088571" y="1501081"/>
            <a:ext cx="7061898" cy="3422614"/>
          </a:xfrm>
          <a:prstGeom prst="rect">
            <a:avLst/>
          </a:prstGeom>
          <a:noFill/>
        </p:spPr>
        <p:txBody>
          <a:bodyPr vert="horz" lIns="90488" tIns="44450" rIns="90488" bIns="44450" rtlCol="0">
            <a:norm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314325">
              <a:lnSpc>
                <a:spcPct val="80000"/>
              </a:lnSpc>
              <a:spcBef>
                <a:spcPts val="600"/>
              </a:spcBef>
              <a:spcAft>
                <a:spcPts val="600"/>
              </a:spcAft>
              <a:buSzPct val="100000"/>
              <a:buFont typeface="Wingdings" panose="05000000000000000000" pitchFamily="2" charset="2"/>
              <a:buChar char="§"/>
            </a:pPr>
            <a:endParaRPr lang="en-US" sz="700" b="0" dirty="0" smtClean="0">
              <a:solidFill>
                <a:srgbClr val="FF0000"/>
              </a:solidFill>
              <a:latin typeface="Trebuchet MS" panose="020B0603020202020204" pitchFamily="34" charset="0"/>
            </a:endParaRPr>
          </a:p>
          <a:p>
            <a:pPr defTabSz="314325">
              <a:lnSpc>
                <a:spcPct val="80000"/>
              </a:lnSpc>
              <a:spcBef>
                <a:spcPts val="600"/>
              </a:spcBef>
              <a:spcAft>
                <a:spcPts val="600"/>
              </a:spcAft>
              <a:buSzPct val="100000"/>
              <a:buFont typeface="Wingdings" panose="05000000000000000000" pitchFamily="2" charset="2"/>
              <a:buChar char="§"/>
            </a:pPr>
            <a:r>
              <a:rPr lang="en-US" sz="2000" b="0" dirty="0" smtClean="0">
                <a:solidFill>
                  <a:srgbClr val="FF0000"/>
                </a:solidFill>
                <a:latin typeface="Trebuchet MS" panose="020B0603020202020204" pitchFamily="34" charset="0"/>
              </a:rPr>
              <a:t>Local Property Tax</a:t>
            </a:r>
          </a:p>
          <a:p>
            <a:pPr defTabSz="314325">
              <a:lnSpc>
                <a:spcPct val="80000"/>
              </a:lnSpc>
              <a:spcBef>
                <a:spcPts val="600"/>
              </a:spcBef>
              <a:spcAft>
                <a:spcPts val="600"/>
              </a:spcAft>
              <a:buSzPct val="100000"/>
              <a:buFont typeface="Wingdings" panose="05000000000000000000" pitchFamily="2" charset="2"/>
              <a:buChar char="§"/>
            </a:pPr>
            <a:r>
              <a:rPr lang="en-US" sz="2000" b="0" dirty="0" smtClean="0">
                <a:solidFill>
                  <a:srgbClr val="FF0000"/>
                </a:solidFill>
                <a:latin typeface="Trebuchet MS" panose="020B0603020202020204" pitchFamily="34" charset="0"/>
              </a:rPr>
              <a:t>State Equalization Aid</a:t>
            </a:r>
            <a:r>
              <a:rPr lang="en-US" sz="2000" b="0" dirty="0" smtClean="0">
                <a:latin typeface="Trebuchet MS" panose="020B0603020202020204" pitchFamily="34" charset="0"/>
              </a:rPr>
              <a:t>	</a:t>
            </a:r>
          </a:p>
          <a:p>
            <a:pPr defTabSz="314325">
              <a:lnSpc>
                <a:spcPct val="80000"/>
              </a:lnSpc>
              <a:spcBef>
                <a:spcPts val="600"/>
              </a:spcBef>
              <a:spcAft>
                <a:spcPts val="600"/>
              </a:spcAft>
              <a:buSzPct val="100000"/>
              <a:buFont typeface="Wingdings" panose="05000000000000000000" pitchFamily="2" charset="2"/>
              <a:buChar char="§"/>
            </a:pPr>
            <a:r>
              <a:rPr lang="en-US" sz="2000" b="0" dirty="0" smtClean="0">
                <a:latin typeface="Trebuchet MS" panose="020B0603020202020204" pitchFamily="34" charset="0"/>
              </a:rPr>
              <a:t>State Categorical Aid (transportation, library,  	bilingual aids)</a:t>
            </a:r>
          </a:p>
          <a:p>
            <a:pPr defTabSz="314325">
              <a:lnSpc>
                <a:spcPct val="80000"/>
              </a:lnSpc>
              <a:spcBef>
                <a:spcPts val="600"/>
              </a:spcBef>
              <a:spcAft>
                <a:spcPts val="600"/>
              </a:spcAft>
              <a:buSzPct val="100000"/>
              <a:buFont typeface="Wingdings" panose="05000000000000000000" pitchFamily="2" charset="2"/>
              <a:buChar char="§"/>
            </a:pPr>
            <a:r>
              <a:rPr lang="en-US" sz="2000" b="0" dirty="0" smtClean="0">
                <a:latin typeface="Trebuchet MS" panose="020B0603020202020204" pitchFamily="34" charset="0"/>
              </a:rPr>
              <a:t>Federal Aid (Title Programs, IDEA)</a:t>
            </a:r>
          </a:p>
          <a:p>
            <a:pPr defTabSz="314325">
              <a:lnSpc>
                <a:spcPct val="80000"/>
              </a:lnSpc>
              <a:spcBef>
                <a:spcPts val="600"/>
              </a:spcBef>
              <a:spcAft>
                <a:spcPts val="600"/>
              </a:spcAft>
              <a:buSzPct val="100000"/>
              <a:buFont typeface="Wingdings" panose="05000000000000000000" pitchFamily="2" charset="2"/>
              <a:buChar char="§"/>
            </a:pPr>
            <a:r>
              <a:rPr lang="en-US" sz="2000" b="0" dirty="0" smtClean="0">
                <a:latin typeface="Trebuchet MS" panose="020B0603020202020204" pitchFamily="34" charset="0"/>
              </a:rPr>
              <a:t>State Grants</a:t>
            </a:r>
          </a:p>
          <a:p>
            <a:pPr defTabSz="314325">
              <a:lnSpc>
                <a:spcPct val="80000"/>
              </a:lnSpc>
              <a:spcBef>
                <a:spcPts val="600"/>
              </a:spcBef>
              <a:spcAft>
                <a:spcPts val="600"/>
              </a:spcAft>
              <a:buSzPct val="100000"/>
              <a:buFont typeface="Wingdings" panose="05000000000000000000" pitchFamily="2" charset="2"/>
              <a:buChar char="§"/>
            </a:pPr>
            <a:r>
              <a:rPr lang="en-US" sz="2000" b="0" dirty="0" smtClean="0">
                <a:latin typeface="Trebuchet MS" panose="020B0603020202020204" pitchFamily="34" charset="0"/>
              </a:rPr>
              <a:t>Fees (be careful with what fees you charge)</a:t>
            </a:r>
          </a:p>
        </p:txBody>
      </p:sp>
      <p:sp>
        <p:nvSpPr>
          <p:cNvPr id="2" name="Rectangle 1"/>
          <p:cNvSpPr/>
          <p:nvPr/>
        </p:nvSpPr>
        <p:spPr>
          <a:xfrm>
            <a:off x="800100" y="1121269"/>
            <a:ext cx="8117113" cy="313932"/>
          </a:xfrm>
          <a:prstGeom prst="rect">
            <a:avLst/>
          </a:prstGeom>
        </p:spPr>
        <p:txBody>
          <a:bodyPr wrap="square">
            <a:spAutoFit/>
          </a:bodyPr>
          <a:lstStyle/>
          <a:p>
            <a:pPr marL="625475" indent="-625475" defTabSz="314325">
              <a:lnSpc>
                <a:spcPct val="80000"/>
              </a:lnSpc>
              <a:spcBef>
                <a:spcPts val="600"/>
              </a:spcBef>
              <a:spcAft>
                <a:spcPts val="600"/>
              </a:spcAft>
              <a:buFontTx/>
              <a:buNone/>
              <a:tabLst>
                <a:tab pos="457200" algn="l"/>
                <a:tab pos="1722438" algn="l"/>
              </a:tabLst>
            </a:pPr>
            <a:r>
              <a:rPr lang="en-US" sz="1800" dirty="0">
                <a:latin typeface="Trebuchet MS" panose="020B0603020202020204" pitchFamily="34" charset="0"/>
              </a:rPr>
              <a:t>A district gets all types of revenue to fund their educational programs:</a:t>
            </a:r>
          </a:p>
        </p:txBody>
      </p:sp>
      <p:pic>
        <p:nvPicPr>
          <p:cNvPr id="5" name="Picture 6" descr="Image result for shared cost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6958662" y="3803622"/>
            <a:ext cx="2185337" cy="133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24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2"/>
          <p:cNvSpPr txBox="1">
            <a:spLocks noChangeArrowheads="1"/>
          </p:cNvSpPr>
          <p:nvPr/>
        </p:nvSpPr>
        <p:spPr bwMode="auto">
          <a:xfrm>
            <a:off x="119016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General Fund Shared Cost</a:t>
            </a:r>
          </a:p>
        </p:txBody>
      </p:sp>
      <p:graphicFrame>
        <p:nvGraphicFramePr>
          <p:cNvPr id="6" name="Chart 5"/>
          <p:cNvGraphicFramePr/>
          <p:nvPr>
            <p:extLst/>
          </p:nvPr>
        </p:nvGraphicFramePr>
        <p:xfrm>
          <a:off x="186079" y="980084"/>
          <a:ext cx="6407073" cy="39018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447982" y="1159107"/>
            <a:ext cx="2631282" cy="1323439"/>
          </a:xfrm>
          <a:prstGeom prst="rect">
            <a:avLst/>
          </a:prstGeom>
          <a:noFill/>
          <a:ln>
            <a:solidFill>
              <a:schemeClr val="tx1"/>
            </a:solidFill>
          </a:ln>
        </p:spPr>
        <p:txBody>
          <a:bodyPr wrap="square" rtlCol="0">
            <a:spAutoFit/>
          </a:bodyPr>
          <a:lstStyle/>
          <a:p>
            <a:pPr lvl="0" algn="ctr"/>
            <a:r>
              <a:rPr lang="en-US" sz="2000" dirty="0" smtClean="0">
                <a:solidFill>
                  <a:prstClr val="black"/>
                </a:solidFill>
                <a:latin typeface="Calibri" panose="020F0502020204030204" pitchFamily="34" charset="0"/>
              </a:rPr>
              <a:t>Expenditures </a:t>
            </a:r>
            <a:r>
              <a:rPr lang="en-US" sz="2000" dirty="0">
                <a:solidFill>
                  <a:prstClr val="black"/>
                </a:solidFill>
                <a:latin typeface="Calibri" panose="020F0502020204030204" pitchFamily="34" charset="0"/>
              </a:rPr>
              <a:t>that are funded by State General Aid and Local Property </a:t>
            </a:r>
            <a:r>
              <a:rPr lang="en-US" sz="2000" dirty="0" smtClean="0">
                <a:solidFill>
                  <a:prstClr val="black"/>
                </a:solidFill>
                <a:latin typeface="Calibri" panose="020F0502020204030204" pitchFamily="34" charset="0"/>
              </a:rPr>
              <a:t>Tax</a:t>
            </a:r>
            <a:endParaRPr lang="en-US" sz="2000" dirty="0">
              <a:solidFill>
                <a:prstClr val="black"/>
              </a:solidFill>
              <a:latin typeface="Calibri" panose="020F0502020204030204" pitchFamily="34" charset="0"/>
            </a:endParaRPr>
          </a:p>
        </p:txBody>
      </p:sp>
      <p:sp>
        <p:nvSpPr>
          <p:cNvPr id="8" name="TextBox 7"/>
          <p:cNvSpPr txBox="1"/>
          <p:nvPr/>
        </p:nvSpPr>
        <p:spPr>
          <a:xfrm>
            <a:off x="6593152" y="2577393"/>
            <a:ext cx="2340942" cy="1323439"/>
          </a:xfrm>
          <a:prstGeom prst="rect">
            <a:avLst/>
          </a:prstGeom>
          <a:noFill/>
          <a:ln>
            <a:solidFill>
              <a:schemeClr val="tx1"/>
            </a:solidFill>
          </a:ln>
        </p:spPr>
        <p:txBody>
          <a:bodyPr wrap="square" rtlCol="0">
            <a:spAutoFit/>
          </a:bodyPr>
          <a:lstStyle/>
          <a:p>
            <a:pPr lvl="0" algn="ctr"/>
            <a:r>
              <a:rPr lang="en-US" sz="2000" dirty="0">
                <a:solidFill>
                  <a:prstClr val="black"/>
                </a:solidFill>
                <a:latin typeface="Calibri" panose="020F0502020204030204" pitchFamily="34" charset="0"/>
              </a:rPr>
              <a:t>$1 in </a:t>
            </a:r>
            <a:r>
              <a:rPr lang="en-US" sz="2000" dirty="0" smtClean="0">
                <a:solidFill>
                  <a:prstClr val="black"/>
                </a:solidFill>
                <a:latin typeface="Calibri" panose="020F0502020204030204" pitchFamily="34" charset="0"/>
              </a:rPr>
              <a:t>debt </a:t>
            </a:r>
            <a:r>
              <a:rPr lang="en-US" sz="2000" dirty="0">
                <a:solidFill>
                  <a:prstClr val="black"/>
                </a:solidFill>
                <a:latin typeface="Calibri" panose="020F0502020204030204" pitchFamily="34" charset="0"/>
              </a:rPr>
              <a:t>s</a:t>
            </a:r>
            <a:r>
              <a:rPr lang="en-US" sz="2000" dirty="0" smtClean="0">
                <a:solidFill>
                  <a:prstClr val="black"/>
                </a:solidFill>
                <a:latin typeface="Calibri" panose="020F0502020204030204" pitchFamily="34" charset="0"/>
              </a:rPr>
              <a:t>ervice costs </a:t>
            </a:r>
            <a:r>
              <a:rPr lang="en-US" sz="2000" dirty="0">
                <a:solidFill>
                  <a:prstClr val="black"/>
                </a:solidFill>
                <a:latin typeface="Calibri" panose="020F0502020204030204" pitchFamily="34" charset="0"/>
              </a:rPr>
              <a:t>is treated the same as $1 in teacher </a:t>
            </a:r>
            <a:r>
              <a:rPr lang="en-US" sz="2000" dirty="0" smtClean="0">
                <a:solidFill>
                  <a:prstClr val="black"/>
                </a:solidFill>
                <a:latin typeface="Calibri" panose="020F0502020204030204" pitchFamily="34" charset="0"/>
              </a:rPr>
              <a:t>salaries</a:t>
            </a:r>
            <a:endParaRPr lang="en-US" sz="2000" dirty="0">
              <a:solidFill>
                <a:prstClr val="black"/>
              </a:solidFill>
              <a:latin typeface="Calibri" panose="020F0502020204030204" pitchFamily="34" charset="0"/>
            </a:endParaRPr>
          </a:p>
        </p:txBody>
      </p:sp>
      <p:pic>
        <p:nvPicPr>
          <p:cNvPr id="9" name="Picture 6" descr="Image result for shared cost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6958662" y="3803622"/>
            <a:ext cx="2185337" cy="13398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2916" y="4881890"/>
            <a:ext cx="3943350" cy="261610"/>
          </a:xfrm>
          <a:prstGeom prst="rect">
            <a:avLst/>
          </a:prstGeom>
          <a:noFill/>
        </p:spPr>
        <p:txBody>
          <a:bodyPr wrap="square" rtlCol="0">
            <a:spAutoFit/>
          </a:bodyPr>
          <a:lstStyle/>
          <a:p>
            <a:r>
              <a:rPr lang="en-US" sz="1100" dirty="0" smtClean="0"/>
              <a:t>This example is for hypothetical purposes only</a:t>
            </a:r>
            <a:endParaRPr lang="en-US" sz="1100" dirty="0"/>
          </a:p>
        </p:txBody>
      </p:sp>
    </p:spTree>
    <p:extLst>
      <p:ext uri="{BB962C8B-B14F-4D97-AF65-F5344CB8AC3E}">
        <p14:creationId xmlns:p14="http://schemas.microsoft.com/office/powerpoint/2010/main" val="1269984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395248" y="1204544"/>
            <a:ext cx="6353504" cy="1706165"/>
          </a:xfrm>
        </p:spPr>
        <p:txBody>
          <a:bodyPr>
            <a:noAutofit/>
          </a:bodyPr>
          <a:lstStyle/>
          <a:p>
            <a:pPr>
              <a:spcAft>
                <a:spcPts val="450"/>
              </a:spcAft>
              <a:buClr>
                <a:srgbClr val="FF0000"/>
              </a:buClr>
              <a:buSzPct val="100000"/>
              <a:buFont typeface="Wingdings" panose="05000000000000000000" pitchFamily="2" charset="2"/>
              <a:buChar char="§"/>
              <a:defRPr/>
            </a:pPr>
            <a:r>
              <a:rPr lang="en-US" sz="1800" b="0" dirty="0">
                <a:latin typeface="Trebuchet MS" panose="020B0603020202020204" pitchFamily="34" charset="0"/>
              </a:rPr>
              <a:t>State “shares” in district costs funded by state aid and local levy.</a:t>
            </a:r>
          </a:p>
          <a:p>
            <a:pPr>
              <a:spcAft>
                <a:spcPts val="450"/>
              </a:spcAft>
              <a:buClr>
                <a:srgbClr val="FF0000"/>
              </a:buClr>
              <a:buSzPct val="100000"/>
              <a:buFont typeface="Wingdings" panose="05000000000000000000" pitchFamily="2" charset="2"/>
              <a:buChar char="§"/>
              <a:defRPr/>
            </a:pPr>
            <a:r>
              <a:rPr lang="en-US" sz="1800" b="0" dirty="0">
                <a:latin typeface="Trebuchet MS" panose="020B0603020202020204" pitchFamily="34" charset="0"/>
              </a:rPr>
              <a:t>Aid is based on a district’s ability to fund expenditures, as measured by its property wealth per member</a:t>
            </a:r>
            <a:r>
              <a:rPr lang="en-US" sz="1800" b="0" dirty="0" smtClean="0">
                <a:latin typeface="Trebuchet MS" panose="020B0603020202020204" pitchFamily="34" charset="0"/>
              </a:rPr>
              <a:t>.</a:t>
            </a:r>
            <a:endParaRPr lang="en-US" sz="1800" b="0" dirty="0">
              <a:latin typeface="Trebuchet MS" panose="020B0603020202020204" pitchFamily="34" charset="0"/>
            </a:endParaRPr>
          </a:p>
          <a:p>
            <a:pPr marL="205740" indent="-205740">
              <a:spcAft>
                <a:spcPts val="450"/>
              </a:spcAft>
              <a:buClr>
                <a:srgbClr val="FF0000"/>
              </a:buClr>
              <a:buSzPct val="100000"/>
              <a:buFont typeface="Wingdings" pitchFamily="2" charset="2"/>
              <a:buChar char="ü"/>
              <a:defRPr/>
            </a:pPr>
            <a:endParaRPr lang="en-US" sz="1800" b="0" dirty="0">
              <a:latin typeface="Trebuchet MS" panose="020B0603020202020204" pitchFamily="34" charset="0"/>
            </a:endParaRPr>
          </a:p>
          <a:p>
            <a:pPr marL="205740" indent="-205740">
              <a:spcAft>
                <a:spcPts val="450"/>
              </a:spcAft>
              <a:buClr>
                <a:srgbClr val="FF0000"/>
              </a:buClr>
              <a:buSzPct val="100000"/>
              <a:buFont typeface="Wingdings" pitchFamily="2" charset="2"/>
              <a:buChar char="ü"/>
              <a:defRPr/>
            </a:pPr>
            <a:endParaRPr lang="en-US" sz="1800" b="0" dirty="0">
              <a:latin typeface="Trebuchet MS" panose="020B0603020202020204" pitchFamily="34" charset="0"/>
            </a:endParaRPr>
          </a:p>
        </p:txBody>
      </p:sp>
      <p:sp>
        <p:nvSpPr>
          <p:cNvPr id="142340" name="Text Box 4"/>
          <p:cNvSpPr txBox="1">
            <a:spLocks noChangeArrowheads="1"/>
          </p:cNvSpPr>
          <p:nvPr/>
        </p:nvSpPr>
        <p:spPr bwMode="auto">
          <a:xfrm>
            <a:off x="1289955" y="3243757"/>
            <a:ext cx="6608569" cy="1200329"/>
          </a:xfrm>
          <a:prstGeom prst="rect">
            <a:avLst/>
          </a:prstGeom>
          <a:solidFill>
            <a:schemeClr val="accent1"/>
          </a:solidFill>
          <a:ln w="19050">
            <a:solidFill>
              <a:schemeClr val="accent1"/>
            </a:solidFill>
            <a:miter lim="800000"/>
            <a:headEnd/>
            <a:tailEnd/>
          </a:ln>
        </p:spPr>
        <p:txBody>
          <a:bodyPr wrap="square" lIns="182880" tIns="182880" rIns="182880" bIns="182880">
            <a:spAutoFit/>
          </a:bodyPr>
          <a:lstStyle/>
          <a:p>
            <a:pPr algn="ctr" eaLnBrk="0" hangingPunct="0">
              <a:defRPr/>
            </a:pPr>
            <a:r>
              <a:rPr lang="en-US" sz="1800" u="sng" dirty="0">
                <a:solidFill>
                  <a:schemeClr val="bg1"/>
                </a:solidFill>
                <a:latin typeface="Trebuchet MS" panose="020B0603020202020204" pitchFamily="34" charset="0"/>
              </a:rPr>
              <a:t>Basic premise: </a:t>
            </a:r>
          </a:p>
          <a:p>
            <a:pPr algn="ctr" eaLnBrk="0" hangingPunct="0">
              <a:defRPr/>
            </a:pPr>
            <a:r>
              <a:rPr lang="en-US" sz="1800" dirty="0">
                <a:solidFill>
                  <a:schemeClr val="bg1"/>
                </a:solidFill>
                <a:latin typeface="Trebuchet MS" panose="020B0603020202020204" pitchFamily="34" charset="0"/>
              </a:rPr>
              <a:t>The more property wealth per member a district has, the </a:t>
            </a:r>
            <a:r>
              <a:rPr lang="en-US" sz="1800" dirty="0" smtClean="0">
                <a:solidFill>
                  <a:schemeClr val="bg1"/>
                </a:solidFill>
                <a:latin typeface="Trebuchet MS" panose="020B0603020202020204" pitchFamily="34" charset="0"/>
              </a:rPr>
              <a:t>less equalization </a:t>
            </a:r>
            <a:r>
              <a:rPr lang="en-US" sz="1800" dirty="0">
                <a:solidFill>
                  <a:schemeClr val="bg1"/>
                </a:solidFill>
                <a:latin typeface="Trebuchet MS" panose="020B0603020202020204" pitchFamily="34" charset="0"/>
              </a:rPr>
              <a:t>aid </a:t>
            </a:r>
            <a:r>
              <a:rPr lang="en-US" sz="1800" dirty="0" smtClean="0">
                <a:solidFill>
                  <a:schemeClr val="bg1"/>
                </a:solidFill>
                <a:latin typeface="Trebuchet MS" panose="020B0603020202020204" pitchFamily="34" charset="0"/>
              </a:rPr>
              <a:t>it will receive…….and </a:t>
            </a:r>
            <a:r>
              <a:rPr lang="en-US" sz="1800" dirty="0">
                <a:solidFill>
                  <a:schemeClr val="bg1"/>
                </a:solidFill>
                <a:latin typeface="Trebuchet MS" panose="020B0603020202020204" pitchFamily="34" charset="0"/>
              </a:rPr>
              <a:t>vice versa.</a:t>
            </a:r>
          </a:p>
        </p:txBody>
      </p:sp>
      <p:sp>
        <p:nvSpPr>
          <p:cNvPr id="9" name="Slide Number Placeholder 6"/>
          <p:cNvSpPr txBox="1">
            <a:spLocks/>
          </p:cNvSpPr>
          <p:nvPr/>
        </p:nvSpPr>
        <p:spPr>
          <a:xfrm>
            <a:off x="7086600" y="4767264"/>
            <a:ext cx="571500" cy="273844"/>
          </a:xfrm>
          <a:prstGeom prst="rect">
            <a:avLst/>
          </a:prstGeom>
        </p:spPr>
        <p:txBody>
          <a:bodyPr vert="horz" lIns="0" tIns="0" rIns="0" bIns="0" anchor="b"/>
          <a:lstStyle/>
          <a:p>
            <a:pPr algn="r" defTabSz="685800" fontAlgn="base">
              <a:spcBef>
                <a:spcPct val="0"/>
              </a:spcBef>
              <a:spcAft>
                <a:spcPct val="0"/>
              </a:spcAft>
              <a:defRPr/>
            </a:pPr>
            <a:endParaRPr lang="en-US" sz="900" dirty="0">
              <a:solidFill>
                <a:schemeClr val="tx2">
                  <a:shade val="90000"/>
                </a:schemeClr>
              </a:solidFill>
              <a:latin typeface="Arial" pitchFamily="34" charset="0"/>
            </a:endParaRPr>
          </a:p>
        </p:txBody>
      </p:sp>
      <p:sp>
        <p:nvSpPr>
          <p:cNvPr id="11" name="TextBox 52"/>
          <p:cNvSpPr txBox="1">
            <a:spLocks noChangeArrowheads="1"/>
          </p:cNvSpPr>
          <p:nvPr/>
        </p:nvSpPr>
        <p:spPr bwMode="auto">
          <a:xfrm>
            <a:off x="128995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a:t>
            </a:r>
          </a:p>
        </p:txBody>
      </p:sp>
      <p:sp>
        <p:nvSpPr>
          <p:cNvPr id="2" name="Rounded Rectangle 1"/>
          <p:cNvSpPr/>
          <p:nvPr/>
        </p:nvSpPr>
        <p:spPr>
          <a:xfrm rot="21070791">
            <a:off x="880095" y="3146954"/>
            <a:ext cx="2492617" cy="425135"/>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Image result for importan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244" y1="84673" x2="8244" y2="84673"/>
                        <a14:foregroundMark x1="8244" y1="84673" x2="8244" y2="84673"/>
                        <a14:foregroundMark x1="5649" y1="74372" x2="5649" y2="74372"/>
                        <a14:foregroundMark x1="5649" y1="74372" x2="5649" y2="74372"/>
                        <a14:foregroundMark x1="5344" y1="78643" x2="5344" y2="78643"/>
                        <a14:foregroundMark x1="13130" y1="80653" x2="13130" y2="80653"/>
                        <a14:foregroundMark x1="13130" y1="80653" x2="13130" y2="80653"/>
                        <a14:foregroundMark x1="21221" y1="76131" x2="21221" y2="76131"/>
                        <a14:foregroundMark x1="21221" y1="76131" x2="21221" y2="76131"/>
                        <a14:foregroundMark x1="20305" y1="82663" x2="20305" y2="82663"/>
                        <a14:foregroundMark x1="20305" y1="82663" x2="20305" y2="82663"/>
                        <a14:foregroundMark x1="18931" y1="78894" x2="18931" y2="78894"/>
                        <a14:foregroundMark x1="18931" y1="78894" x2="18931" y2="78894"/>
                        <a14:foregroundMark x1="18168" y1="77638" x2="18168" y2="77638"/>
                        <a14:foregroundMark x1="21832" y1="71608" x2="21832" y2="71608"/>
                        <a14:foregroundMark x1="23206" y1="66834" x2="23206" y2="66834"/>
                        <a14:foregroundMark x1="23206" y1="66834" x2="23206" y2="66834"/>
                        <a14:foregroundMark x1="30992" y1="68090" x2="30992" y2="68090"/>
                        <a14:foregroundMark x1="30992" y1="68090" x2="30992" y2="68090"/>
                        <a14:foregroundMark x1="34809" y1="63065" x2="34809" y2="63065"/>
                        <a14:foregroundMark x1="34809" y1="63065" x2="34809" y2="63065"/>
                        <a14:foregroundMark x1="33282" y1="67085" x2="33282" y2="67085"/>
                        <a14:foregroundMark x1="33282" y1="67085" x2="33282" y2="67085"/>
                        <a14:foregroundMark x1="40000" y1="62563" x2="40000" y2="62563"/>
                        <a14:foregroundMark x1="40000" y1="62563" x2="40000" y2="62563"/>
                        <a14:foregroundMark x1="43511" y1="55276" x2="43511" y2="55276"/>
                        <a14:foregroundMark x1="43511" y1="55276" x2="43511" y2="55276"/>
                        <a14:foregroundMark x1="48092" y1="51508" x2="48092" y2="51508"/>
                        <a14:foregroundMark x1="48092" y1="51508" x2="48092" y2="51508"/>
                        <a14:foregroundMark x1="51908" y1="46482" x2="51908" y2="46482"/>
                        <a14:foregroundMark x1="51908" y1="46482" x2="51908" y2="46482"/>
                        <a14:foregroundMark x1="53282" y1="39950" x2="53282" y2="39950"/>
                        <a14:foregroundMark x1="53282" y1="39950" x2="53282" y2="39950"/>
                        <a14:foregroundMark x1="57710" y1="39447" x2="57710" y2="39447"/>
                        <a14:foregroundMark x1="57710" y1="39447" x2="57710" y2="39447"/>
                        <a14:foregroundMark x1="59389" y1="34422" x2="59389" y2="34422"/>
                        <a14:foregroundMark x1="59389" y1="34422" x2="59389" y2="34422"/>
                        <a14:foregroundMark x1="65344" y1="39950" x2="65344" y2="39950"/>
                        <a14:foregroundMark x1="65344" y1="39950" x2="65344" y2="39950"/>
                        <a14:foregroundMark x1="67176" y1="39196" x2="67176" y2="39196"/>
                        <a14:foregroundMark x1="67176" y1="39196" x2="67176" y2="39196"/>
                        <a14:foregroundMark x1="73588" y1="30905" x2="73588" y2="30905"/>
                        <a14:foregroundMark x1="73588" y1="30905" x2="73588" y2="30905"/>
                        <a14:foregroundMark x1="72366" y1="28141" x2="72366" y2="28141"/>
                        <a14:foregroundMark x1="72366" y1="28141" x2="72366" y2="28141"/>
                        <a14:foregroundMark x1="73588" y1="24874" x2="73588" y2="24874"/>
                        <a14:foregroundMark x1="73588" y1="24874" x2="73588" y2="24874"/>
                        <a14:foregroundMark x1="75878" y1="18844" x2="75878" y2="18844"/>
                        <a14:foregroundMark x1="75878" y1="18844" x2="75878" y2="18844"/>
                        <a14:foregroundMark x1="77557" y1="22362" x2="77557" y2="22362"/>
                        <a14:foregroundMark x1="77557" y1="22362" x2="77557" y2="22362"/>
                        <a14:foregroundMark x1="78168" y1="23869" x2="78168" y2="23869"/>
                        <a14:foregroundMark x1="78168" y1="23869" x2="78168" y2="23869"/>
                        <a14:foregroundMark x1="79389" y1="16583" x2="79389" y2="16583"/>
                        <a14:foregroundMark x1="79389" y1="16583" x2="79389" y2="16583"/>
                        <a14:foregroundMark x1="84275" y1="13317" x2="84275" y2="13317"/>
                        <a14:foregroundMark x1="86107" y1="10553" x2="86107" y2="10553"/>
                        <a14:foregroundMark x1="86107" y1="10553" x2="86107" y2="10553"/>
                        <a14:foregroundMark x1="85496" y1="26382" x2="85496" y2="26382"/>
                        <a14:foregroundMark x1="85496" y1="26382" x2="85496" y2="26382"/>
                        <a14:foregroundMark x1="89160" y1="23618" x2="89160" y2="23618"/>
                        <a14:foregroundMark x1="89160" y1="23618" x2="89160" y2="23618"/>
                        <a14:foregroundMark x1="89618" y1="9045" x2="89618" y2="9045"/>
                        <a14:foregroundMark x1="89618" y1="9045" x2="89618" y2="9045"/>
                        <a14:foregroundMark x1="86565" y1="3015" x2="86565" y2="3015"/>
                        <a14:foregroundMark x1="86565" y1="3015" x2="86565" y2="3015"/>
                        <a14:foregroundMark x1="95115" y1="24623" x2="95115" y2="24623"/>
                        <a14:foregroundMark x1="95115" y1="24623" x2="95115" y2="24623"/>
                        <a14:foregroundMark x1="92214" y1="27889" x2="92214" y2="27889"/>
                        <a14:foregroundMark x1="92214" y1="27889" x2="92214" y2="27889"/>
                        <a14:foregroundMark x1="24122" y1="88945" x2="24122" y2="88945"/>
                        <a14:foregroundMark x1="24122" y1="88945" x2="24122" y2="88945"/>
                        <a14:foregroundMark x1="14198" y1="97236" x2="14198" y2="97236"/>
                        <a14:foregroundMark x1="14198" y1="97236" x2="14198" y2="97236"/>
                      </a14:backgroundRemoval>
                    </a14:imgEffect>
                  </a14:imgLayer>
                </a14:imgProps>
              </a:ext>
              <a:ext uri="{28A0092B-C50C-407E-A947-70E740481C1C}">
                <a14:useLocalDpi xmlns:a14="http://schemas.microsoft.com/office/drawing/2010/main" val="0"/>
              </a:ext>
            </a:extLst>
          </a:blip>
          <a:srcRect/>
          <a:stretch>
            <a:fillRect/>
          </a:stretch>
        </p:blipFill>
        <p:spPr bwMode="auto">
          <a:xfrm rot="1227254">
            <a:off x="781573" y="2542355"/>
            <a:ext cx="2689663" cy="163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426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nvPr>
        </p:nvGraphicFramePr>
        <p:xfrm>
          <a:off x="1619251" y="1923393"/>
          <a:ext cx="5981700" cy="276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45699" y="1283016"/>
            <a:ext cx="6055252" cy="341632"/>
          </a:xfrm>
          <a:prstGeom prst="rect">
            <a:avLst/>
          </a:prstGeom>
        </p:spPr>
        <p:txBody>
          <a:bodyPr wrap="square">
            <a:spAutoFit/>
          </a:bodyPr>
          <a:lstStyle/>
          <a:p>
            <a:pPr algn="ctr" eaLnBrk="0" hangingPunct="0">
              <a:lnSpc>
                <a:spcPct val="90000"/>
              </a:lnSpc>
              <a:defRPr/>
            </a:pPr>
            <a:r>
              <a:rPr lang="en-US" sz="1800" dirty="0">
                <a:solidFill>
                  <a:srgbClr val="FF0000"/>
                </a:solidFill>
                <a:latin typeface="Trebuchet MS" panose="020B0603020202020204" pitchFamily="34" charset="0"/>
              </a:rPr>
              <a:t>What determines how much aid a district receives?</a:t>
            </a:r>
            <a:r>
              <a:rPr lang="en-US" sz="1800" u="sng" dirty="0">
                <a:solidFill>
                  <a:srgbClr val="FF0000"/>
                </a:solidFill>
                <a:latin typeface="Trebuchet MS" panose="020B0603020202020204" pitchFamily="34" charset="0"/>
              </a:rPr>
              <a:t>  </a:t>
            </a:r>
          </a:p>
        </p:txBody>
      </p:sp>
      <p:sp>
        <p:nvSpPr>
          <p:cNvPr id="5" name="TextBox 52"/>
          <p:cNvSpPr txBox="1">
            <a:spLocks noChangeArrowheads="1"/>
          </p:cNvSpPr>
          <p:nvPr/>
        </p:nvSpPr>
        <p:spPr bwMode="auto">
          <a:xfrm>
            <a:off x="119016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a:t>
            </a:r>
          </a:p>
        </p:txBody>
      </p:sp>
      <p:pic>
        <p:nvPicPr>
          <p:cNvPr id="12" name="Picture 6" descr="Image result for shared costs"/>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2296249" y="3924579"/>
            <a:ext cx="1225695" cy="751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property"/>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1617703" y="4111569"/>
            <a:ext cx="847440" cy="5645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r="61952" b="7720"/>
          <a:stretch/>
        </p:blipFill>
        <p:spPr bwMode="auto">
          <a:xfrm>
            <a:off x="3521944" y="4111569"/>
            <a:ext cx="937572" cy="59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206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2278746" y="1555750"/>
            <a:ext cx="4540250" cy="3028950"/>
          </a:xfrm>
        </p:spPr>
        <p:txBody>
          <a:bodyPr>
            <a:noAutofit/>
          </a:bodyPr>
          <a:lstStyle/>
          <a:p>
            <a:pPr marL="0" indent="0" algn="ctr" eaLnBrk="1" hangingPunct="1">
              <a:buClr>
                <a:srgbClr val="009999"/>
              </a:buClr>
              <a:buFont typeface="Wingdings" pitchFamily="2" charset="2"/>
              <a:buNone/>
              <a:defRPr/>
            </a:pPr>
            <a:r>
              <a:rPr lang="en-US" sz="1800" b="0" dirty="0">
                <a:latin typeface="Trebuchet MS" panose="020B0603020202020204" pitchFamily="34" charset="0"/>
                <a:cs typeface="Arial" pitchFamily="34" charset="0"/>
              </a:rPr>
              <a:t>The aid computation is actually 3 individual computations</a:t>
            </a:r>
            <a:r>
              <a:rPr lang="en-US" sz="1800" b="0" dirty="0" smtClean="0">
                <a:latin typeface="Trebuchet MS" panose="020B0603020202020204" pitchFamily="34" charset="0"/>
                <a:cs typeface="Arial" pitchFamily="34" charset="0"/>
              </a:rPr>
              <a:t>…….</a:t>
            </a:r>
            <a:endParaRPr lang="en-US" sz="1800" b="0" dirty="0">
              <a:latin typeface="Trebuchet MS" panose="020B0603020202020204" pitchFamily="34" charset="0"/>
              <a:cs typeface="Arial" pitchFamily="34" charset="0"/>
            </a:endParaRPr>
          </a:p>
          <a:p>
            <a:pPr marL="0" indent="0" algn="ctr" eaLnBrk="1" hangingPunct="1">
              <a:buClr>
                <a:srgbClr val="009999"/>
              </a:buClr>
              <a:buFont typeface="Wingdings" pitchFamily="2" charset="2"/>
              <a:buNone/>
              <a:defRPr/>
            </a:pPr>
            <a:r>
              <a:rPr lang="en-US" sz="1800" b="0" dirty="0">
                <a:latin typeface="Trebuchet MS" panose="020B0603020202020204" pitchFamily="34" charset="0"/>
                <a:cs typeface="Arial" pitchFamily="34" charset="0"/>
              </a:rPr>
              <a:t>The results of all 3 are summed to get the district’s total Equalization Aid.</a:t>
            </a:r>
          </a:p>
        </p:txBody>
      </p:sp>
      <p:sp>
        <p:nvSpPr>
          <p:cNvPr id="8" name="TextBox 52"/>
          <p:cNvSpPr txBox="1">
            <a:spLocks noChangeArrowheads="1"/>
          </p:cNvSpPr>
          <p:nvPr/>
        </p:nvSpPr>
        <p:spPr bwMode="auto">
          <a:xfrm>
            <a:off x="2775856" y="129132"/>
            <a:ext cx="3086100" cy="523220"/>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lumMod val="95000"/>
                  </a:schemeClr>
                </a:solidFill>
                <a:effectLst>
                  <a:outerShdw blurRad="38100" dist="38100" dir="2700000" algn="tl">
                    <a:srgbClr val="000000">
                      <a:alpha val="43137"/>
                    </a:srgbClr>
                  </a:outerShdw>
                </a:effectLst>
                <a:latin typeface="Trebuchet MS" panose="020B0603020202020204" pitchFamily="34" charset="0"/>
                <a:ea typeface="+mj-ea"/>
                <a:cs typeface="+mj-cs"/>
              </a:rPr>
              <a:t>Equalization Aid</a:t>
            </a:r>
          </a:p>
        </p:txBody>
      </p:sp>
    </p:spTree>
    <p:extLst>
      <p:ext uri="{BB962C8B-B14F-4D97-AF65-F5344CB8AC3E}">
        <p14:creationId xmlns:p14="http://schemas.microsoft.com/office/powerpoint/2010/main" val="16891119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277941" y="1200150"/>
          <a:ext cx="6459024" cy="3829050"/>
        </p:xfrm>
        <a:graphic>
          <a:graphicData uri="http://schemas.openxmlformats.org/presentationml/2006/ole">
            <mc:AlternateContent xmlns:mc="http://schemas.openxmlformats.org/markup-compatibility/2006">
              <mc:Choice xmlns:v="urn:schemas-microsoft-com:vml" Requires="v">
                <p:oleObj spid="_x0000_s1121"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41" y="1200150"/>
                        <a:ext cx="6459024" cy="382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2355" name="Text Box 3"/>
          <p:cNvSpPr txBox="1">
            <a:spLocks noChangeArrowheads="1"/>
          </p:cNvSpPr>
          <p:nvPr/>
        </p:nvSpPr>
        <p:spPr bwMode="auto">
          <a:xfrm>
            <a:off x="2185416" y="3886201"/>
            <a:ext cx="2843784" cy="161583"/>
          </a:xfrm>
          <a:prstGeom prst="rect">
            <a:avLst/>
          </a:prstGeom>
          <a:solidFill>
            <a:srgbClr val="CC66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600" b="0">
                <a:solidFill>
                  <a:srgbClr val="FF9900"/>
                </a:solidFill>
                <a:latin typeface="Times New Roman" pitchFamily="18" charset="0"/>
              </a:rPr>
              <a:t>              </a:t>
            </a:r>
          </a:p>
        </p:txBody>
      </p:sp>
      <p:sp>
        <p:nvSpPr>
          <p:cNvPr id="1252356" name="Line 4"/>
          <p:cNvSpPr>
            <a:spLocks noChangeShapeType="1"/>
          </p:cNvSpPr>
          <p:nvPr/>
        </p:nvSpPr>
        <p:spPr bwMode="auto">
          <a:xfrm flipH="1">
            <a:off x="1402556" y="388620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58" name="Text Box 6"/>
          <p:cNvSpPr txBox="1">
            <a:spLocks noChangeArrowheads="1"/>
          </p:cNvSpPr>
          <p:nvPr/>
        </p:nvSpPr>
        <p:spPr bwMode="auto">
          <a:xfrm>
            <a:off x="3143250" y="3852999"/>
            <a:ext cx="1714500" cy="253916"/>
          </a:xfrm>
          <a:prstGeom prst="rect">
            <a:avLst/>
          </a:prstGeom>
          <a:noFill/>
          <a:ln w="9525" algn="ctr">
            <a:noFill/>
            <a:miter lim="800000"/>
            <a:headEnd/>
            <a:tailEnd/>
          </a:ln>
        </p:spPr>
        <p:txBody>
          <a:bodyPr>
            <a:spAutoFit/>
          </a:bodyPr>
          <a:lstStyle/>
          <a:p>
            <a:pPr algn="ctr">
              <a:defRPr/>
            </a:pPr>
            <a:r>
              <a:rPr lang="en-US" sz="1050" b="1" dirty="0"/>
              <a:t>Positive Primary Aid</a:t>
            </a:r>
          </a:p>
        </p:txBody>
      </p:sp>
      <p:sp>
        <p:nvSpPr>
          <p:cNvPr id="1252359" name="Line 7"/>
          <p:cNvSpPr>
            <a:spLocks noChangeShapeType="1"/>
          </p:cNvSpPr>
          <p:nvPr/>
        </p:nvSpPr>
        <p:spPr bwMode="auto">
          <a:xfrm flipH="1">
            <a:off x="1428750" y="2482596"/>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061" name="Line 13"/>
          <p:cNvSpPr>
            <a:spLocks noChangeShapeType="1"/>
          </p:cNvSpPr>
          <p:nvPr/>
        </p:nvSpPr>
        <p:spPr bwMode="auto">
          <a:xfrm>
            <a:off x="4343400" y="4743450"/>
            <a:ext cx="628650" cy="0"/>
          </a:xfrm>
          <a:prstGeom prst="line">
            <a:avLst/>
          </a:prstGeom>
          <a:noFill/>
          <a:ln w="38100">
            <a:solidFill>
              <a:srgbClr val="99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9" name="Text Box 17"/>
          <p:cNvSpPr txBox="1">
            <a:spLocks noChangeArrowheads="1"/>
          </p:cNvSpPr>
          <p:nvPr/>
        </p:nvSpPr>
        <p:spPr bwMode="auto">
          <a:xfrm>
            <a:off x="1943100" y="1714500"/>
            <a:ext cx="2000250" cy="253916"/>
          </a:xfrm>
          <a:prstGeom prst="rect">
            <a:avLst/>
          </a:prstGeom>
          <a:noFill/>
          <a:ln w="9525" algn="ctr">
            <a:noFill/>
            <a:miter lim="800000"/>
            <a:headEnd/>
            <a:tailEnd/>
          </a:ln>
        </p:spPr>
        <p:txBody>
          <a:bodyPr>
            <a:spAutoFit/>
          </a:bodyPr>
          <a:lstStyle/>
          <a:p>
            <a:pPr algn="ctr">
              <a:defRPr/>
            </a:pPr>
            <a:r>
              <a:rPr lang="en-US" sz="1050" b="1" dirty="0">
                <a:solidFill>
                  <a:srgbClr val="CC0000"/>
                </a:solidFill>
                <a:latin typeface="Trebuchet MS" panose="020B0603020202020204" pitchFamily="34" charset="0"/>
              </a:rPr>
              <a:t>District Value per Member</a:t>
            </a:r>
          </a:p>
        </p:txBody>
      </p:sp>
      <p:sp>
        <p:nvSpPr>
          <p:cNvPr id="1252370" name="Text Box 18"/>
          <p:cNvSpPr txBox="1">
            <a:spLocks noChangeArrowheads="1"/>
          </p:cNvSpPr>
          <p:nvPr/>
        </p:nvSpPr>
        <p:spPr bwMode="auto">
          <a:xfrm>
            <a:off x="1771650" y="3988594"/>
            <a:ext cx="582930" cy="323165"/>
          </a:xfrm>
          <a:prstGeom prst="rect">
            <a:avLst/>
          </a:prstGeom>
          <a:solidFill>
            <a:srgbClr val="CC6600"/>
          </a:solidFill>
          <a:ln w="9525" algn="ctr">
            <a:noFill/>
            <a:miter lim="800000"/>
            <a:headEnd/>
            <a:tailEnd/>
          </a:ln>
        </p:spPr>
        <p:txBody>
          <a:bodyPr>
            <a:spAutoFit/>
          </a:bodyPr>
          <a:lstStyle/>
          <a:p>
            <a:pPr algn="ctr">
              <a:defRPr/>
            </a:pPr>
            <a:r>
              <a:rPr lang="en-US" sz="1500" b="1" dirty="0"/>
              <a:t>10%</a:t>
            </a:r>
          </a:p>
        </p:txBody>
      </p:sp>
      <p:sp>
        <p:nvSpPr>
          <p:cNvPr id="1252371" name="Text Box 19"/>
          <p:cNvSpPr txBox="1">
            <a:spLocks noChangeArrowheads="1"/>
          </p:cNvSpPr>
          <p:nvPr/>
        </p:nvSpPr>
        <p:spPr bwMode="auto">
          <a:xfrm>
            <a:off x="2571750" y="3988594"/>
            <a:ext cx="582930" cy="323165"/>
          </a:xfrm>
          <a:prstGeom prst="rect">
            <a:avLst/>
          </a:prstGeom>
          <a:solidFill>
            <a:srgbClr val="CC6600"/>
          </a:solidFill>
          <a:ln w="9525" algn="ctr">
            <a:noFill/>
            <a:miter lim="800000"/>
            <a:headEnd/>
            <a:tailEnd/>
          </a:ln>
        </p:spPr>
        <p:txBody>
          <a:bodyPr wrap="square">
            <a:spAutoFit/>
          </a:bodyPr>
          <a:lstStyle/>
          <a:p>
            <a:pPr algn="ctr">
              <a:defRPr/>
            </a:pPr>
            <a:r>
              <a:rPr lang="en-US" sz="1500" b="1" dirty="0"/>
              <a:t>90%</a:t>
            </a:r>
          </a:p>
        </p:txBody>
      </p:sp>
      <p:sp>
        <p:nvSpPr>
          <p:cNvPr id="1252381" name="Line 29"/>
          <p:cNvSpPr>
            <a:spLocks noChangeShapeType="1"/>
          </p:cNvSpPr>
          <p:nvPr/>
        </p:nvSpPr>
        <p:spPr bwMode="auto">
          <a:xfrm>
            <a:off x="2466594" y="742950"/>
            <a:ext cx="0" cy="34290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4" name="TextBox 52"/>
          <p:cNvSpPr txBox="1">
            <a:spLocks noChangeArrowheads="1"/>
          </p:cNvSpPr>
          <p:nvPr/>
        </p:nvSpPr>
        <p:spPr bwMode="auto">
          <a:xfrm>
            <a:off x="1446335" y="163072"/>
            <a:ext cx="5978281"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 – District #</a:t>
            </a:r>
            <a:r>
              <a:rPr lang="en-US" sz="2800" b="1" dirty="0" smtClean="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1</a:t>
            </a:r>
            <a:endPar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endParaRPr>
          </a:p>
        </p:txBody>
      </p:sp>
    </p:spTree>
    <p:extLst>
      <p:ext uri="{BB962C8B-B14F-4D97-AF65-F5344CB8AC3E}">
        <p14:creationId xmlns:p14="http://schemas.microsoft.com/office/powerpoint/2010/main" val="28401078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23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23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523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237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52371">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2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5" grpId="0" animBg="1"/>
      <p:bldP spid="1252356" grpId="0" animBg="1"/>
      <p:bldP spid="1252358" grpId="0"/>
      <p:bldP spid="1252359" grpId="0" animBg="1"/>
      <p:bldP spid="1252369" grpId="0"/>
      <p:bldP spid="1252370" grpId="0" animBg="1"/>
      <p:bldP spid="1252371" grpId="0" build="allAtOnce" animBg="1"/>
      <p:bldP spid="12523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Lato Black" panose="020F0A02020204030203" pitchFamily="34" charset="0"/>
              </a:rPr>
              <a:t>Equalization Aid</a:t>
            </a:r>
            <a:endParaRPr lang="en-US" sz="3600" b="1"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7" name="Content Placeholder 6"/>
          <p:cNvSpPr txBox="1">
            <a:spLocks/>
          </p:cNvSpPr>
          <p:nvPr/>
        </p:nvSpPr>
        <p:spPr>
          <a:xfrm>
            <a:off x="1499501" y="1052285"/>
            <a:ext cx="6166761" cy="3693885"/>
          </a:xfrm>
          <a:prstGeom prst="rect">
            <a:avLst/>
          </a:prstGeom>
        </p:spPr>
        <p:txBody>
          <a:bodyPr vert="horz" lIns="54864" tIns="91440" rtlCol="0">
            <a:noAutofit/>
          </a:bodyPr>
          <a:lstStyle/>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800" i="0" u="none" strike="noStrike" kern="1200" cap="none" spc="0" normalizeH="0" baseline="0" noProof="0" dirty="0" smtClean="0">
                <a:ln>
                  <a:noFill/>
                </a:ln>
                <a:solidFill>
                  <a:schemeClr val="tx1"/>
                </a:solidFill>
                <a:effectLst/>
                <a:uLnTx/>
                <a:uFillTx/>
                <a:latin typeface="Trebuchet MS" pitchFamily="34" charset="0"/>
              </a:rPr>
              <a:t>The </a:t>
            </a:r>
            <a:r>
              <a:rPr kumimoji="0" lang="en-US" sz="1800" i="0" u="sng" strike="noStrike" kern="1200" cap="none" spc="0" normalizeH="0" baseline="0" noProof="0" dirty="0" smtClean="0">
                <a:ln>
                  <a:noFill/>
                </a:ln>
                <a:solidFill>
                  <a:schemeClr val="tx1"/>
                </a:solidFill>
                <a:effectLst/>
                <a:uLnTx/>
                <a:uFillTx/>
                <a:latin typeface="Trebuchet MS" pitchFamily="34" charset="0"/>
              </a:rPr>
              <a:t>fundamental</a:t>
            </a:r>
            <a:r>
              <a:rPr kumimoji="0" lang="en-US" sz="1800" i="0" u="none" strike="noStrike" kern="1200" cap="none" spc="0" normalizeH="0" baseline="0" noProof="0" dirty="0" smtClean="0">
                <a:ln>
                  <a:noFill/>
                </a:ln>
                <a:solidFill>
                  <a:schemeClr val="tx1"/>
                </a:solidFill>
                <a:effectLst/>
                <a:uLnTx/>
                <a:uFillTx/>
                <a:latin typeface="Trebuchet MS" pitchFamily="34" charset="0"/>
              </a:rPr>
              <a:t> purpose of the Equalization Aid formula is to “level the playing field” by providing assistance (distributing State general aid) to make up for what districts can’t get from their property tax base.</a:t>
            </a: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kumimoji="0" lang="en-US" sz="1800" i="0" u="none" strike="noStrike" kern="1200" cap="none" spc="0" normalizeH="0" baseline="0" noProof="0" dirty="0" smtClean="0">
              <a:ln>
                <a:noFill/>
              </a:ln>
              <a:solidFill>
                <a:schemeClr val="tx1"/>
              </a:solidFill>
              <a:effectLst/>
              <a:uLnTx/>
              <a:uFillTx/>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lang="en-US" sz="1800" u="sng" dirty="0" smtClean="0">
                <a:latin typeface="Trebuchet MS" pitchFamily="34" charset="0"/>
              </a:rPr>
              <a:t>Equalizes the revenue. Thus, allows the opportunity for similar educational programming. </a:t>
            </a:r>
            <a:endParaRPr kumimoji="0" lang="en-US" sz="1800" i="0" u="sng" strike="noStrike" kern="1200" cap="none" spc="0" normalizeH="0" baseline="0" noProof="0" dirty="0" smtClean="0">
              <a:ln>
                <a:noFill/>
              </a:ln>
              <a:solidFill>
                <a:schemeClr val="tx1"/>
              </a:solidFill>
              <a:effectLst/>
              <a:uLnTx/>
              <a:uFillTx/>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lang="en-US" sz="1800" dirty="0" smtClean="0">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800" i="0" u="none" strike="noStrike" kern="1200" cap="none" spc="0" normalizeH="0" baseline="0" noProof="0" dirty="0" smtClean="0">
                <a:ln>
                  <a:noFill/>
                </a:ln>
                <a:solidFill>
                  <a:srgbClr val="FF0000"/>
                </a:solidFill>
                <a:effectLst/>
                <a:uLnTx/>
                <a:uFillTx/>
                <a:latin typeface="Trebuchet MS" pitchFamily="34" charset="0"/>
              </a:rPr>
              <a:t>In general, districts with a higher property tax base receive less aid from the State.</a:t>
            </a: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lang="en-US" sz="1800" dirty="0" smtClean="0">
              <a:solidFill>
                <a:srgbClr val="FF0000"/>
              </a:solidFill>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800" i="0" u="none" strike="noStrike" kern="1200" cap="none" spc="0" normalizeH="0" baseline="0" noProof="0" dirty="0" smtClean="0">
                <a:ln>
                  <a:noFill/>
                </a:ln>
                <a:solidFill>
                  <a:srgbClr val="FF0000"/>
                </a:solidFill>
                <a:effectLst/>
                <a:uLnTx/>
                <a:uFillTx/>
                <a:latin typeface="Trebuchet MS" pitchFamily="34" charset="0"/>
              </a:rPr>
              <a:t>District property value is a key factor.</a:t>
            </a:r>
          </a:p>
        </p:txBody>
      </p:sp>
    </p:spTree>
    <p:extLst>
      <p:ext uri="{BB962C8B-B14F-4D97-AF65-F5344CB8AC3E}">
        <p14:creationId xmlns:p14="http://schemas.microsoft.com/office/powerpoint/2010/main" val="2474161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71600" y="1065630"/>
          <a:ext cx="3143250" cy="1897380"/>
        </p:xfrm>
        <a:graphic>
          <a:graphicData uri="http://schemas.openxmlformats.org/drawingml/2006/table">
            <a:tbl>
              <a:tblPr firstRow="1" bandRow="1">
                <a:tableStyleId>{7E9639D4-E3E2-4D34-9284-5A2195B3D0D7}</a:tableStyleId>
              </a:tblPr>
              <a:tblGrid>
                <a:gridCol w="1811364">
                  <a:extLst>
                    <a:ext uri="{9D8B030D-6E8A-4147-A177-3AD203B41FA5}">
                      <a16:colId xmlns:a16="http://schemas.microsoft.com/office/drawing/2014/main" val="20000"/>
                    </a:ext>
                  </a:extLst>
                </a:gridCol>
                <a:gridCol w="213102">
                  <a:extLst>
                    <a:ext uri="{9D8B030D-6E8A-4147-A177-3AD203B41FA5}">
                      <a16:colId xmlns:a16="http://schemas.microsoft.com/office/drawing/2014/main" val="20001"/>
                    </a:ext>
                  </a:extLst>
                </a:gridCol>
                <a:gridCol w="1118784">
                  <a:extLst>
                    <a:ext uri="{9D8B030D-6E8A-4147-A177-3AD203B41FA5}">
                      <a16:colId xmlns:a16="http://schemas.microsoft.com/office/drawing/2014/main" val="20002"/>
                    </a:ext>
                  </a:extLst>
                </a:gridCol>
              </a:tblGrid>
              <a:tr h="428323">
                <a:tc gridSpan="3">
                  <a:txBody>
                    <a:bodyPr/>
                    <a:lstStyle/>
                    <a:p>
                      <a:pPr algn="ctr"/>
                      <a:r>
                        <a:rPr lang="en-US" sz="2100" u="sng" dirty="0" smtClean="0">
                          <a:latin typeface="Trebuchet MS" panose="020B0603020202020204" pitchFamily="34" charset="0"/>
                        </a:rPr>
                        <a:t>TAX</a:t>
                      </a:r>
                      <a:r>
                        <a:rPr lang="en-US" sz="2100" u="sng" baseline="0" dirty="0" smtClean="0">
                          <a:latin typeface="Trebuchet MS" panose="020B0603020202020204" pitchFamily="34" charset="0"/>
                        </a:rPr>
                        <a:t> BASE</a:t>
                      </a:r>
                      <a:endParaRPr lang="en-US" sz="2100" u="sng" dirty="0" smtClean="0">
                        <a:latin typeface="Trebuchet MS" panose="020B0603020202020204" pitchFamily="34" charset="0"/>
                      </a:endParaRPr>
                    </a:p>
                    <a:p>
                      <a:pPr algn="ct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279341">
                <a:tc>
                  <a:txBody>
                    <a:bodyPr/>
                    <a:lstStyle/>
                    <a:p>
                      <a:r>
                        <a:rPr lang="en-US" sz="1800" dirty="0" smtClean="0">
                          <a:latin typeface="Trebuchet MS" panose="020B0603020202020204" pitchFamily="34" charset="0"/>
                        </a:rPr>
                        <a:t>10%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$100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279341">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279341">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279341">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4629151" y="1065629"/>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STATE AID</a:t>
                      </a:r>
                    </a:p>
                    <a:p>
                      <a:pPr algn="ct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90%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$900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173507" y="-5869"/>
            <a:ext cx="440055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Sample District #1</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(per-member)</a:t>
            </a:r>
          </a:p>
        </p:txBody>
      </p:sp>
      <p:pic>
        <p:nvPicPr>
          <p:cNvPr id="5" name="Picture 4"/>
          <p:cNvPicPr/>
          <p:nvPr/>
        </p:nvPicPr>
        <p:blipFill>
          <a:blip r:embed="rId2" cstate="print"/>
          <a:srcRect l="4028" t="26279" r="61474" b="62093"/>
          <a:stretch>
            <a:fillRect/>
          </a:stretch>
        </p:blipFill>
        <p:spPr bwMode="auto">
          <a:xfrm>
            <a:off x="1160584" y="3077307"/>
            <a:ext cx="6884377" cy="1951891"/>
          </a:xfrm>
          <a:prstGeom prst="rect">
            <a:avLst/>
          </a:prstGeom>
          <a:noFill/>
          <a:ln w="9525">
            <a:noFill/>
            <a:miter lim="800000"/>
            <a:headEnd/>
            <a:tailEnd/>
          </a:ln>
        </p:spPr>
      </p:pic>
    </p:spTree>
    <p:extLst>
      <p:ext uri="{BB962C8B-B14F-4D97-AF65-F5344CB8AC3E}">
        <p14:creationId xmlns:p14="http://schemas.microsoft.com/office/powerpoint/2010/main" val="2184246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277941" y="1200150"/>
          <a:ext cx="6459024" cy="3829050"/>
        </p:xfrm>
        <a:graphic>
          <a:graphicData uri="http://schemas.openxmlformats.org/presentationml/2006/ole">
            <mc:AlternateContent xmlns:mc="http://schemas.openxmlformats.org/markup-compatibility/2006">
              <mc:Choice xmlns:v="urn:schemas-microsoft-com:vml" Requires="v">
                <p:oleObj spid="_x0000_s2145"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41" y="1200150"/>
                        <a:ext cx="6459024" cy="382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2355" name="Text Box 3"/>
          <p:cNvSpPr txBox="1">
            <a:spLocks noChangeArrowheads="1"/>
          </p:cNvSpPr>
          <p:nvPr/>
        </p:nvSpPr>
        <p:spPr bwMode="auto">
          <a:xfrm>
            <a:off x="2185416" y="3886201"/>
            <a:ext cx="2843784" cy="161583"/>
          </a:xfrm>
          <a:prstGeom prst="rect">
            <a:avLst/>
          </a:prstGeom>
          <a:solidFill>
            <a:srgbClr val="CC66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600" b="0">
                <a:solidFill>
                  <a:srgbClr val="FF9900"/>
                </a:solidFill>
                <a:latin typeface="Times New Roman" pitchFamily="18" charset="0"/>
              </a:rPr>
              <a:t>              </a:t>
            </a:r>
          </a:p>
        </p:txBody>
      </p:sp>
      <p:sp>
        <p:nvSpPr>
          <p:cNvPr id="1252356" name="Line 4"/>
          <p:cNvSpPr>
            <a:spLocks noChangeShapeType="1"/>
          </p:cNvSpPr>
          <p:nvPr/>
        </p:nvSpPr>
        <p:spPr bwMode="auto">
          <a:xfrm flipH="1">
            <a:off x="1402556" y="388620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58" name="Text Box 6"/>
          <p:cNvSpPr txBox="1">
            <a:spLocks noChangeArrowheads="1"/>
          </p:cNvSpPr>
          <p:nvPr/>
        </p:nvSpPr>
        <p:spPr bwMode="auto">
          <a:xfrm>
            <a:off x="3143250" y="3860256"/>
            <a:ext cx="1714500" cy="253916"/>
          </a:xfrm>
          <a:prstGeom prst="rect">
            <a:avLst/>
          </a:prstGeom>
          <a:noFill/>
          <a:ln w="9525" algn="ctr">
            <a:noFill/>
            <a:miter lim="800000"/>
            <a:headEnd/>
            <a:tailEnd/>
          </a:ln>
        </p:spPr>
        <p:txBody>
          <a:bodyPr>
            <a:spAutoFit/>
          </a:bodyPr>
          <a:lstStyle/>
          <a:p>
            <a:pPr algn="ctr">
              <a:defRPr/>
            </a:pPr>
            <a:r>
              <a:rPr lang="en-US" sz="1050" b="1" dirty="0"/>
              <a:t>Positive Primary Aid</a:t>
            </a:r>
          </a:p>
        </p:txBody>
      </p:sp>
      <p:sp>
        <p:nvSpPr>
          <p:cNvPr id="1252359" name="Line 7"/>
          <p:cNvSpPr>
            <a:spLocks noChangeShapeType="1"/>
          </p:cNvSpPr>
          <p:nvPr/>
        </p:nvSpPr>
        <p:spPr bwMode="auto">
          <a:xfrm flipH="1">
            <a:off x="1428750" y="2489454"/>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061" name="Line 13"/>
          <p:cNvSpPr>
            <a:spLocks noChangeShapeType="1"/>
          </p:cNvSpPr>
          <p:nvPr/>
        </p:nvSpPr>
        <p:spPr bwMode="auto">
          <a:xfrm>
            <a:off x="4343400" y="4743450"/>
            <a:ext cx="628650" cy="0"/>
          </a:xfrm>
          <a:prstGeom prst="line">
            <a:avLst/>
          </a:prstGeom>
          <a:noFill/>
          <a:ln w="38100">
            <a:solidFill>
              <a:srgbClr val="99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9" name="Text Box 17"/>
          <p:cNvSpPr txBox="1">
            <a:spLocks noChangeArrowheads="1"/>
          </p:cNvSpPr>
          <p:nvPr/>
        </p:nvSpPr>
        <p:spPr bwMode="auto">
          <a:xfrm>
            <a:off x="2363724" y="1257300"/>
            <a:ext cx="2000250" cy="253916"/>
          </a:xfrm>
          <a:prstGeom prst="rect">
            <a:avLst/>
          </a:prstGeom>
          <a:noFill/>
          <a:ln w="9525" algn="ctr">
            <a:noFill/>
            <a:miter lim="800000"/>
            <a:headEnd/>
            <a:tailEnd/>
          </a:ln>
        </p:spPr>
        <p:txBody>
          <a:bodyPr>
            <a:spAutoFit/>
          </a:bodyPr>
          <a:lstStyle/>
          <a:p>
            <a:pPr algn="ctr">
              <a:defRPr/>
            </a:pPr>
            <a:r>
              <a:rPr lang="en-US" sz="1050" b="1" dirty="0">
                <a:solidFill>
                  <a:srgbClr val="7030A0"/>
                </a:solidFill>
                <a:latin typeface="Trebuchet MS" panose="020B0603020202020204" pitchFamily="34" charset="0"/>
              </a:rPr>
              <a:t>District Value per Member</a:t>
            </a:r>
          </a:p>
        </p:txBody>
      </p:sp>
      <p:sp>
        <p:nvSpPr>
          <p:cNvPr id="1252370" name="Text Box 18"/>
          <p:cNvSpPr txBox="1">
            <a:spLocks noChangeArrowheads="1"/>
          </p:cNvSpPr>
          <p:nvPr/>
        </p:nvSpPr>
        <p:spPr bwMode="auto">
          <a:xfrm>
            <a:off x="2343150" y="3543300"/>
            <a:ext cx="582930" cy="323165"/>
          </a:xfrm>
          <a:prstGeom prst="rect">
            <a:avLst/>
          </a:prstGeom>
          <a:solidFill>
            <a:srgbClr val="CC6600"/>
          </a:solidFill>
          <a:ln w="9525" algn="ctr">
            <a:noFill/>
            <a:miter lim="800000"/>
            <a:headEnd/>
            <a:tailEnd/>
          </a:ln>
        </p:spPr>
        <p:txBody>
          <a:bodyPr>
            <a:spAutoFit/>
          </a:bodyPr>
          <a:lstStyle/>
          <a:p>
            <a:pPr algn="ctr">
              <a:defRPr/>
            </a:pPr>
            <a:r>
              <a:rPr lang="en-US" sz="1500" b="1" dirty="0"/>
              <a:t>30%</a:t>
            </a:r>
          </a:p>
        </p:txBody>
      </p:sp>
      <p:sp>
        <p:nvSpPr>
          <p:cNvPr id="1252371" name="Text Box 19"/>
          <p:cNvSpPr txBox="1">
            <a:spLocks noChangeArrowheads="1"/>
          </p:cNvSpPr>
          <p:nvPr/>
        </p:nvSpPr>
        <p:spPr bwMode="auto">
          <a:xfrm>
            <a:off x="3257550" y="3543300"/>
            <a:ext cx="582930" cy="323165"/>
          </a:xfrm>
          <a:prstGeom prst="rect">
            <a:avLst/>
          </a:prstGeom>
          <a:solidFill>
            <a:srgbClr val="CC6600"/>
          </a:solidFill>
          <a:ln w="9525" algn="ctr">
            <a:noFill/>
            <a:miter lim="800000"/>
            <a:headEnd/>
            <a:tailEnd/>
          </a:ln>
        </p:spPr>
        <p:txBody>
          <a:bodyPr wrap="square">
            <a:spAutoFit/>
          </a:bodyPr>
          <a:lstStyle/>
          <a:p>
            <a:pPr algn="ctr">
              <a:defRPr/>
            </a:pPr>
            <a:r>
              <a:rPr lang="en-US" sz="1500" b="1" dirty="0"/>
              <a:t>70%</a:t>
            </a:r>
          </a:p>
        </p:txBody>
      </p:sp>
      <p:sp>
        <p:nvSpPr>
          <p:cNvPr id="1252381" name="Line 29"/>
          <p:cNvSpPr>
            <a:spLocks noChangeShapeType="1"/>
          </p:cNvSpPr>
          <p:nvPr/>
        </p:nvSpPr>
        <p:spPr bwMode="auto">
          <a:xfrm>
            <a:off x="3028950" y="742950"/>
            <a:ext cx="0" cy="3429000"/>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4" name="TextBox 52"/>
          <p:cNvSpPr txBox="1">
            <a:spLocks noChangeArrowheads="1"/>
          </p:cNvSpPr>
          <p:nvPr/>
        </p:nvSpPr>
        <p:spPr bwMode="auto">
          <a:xfrm>
            <a:off x="1469710" y="144449"/>
            <a:ext cx="6075485" cy="523220"/>
          </a:xfrm>
          <a:prstGeom prst="rect">
            <a:avLst/>
          </a:prstGeom>
          <a:noFill/>
          <a:ln w="9525">
            <a:noFill/>
            <a:miter lim="800000"/>
            <a:headEnd/>
            <a:tailEnd/>
          </a:ln>
        </p:spPr>
        <p:txBody>
          <a:bodyPr vert="horz" wrap="square" lIns="0" rIns="0" anchor="ctr">
            <a:spAutoFit/>
          </a:bodyPr>
          <a:lstStyle/>
          <a:p>
            <a:pPr marL="363474"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 – </a:t>
            </a:r>
            <a:r>
              <a:rPr lang="en-US" sz="2800" b="1" dirty="0" smtClean="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District #2</a:t>
            </a:r>
            <a:endPar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endParaRPr>
          </a:p>
        </p:txBody>
      </p:sp>
    </p:spTree>
    <p:extLst>
      <p:ext uri="{BB962C8B-B14F-4D97-AF65-F5344CB8AC3E}">
        <p14:creationId xmlns:p14="http://schemas.microsoft.com/office/powerpoint/2010/main" val="42278740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70" grpId="0" animBg="1"/>
      <p:bldP spid="12523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22400" y="1188720"/>
          <a:ext cx="3019880" cy="1897380"/>
        </p:xfrm>
        <a:graphic>
          <a:graphicData uri="http://schemas.openxmlformats.org/drawingml/2006/table">
            <a:tbl>
              <a:tblPr firstRow="1" bandRow="1">
                <a:tableStyleId>{7E9639D4-E3E2-4D34-9284-5A2195B3D0D7}</a:tableStyleId>
              </a:tblPr>
              <a:tblGrid>
                <a:gridCol w="1740269">
                  <a:extLst>
                    <a:ext uri="{9D8B030D-6E8A-4147-A177-3AD203B41FA5}">
                      <a16:colId xmlns:a16="http://schemas.microsoft.com/office/drawing/2014/main" val="20000"/>
                    </a:ext>
                  </a:extLst>
                </a:gridCol>
                <a:gridCol w="204738">
                  <a:extLst>
                    <a:ext uri="{9D8B030D-6E8A-4147-A177-3AD203B41FA5}">
                      <a16:colId xmlns:a16="http://schemas.microsoft.com/office/drawing/2014/main" val="20001"/>
                    </a:ext>
                  </a:extLst>
                </a:gridCol>
                <a:gridCol w="1074873">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TAX BASE</a:t>
                      </a: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30%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$300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4563838"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STATE AID</a:t>
                      </a:r>
                    </a:p>
                    <a:p>
                      <a:pPr algn="ct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70%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$700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46743" y="1388"/>
            <a:ext cx="8287657"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Sample District #2 (Higher Property Value)</a:t>
            </a:r>
          </a:p>
          <a:p>
            <a:pPr marL="363474" algn="ctr">
              <a:defRPr/>
            </a:pPr>
            <a:r>
              <a:rPr lang="en-US" sz="2800" b="1" dirty="0">
                <a:ln w="6350">
                  <a:noFill/>
                </a:ln>
                <a:solidFill>
                  <a:schemeClr val="bg1"/>
                </a:solidFill>
                <a:effectLst>
                  <a:outerShdw blurRad="38100" dist="38100" dir="2700000" algn="tl">
                    <a:srgbClr val="000000">
                      <a:alpha val="43137"/>
                    </a:srgbClr>
                  </a:outerShdw>
                </a:effectLst>
                <a:latin typeface="Trebuchet MS" pitchFamily="34" charset="0"/>
              </a:rPr>
              <a:t>(per-member)</a:t>
            </a:r>
            <a:endPar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endParaRPr>
          </a:p>
        </p:txBody>
      </p:sp>
      <p:pic>
        <p:nvPicPr>
          <p:cNvPr id="5" name="Picture 4"/>
          <p:cNvPicPr/>
          <p:nvPr/>
        </p:nvPicPr>
        <p:blipFill>
          <a:blip r:embed="rId2" cstate="print"/>
          <a:srcRect l="4028" t="26279" r="61474" b="62093"/>
          <a:stretch>
            <a:fillRect/>
          </a:stretch>
        </p:blipFill>
        <p:spPr bwMode="auto">
          <a:xfrm>
            <a:off x="1543051" y="3229428"/>
            <a:ext cx="6172200" cy="1754414"/>
          </a:xfrm>
          <a:prstGeom prst="rect">
            <a:avLst/>
          </a:prstGeom>
          <a:noFill/>
          <a:ln w="9525">
            <a:noFill/>
            <a:miter lim="800000"/>
            <a:headEnd/>
            <a:tailEnd/>
          </a:ln>
        </p:spPr>
      </p:pic>
    </p:spTree>
    <p:extLst>
      <p:ext uri="{BB962C8B-B14F-4D97-AF65-F5344CB8AC3E}">
        <p14:creationId xmlns:p14="http://schemas.microsoft.com/office/powerpoint/2010/main" val="1528828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277941" y="1200150"/>
          <a:ext cx="6459024" cy="3829050"/>
        </p:xfrm>
        <a:graphic>
          <a:graphicData uri="http://schemas.openxmlformats.org/presentationml/2006/ole">
            <mc:AlternateContent xmlns:mc="http://schemas.openxmlformats.org/markup-compatibility/2006">
              <mc:Choice xmlns:v="urn:schemas-microsoft-com:vml" Requires="v">
                <p:oleObj spid="_x0000_s3169"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41" y="1200150"/>
                        <a:ext cx="6459024" cy="382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2355" name="Text Box 3"/>
          <p:cNvSpPr txBox="1">
            <a:spLocks noChangeArrowheads="1"/>
          </p:cNvSpPr>
          <p:nvPr/>
        </p:nvSpPr>
        <p:spPr bwMode="auto">
          <a:xfrm>
            <a:off x="2185416" y="3886201"/>
            <a:ext cx="2843784" cy="161583"/>
          </a:xfrm>
          <a:prstGeom prst="rect">
            <a:avLst/>
          </a:prstGeom>
          <a:solidFill>
            <a:srgbClr val="CC66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600" b="0">
                <a:solidFill>
                  <a:srgbClr val="FF9900"/>
                </a:solidFill>
                <a:latin typeface="Times New Roman" pitchFamily="18" charset="0"/>
              </a:rPr>
              <a:t>              </a:t>
            </a:r>
          </a:p>
        </p:txBody>
      </p:sp>
      <p:sp>
        <p:nvSpPr>
          <p:cNvPr id="1252356" name="Line 4"/>
          <p:cNvSpPr>
            <a:spLocks noChangeShapeType="1"/>
          </p:cNvSpPr>
          <p:nvPr/>
        </p:nvSpPr>
        <p:spPr bwMode="auto">
          <a:xfrm flipH="1">
            <a:off x="1402556" y="388620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58" name="Text Box 6"/>
          <p:cNvSpPr txBox="1">
            <a:spLocks noChangeArrowheads="1"/>
          </p:cNvSpPr>
          <p:nvPr/>
        </p:nvSpPr>
        <p:spPr bwMode="auto">
          <a:xfrm>
            <a:off x="3143250" y="3874770"/>
            <a:ext cx="1714500" cy="253916"/>
          </a:xfrm>
          <a:prstGeom prst="rect">
            <a:avLst/>
          </a:prstGeom>
          <a:noFill/>
          <a:ln w="9525" algn="ctr">
            <a:noFill/>
            <a:miter lim="800000"/>
            <a:headEnd/>
            <a:tailEnd/>
          </a:ln>
        </p:spPr>
        <p:txBody>
          <a:bodyPr>
            <a:spAutoFit/>
          </a:bodyPr>
          <a:lstStyle/>
          <a:p>
            <a:pPr algn="ctr">
              <a:defRPr/>
            </a:pPr>
            <a:r>
              <a:rPr lang="en-US" sz="1050" b="1" dirty="0"/>
              <a:t>Positive Primary Aid</a:t>
            </a:r>
          </a:p>
        </p:txBody>
      </p:sp>
      <p:sp>
        <p:nvSpPr>
          <p:cNvPr id="1252359" name="Line 7"/>
          <p:cNvSpPr>
            <a:spLocks noChangeShapeType="1"/>
          </p:cNvSpPr>
          <p:nvPr/>
        </p:nvSpPr>
        <p:spPr bwMode="auto">
          <a:xfrm flipH="1">
            <a:off x="1428750" y="2489454"/>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0" name="Text Box 8"/>
          <p:cNvSpPr txBox="1">
            <a:spLocks noChangeArrowheads="1"/>
          </p:cNvSpPr>
          <p:nvPr/>
        </p:nvSpPr>
        <p:spPr bwMode="auto">
          <a:xfrm>
            <a:off x="2199132" y="2489454"/>
            <a:ext cx="1097280" cy="1396536"/>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3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p:txBody>
      </p:sp>
      <p:sp>
        <p:nvSpPr>
          <p:cNvPr id="1252361" name="Text Box 9"/>
          <p:cNvSpPr txBox="1">
            <a:spLocks noChangeArrowheads="1"/>
          </p:cNvSpPr>
          <p:nvPr/>
        </p:nvSpPr>
        <p:spPr bwMode="auto">
          <a:xfrm>
            <a:off x="2228850" y="3371850"/>
            <a:ext cx="1028700" cy="415498"/>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Positive Secondary Aid</a:t>
            </a:r>
          </a:p>
        </p:txBody>
      </p:sp>
      <p:sp>
        <p:nvSpPr>
          <p:cNvPr id="2061" name="Line 13"/>
          <p:cNvSpPr>
            <a:spLocks noChangeShapeType="1"/>
          </p:cNvSpPr>
          <p:nvPr/>
        </p:nvSpPr>
        <p:spPr bwMode="auto">
          <a:xfrm>
            <a:off x="4343400" y="4743450"/>
            <a:ext cx="628650" cy="0"/>
          </a:xfrm>
          <a:prstGeom prst="line">
            <a:avLst/>
          </a:prstGeom>
          <a:noFill/>
          <a:ln w="38100">
            <a:solidFill>
              <a:srgbClr val="99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9" name="Text Box 17"/>
          <p:cNvSpPr txBox="1">
            <a:spLocks noChangeArrowheads="1"/>
          </p:cNvSpPr>
          <p:nvPr/>
        </p:nvSpPr>
        <p:spPr bwMode="auto">
          <a:xfrm>
            <a:off x="2286000" y="1257300"/>
            <a:ext cx="2000250" cy="253916"/>
          </a:xfrm>
          <a:prstGeom prst="rect">
            <a:avLst/>
          </a:prstGeom>
          <a:noFill/>
          <a:ln w="9525" algn="ctr">
            <a:noFill/>
            <a:miter lim="800000"/>
            <a:headEnd/>
            <a:tailEnd/>
          </a:ln>
        </p:spPr>
        <p:txBody>
          <a:bodyPr>
            <a:spAutoFit/>
          </a:bodyPr>
          <a:lstStyle/>
          <a:p>
            <a:pPr algn="ctr">
              <a:defRPr/>
            </a:pPr>
            <a:r>
              <a:rPr lang="en-US" sz="1050" b="1" dirty="0">
                <a:solidFill>
                  <a:srgbClr val="CC0000"/>
                </a:solidFill>
                <a:latin typeface="Trebuchet MS" panose="020B0603020202020204" pitchFamily="34" charset="0"/>
              </a:rPr>
              <a:t>District Value per Member</a:t>
            </a:r>
          </a:p>
        </p:txBody>
      </p:sp>
      <p:sp>
        <p:nvSpPr>
          <p:cNvPr id="1252370" name="Text Box 18"/>
          <p:cNvSpPr txBox="1">
            <a:spLocks noChangeArrowheads="1"/>
          </p:cNvSpPr>
          <p:nvPr/>
        </p:nvSpPr>
        <p:spPr bwMode="auto">
          <a:xfrm>
            <a:off x="1771650" y="3874294"/>
            <a:ext cx="582930" cy="323165"/>
          </a:xfrm>
          <a:prstGeom prst="rect">
            <a:avLst/>
          </a:prstGeom>
          <a:solidFill>
            <a:srgbClr val="CC6600"/>
          </a:solidFill>
          <a:ln w="9525" algn="ctr">
            <a:noFill/>
            <a:miter lim="800000"/>
            <a:headEnd/>
            <a:tailEnd/>
          </a:ln>
        </p:spPr>
        <p:txBody>
          <a:bodyPr>
            <a:spAutoFit/>
          </a:bodyPr>
          <a:lstStyle/>
          <a:p>
            <a:pPr algn="ctr">
              <a:defRPr/>
            </a:pPr>
            <a:r>
              <a:rPr lang="en-US" sz="1500" b="1" dirty="0"/>
              <a:t>10%</a:t>
            </a:r>
          </a:p>
        </p:txBody>
      </p:sp>
      <p:sp>
        <p:nvSpPr>
          <p:cNvPr id="1252371" name="Text Box 19"/>
          <p:cNvSpPr txBox="1">
            <a:spLocks noChangeArrowheads="1"/>
          </p:cNvSpPr>
          <p:nvPr/>
        </p:nvSpPr>
        <p:spPr bwMode="auto">
          <a:xfrm>
            <a:off x="2617470" y="3886200"/>
            <a:ext cx="582930" cy="323165"/>
          </a:xfrm>
          <a:prstGeom prst="rect">
            <a:avLst/>
          </a:prstGeom>
          <a:solidFill>
            <a:srgbClr val="CC6600"/>
          </a:solidFill>
          <a:ln w="9525" algn="ctr">
            <a:noFill/>
            <a:miter lim="800000"/>
            <a:headEnd/>
            <a:tailEnd/>
          </a:ln>
        </p:spPr>
        <p:txBody>
          <a:bodyPr wrap="square">
            <a:spAutoFit/>
          </a:bodyPr>
          <a:lstStyle/>
          <a:p>
            <a:pPr algn="ctr">
              <a:defRPr/>
            </a:pPr>
            <a:r>
              <a:rPr lang="en-US" sz="1500" b="1" dirty="0"/>
              <a:t>90%</a:t>
            </a:r>
          </a:p>
        </p:txBody>
      </p:sp>
      <p:sp>
        <p:nvSpPr>
          <p:cNvPr id="1252372" name="Text Box 20"/>
          <p:cNvSpPr txBox="1">
            <a:spLocks noChangeArrowheads="1"/>
          </p:cNvSpPr>
          <p:nvPr/>
        </p:nvSpPr>
        <p:spPr bwMode="auto">
          <a:xfrm>
            <a:off x="2571750" y="2743200"/>
            <a:ext cx="582930" cy="323165"/>
          </a:xfrm>
          <a:prstGeom prst="rect">
            <a:avLst/>
          </a:prstGeom>
          <a:noFill/>
          <a:ln w="9525" algn="ctr">
            <a:noFill/>
            <a:miter lim="800000"/>
            <a:headEnd/>
            <a:tailEnd/>
          </a:ln>
        </p:spPr>
        <p:txBody>
          <a:bodyPr>
            <a:spAutoFit/>
          </a:bodyPr>
          <a:lstStyle/>
          <a:p>
            <a:pPr algn="ctr">
              <a:defRPr/>
            </a:pPr>
            <a:r>
              <a:rPr lang="en-US" sz="1500" b="1" dirty="0">
                <a:solidFill>
                  <a:schemeClr val="bg1"/>
                </a:solidFill>
              </a:rPr>
              <a:t>75%</a:t>
            </a:r>
          </a:p>
        </p:txBody>
      </p:sp>
      <p:sp>
        <p:nvSpPr>
          <p:cNvPr id="1252373" name="Text Box 21"/>
          <p:cNvSpPr txBox="1">
            <a:spLocks noChangeArrowheads="1"/>
          </p:cNvSpPr>
          <p:nvPr/>
        </p:nvSpPr>
        <p:spPr bwMode="auto">
          <a:xfrm>
            <a:off x="1817370" y="2743200"/>
            <a:ext cx="582930" cy="323165"/>
          </a:xfrm>
          <a:prstGeom prst="rect">
            <a:avLst/>
          </a:prstGeom>
          <a:solidFill>
            <a:srgbClr val="000099"/>
          </a:solidFill>
          <a:ln w="9525" algn="ctr">
            <a:noFill/>
            <a:miter lim="800000"/>
            <a:headEnd/>
            <a:tailEnd/>
          </a:ln>
        </p:spPr>
        <p:txBody>
          <a:bodyPr>
            <a:spAutoFit/>
          </a:bodyPr>
          <a:lstStyle/>
          <a:p>
            <a:pPr algn="ctr">
              <a:defRPr/>
            </a:pPr>
            <a:r>
              <a:rPr lang="en-US" sz="1500" b="1" dirty="0">
                <a:solidFill>
                  <a:schemeClr val="bg1"/>
                </a:solidFill>
              </a:rPr>
              <a:t>25%</a:t>
            </a:r>
          </a:p>
        </p:txBody>
      </p:sp>
      <p:sp>
        <p:nvSpPr>
          <p:cNvPr id="1252381" name="Line 29"/>
          <p:cNvSpPr>
            <a:spLocks noChangeShapeType="1"/>
          </p:cNvSpPr>
          <p:nvPr/>
        </p:nvSpPr>
        <p:spPr bwMode="auto">
          <a:xfrm>
            <a:off x="2466594" y="742950"/>
            <a:ext cx="0" cy="34290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4" name="TextBox 52"/>
          <p:cNvSpPr txBox="1">
            <a:spLocks noChangeArrowheads="1"/>
          </p:cNvSpPr>
          <p:nvPr/>
        </p:nvSpPr>
        <p:spPr bwMode="auto">
          <a:xfrm>
            <a:off x="1402556" y="125165"/>
            <a:ext cx="6044920"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 – District #1</a:t>
            </a:r>
          </a:p>
        </p:txBody>
      </p:sp>
    </p:spTree>
    <p:extLst>
      <p:ext uri="{BB962C8B-B14F-4D97-AF65-F5344CB8AC3E}">
        <p14:creationId xmlns:p14="http://schemas.microsoft.com/office/powerpoint/2010/main" val="4049604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2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60" grpId="0" animBg="1"/>
      <p:bldP spid="1252361" grpId="0" animBg="1"/>
      <p:bldP spid="1252372" grpId="0"/>
      <p:bldP spid="12523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277941" y="1200150"/>
          <a:ext cx="6459024" cy="3829050"/>
        </p:xfrm>
        <a:graphic>
          <a:graphicData uri="http://schemas.openxmlformats.org/presentationml/2006/ole">
            <mc:AlternateContent xmlns:mc="http://schemas.openxmlformats.org/markup-compatibility/2006">
              <mc:Choice xmlns:v="urn:schemas-microsoft-com:vml" Requires="v">
                <p:oleObj spid="_x0000_s5217"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41" y="1200150"/>
                        <a:ext cx="6459024" cy="382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2355" name="Text Box 3"/>
          <p:cNvSpPr txBox="1">
            <a:spLocks noChangeArrowheads="1"/>
          </p:cNvSpPr>
          <p:nvPr/>
        </p:nvSpPr>
        <p:spPr bwMode="auto">
          <a:xfrm>
            <a:off x="2185416" y="3886201"/>
            <a:ext cx="2843784" cy="161583"/>
          </a:xfrm>
          <a:prstGeom prst="rect">
            <a:avLst/>
          </a:prstGeom>
          <a:solidFill>
            <a:srgbClr val="CC66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600" b="0">
                <a:solidFill>
                  <a:srgbClr val="FF9900"/>
                </a:solidFill>
                <a:latin typeface="Times New Roman" pitchFamily="18" charset="0"/>
              </a:rPr>
              <a:t>              </a:t>
            </a:r>
          </a:p>
        </p:txBody>
      </p:sp>
      <p:sp>
        <p:nvSpPr>
          <p:cNvPr id="1252356" name="Line 4"/>
          <p:cNvSpPr>
            <a:spLocks noChangeShapeType="1"/>
          </p:cNvSpPr>
          <p:nvPr/>
        </p:nvSpPr>
        <p:spPr bwMode="auto">
          <a:xfrm flipH="1">
            <a:off x="1402556" y="388620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58" name="Text Box 6"/>
          <p:cNvSpPr txBox="1">
            <a:spLocks noChangeArrowheads="1"/>
          </p:cNvSpPr>
          <p:nvPr/>
        </p:nvSpPr>
        <p:spPr bwMode="auto">
          <a:xfrm>
            <a:off x="3143250" y="3874770"/>
            <a:ext cx="1714500" cy="253916"/>
          </a:xfrm>
          <a:prstGeom prst="rect">
            <a:avLst/>
          </a:prstGeom>
          <a:noFill/>
          <a:ln w="9525" algn="ctr">
            <a:noFill/>
            <a:miter lim="800000"/>
            <a:headEnd/>
            <a:tailEnd/>
          </a:ln>
        </p:spPr>
        <p:txBody>
          <a:bodyPr>
            <a:spAutoFit/>
          </a:bodyPr>
          <a:lstStyle/>
          <a:p>
            <a:pPr algn="ctr">
              <a:defRPr/>
            </a:pPr>
            <a:r>
              <a:rPr lang="en-US" sz="1050" b="1" dirty="0"/>
              <a:t>Positive Primary Aid</a:t>
            </a:r>
          </a:p>
        </p:txBody>
      </p:sp>
      <p:sp>
        <p:nvSpPr>
          <p:cNvPr id="1252359" name="Line 7"/>
          <p:cNvSpPr>
            <a:spLocks noChangeShapeType="1"/>
          </p:cNvSpPr>
          <p:nvPr/>
        </p:nvSpPr>
        <p:spPr bwMode="auto">
          <a:xfrm flipH="1">
            <a:off x="1428750" y="2489454"/>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0" name="Text Box 8"/>
          <p:cNvSpPr txBox="1">
            <a:spLocks noChangeArrowheads="1"/>
          </p:cNvSpPr>
          <p:nvPr/>
        </p:nvSpPr>
        <p:spPr bwMode="auto">
          <a:xfrm>
            <a:off x="2171700" y="2503171"/>
            <a:ext cx="1143000" cy="1431161"/>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1500" b="0" dirty="0">
              <a:solidFill>
                <a:srgbClr val="FF9900"/>
              </a:solidFill>
              <a:latin typeface="Times New Roman" pitchFamily="18" charset="0"/>
            </a:endParaRPr>
          </a:p>
        </p:txBody>
      </p:sp>
      <p:sp>
        <p:nvSpPr>
          <p:cNvPr id="1252361" name="Text Box 9"/>
          <p:cNvSpPr txBox="1">
            <a:spLocks noChangeArrowheads="1"/>
          </p:cNvSpPr>
          <p:nvPr/>
        </p:nvSpPr>
        <p:spPr bwMode="auto">
          <a:xfrm>
            <a:off x="2228850" y="3371850"/>
            <a:ext cx="1028700" cy="415498"/>
          </a:xfrm>
          <a:prstGeom prst="rect">
            <a:avLst/>
          </a:prstGeom>
          <a:solidFill>
            <a:srgbClr val="000099"/>
          </a:solidFill>
          <a:ln w="9525" algn="ctr">
            <a:noFill/>
            <a:miter lim="800000"/>
            <a:headEnd/>
            <a:tailEnd/>
          </a:ln>
        </p:spPr>
        <p:txBody>
          <a:bodyPr wrap="square">
            <a:spAutoFit/>
          </a:bodyPr>
          <a:lstStyle/>
          <a:p>
            <a:pPr algn="ctr">
              <a:defRPr/>
            </a:pPr>
            <a:r>
              <a:rPr lang="en-US" sz="1050" b="1" dirty="0">
                <a:effectLst>
                  <a:outerShdw blurRad="38100" dist="38100" dir="2700000" algn="tl">
                    <a:srgbClr val="000000">
                      <a:alpha val="43137"/>
                    </a:srgbClr>
                  </a:outerShdw>
                </a:effectLst>
              </a:rPr>
              <a:t>Positive Secondary Aid</a:t>
            </a:r>
          </a:p>
        </p:txBody>
      </p:sp>
      <p:sp>
        <p:nvSpPr>
          <p:cNvPr id="1252363" name="Text Box 11"/>
          <p:cNvSpPr txBox="1">
            <a:spLocks noChangeArrowheads="1"/>
          </p:cNvSpPr>
          <p:nvPr/>
        </p:nvSpPr>
        <p:spPr bwMode="auto">
          <a:xfrm>
            <a:off x="2192274" y="1943100"/>
            <a:ext cx="550926" cy="546354"/>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a:solidFill>
                  <a:srgbClr val="FF9900"/>
                </a:solidFill>
                <a:latin typeface="Times New Roman" pitchFamily="18" charset="0"/>
              </a:rPr>
              <a:t> </a:t>
            </a:r>
          </a:p>
          <a:p>
            <a:pPr algn="ctr"/>
            <a:r>
              <a:rPr lang="en-US" altLang="en-US" sz="900" b="0">
                <a:solidFill>
                  <a:srgbClr val="FF9900"/>
                </a:solidFill>
                <a:latin typeface="Times New Roman" pitchFamily="18" charset="0"/>
              </a:rPr>
              <a:t>             </a:t>
            </a:r>
          </a:p>
        </p:txBody>
      </p:sp>
      <p:sp>
        <p:nvSpPr>
          <p:cNvPr id="2061" name="Line 13"/>
          <p:cNvSpPr>
            <a:spLocks noChangeShapeType="1"/>
          </p:cNvSpPr>
          <p:nvPr/>
        </p:nvSpPr>
        <p:spPr bwMode="auto">
          <a:xfrm>
            <a:off x="4343400" y="4743450"/>
            <a:ext cx="628650" cy="0"/>
          </a:xfrm>
          <a:prstGeom prst="line">
            <a:avLst/>
          </a:prstGeom>
          <a:noFill/>
          <a:ln w="38100">
            <a:solidFill>
              <a:srgbClr val="99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9" name="Text Box 17"/>
          <p:cNvSpPr txBox="1">
            <a:spLocks noChangeArrowheads="1"/>
          </p:cNvSpPr>
          <p:nvPr/>
        </p:nvSpPr>
        <p:spPr bwMode="auto">
          <a:xfrm>
            <a:off x="2457450" y="1200150"/>
            <a:ext cx="2000250" cy="253916"/>
          </a:xfrm>
          <a:prstGeom prst="rect">
            <a:avLst/>
          </a:prstGeom>
          <a:noFill/>
          <a:ln w="9525" algn="ctr">
            <a:noFill/>
            <a:miter lim="800000"/>
            <a:headEnd/>
            <a:tailEnd/>
          </a:ln>
        </p:spPr>
        <p:txBody>
          <a:bodyPr>
            <a:spAutoFit/>
          </a:bodyPr>
          <a:lstStyle/>
          <a:p>
            <a:pPr algn="ctr">
              <a:defRPr/>
            </a:pPr>
            <a:r>
              <a:rPr lang="en-US" sz="1050" b="1" dirty="0">
                <a:solidFill>
                  <a:srgbClr val="CC0000"/>
                </a:solidFill>
                <a:latin typeface="Trebuchet MS" panose="020B0603020202020204" pitchFamily="34" charset="0"/>
              </a:rPr>
              <a:t>District Value per Member</a:t>
            </a:r>
          </a:p>
        </p:txBody>
      </p:sp>
      <p:sp>
        <p:nvSpPr>
          <p:cNvPr id="1252370" name="Text Box 18"/>
          <p:cNvSpPr txBox="1">
            <a:spLocks noChangeArrowheads="1"/>
          </p:cNvSpPr>
          <p:nvPr/>
        </p:nvSpPr>
        <p:spPr bwMode="auto">
          <a:xfrm>
            <a:off x="1771650" y="3874294"/>
            <a:ext cx="582930" cy="323165"/>
          </a:xfrm>
          <a:prstGeom prst="rect">
            <a:avLst/>
          </a:prstGeom>
          <a:solidFill>
            <a:srgbClr val="CC6600"/>
          </a:solidFill>
          <a:ln w="9525" algn="ctr">
            <a:noFill/>
            <a:miter lim="800000"/>
            <a:headEnd/>
            <a:tailEnd/>
          </a:ln>
        </p:spPr>
        <p:txBody>
          <a:bodyPr>
            <a:spAutoFit/>
          </a:bodyPr>
          <a:lstStyle/>
          <a:p>
            <a:pPr algn="ctr">
              <a:defRPr/>
            </a:pPr>
            <a:r>
              <a:rPr lang="en-US" sz="1500" b="1" dirty="0"/>
              <a:t>10%</a:t>
            </a:r>
          </a:p>
        </p:txBody>
      </p:sp>
      <p:sp>
        <p:nvSpPr>
          <p:cNvPr id="1252371" name="Text Box 19"/>
          <p:cNvSpPr txBox="1">
            <a:spLocks noChangeArrowheads="1"/>
          </p:cNvSpPr>
          <p:nvPr/>
        </p:nvSpPr>
        <p:spPr bwMode="auto">
          <a:xfrm>
            <a:off x="2571750" y="3874294"/>
            <a:ext cx="582930" cy="323165"/>
          </a:xfrm>
          <a:prstGeom prst="rect">
            <a:avLst/>
          </a:prstGeom>
          <a:solidFill>
            <a:srgbClr val="CC6600"/>
          </a:solidFill>
          <a:ln w="9525" algn="ctr">
            <a:noFill/>
            <a:miter lim="800000"/>
            <a:headEnd/>
            <a:tailEnd/>
          </a:ln>
        </p:spPr>
        <p:txBody>
          <a:bodyPr wrap="square">
            <a:spAutoFit/>
          </a:bodyPr>
          <a:lstStyle/>
          <a:p>
            <a:pPr algn="ctr">
              <a:defRPr/>
            </a:pPr>
            <a:r>
              <a:rPr lang="en-US" sz="1500" b="1" dirty="0"/>
              <a:t>90%</a:t>
            </a:r>
          </a:p>
        </p:txBody>
      </p:sp>
      <p:sp>
        <p:nvSpPr>
          <p:cNvPr id="1252372" name="Text Box 20"/>
          <p:cNvSpPr txBox="1">
            <a:spLocks noChangeArrowheads="1"/>
          </p:cNvSpPr>
          <p:nvPr/>
        </p:nvSpPr>
        <p:spPr bwMode="auto">
          <a:xfrm>
            <a:off x="2571750" y="2743200"/>
            <a:ext cx="582930" cy="323165"/>
          </a:xfrm>
          <a:prstGeom prst="rect">
            <a:avLst/>
          </a:prstGeom>
          <a:noFill/>
          <a:ln w="9525" algn="ctr">
            <a:noFill/>
            <a:miter lim="800000"/>
            <a:headEnd/>
            <a:tailEnd/>
          </a:ln>
        </p:spPr>
        <p:txBody>
          <a:bodyPr>
            <a:spAutoFit/>
          </a:bodyPr>
          <a:lstStyle/>
          <a:p>
            <a:pPr algn="ctr">
              <a:defRPr/>
            </a:pPr>
            <a:r>
              <a:rPr lang="en-US" sz="1500" b="1" dirty="0">
                <a:solidFill>
                  <a:schemeClr val="bg1"/>
                </a:solidFill>
              </a:rPr>
              <a:t>75%</a:t>
            </a:r>
          </a:p>
        </p:txBody>
      </p:sp>
      <p:sp>
        <p:nvSpPr>
          <p:cNvPr id="1252373" name="Text Box 21"/>
          <p:cNvSpPr txBox="1">
            <a:spLocks noChangeArrowheads="1"/>
          </p:cNvSpPr>
          <p:nvPr/>
        </p:nvSpPr>
        <p:spPr bwMode="auto">
          <a:xfrm>
            <a:off x="1817370" y="2743200"/>
            <a:ext cx="582930" cy="323165"/>
          </a:xfrm>
          <a:prstGeom prst="rect">
            <a:avLst/>
          </a:prstGeom>
          <a:solidFill>
            <a:srgbClr val="000099"/>
          </a:solidFill>
          <a:ln w="9525" algn="ctr">
            <a:noFill/>
            <a:miter lim="800000"/>
            <a:headEnd/>
            <a:tailEnd/>
          </a:ln>
        </p:spPr>
        <p:txBody>
          <a:bodyPr>
            <a:spAutoFit/>
          </a:bodyPr>
          <a:lstStyle/>
          <a:p>
            <a:pPr algn="ctr">
              <a:defRPr/>
            </a:pPr>
            <a:r>
              <a:rPr lang="en-US" sz="1500" b="1" dirty="0">
                <a:solidFill>
                  <a:schemeClr val="bg1"/>
                </a:solidFill>
              </a:rPr>
              <a:t>25%</a:t>
            </a:r>
          </a:p>
        </p:txBody>
      </p:sp>
      <p:sp>
        <p:nvSpPr>
          <p:cNvPr id="1252374" name="Text Box 22"/>
          <p:cNvSpPr txBox="1">
            <a:spLocks noChangeArrowheads="1"/>
          </p:cNvSpPr>
          <p:nvPr/>
        </p:nvSpPr>
        <p:spPr bwMode="auto">
          <a:xfrm>
            <a:off x="2571750" y="2114550"/>
            <a:ext cx="582930" cy="323165"/>
          </a:xfrm>
          <a:prstGeom prst="rect">
            <a:avLst/>
          </a:prstGeom>
          <a:solidFill>
            <a:srgbClr val="003300"/>
          </a:solidFill>
          <a:ln w="9525" algn="ctr">
            <a:noFill/>
            <a:miter lim="800000"/>
            <a:headEnd/>
            <a:tailEnd/>
          </a:ln>
        </p:spPr>
        <p:txBody>
          <a:bodyPr>
            <a:spAutoFit/>
          </a:bodyPr>
          <a:lstStyle/>
          <a:p>
            <a:pPr algn="ctr">
              <a:defRPr/>
            </a:pPr>
            <a:r>
              <a:rPr lang="en-US" sz="1500" b="1" dirty="0">
                <a:solidFill>
                  <a:schemeClr val="bg1"/>
                </a:solidFill>
              </a:rPr>
              <a:t>50%</a:t>
            </a:r>
          </a:p>
        </p:txBody>
      </p:sp>
      <p:sp>
        <p:nvSpPr>
          <p:cNvPr id="1252375" name="Text Box 23"/>
          <p:cNvSpPr txBox="1">
            <a:spLocks noChangeArrowheads="1"/>
          </p:cNvSpPr>
          <p:nvPr/>
        </p:nvSpPr>
        <p:spPr bwMode="auto">
          <a:xfrm>
            <a:off x="1771650" y="2114550"/>
            <a:ext cx="582930" cy="323165"/>
          </a:xfrm>
          <a:prstGeom prst="rect">
            <a:avLst/>
          </a:prstGeom>
          <a:solidFill>
            <a:srgbClr val="003300"/>
          </a:solidFill>
          <a:ln w="9525" algn="ctr">
            <a:noFill/>
            <a:miter lim="800000"/>
            <a:headEnd/>
            <a:tailEnd/>
          </a:ln>
        </p:spPr>
        <p:txBody>
          <a:bodyPr>
            <a:spAutoFit/>
          </a:bodyPr>
          <a:lstStyle/>
          <a:p>
            <a:pPr algn="ctr">
              <a:defRPr/>
            </a:pPr>
            <a:r>
              <a:rPr lang="en-US" sz="1500" b="1" dirty="0">
                <a:solidFill>
                  <a:schemeClr val="bg1"/>
                </a:solidFill>
              </a:rPr>
              <a:t>50%</a:t>
            </a:r>
          </a:p>
        </p:txBody>
      </p:sp>
      <p:sp>
        <p:nvSpPr>
          <p:cNvPr id="1252381" name="Line 29"/>
          <p:cNvSpPr>
            <a:spLocks noChangeShapeType="1"/>
          </p:cNvSpPr>
          <p:nvPr/>
        </p:nvSpPr>
        <p:spPr bwMode="auto">
          <a:xfrm>
            <a:off x="2466594" y="742950"/>
            <a:ext cx="0" cy="34290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6" name="Text Box 14"/>
          <p:cNvSpPr txBox="1">
            <a:spLocks noChangeArrowheads="1"/>
          </p:cNvSpPr>
          <p:nvPr/>
        </p:nvSpPr>
        <p:spPr bwMode="auto">
          <a:xfrm rot="16200000">
            <a:off x="2678549" y="1413169"/>
            <a:ext cx="507831" cy="835727"/>
          </a:xfrm>
          <a:prstGeom prst="rect">
            <a:avLst/>
          </a:prstGeom>
          <a:solidFill>
            <a:srgbClr val="003300"/>
          </a:solidFill>
          <a:ln w="9525" algn="ctr">
            <a:noFill/>
            <a:miter lim="800000"/>
            <a:headEnd/>
            <a:tailEnd/>
          </a:ln>
        </p:spPr>
        <p:txBody>
          <a:bodyPr vert="eaVert" wrap="square">
            <a:spAutoFit/>
          </a:bodyPr>
          <a:lstStyle/>
          <a:p>
            <a:pPr algn="ctr">
              <a:defRPr/>
            </a:pPr>
            <a:r>
              <a:rPr lang="en-US" sz="1050" b="1" dirty="0">
                <a:solidFill>
                  <a:schemeClr val="bg1"/>
                </a:solidFill>
              </a:rPr>
              <a:t>Positive </a:t>
            </a:r>
          </a:p>
          <a:p>
            <a:pPr algn="ctr">
              <a:defRPr/>
            </a:pPr>
            <a:r>
              <a:rPr lang="en-US" sz="1050" b="1" dirty="0">
                <a:solidFill>
                  <a:schemeClr val="bg1"/>
                </a:solidFill>
              </a:rPr>
              <a:t>Tertiary Aid</a:t>
            </a:r>
          </a:p>
        </p:txBody>
      </p:sp>
      <p:sp>
        <p:nvSpPr>
          <p:cNvPr id="21" name="TextBox 20"/>
          <p:cNvSpPr txBox="1"/>
          <p:nvPr/>
        </p:nvSpPr>
        <p:spPr>
          <a:xfrm>
            <a:off x="5600700" y="2293635"/>
            <a:ext cx="914400" cy="415498"/>
          </a:xfrm>
          <a:prstGeom prst="rect">
            <a:avLst/>
          </a:prstGeom>
          <a:noFill/>
        </p:spPr>
        <p:txBody>
          <a:bodyPr wrap="square" rtlCol="0">
            <a:spAutoFit/>
          </a:bodyPr>
          <a:lstStyle/>
          <a:p>
            <a:r>
              <a:rPr lang="en-US" sz="1050" dirty="0">
                <a:solidFill>
                  <a:schemeClr val="bg1"/>
                </a:solidFill>
                <a:latin typeface="Trebuchet MS" pitchFamily="34" charset="0"/>
              </a:rPr>
              <a:t>Secondary Cost Ceiling</a:t>
            </a:r>
          </a:p>
        </p:txBody>
      </p:sp>
      <p:sp>
        <p:nvSpPr>
          <p:cNvPr id="22" name="TextBox 21"/>
          <p:cNvSpPr txBox="1"/>
          <p:nvPr/>
        </p:nvSpPr>
        <p:spPr>
          <a:xfrm>
            <a:off x="5600700" y="3678086"/>
            <a:ext cx="914400" cy="415498"/>
          </a:xfrm>
          <a:prstGeom prst="rect">
            <a:avLst/>
          </a:prstGeom>
          <a:noFill/>
        </p:spPr>
        <p:txBody>
          <a:bodyPr wrap="square" rtlCol="0">
            <a:spAutoFit/>
          </a:bodyPr>
          <a:lstStyle/>
          <a:p>
            <a:r>
              <a:rPr lang="en-US" sz="1050" dirty="0">
                <a:solidFill>
                  <a:schemeClr val="bg1"/>
                </a:solidFill>
                <a:latin typeface="Trebuchet MS" pitchFamily="34" charset="0"/>
              </a:rPr>
              <a:t>Primary  Cost Ceiling</a:t>
            </a:r>
          </a:p>
        </p:txBody>
      </p:sp>
      <p:sp>
        <p:nvSpPr>
          <p:cNvPr id="23" name="TextBox 52"/>
          <p:cNvSpPr txBox="1">
            <a:spLocks noChangeArrowheads="1"/>
          </p:cNvSpPr>
          <p:nvPr/>
        </p:nvSpPr>
        <p:spPr bwMode="auto">
          <a:xfrm>
            <a:off x="1666421" y="138828"/>
            <a:ext cx="5582557"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 – District #1</a:t>
            </a:r>
          </a:p>
        </p:txBody>
      </p:sp>
    </p:spTree>
    <p:extLst>
      <p:ext uri="{BB962C8B-B14F-4D97-AF65-F5344CB8AC3E}">
        <p14:creationId xmlns:p14="http://schemas.microsoft.com/office/powerpoint/2010/main" val="2750461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2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63" grpId="0" animBg="1"/>
      <p:bldP spid="1252374" grpId="0" animBg="1"/>
      <p:bldP spid="1252375" grpId="0" animBg="1"/>
      <p:bldP spid="12523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257301" y="120015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TAX BASE</a:t>
                      </a: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10%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$100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smtClean="0">
                          <a:latin typeface="Trebuchet MS" panose="020B0603020202020204" pitchFamily="34" charset="0"/>
                        </a:rPr>
                        <a:t>25% x $8,000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$2,000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smtClean="0">
                          <a:latin typeface="Trebuchet MS" panose="020B0603020202020204" pitchFamily="34" charset="0"/>
                        </a:rPr>
                        <a:t>50% x</a:t>
                      </a:r>
                      <a:r>
                        <a:rPr lang="en-US" sz="1800" baseline="0" dirty="0" smtClean="0">
                          <a:latin typeface="Trebuchet MS" panose="020B0603020202020204" pitchFamily="34" charset="0"/>
                        </a:rPr>
                        <a:t> $3,000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u="sng" dirty="0" smtClean="0">
                          <a:latin typeface="Trebuchet MS" panose="020B0603020202020204" pitchFamily="34" charset="0"/>
                        </a:rPr>
                        <a:t>$1,500</a:t>
                      </a: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$3,600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4629151" y="120015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STATE AID</a:t>
                      </a:r>
                    </a:p>
                    <a:p>
                      <a:pPr algn="ct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90%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$900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smtClean="0">
                          <a:latin typeface="Trebuchet MS" panose="020B0603020202020204" pitchFamily="34" charset="0"/>
                        </a:rPr>
                        <a:t>75% x $8,000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$6,000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smtClean="0">
                          <a:latin typeface="Trebuchet MS" panose="020B0603020202020204" pitchFamily="34" charset="0"/>
                        </a:rPr>
                        <a:t>50% x $3,000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u="sng" dirty="0" smtClean="0">
                          <a:latin typeface="Trebuchet MS" panose="020B0603020202020204" pitchFamily="34" charset="0"/>
                        </a:rPr>
                        <a:t>$1,500</a:t>
                      </a: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$8,400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6" name="TextBox 5"/>
          <p:cNvSpPr txBox="1"/>
          <p:nvPr/>
        </p:nvSpPr>
        <p:spPr>
          <a:xfrm>
            <a:off x="1257300" y="3257550"/>
            <a:ext cx="6629400" cy="1754326"/>
          </a:xfrm>
          <a:prstGeom prst="rect">
            <a:avLst/>
          </a:prstGeom>
          <a:noFill/>
        </p:spPr>
        <p:txBody>
          <a:bodyPr wrap="square" rtlCol="0">
            <a:spAutoFit/>
          </a:bodyPr>
          <a:lstStyle/>
          <a:p>
            <a:pPr algn="ctr"/>
            <a:r>
              <a:rPr lang="en-US" sz="1800" dirty="0">
                <a:latin typeface="Trebuchet MS" pitchFamily="34" charset="0"/>
              </a:rPr>
              <a:t>Total Shared Cost = $6,000,000 (500 x $12,000)</a:t>
            </a:r>
          </a:p>
          <a:p>
            <a:pPr algn="ctr"/>
            <a:endParaRPr lang="en-US" sz="1800" dirty="0">
              <a:latin typeface="Trebuchet MS" pitchFamily="34" charset="0"/>
            </a:endParaRPr>
          </a:p>
          <a:p>
            <a:pPr algn="ctr"/>
            <a:r>
              <a:rPr lang="en-US" sz="1800" dirty="0">
                <a:latin typeface="Trebuchet MS" pitchFamily="34" charset="0"/>
              </a:rPr>
              <a:t>Tax Base = $3,600   State Aid = $8,400</a:t>
            </a:r>
          </a:p>
          <a:p>
            <a:pPr algn="ctr"/>
            <a:r>
              <a:rPr lang="en-US" sz="1800" dirty="0">
                <a:latin typeface="Trebuchet MS" pitchFamily="34" charset="0"/>
              </a:rPr>
              <a:t>X 500 membership</a:t>
            </a:r>
          </a:p>
          <a:p>
            <a:pPr algn="ctr"/>
            <a:endParaRPr lang="en-US" sz="1800" dirty="0">
              <a:latin typeface="Trebuchet MS" pitchFamily="34" charset="0"/>
            </a:endParaRPr>
          </a:p>
          <a:p>
            <a:pPr algn="ctr"/>
            <a:r>
              <a:rPr lang="en-US" sz="1800" dirty="0">
                <a:latin typeface="Trebuchet MS" pitchFamily="34" charset="0"/>
              </a:rPr>
              <a:t>Tax Base = $1,800,000   State Aid = $4,200,000</a:t>
            </a:r>
          </a:p>
        </p:txBody>
      </p:sp>
      <p:sp>
        <p:nvSpPr>
          <p:cNvPr id="8" name="TextBox 52"/>
          <p:cNvSpPr txBox="1">
            <a:spLocks noChangeArrowheads="1"/>
          </p:cNvSpPr>
          <p:nvPr/>
        </p:nvSpPr>
        <p:spPr bwMode="auto">
          <a:xfrm>
            <a:off x="2129970" y="15902"/>
            <a:ext cx="440055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Sample District #1</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(per-member)</a:t>
            </a:r>
          </a:p>
        </p:txBody>
      </p:sp>
    </p:spTree>
    <p:extLst>
      <p:ext uri="{BB962C8B-B14F-4D97-AF65-F5344CB8AC3E}">
        <p14:creationId xmlns:p14="http://schemas.microsoft.com/office/powerpoint/2010/main" val="186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277941" y="1200150"/>
          <a:ext cx="6459024" cy="3829050"/>
        </p:xfrm>
        <a:graphic>
          <a:graphicData uri="http://schemas.openxmlformats.org/presentationml/2006/ole">
            <mc:AlternateContent xmlns:mc="http://schemas.openxmlformats.org/markup-compatibility/2006">
              <mc:Choice xmlns:v="urn:schemas-microsoft-com:vml" Requires="v">
                <p:oleObj spid="_x0000_s6241"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41" y="1200150"/>
                        <a:ext cx="6459024" cy="382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2355" name="Text Box 3"/>
          <p:cNvSpPr txBox="1">
            <a:spLocks noChangeArrowheads="1"/>
          </p:cNvSpPr>
          <p:nvPr/>
        </p:nvSpPr>
        <p:spPr bwMode="auto">
          <a:xfrm>
            <a:off x="2185416" y="3886201"/>
            <a:ext cx="2843784" cy="161583"/>
          </a:xfrm>
          <a:prstGeom prst="rect">
            <a:avLst/>
          </a:prstGeom>
          <a:solidFill>
            <a:srgbClr val="CC66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600" b="0">
                <a:solidFill>
                  <a:srgbClr val="FF9900"/>
                </a:solidFill>
                <a:latin typeface="Times New Roman" pitchFamily="18" charset="0"/>
              </a:rPr>
              <a:t>              </a:t>
            </a:r>
          </a:p>
        </p:txBody>
      </p:sp>
      <p:sp>
        <p:nvSpPr>
          <p:cNvPr id="1252356" name="Line 4"/>
          <p:cNvSpPr>
            <a:spLocks noChangeShapeType="1"/>
          </p:cNvSpPr>
          <p:nvPr/>
        </p:nvSpPr>
        <p:spPr bwMode="auto">
          <a:xfrm flipH="1">
            <a:off x="1402556" y="388620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58" name="Text Box 6"/>
          <p:cNvSpPr txBox="1">
            <a:spLocks noChangeArrowheads="1"/>
          </p:cNvSpPr>
          <p:nvPr/>
        </p:nvSpPr>
        <p:spPr bwMode="auto">
          <a:xfrm>
            <a:off x="3143250" y="3874770"/>
            <a:ext cx="1714500" cy="253916"/>
          </a:xfrm>
          <a:prstGeom prst="rect">
            <a:avLst/>
          </a:prstGeom>
          <a:noFill/>
          <a:ln w="9525" algn="ctr">
            <a:noFill/>
            <a:miter lim="800000"/>
            <a:headEnd/>
            <a:tailEnd/>
          </a:ln>
        </p:spPr>
        <p:txBody>
          <a:bodyPr>
            <a:spAutoFit/>
          </a:bodyPr>
          <a:lstStyle/>
          <a:p>
            <a:pPr algn="ctr">
              <a:defRPr/>
            </a:pPr>
            <a:r>
              <a:rPr lang="en-US" sz="1050" b="1" dirty="0"/>
              <a:t>Positive Primary Aid</a:t>
            </a:r>
          </a:p>
        </p:txBody>
      </p:sp>
      <p:sp>
        <p:nvSpPr>
          <p:cNvPr id="1252359" name="Line 7"/>
          <p:cNvSpPr>
            <a:spLocks noChangeShapeType="1"/>
          </p:cNvSpPr>
          <p:nvPr/>
        </p:nvSpPr>
        <p:spPr bwMode="auto">
          <a:xfrm flipH="1">
            <a:off x="1428750" y="2489454"/>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0" name="Text Box 8"/>
          <p:cNvSpPr txBox="1">
            <a:spLocks noChangeArrowheads="1"/>
          </p:cNvSpPr>
          <p:nvPr/>
        </p:nvSpPr>
        <p:spPr bwMode="auto">
          <a:xfrm>
            <a:off x="2199132" y="2489454"/>
            <a:ext cx="1097280" cy="1396536"/>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a:p>
            <a:pPr algn="ctr"/>
            <a:endParaRPr lang="en-US" altLang="en-US" sz="375" b="0" dirty="0">
              <a:solidFill>
                <a:srgbClr val="FF9900"/>
              </a:solidFill>
              <a:latin typeface="Trebuchet MS" pitchFamily="34" charset="0"/>
              <a:cs typeface="Shonar Bangla" pitchFamily="34" charset="0"/>
            </a:endParaRPr>
          </a:p>
          <a:p>
            <a:pPr algn="ctr"/>
            <a:endParaRPr lang="en-US" altLang="en-US" sz="675" b="0" dirty="0">
              <a:solidFill>
                <a:srgbClr val="FF9900"/>
              </a:solidFill>
              <a:latin typeface="Trebuchet MS" pitchFamily="34" charset="0"/>
              <a:cs typeface="Shonar Bangla" pitchFamily="34" charset="0"/>
            </a:endParaRPr>
          </a:p>
        </p:txBody>
      </p:sp>
      <p:sp>
        <p:nvSpPr>
          <p:cNvPr id="1252361" name="Text Box 9"/>
          <p:cNvSpPr txBox="1">
            <a:spLocks noChangeArrowheads="1"/>
          </p:cNvSpPr>
          <p:nvPr/>
        </p:nvSpPr>
        <p:spPr bwMode="auto">
          <a:xfrm>
            <a:off x="2228850" y="3371850"/>
            <a:ext cx="1028700" cy="415498"/>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solidFill>
              </a:rPr>
              <a:t>Positive Secondary Aid</a:t>
            </a:r>
          </a:p>
        </p:txBody>
      </p:sp>
      <p:sp>
        <p:nvSpPr>
          <p:cNvPr id="2061" name="Line 13"/>
          <p:cNvSpPr>
            <a:spLocks noChangeShapeType="1"/>
          </p:cNvSpPr>
          <p:nvPr/>
        </p:nvSpPr>
        <p:spPr bwMode="auto">
          <a:xfrm>
            <a:off x="4343400" y="4743450"/>
            <a:ext cx="628650" cy="0"/>
          </a:xfrm>
          <a:prstGeom prst="line">
            <a:avLst/>
          </a:prstGeom>
          <a:noFill/>
          <a:ln w="38100">
            <a:solidFill>
              <a:srgbClr val="99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9" name="Text Box 17"/>
          <p:cNvSpPr txBox="1">
            <a:spLocks noChangeArrowheads="1"/>
          </p:cNvSpPr>
          <p:nvPr/>
        </p:nvSpPr>
        <p:spPr bwMode="auto">
          <a:xfrm>
            <a:off x="2286000" y="1257300"/>
            <a:ext cx="2000250" cy="253916"/>
          </a:xfrm>
          <a:prstGeom prst="rect">
            <a:avLst/>
          </a:prstGeom>
          <a:noFill/>
          <a:ln w="9525" algn="ctr">
            <a:noFill/>
            <a:miter lim="800000"/>
            <a:headEnd/>
            <a:tailEnd/>
          </a:ln>
        </p:spPr>
        <p:txBody>
          <a:bodyPr>
            <a:spAutoFit/>
          </a:bodyPr>
          <a:lstStyle/>
          <a:p>
            <a:pPr algn="ctr">
              <a:defRPr/>
            </a:pPr>
            <a:r>
              <a:rPr lang="en-US" sz="1050" b="1" dirty="0">
                <a:solidFill>
                  <a:srgbClr val="7030A0"/>
                </a:solidFill>
                <a:latin typeface="Trebuchet MS" panose="020B0603020202020204" pitchFamily="34" charset="0"/>
              </a:rPr>
              <a:t>District Value per Member</a:t>
            </a:r>
          </a:p>
        </p:txBody>
      </p:sp>
      <p:sp>
        <p:nvSpPr>
          <p:cNvPr id="1252370" name="Text Box 18"/>
          <p:cNvSpPr txBox="1">
            <a:spLocks noChangeArrowheads="1"/>
          </p:cNvSpPr>
          <p:nvPr/>
        </p:nvSpPr>
        <p:spPr bwMode="auto">
          <a:xfrm>
            <a:off x="2388870" y="4271918"/>
            <a:ext cx="582930" cy="323165"/>
          </a:xfrm>
          <a:prstGeom prst="rect">
            <a:avLst/>
          </a:prstGeom>
          <a:solidFill>
            <a:srgbClr val="CC6600"/>
          </a:solidFill>
          <a:ln w="9525" algn="ctr">
            <a:noFill/>
            <a:miter lim="800000"/>
            <a:headEnd/>
            <a:tailEnd/>
          </a:ln>
        </p:spPr>
        <p:txBody>
          <a:bodyPr>
            <a:spAutoFit/>
          </a:bodyPr>
          <a:lstStyle/>
          <a:p>
            <a:pPr algn="ctr">
              <a:defRPr/>
            </a:pPr>
            <a:r>
              <a:rPr lang="en-US" sz="1500" b="1" dirty="0"/>
              <a:t>30%</a:t>
            </a:r>
          </a:p>
        </p:txBody>
      </p:sp>
      <p:sp>
        <p:nvSpPr>
          <p:cNvPr id="1252371" name="Text Box 19"/>
          <p:cNvSpPr txBox="1">
            <a:spLocks noChangeArrowheads="1"/>
          </p:cNvSpPr>
          <p:nvPr/>
        </p:nvSpPr>
        <p:spPr bwMode="auto">
          <a:xfrm>
            <a:off x="3131820" y="4271918"/>
            <a:ext cx="582930" cy="323165"/>
          </a:xfrm>
          <a:prstGeom prst="rect">
            <a:avLst/>
          </a:prstGeom>
          <a:solidFill>
            <a:srgbClr val="CC6600"/>
          </a:solidFill>
          <a:ln w="9525" algn="ctr">
            <a:noFill/>
            <a:miter lim="800000"/>
            <a:headEnd/>
            <a:tailEnd/>
          </a:ln>
        </p:spPr>
        <p:txBody>
          <a:bodyPr wrap="square">
            <a:spAutoFit/>
          </a:bodyPr>
          <a:lstStyle/>
          <a:p>
            <a:pPr algn="ctr">
              <a:defRPr/>
            </a:pPr>
            <a:r>
              <a:rPr lang="en-US" sz="1500" b="1" dirty="0"/>
              <a:t>70%</a:t>
            </a:r>
          </a:p>
        </p:txBody>
      </p:sp>
      <p:sp>
        <p:nvSpPr>
          <p:cNvPr id="1252372" name="Text Box 20"/>
          <p:cNvSpPr txBox="1">
            <a:spLocks noChangeArrowheads="1"/>
          </p:cNvSpPr>
          <p:nvPr/>
        </p:nvSpPr>
        <p:spPr bwMode="auto">
          <a:xfrm>
            <a:off x="2228850" y="2743200"/>
            <a:ext cx="582930" cy="323165"/>
          </a:xfrm>
          <a:prstGeom prst="rect">
            <a:avLst/>
          </a:prstGeom>
          <a:noFill/>
          <a:ln w="9525" algn="ctr">
            <a:noFill/>
            <a:miter lim="800000"/>
            <a:headEnd/>
            <a:tailEnd/>
          </a:ln>
        </p:spPr>
        <p:txBody>
          <a:bodyPr>
            <a:spAutoFit/>
          </a:bodyPr>
          <a:lstStyle/>
          <a:p>
            <a:pPr algn="ctr">
              <a:defRPr/>
            </a:pPr>
            <a:r>
              <a:rPr lang="en-US" sz="1500" b="1" dirty="0">
                <a:solidFill>
                  <a:schemeClr val="bg1"/>
                </a:solidFill>
              </a:rPr>
              <a:t>75%</a:t>
            </a:r>
          </a:p>
        </p:txBody>
      </p:sp>
      <p:sp>
        <p:nvSpPr>
          <p:cNvPr id="1252373" name="Text Box 21"/>
          <p:cNvSpPr txBox="1">
            <a:spLocks noChangeArrowheads="1"/>
          </p:cNvSpPr>
          <p:nvPr/>
        </p:nvSpPr>
        <p:spPr bwMode="auto">
          <a:xfrm>
            <a:off x="3143250" y="2743200"/>
            <a:ext cx="582930" cy="323165"/>
          </a:xfrm>
          <a:prstGeom prst="rect">
            <a:avLst/>
          </a:prstGeom>
          <a:solidFill>
            <a:srgbClr val="000099"/>
          </a:solidFill>
          <a:ln w="9525" algn="ctr">
            <a:noFill/>
            <a:miter lim="800000"/>
            <a:headEnd/>
            <a:tailEnd/>
          </a:ln>
        </p:spPr>
        <p:txBody>
          <a:bodyPr>
            <a:spAutoFit/>
          </a:bodyPr>
          <a:lstStyle/>
          <a:p>
            <a:pPr algn="ctr">
              <a:defRPr/>
            </a:pPr>
            <a:r>
              <a:rPr lang="en-US" sz="1500" b="1" dirty="0">
                <a:solidFill>
                  <a:schemeClr val="bg1"/>
                </a:solidFill>
              </a:rPr>
              <a:t>25%</a:t>
            </a:r>
          </a:p>
        </p:txBody>
      </p:sp>
      <p:sp>
        <p:nvSpPr>
          <p:cNvPr id="1252381" name="Line 29"/>
          <p:cNvSpPr>
            <a:spLocks noChangeShapeType="1"/>
          </p:cNvSpPr>
          <p:nvPr/>
        </p:nvSpPr>
        <p:spPr bwMode="auto">
          <a:xfrm>
            <a:off x="3028950" y="800100"/>
            <a:ext cx="0" cy="3429000"/>
          </a:xfrm>
          <a:prstGeom prst="line">
            <a:avLst/>
          </a:prstGeom>
          <a:noFill/>
          <a:ln w="3175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4" name="TextBox 52"/>
          <p:cNvSpPr txBox="1">
            <a:spLocks noChangeArrowheads="1"/>
          </p:cNvSpPr>
          <p:nvPr/>
        </p:nvSpPr>
        <p:spPr bwMode="auto">
          <a:xfrm>
            <a:off x="1700889" y="129132"/>
            <a:ext cx="5469169"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 – District #2</a:t>
            </a:r>
          </a:p>
        </p:txBody>
      </p:sp>
    </p:spTree>
    <p:extLst>
      <p:ext uri="{BB962C8B-B14F-4D97-AF65-F5344CB8AC3E}">
        <p14:creationId xmlns:p14="http://schemas.microsoft.com/office/powerpoint/2010/main" val="30257776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2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60" grpId="0" animBg="1"/>
      <p:bldP spid="1252361" grpId="0" animBg="1"/>
      <p:bldP spid="1252372" grpId="0"/>
      <p:bldP spid="12523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257301" y="118872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TAX BASE</a:t>
                      </a: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30%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$300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smtClean="0">
                          <a:latin typeface="Trebuchet MS" panose="020B0603020202020204" pitchFamily="34" charset="0"/>
                        </a:rPr>
                        <a:t>75% x $8,000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$6,000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4629151"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STATE AID</a:t>
                      </a:r>
                    </a:p>
                    <a:p>
                      <a:pPr algn="ct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70%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$700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smtClean="0">
                          <a:latin typeface="Trebuchet MS" panose="020B0603020202020204" pitchFamily="34" charset="0"/>
                        </a:rPr>
                        <a:t>25% x $8,000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$2,000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extBox 52"/>
          <p:cNvSpPr txBox="1">
            <a:spLocks noChangeArrowheads="1"/>
          </p:cNvSpPr>
          <p:nvPr/>
        </p:nvSpPr>
        <p:spPr bwMode="auto">
          <a:xfrm>
            <a:off x="268514" y="-13126"/>
            <a:ext cx="828040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Sample District #2 (Higher Property Value)</a:t>
            </a:r>
          </a:p>
          <a:p>
            <a:pPr marL="363474" algn="ctr">
              <a:defRPr/>
            </a:pPr>
            <a:r>
              <a:rPr lang="en-US" sz="2800" b="1" dirty="0">
                <a:ln w="6350">
                  <a:noFill/>
                </a:ln>
                <a:solidFill>
                  <a:schemeClr val="bg1"/>
                </a:solidFill>
                <a:effectLst>
                  <a:outerShdw blurRad="38100" dist="38100" dir="2700000" algn="tl">
                    <a:srgbClr val="000000">
                      <a:alpha val="43137"/>
                    </a:srgbClr>
                  </a:outerShdw>
                </a:effectLst>
                <a:latin typeface="Trebuchet MS" pitchFamily="34" charset="0"/>
              </a:rPr>
              <a:t>(per-member)</a:t>
            </a:r>
            <a:endPar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endParaRPr>
          </a:p>
        </p:txBody>
      </p:sp>
    </p:spTree>
    <p:extLst>
      <p:ext uri="{BB962C8B-B14F-4D97-AF65-F5344CB8AC3E}">
        <p14:creationId xmlns:p14="http://schemas.microsoft.com/office/powerpoint/2010/main" val="481672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277941" y="1200150"/>
          <a:ext cx="6459024" cy="3829050"/>
        </p:xfrm>
        <a:graphic>
          <a:graphicData uri="http://schemas.openxmlformats.org/presentationml/2006/ole">
            <mc:AlternateContent xmlns:mc="http://schemas.openxmlformats.org/markup-compatibility/2006">
              <mc:Choice xmlns:v="urn:schemas-microsoft-com:vml" Requires="v">
                <p:oleObj spid="_x0000_s7265"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41" y="1200150"/>
                        <a:ext cx="6459024" cy="382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2355" name="Text Box 3"/>
          <p:cNvSpPr txBox="1">
            <a:spLocks noChangeArrowheads="1"/>
          </p:cNvSpPr>
          <p:nvPr/>
        </p:nvSpPr>
        <p:spPr bwMode="auto">
          <a:xfrm>
            <a:off x="2185416" y="3886201"/>
            <a:ext cx="2843784" cy="161583"/>
          </a:xfrm>
          <a:prstGeom prst="rect">
            <a:avLst/>
          </a:prstGeom>
          <a:solidFill>
            <a:srgbClr val="CC66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600" b="0">
                <a:solidFill>
                  <a:srgbClr val="FF9900"/>
                </a:solidFill>
                <a:latin typeface="Times New Roman" pitchFamily="18" charset="0"/>
              </a:rPr>
              <a:t>              </a:t>
            </a:r>
          </a:p>
        </p:txBody>
      </p:sp>
      <p:sp>
        <p:nvSpPr>
          <p:cNvPr id="1252356" name="Line 4"/>
          <p:cNvSpPr>
            <a:spLocks noChangeShapeType="1"/>
          </p:cNvSpPr>
          <p:nvPr/>
        </p:nvSpPr>
        <p:spPr bwMode="auto">
          <a:xfrm flipH="1">
            <a:off x="1402556" y="388620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58" name="Text Box 6"/>
          <p:cNvSpPr txBox="1">
            <a:spLocks noChangeArrowheads="1"/>
          </p:cNvSpPr>
          <p:nvPr/>
        </p:nvSpPr>
        <p:spPr bwMode="auto">
          <a:xfrm>
            <a:off x="3143250" y="3874770"/>
            <a:ext cx="1714500" cy="253916"/>
          </a:xfrm>
          <a:prstGeom prst="rect">
            <a:avLst/>
          </a:prstGeom>
          <a:noFill/>
          <a:ln w="9525" algn="ctr">
            <a:noFill/>
            <a:miter lim="800000"/>
            <a:headEnd/>
            <a:tailEnd/>
          </a:ln>
        </p:spPr>
        <p:txBody>
          <a:bodyPr>
            <a:spAutoFit/>
          </a:bodyPr>
          <a:lstStyle/>
          <a:p>
            <a:pPr algn="ctr">
              <a:defRPr/>
            </a:pPr>
            <a:r>
              <a:rPr lang="en-US" sz="1050" b="1" dirty="0"/>
              <a:t>Positive Primary Aid</a:t>
            </a:r>
          </a:p>
        </p:txBody>
      </p:sp>
      <p:sp>
        <p:nvSpPr>
          <p:cNvPr id="1252359" name="Line 7"/>
          <p:cNvSpPr>
            <a:spLocks noChangeShapeType="1"/>
          </p:cNvSpPr>
          <p:nvPr/>
        </p:nvSpPr>
        <p:spPr bwMode="auto">
          <a:xfrm flipH="1">
            <a:off x="1428750" y="2489454"/>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0" name="Text Box 8"/>
          <p:cNvSpPr txBox="1">
            <a:spLocks noChangeArrowheads="1"/>
          </p:cNvSpPr>
          <p:nvPr/>
        </p:nvSpPr>
        <p:spPr bwMode="auto">
          <a:xfrm>
            <a:off x="2171700" y="2503171"/>
            <a:ext cx="1143000" cy="1431161"/>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1500" b="0" dirty="0">
              <a:solidFill>
                <a:srgbClr val="FF9900"/>
              </a:solidFill>
              <a:latin typeface="Times New Roman" pitchFamily="18" charset="0"/>
            </a:endParaRPr>
          </a:p>
        </p:txBody>
      </p:sp>
      <p:sp>
        <p:nvSpPr>
          <p:cNvPr id="1252361" name="Text Box 9"/>
          <p:cNvSpPr txBox="1">
            <a:spLocks noChangeArrowheads="1"/>
          </p:cNvSpPr>
          <p:nvPr/>
        </p:nvSpPr>
        <p:spPr bwMode="auto">
          <a:xfrm>
            <a:off x="2228850" y="3371850"/>
            <a:ext cx="1028700" cy="415498"/>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solidFill>
              </a:rPr>
              <a:t>Positive Secondary Aid</a:t>
            </a:r>
          </a:p>
        </p:txBody>
      </p:sp>
      <p:sp>
        <p:nvSpPr>
          <p:cNvPr id="1252363" name="Text Box 11"/>
          <p:cNvSpPr txBox="1">
            <a:spLocks noChangeArrowheads="1"/>
          </p:cNvSpPr>
          <p:nvPr/>
        </p:nvSpPr>
        <p:spPr bwMode="auto">
          <a:xfrm>
            <a:off x="2192274" y="1943100"/>
            <a:ext cx="550926" cy="5143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a:solidFill>
                  <a:srgbClr val="FF9900"/>
                </a:solidFill>
                <a:latin typeface="Times New Roman" pitchFamily="18" charset="0"/>
              </a:rPr>
              <a:t> </a:t>
            </a:r>
          </a:p>
          <a:p>
            <a:pPr algn="ctr"/>
            <a:r>
              <a:rPr lang="en-US" altLang="en-US" sz="900" b="0">
                <a:solidFill>
                  <a:srgbClr val="FF9900"/>
                </a:solidFill>
                <a:latin typeface="Times New Roman" pitchFamily="18" charset="0"/>
              </a:rPr>
              <a:t>             </a:t>
            </a:r>
          </a:p>
        </p:txBody>
      </p:sp>
      <p:sp>
        <p:nvSpPr>
          <p:cNvPr id="2061" name="Line 13"/>
          <p:cNvSpPr>
            <a:spLocks noChangeShapeType="1"/>
          </p:cNvSpPr>
          <p:nvPr/>
        </p:nvSpPr>
        <p:spPr bwMode="auto">
          <a:xfrm>
            <a:off x="4343400" y="4743450"/>
            <a:ext cx="628650" cy="0"/>
          </a:xfrm>
          <a:prstGeom prst="line">
            <a:avLst/>
          </a:prstGeom>
          <a:noFill/>
          <a:ln w="38100">
            <a:solidFill>
              <a:srgbClr val="99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9" name="Text Box 17"/>
          <p:cNvSpPr txBox="1">
            <a:spLocks noChangeArrowheads="1"/>
          </p:cNvSpPr>
          <p:nvPr/>
        </p:nvSpPr>
        <p:spPr bwMode="auto">
          <a:xfrm>
            <a:off x="2457450" y="1200150"/>
            <a:ext cx="2000250" cy="253916"/>
          </a:xfrm>
          <a:prstGeom prst="rect">
            <a:avLst/>
          </a:prstGeom>
          <a:noFill/>
          <a:ln w="9525" algn="ctr">
            <a:noFill/>
            <a:miter lim="800000"/>
            <a:headEnd/>
            <a:tailEnd/>
          </a:ln>
        </p:spPr>
        <p:txBody>
          <a:bodyPr>
            <a:spAutoFit/>
          </a:bodyPr>
          <a:lstStyle/>
          <a:p>
            <a:pPr algn="ctr">
              <a:defRPr/>
            </a:pPr>
            <a:r>
              <a:rPr lang="en-US" sz="1050" b="1" dirty="0">
                <a:solidFill>
                  <a:srgbClr val="7030A0"/>
                </a:solidFill>
                <a:latin typeface="Trebuchet MS" panose="020B0603020202020204" pitchFamily="34" charset="0"/>
              </a:rPr>
              <a:t>District Value per Member</a:t>
            </a:r>
          </a:p>
        </p:txBody>
      </p:sp>
      <p:sp>
        <p:nvSpPr>
          <p:cNvPr id="1252370" name="Text Box 18"/>
          <p:cNvSpPr txBox="1">
            <a:spLocks noChangeArrowheads="1"/>
          </p:cNvSpPr>
          <p:nvPr/>
        </p:nvSpPr>
        <p:spPr bwMode="auto">
          <a:xfrm>
            <a:off x="2160270" y="4331494"/>
            <a:ext cx="582930" cy="323165"/>
          </a:xfrm>
          <a:prstGeom prst="rect">
            <a:avLst/>
          </a:prstGeom>
          <a:solidFill>
            <a:srgbClr val="CC6600"/>
          </a:solidFill>
          <a:ln w="9525" algn="ctr">
            <a:noFill/>
            <a:miter lim="800000"/>
            <a:headEnd/>
            <a:tailEnd/>
          </a:ln>
        </p:spPr>
        <p:txBody>
          <a:bodyPr>
            <a:spAutoFit/>
          </a:bodyPr>
          <a:lstStyle/>
          <a:p>
            <a:pPr algn="ctr">
              <a:defRPr/>
            </a:pPr>
            <a:r>
              <a:rPr lang="en-US" sz="1500" b="1" dirty="0"/>
              <a:t>30%</a:t>
            </a:r>
          </a:p>
        </p:txBody>
      </p:sp>
      <p:sp>
        <p:nvSpPr>
          <p:cNvPr id="1252371" name="Text Box 19"/>
          <p:cNvSpPr txBox="1">
            <a:spLocks noChangeArrowheads="1"/>
          </p:cNvSpPr>
          <p:nvPr/>
        </p:nvSpPr>
        <p:spPr bwMode="auto">
          <a:xfrm>
            <a:off x="3017520" y="4331494"/>
            <a:ext cx="582930" cy="323165"/>
          </a:xfrm>
          <a:prstGeom prst="rect">
            <a:avLst/>
          </a:prstGeom>
          <a:solidFill>
            <a:srgbClr val="CC6600"/>
          </a:solidFill>
          <a:ln w="9525" algn="ctr">
            <a:noFill/>
            <a:miter lim="800000"/>
            <a:headEnd/>
            <a:tailEnd/>
          </a:ln>
        </p:spPr>
        <p:txBody>
          <a:bodyPr wrap="square">
            <a:spAutoFit/>
          </a:bodyPr>
          <a:lstStyle/>
          <a:p>
            <a:pPr algn="ctr">
              <a:defRPr/>
            </a:pPr>
            <a:r>
              <a:rPr lang="en-US" sz="1500" b="1" dirty="0"/>
              <a:t>70%</a:t>
            </a:r>
          </a:p>
        </p:txBody>
      </p:sp>
      <p:sp>
        <p:nvSpPr>
          <p:cNvPr id="1252372" name="Text Box 20"/>
          <p:cNvSpPr txBox="1">
            <a:spLocks noChangeArrowheads="1"/>
          </p:cNvSpPr>
          <p:nvPr/>
        </p:nvSpPr>
        <p:spPr bwMode="auto">
          <a:xfrm>
            <a:off x="2343150" y="2800350"/>
            <a:ext cx="582930" cy="323165"/>
          </a:xfrm>
          <a:prstGeom prst="rect">
            <a:avLst/>
          </a:prstGeom>
          <a:noFill/>
          <a:ln w="9525" algn="ctr">
            <a:noFill/>
            <a:miter lim="800000"/>
            <a:headEnd/>
            <a:tailEnd/>
          </a:ln>
        </p:spPr>
        <p:txBody>
          <a:bodyPr>
            <a:spAutoFit/>
          </a:bodyPr>
          <a:lstStyle/>
          <a:p>
            <a:pPr algn="ctr">
              <a:defRPr/>
            </a:pPr>
            <a:r>
              <a:rPr lang="en-US" sz="1500" b="1" dirty="0">
                <a:solidFill>
                  <a:schemeClr val="bg1"/>
                </a:solidFill>
              </a:rPr>
              <a:t>75%</a:t>
            </a:r>
          </a:p>
        </p:txBody>
      </p:sp>
      <p:sp>
        <p:nvSpPr>
          <p:cNvPr id="1252373" name="Text Box 21"/>
          <p:cNvSpPr txBox="1">
            <a:spLocks noChangeArrowheads="1"/>
          </p:cNvSpPr>
          <p:nvPr/>
        </p:nvSpPr>
        <p:spPr bwMode="auto">
          <a:xfrm>
            <a:off x="3200400" y="2800350"/>
            <a:ext cx="582930" cy="323165"/>
          </a:xfrm>
          <a:prstGeom prst="rect">
            <a:avLst/>
          </a:prstGeom>
          <a:solidFill>
            <a:srgbClr val="000099"/>
          </a:solidFill>
          <a:ln w="9525" algn="ctr">
            <a:noFill/>
            <a:miter lim="800000"/>
            <a:headEnd/>
            <a:tailEnd/>
          </a:ln>
        </p:spPr>
        <p:txBody>
          <a:bodyPr>
            <a:spAutoFit/>
          </a:bodyPr>
          <a:lstStyle/>
          <a:p>
            <a:pPr algn="ctr">
              <a:defRPr/>
            </a:pPr>
            <a:r>
              <a:rPr lang="en-US" sz="1500" b="1" dirty="0">
                <a:solidFill>
                  <a:schemeClr val="bg1"/>
                </a:solidFill>
              </a:rPr>
              <a:t>25%</a:t>
            </a:r>
          </a:p>
        </p:txBody>
      </p:sp>
      <p:sp>
        <p:nvSpPr>
          <p:cNvPr id="1252366" name="Text Box 14"/>
          <p:cNvSpPr txBox="1">
            <a:spLocks noChangeArrowheads="1"/>
          </p:cNvSpPr>
          <p:nvPr/>
        </p:nvSpPr>
        <p:spPr bwMode="auto">
          <a:xfrm rot="16200000">
            <a:off x="2049899" y="1413169"/>
            <a:ext cx="507831" cy="835727"/>
          </a:xfrm>
          <a:prstGeom prst="rect">
            <a:avLst/>
          </a:prstGeom>
          <a:solidFill>
            <a:srgbClr val="003300"/>
          </a:solidFill>
          <a:ln w="9525" algn="ctr">
            <a:noFill/>
            <a:miter lim="800000"/>
            <a:headEnd/>
            <a:tailEnd/>
          </a:ln>
        </p:spPr>
        <p:txBody>
          <a:bodyPr vert="eaVert" wrap="square">
            <a:spAutoFit/>
          </a:bodyPr>
          <a:lstStyle/>
          <a:p>
            <a:pPr algn="ctr">
              <a:defRPr/>
            </a:pPr>
            <a:r>
              <a:rPr lang="en-US" sz="1050" b="1" dirty="0">
                <a:solidFill>
                  <a:schemeClr val="bg1"/>
                </a:solidFill>
              </a:rPr>
              <a:t>Positive </a:t>
            </a:r>
          </a:p>
          <a:p>
            <a:pPr algn="ctr">
              <a:defRPr/>
            </a:pPr>
            <a:r>
              <a:rPr lang="en-US" sz="1050" b="1" dirty="0">
                <a:solidFill>
                  <a:schemeClr val="bg1"/>
                </a:solidFill>
              </a:rPr>
              <a:t>Tertiary Aid</a:t>
            </a:r>
          </a:p>
        </p:txBody>
      </p:sp>
      <p:sp>
        <p:nvSpPr>
          <p:cNvPr id="21" name="Text Box 12"/>
          <p:cNvSpPr txBox="1">
            <a:spLocks noChangeArrowheads="1"/>
          </p:cNvSpPr>
          <p:nvPr/>
        </p:nvSpPr>
        <p:spPr bwMode="auto">
          <a:xfrm>
            <a:off x="2743200" y="1943100"/>
            <a:ext cx="4457700" cy="514350"/>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r>
              <a:rPr lang="en-US" altLang="en-US" sz="900" b="0">
                <a:solidFill>
                  <a:srgbClr val="FF9900"/>
                </a:solidFill>
                <a:latin typeface="Times New Roman" pitchFamily="18" charset="0"/>
              </a:rPr>
              <a:t>             </a:t>
            </a:r>
          </a:p>
        </p:txBody>
      </p:sp>
      <p:sp>
        <p:nvSpPr>
          <p:cNvPr id="1252381" name="Line 29"/>
          <p:cNvSpPr>
            <a:spLocks noChangeShapeType="1"/>
          </p:cNvSpPr>
          <p:nvPr/>
        </p:nvSpPr>
        <p:spPr bwMode="auto">
          <a:xfrm>
            <a:off x="3028950" y="742950"/>
            <a:ext cx="0" cy="3429000"/>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2" name="Text Box 25"/>
          <p:cNvSpPr txBox="1">
            <a:spLocks noChangeArrowheads="1"/>
          </p:cNvSpPr>
          <p:nvPr/>
        </p:nvSpPr>
        <p:spPr bwMode="auto">
          <a:xfrm>
            <a:off x="3886200" y="2114550"/>
            <a:ext cx="2286000" cy="253916"/>
          </a:xfrm>
          <a:prstGeom prst="rect">
            <a:avLst/>
          </a:prstGeom>
          <a:noFill/>
          <a:ln w="9525" algn="ctr">
            <a:noFill/>
            <a:miter lim="800000"/>
            <a:headEnd/>
            <a:tailEnd/>
          </a:ln>
        </p:spPr>
        <p:txBody>
          <a:bodyPr>
            <a:spAutoFit/>
          </a:bodyPr>
          <a:lstStyle/>
          <a:p>
            <a:pPr algn="ctr">
              <a:defRPr/>
            </a:pPr>
            <a:r>
              <a:rPr lang="en-US" sz="1050" b="1" dirty="0">
                <a:solidFill>
                  <a:schemeClr val="bg1"/>
                </a:solidFill>
              </a:rPr>
              <a:t>Negative Tertiary Aid</a:t>
            </a:r>
          </a:p>
        </p:txBody>
      </p:sp>
      <p:sp>
        <p:nvSpPr>
          <p:cNvPr id="23" name="Text Box 23"/>
          <p:cNvSpPr txBox="1">
            <a:spLocks noChangeArrowheads="1"/>
          </p:cNvSpPr>
          <p:nvPr/>
        </p:nvSpPr>
        <p:spPr bwMode="auto">
          <a:xfrm>
            <a:off x="2286000" y="2057400"/>
            <a:ext cx="685800" cy="323165"/>
          </a:xfrm>
          <a:prstGeom prst="rect">
            <a:avLst/>
          </a:prstGeom>
          <a:solidFill>
            <a:srgbClr val="003300"/>
          </a:solidFill>
          <a:ln w="9525" algn="ctr">
            <a:noFill/>
            <a:miter lim="800000"/>
            <a:headEnd/>
            <a:tailEnd/>
          </a:ln>
        </p:spPr>
        <p:txBody>
          <a:bodyPr wrap="square">
            <a:spAutoFit/>
          </a:bodyPr>
          <a:lstStyle/>
          <a:p>
            <a:pPr algn="ctr">
              <a:defRPr/>
            </a:pPr>
            <a:r>
              <a:rPr lang="en-US" sz="1500" b="1" dirty="0">
                <a:solidFill>
                  <a:schemeClr val="bg1"/>
                </a:solidFill>
              </a:rPr>
              <a:t>150%</a:t>
            </a:r>
          </a:p>
        </p:txBody>
      </p:sp>
      <p:sp>
        <p:nvSpPr>
          <p:cNvPr id="25" name="Text Box 23"/>
          <p:cNvSpPr txBox="1">
            <a:spLocks noChangeArrowheads="1"/>
          </p:cNvSpPr>
          <p:nvPr/>
        </p:nvSpPr>
        <p:spPr bwMode="auto">
          <a:xfrm>
            <a:off x="3200400" y="2057400"/>
            <a:ext cx="685800" cy="323165"/>
          </a:xfrm>
          <a:prstGeom prst="rect">
            <a:avLst/>
          </a:prstGeom>
          <a:solidFill>
            <a:srgbClr val="008000"/>
          </a:solidFill>
          <a:ln w="9525" algn="ctr">
            <a:noFill/>
            <a:miter lim="800000"/>
            <a:headEnd/>
            <a:tailEnd/>
          </a:ln>
        </p:spPr>
        <p:txBody>
          <a:bodyPr wrap="square">
            <a:spAutoFit/>
          </a:bodyPr>
          <a:lstStyle/>
          <a:p>
            <a:pPr algn="ctr">
              <a:defRPr/>
            </a:pPr>
            <a:r>
              <a:rPr lang="en-US" sz="1500" b="1" dirty="0">
                <a:solidFill>
                  <a:schemeClr val="bg1"/>
                </a:solidFill>
              </a:rPr>
              <a:t>-50%</a:t>
            </a:r>
          </a:p>
        </p:txBody>
      </p:sp>
      <p:sp>
        <p:nvSpPr>
          <p:cNvPr id="26" name="TextBox 25"/>
          <p:cNvSpPr txBox="1"/>
          <p:nvPr/>
        </p:nvSpPr>
        <p:spPr>
          <a:xfrm>
            <a:off x="4472687" y="1369154"/>
            <a:ext cx="2800350" cy="277768"/>
          </a:xfrm>
          <a:prstGeom prst="rect">
            <a:avLst/>
          </a:prstGeom>
          <a:noFill/>
        </p:spPr>
        <p:txBody>
          <a:bodyPr wrap="square" rtlCol="0">
            <a:spAutoFit/>
          </a:bodyPr>
          <a:lstStyle/>
          <a:p>
            <a:r>
              <a:rPr lang="en-US" sz="1205" b="1" dirty="0">
                <a:latin typeface="Trebuchet MS" pitchFamily="34" charset="0"/>
              </a:rPr>
              <a:t>$600,000/$400,000 = 150%</a:t>
            </a:r>
          </a:p>
        </p:txBody>
      </p:sp>
      <p:sp>
        <p:nvSpPr>
          <p:cNvPr id="27" name="TextBox 52"/>
          <p:cNvSpPr txBox="1">
            <a:spLocks noChangeArrowheads="1"/>
          </p:cNvSpPr>
          <p:nvPr/>
        </p:nvSpPr>
        <p:spPr bwMode="auto">
          <a:xfrm>
            <a:off x="1700889" y="129132"/>
            <a:ext cx="5469169"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 – District #2</a:t>
            </a:r>
          </a:p>
        </p:txBody>
      </p:sp>
    </p:spTree>
    <p:extLst>
      <p:ext uri="{BB962C8B-B14F-4D97-AF65-F5344CB8AC3E}">
        <p14:creationId xmlns:p14="http://schemas.microsoft.com/office/powerpoint/2010/main" val="41734094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63" grpId="0" animBg="1"/>
      <p:bldP spid="1252366" grpId="0" animBg="1"/>
      <p:bldP spid="21" grpId="0" animBg="1"/>
      <p:bldP spid="22" grpId="0"/>
      <p:bldP spid="23" grpId="0" animBg="1"/>
      <p:bldP spid="25" grpId="0" animBg="1"/>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257301" y="118872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TAX BASE</a:t>
                      </a: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30%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$300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smtClean="0">
                          <a:latin typeface="Trebuchet MS" panose="020B0603020202020204" pitchFamily="34" charset="0"/>
                        </a:rPr>
                        <a:t>75% x $8,000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$6,000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smtClean="0">
                          <a:latin typeface="Trebuchet MS" panose="020B0603020202020204" pitchFamily="34" charset="0"/>
                        </a:rPr>
                        <a:t>150% x $3,000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u="sng" dirty="0" smtClean="0">
                          <a:latin typeface="Trebuchet MS" panose="020B0603020202020204" pitchFamily="34" charset="0"/>
                        </a:rPr>
                        <a:t>$4,500</a:t>
                      </a: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$10,800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4629151"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smtClean="0">
                          <a:latin typeface="Trebuchet MS" panose="020B0603020202020204" pitchFamily="34" charset="0"/>
                        </a:rPr>
                        <a:t>STATE AID</a:t>
                      </a:r>
                    </a:p>
                    <a:p>
                      <a:pPr algn="ctr"/>
                      <a:endParaRPr lang="en-US" sz="900" b="0" u="sng" dirty="0">
                        <a:solidFill>
                          <a:srgbClr val="FFFF00"/>
                        </a:solidFill>
                        <a:latin typeface="Trebuchet MS" panose="020B0603020202020204"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smtClean="0">
                          <a:latin typeface="Trebuchet MS" panose="020B0603020202020204" pitchFamily="34" charset="0"/>
                        </a:rPr>
                        <a:t>70% x $1,000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$700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smtClean="0">
                          <a:latin typeface="Trebuchet MS" panose="020B0603020202020204" pitchFamily="34" charset="0"/>
                        </a:rPr>
                        <a:t>25% x $8,000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$2,000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smtClean="0">
                          <a:latin typeface="Trebuchet MS" panose="020B0603020202020204" pitchFamily="34" charset="0"/>
                        </a:rPr>
                        <a:t>-50% x $3,000</a:t>
                      </a:r>
                      <a:endParaRPr lang="en-US" sz="1800" b="1" dirty="0">
                        <a:latin typeface="Trebuchet MS" panose="020B0603020202020204" pitchFamily="34" charset="0"/>
                      </a:endParaRPr>
                    </a:p>
                  </a:txBody>
                  <a:tcPr marL="68580" marR="68580" marT="34290" marB="34290"/>
                </a:tc>
                <a:tc>
                  <a:txBody>
                    <a:bodyPr/>
                    <a:lstStyle/>
                    <a:p>
                      <a:pPr algn="ctr"/>
                      <a:r>
                        <a:rPr lang="en-US" sz="1800" dirty="0" smtClean="0">
                          <a:latin typeface="Trebuchet MS" panose="020B0603020202020204" pitchFamily="34" charset="0"/>
                        </a:rPr>
                        <a:t>=</a:t>
                      </a:r>
                      <a:endParaRPr lang="en-US" sz="1800" b="1" dirty="0">
                        <a:latin typeface="Trebuchet MS" panose="020B0603020202020204" pitchFamily="34" charset="0"/>
                      </a:endParaRPr>
                    </a:p>
                  </a:txBody>
                  <a:tcPr marL="68580" marR="68580" marT="34290" marB="34290"/>
                </a:tc>
                <a:tc>
                  <a:txBody>
                    <a:bodyPr/>
                    <a:lstStyle/>
                    <a:p>
                      <a:pPr algn="r"/>
                      <a:r>
                        <a:rPr lang="en-US" sz="1800" u="sng" dirty="0" smtClean="0">
                          <a:latin typeface="Trebuchet MS" panose="020B0603020202020204" pitchFamily="34" charset="0"/>
                        </a:rPr>
                        <a:t>-$1,500</a:t>
                      </a:r>
                      <a:endParaRPr lang="en-US" sz="1800" b="1" u="sng" dirty="0">
                        <a:solidFill>
                          <a:srgbClr val="FF0000"/>
                        </a:solidFill>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Trebuchet MS" panose="020B0603020202020204" pitchFamily="34" charset="0"/>
                      </a:endParaRPr>
                    </a:p>
                  </a:txBody>
                  <a:tcPr marL="68580" marR="68580" marT="34290" marB="34290"/>
                </a:tc>
                <a:tc>
                  <a:txBody>
                    <a:bodyPr/>
                    <a:lstStyle/>
                    <a:p>
                      <a:pPr algn="ctr"/>
                      <a:endParaRPr lang="en-US" sz="1800" b="1" dirty="0">
                        <a:latin typeface="Trebuchet MS" panose="020B0603020202020204" pitchFamily="34" charset="0"/>
                      </a:endParaRPr>
                    </a:p>
                  </a:txBody>
                  <a:tcPr marL="68580" marR="68580" marT="34290" marB="34290"/>
                </a:tc>
                <a:tc>
                  <a:txBody>
                    <a:bodyPr/>
                    <a:lstStyle/>
                    <a:p>
                      <a:pPr algn="r"/>
                      <a:r>
                        <a:rPr lang="en-US" sz="1800" dirty="0" smtClean="0">
                          <a:latin typeface="Trebuchet MS" panose="020B0603020202020204" pitchFamily="34" charset="0"/>
                        </a:rPr>
                        <a:t>$1,200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012043" y="0"/>
            <a:ext cx="4686300" cy="954107"/>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Sample District #2</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(Higher Property Value)</a:t>
            </a:r>
          </a:p>
        </p:txBody>
      </p:sp>
      <p:sp>
        <p:nvSpPr>
          <p:cNvPr id="6" name="TextBox 5"/>
          <p:cNvSpPr txBox="1"/>
          <p:nvPr/>
        </p:nvSpPr>
        <p:spPr>
          <a:xfrm>
            <a:off x="1257300" y="3297957"/>
            <a:ext cx="6629400" cy="1754326"/>
          </a:xfrm>
          <a:prstGeom prst="rect">
            <a:avLst/>
          </a:prstGeom>
          <a:noFill/>
        </p:spPr>
        <p:txBody>
          <a:bodyPr wrap="square" rtlCol="0">
            <a:spAutoFit/>
          </a:bodyPr>
          <a:lstStyle/>
          <a:p>
            <a:pPr algn="ctr"/>
            <a:r>
              <a:rPr lang="en-US" sz="1800" dirty="0">
                <a:latin typeface="Trebuchet MS" pitchFamily="34" charset="0"/>
              </a:rPr>
              <a:t>Total Shared Cost = $6,000,000 (500 x $12,000)</a:t>
            </a:r>
          </a:p>
          <a:p>
            <a:pPr algn="ctr"/>
            <a:endParaRPr lang="en-US" sz="1800" dirty="0">
              <a:latin typeface="Trebuchet MS" pitchFamily="34" charset="0"/>
            </a:endParaRPr>
          </a:p>
          <a:p>
            <a:pPr algn="ctr"/>
            <a:r>
              <a:rPr lang="en-US" sz="1800" dirty="0">
                <a:latin typeface="Trebuchet MS" pitchFamily="34" charset="0"/>
              </a:rPr>
              <a:t>Tax Base = $10,800   State Aid = $1,200</a:t>
            </a:r>
          </a:p>
          <a:p>
            <a:pPr algn="ctr"/>
            <a:r>
              <a:rPr lang="en-US" sz="1800" dirty="0">
                <a:latin typeface="Trebuchet MS" pitchFamily="34" charset="0"/>
              </a:rPr>
              <a:t>X 500 membership</a:t>
            </a:r>
          </a:p>
          <a:p>
            <a:pPr algn="ctr"/>
            <a:endParaRPr lang="en-US" sz="1800" dirty="0">
              <a:latin typeface="Trebuchet MS" pitchFamily="34" charset="0"/>
            </a:endParaRPr>
          </a:p>
          <a:p>
            <a:pPr algn="ctr"/>
            <a:r>
              <a:rPr lang="en-US" sz="1800" dirty="0">
                <a:latin typeface="Trebuchet MS" pitchFamily="34" charset="0"/>
              </a:rPr>
              <a:t>Tax Base = $5,400,000   State Aid = $600,000</a:t>
            </a:r>
          </a:p>
        </p:txBody>
      </p:sp>
    </p:spTree>
    <p:extLst>
      <p:ext uri="{BB962C8B-B14F-4D97-AF65-F5344CB8AC3E}">
        <p14:creationId xmlns:p14="http://schemas.microsoft.com/office/powerpoint/2010/main" val="10495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29" y="167053"/>
            <a:ext cx="8665028"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Lato Black" panose="020F0A02020204030203" pitchFamily="34" charset="0"/>
              </a:rPr>
              <a:t>Property Value and Fiscal Capacity</a:t>
            </a:r>
            <a:endParaRPr lang="en-US" sz="2800" b="1"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15" name="TextBox 14"/>
          <p:cNvSpPr txBox="1"/>
          <p:nvPr/>
        </p:nvSpPr>
        <p:spPr>
          <a:xfrm>
            <a:off x="3012288" y="4881890"/>
            <a:ext cx="3943350" cy="261610"/>
          </a:xfrm>
          <a:prstGeom prst="rect">
            <a:avLst/>
          </a:prstGeom>
          <a:noFill/>
        </p:spPr>
        <p:txBody>
          <a:bodyPr wrap="square" rtlCol="0">
            <a:spAutoFit/>
          </a:bodyPr>
          <a:lstStyle/>
          <a:p>
            <a:r>
              <a:rPr lang="en-US" sz="1100" dirty="0" smtClean="0"/>
              <a:t>This example is for hypothetical purposes only</a:t>
            </a:r>
            <a:endParaRPr lang="en-US" sz="1100" dirty="0"/>
          </a:p>
        </p:txBody>
      </p:sp>
      <p:graphicFrame>
        <p:nvGraphicFramePr>
          <p:cNvPr id="8" name="Chart 7"/>
          <p:cNvGraphicFramePr>
            <a:graphicFrameLocks noGrp="1"/>
          </p:cNvGraphicFramePr>
          <p:nvPr>
            <p:extLst>
              <p:ext uri="{D42A27DB-BD31-4B8C-83A1-F6EECF244321}">
                <p14:modId xmlns:p14="http://schemas.microsoft.com/office/powerpoint/2010/main" val="3278100238"/>
              </p:ext>
            </p:extLst>
          </p:nvPr>
        </p:nvGraphicFramePr>
        <p:xfrm>
          <a:off x="989215" y="997527"/>
          <a:ext cx="7315199" cy="379891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275342" y="1675365"/>
            <a:ext cx="4572000" cy="923330"/>
          </a:xfrm>
          <a:prstGeom prst="rect">
            <a:avLst/>
          </a:prstGeom>
        </p:spPr>
        <p:txBody>
          <a:bodyPr>
            <a:spAutoFit/>
          </a:bodyPr>
          <a:lstStyle/>
          <a:p>
            <a:pPr marL="0" indent="0" algn="ctr">
              <a:buClr>
                <a:srgbClr val="FF0000"/>
              </a:buClr>
              <a:buSzPct val="100000"/>
              <a:buFont typeface="Wingdings 2" pitchFamily="18" charset="2"/>
              <a:buNone/>
            </a:pPr>
            <a:r>
              <a:rPr lang="en-US" b="1" i="1" dirty="0">
                <a:solidFill>
                  <a:srgbClr val="333399"/>
                </a:solidFill>
                <a:latin typeface="Arial" pitchFamily="34" charset="0"/>
                <a:cs typeface="Arial" pitchFamily="34" charset="0"/>
              </a:rPr>
              <a:t>A student should not be unfairly disadvantaged as a result of where he or she lives.</a:t>
            </a:r>
            <a:endParaRPr lang="en-US" dirty="0">
              <a:solidFill>
                <a:srgbClr val="333399"/>
              </a:solidFill>
              <a:latin typeface="Arial" pitchFamily="34" charset="0"/>
              <a:cs typeface="Arial" pitchFamily="34" charset="0"/>
            </a:endParaRPr>
          </a:p>
        </p:txBody>
      </p:sp>
      <p:sp>
        <p:nvSpPr>
          <p:cNvPr id="16" name="TextBox 1"/>
          <p:cNvSpPr txBox="1"/>
          <p:nvPr/>
        </p:nvSpPr>
        <p:spPr>
          <a:xfrm>
            <a:off x="5388003" y="3399905"/>
            <a:ext cx="2509088" cy="419962"/>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t>Property Tax Base</a:t>
            </a:r>
          </a:p>
        </p:txBody>
      </p:sp>
    </p:spTree>
    <p:extLst>
      <p:ext uri="{BB962C8B-B14F-4D97-AF65-F5344CB8AC3E}">
        <p14:creationId xmlns:p14="http://schemas.microsoft.com/office/powerpoint/2010/main" val="40519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7258050" y="1828800"/>
            <a:ext cx="628650" cy="400050"/>
          </a:xfrm>
          <a:prstGeom prst="ellipse">
            <a:avLst/>
          </a:prstGeom>
          <a:noFill/>
          <a:ln w="38100" cap="flat" cmpd="sng" algn="ctr">
            <a:solidFill>
              <a:srgbClr val="FF0000">
                <a:alpha val="0"/>
              </a:srgb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350" b="1">
              <a:latin typeface="Garamond" pitchFamily="18" charset="0"/>
            </a:endParaRPr>
          </a:p>
        </p:txBody>
      </p:sp>
      <p:sp>
        <p:nvSpPr>
          <p:cNvPr id="7" name="Title 1"/>
          <p:cNvSpPr txBox="1">
            <a:spLocks/>
          </p:cNvSpPr>
          <p:nvPr/>
        </p:nvSpPr>
        <p:spPr>
          <a:xfrm>
            <a:off x="1551214" y="141516"/>
            <a:ext cx="5829300" cy="685800"/>
          </a:xfrm>
          <a:prstGeom prst="rect">
            <a:avLst/>
          </a:prstGeom>
        </p:spPr>
        <p:txBody>
          <a:bodyPr vert="horz" anchor="ctr">
            <a:no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Sample Districts </a:t>
            </a:r>
            <a:b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br>
            <a:r>
              <a:rPr lang="en-US" sz="2800" b="1" dirty="0" smtClean="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Per-Member Aid Comparison</a:t>
            </a:r>
            <a:endPar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endParaRPr>
          </a:p>
        </p:txBody>
      </p:sp>
      <p:graphicFrame>
        <p:nvGraphicFramePr>
          <p:cNvPr id="10" name="Table 9"/>
          <p:cNvGraphicFramePr>
            <a:graphicFrameLocks noGrp="1"/>
          </p:cNvGraphicFramePr>
          <p:nvPr>
            <p:extLst/>
          </p:nvPr>
        </p:nvGraphicFramePr>
        <p:xfrm>
          <a:off x="5254168" y="1200150"/>
          <a:ext cx="1670957" cy="2080260"/>
        </p:xfrm>
        <a:graphic>
          <a:graphicData uri="http://schemas.openxmlformats.org/drawingml/2006/table">
            <a:tbl>
              <a:tblPr firstRow="1" bandRow="1">
                <a:tableStyleId>{7E9639D4-E3E2-4D34-9284-5A2195B3D0D7}</a:tableStyleId>
              </a:tblPr>
              <a:tblGrid>
                <a:gridCol w="1670957">
                  <a:extLst>
                    <a:ext uri="{9D8B030D-6E8A-4147-A177-3AD203B41FA5}">
                      <a16:colId xmlns:a16="http://schemas.microsoft.com/office/drawing/2014/main" val="20000"/>
                    </a:ext>
                  </a:extLst>
                </a:gridCol>
              </a:tblGrid>
              <a:tr h="708660">
                <a:tc>
                  <a:txBody>
                    <a:bodyPr/>
                    <a:lstStyle/>
                    <a:p>
                      <a:pPr algn="ctr"/>
                      <a:r>
                        <a:rPr lang="en-US" sz="2100" u="sng" dirty="0" smtClean="0">
                          <a:latin typeface="Trebuchet MS" panose="020B0603020202020204" pitchFamily="34" charset="0"/>
                        </a:rPr>
                        <a:t>#2</a:t>
                      </a:r>
                    </a:p>
                    <a:p>
                      <a:pPr algn="ctr"/>
                      <a:r>
                        <a:rPr lang="en-US" sz="2100" u="sng" dirty="0" smtClean="0">
                          <a:latin typeface="Trebuchet MS" panose="020B0603020202020204" pitchFamily="34" charset="0"/>
                        </a:rPr>
                        <a:t>STATE AID</a:t>
                      </a:r>
                      <a:endParaRPr lang="en-US" sz="900" b="0" u="sng" dirty="0">
                        <a:solidFill>
                          <a:srgbClr val="FFFF00"/>
                        </a:solidFill>
                        <a:latin typeface="Trebuchet MS" panose="020B0603020202020204" pitchFamily="34" charset="0"/>
                      </a:endParaRPr>
                    </a:p>
                  </a:txBody>
                  <a:tcPr marL="68580" marR="68580" marT="34290" marB="34290"/>
                </a:tc>
                <a:extLst>
                  <a:ext uri="{0D108BD9-81ED-4DB2-BD59-A6C34878D82A}">
                    <a16:rowId xmlns:a16="http://schemas.microsoft.com/office/drawing/2014/main" val="10000"/>
                  </a:ext>
                </a:extLst>
              </a:tr>
              <a:tr h="342900">
                <a:tc>
                  <a:txBody>
                    <a:bodyPr/>
                    <a:lstStyle/>
                    <a:p>
                      <a:pPr algn="r"/>
                      <a:r>
                        <a:rPr lang="en-US" sz="1800" dirty="0" smtClean="0">
                          <a:latin typeface="Trebuchet MS" panose="020B0603020202020204" pitchFamily="34" charset="0"/>
                        </a:rPr>
                        <a:t>$700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pPr algn="r"/>
                      <a:r>
                        <a:rPr lang="en-US" sz="1800" dirty="0" smtClean="0">
                          <a:latin typeface="Trebuchet MS" panose="020B0603020202020204" pitchFamily="34" charset="0"/>
                        </a:rPr>
                        <a:t>$2,000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pPr algn="r"/>
                      <a:r>
                        <a:rPr lang="en-US" sz="1800" u="sng" dirty="0" smtClean="0">
                          <a:latin typeface="Trebuchet MS" panose="020B0603020202020204" pitchFamily="34" charset="0"/>
                        </a:rPr>
                        <a:t>$-1,500</a:t>
                      </a:r>
                      <a:endParaRPr lang="en-US" sz="1800" b="1" u="sng" dirty="0">
                        <a:solidFill>
                          <a:srgbClr val="FF0000"/>
                        </a:solidFill>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pPr algn="r"/>
                      <a:r>
                        <a:rPr lang="en-US" sz="1800" dirty="0" smtClean="0">
                          <a:latin typeface="Trebuchet MS" panose="020B0603020202020204" pitchFamily="34" charset="0"/>
                        </a:rPr>
                        <a:t>$1,200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10"/>
          <p:cNvSpPr txBox="1"/>
          <p:nvPr/>
        </p:nvSpPr>
        <p:spPr>
          <a:xfrm>
            <a:off x="2228850" y="3429000"/>
            <a:ext cx="2286000" cy="369332"/>
          </a:xfrm>
          <a:prstGeom prst="rect">
            <a:avLst/>
          </a:prstGeom>
          <a:noFill/>
        </p:spPr>
        <p:txBody>
          <a:bodyPr wrap="square" rtlCol="0">
            <a:spAutoFit/>
          </a:bodyPr>
          <a:lstStyle/>
          <a:p>
            <a:pPr>
              <a:tabLst>
                <a:tab pos="2400300" algn="l"/>
              </a:tabLst>
            </a:pPr>
            <a:r>
              <a:rPr lang="en-US" sz="1800" dirty="0">
                <a:latin typeface="Trebuchet MS" pitchFamily="34" charset="0"/>
              </a:rPr>
              <a:t>X 500 = $4,200,000</a:t>
            </a:r>
          </a:p>
        </p:txBody>
      </p:sp>
      <p:graphicFrame>
        <p:nvGraphicFramePr>
          <p:cNvPr id="12" name="Table 11"/>
          <p:cNvGraphicFramePr>
            <a:graphicFrameLocks noGrp="1"/>
          </p:cNvGraphicFramePr>
          <p:nvPr>
            <p:extLst/>
          </p:nvPr>
        </p:nvGraphicFramePr>
        <p:xfrm>
          <a:off x="2402114" y="1200150"/>
          <a:ext cx="1541236" cy="2080260"/>
        </p:xfrm>
        <a:graphic>
          <a:graphicData uri="http://schemas.openxmlformats.org/drawingml/2006/table">
            <a:tbl>
              <a:tblPr firstRow="1" bandRow="1">
                <a:tableStyleId>{7E9639D4-E3E2-4D34-9284-5A2195B3D0D7}</a:tableStyleId>
              </a:tblPr>
              <a:tblGrid>
                <a:gridCol w="1541236">
                  <a:extLst>
                    <a:ext uri="{9D8B030D-6E8A-4147-A177-3AD203B41FA5}">
                      <a16:colId xmlns:a16="http://schemas.microsoft.com/office/drawing/2014/main" val="20000"/>
                    </a:ext>
                  </a:extLst>
                </a:gridCol>
              </a:tblGrid>
              <a:tr h="708660">
                <a:tc>
                  <a:txBody>
                    <a:bodyPr/>
                    <a:lstStyle/>
                    <a:p>
                      <a:pPr algn="ctr"/>
                      <a:r>
                        <a:rPr lang="en-US" sz="2100" u="sng" dirty="0" smtClean="0">
                          <a:latin typeface="Trebuchet MS" panose="020B0603020202020204" pitchFamily="34" charset="0"/>
                        </a:rPr>
                        <a:t>#1</a:t>
                      </a:r>
                    </a:p>
                    <a:p>
                      <a:pPr algn="ctr"/>
                      <a:r>
                        <a:rPr lang="en-US" sz="2100" u="sng" dirty="0" smtClean="0">
                          <a:latin typeface="Trebuchet MS" panose="020B0603020202020204" pitchFamily="34" charset="0"/>
                        </a:rPr>
                        <a:t>STATE</a:t>
                      </a:r>
                      <a:r>
                        <a:rPr lang="en-US" sz="2100" u="sng" baseline="0" dirty="0" smtClean="0">
                          <a:latin typeface="Trebuchet MS" panose="020B0603020202020204" pitchFamily="34" charset="0"/>
                        </a:rPr>
                        <a:t> AID</a:t>
                      </a:r>
                      <a:endParaRPr lang="en-US" sz="900" b="0" u="sng" dirty="0">
                        <a:solidFill>
                          <a:srgbClr val="FFFF00"/>
                        </a:solidFill>
                        <a:latin typeface="Trebuchet MS" panose="020B0603020202020204" pitchFamily="34" charset="0"/>
                      </a:endParaRPr>
                    </a:p>
                  </a:txBody>
                  <a:tcPr marL="68580" marR="68580" marT="34290" marB="34290"/>
                </a:tc>
                <a:extLst>
                  <a:ext uri="{0D108BD9-81ED-4DB2-BD59-A6C34878D82A}">
                    <a16:rowId xmlns:a16="http://schemas.microsoft.com/office/drawing/2014/main" val="10000"/>
                  </a:ext>
                </a:extLst>
              </a:tr>
              <a:tr h="342900">
                <a:tc>
                  <a:txBody>
                    <a:bodyPr/>
                    <a:lstStyle/>
                    <a:p>
                      <a:pPr algn="r"/>
                      <a:r>
                        <a:rPr lang="en-US" sz="1800" dirty="0" smtClean="0">
                          <a:latin typeface="Trebuchet MS" panose="020B0603020202020204" pitchFamily="34" charset="0"/>
                        </a:rPr>
                        <a:t>$900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pPr algn="r"/>
                      <a:r>
                        <a:rPr lang="en-US" sz="1800" dirty="0" smtClean="0">
                          <a:latin typeface="Trebuchet MS" panose="020B0603020202020204" pitchFamily="34" charset="0"/>
                        </a:rPr>
                        <a:t>$6,000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pPr algn="r"/>
                      <a:r>
                        <a:rPr lang="en-US" sz="1800" u="sng" dirty="0" smtClean="0">
                          <a:latin typeface="Trebuchet MS" panose="020B0603020202020204" pitchFamily="34" charset="0"/>
                        </a:rPr>
                        <a:t>$1,500</a:t>
                      </a:r>
                      <a:endParaRPr lang="en-US" sz="1800" b="1" u="sng" dirty="0">
                        <a:latin typeface="Trebuchet MS" panose="020B0603020202020204"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pPr algn="r"/>
                      <a:r>
                        <a:rPr lang="en-US" sz="1800" dirty="0" smtClean="0">
                          <a:latin typeface="Trebuchet MS" panose="020B0603020202020204" pitchFamily="34" charset="0"/>
                        </a:rPr>
                        <a:t>$8,400</a:t>
                      </a:r>
                      <a:endParaRPr lang="en-US" sz="1800" b="1" dirty="0">
                        <a:latin typeface="Trebuchet MS" panose="020B0603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8" name="TextBox 7"/>
          <p:cNvSpPr txBox="1"/>
          <p:nvPr/>
        </p:nvSpPr>
        <p:spPr>
          <a:xfrm>
            <a:off x="5143500" y="3429000"/>
            <a:ext cx="2000250" cy="369332"/>
          </a:xfrm>
          <a:prstGeom prst="rect">
            <a:avLst/>
          </a:prstGeom>
          <a:noFill/>
        </p:spPr>
        <p:txBody>
          <a:bodyPr wrap="square" rtlCol="0">
            <a:spAutoFit/>
          </a:bodyPr>
          <a:lstStyle/>
          <a:p>
            <a:pPr>
              <a:tabLst>
                <a:tab pos="2400300" algn="l"/>
              </a:tabLst>
            </a:pPr>
            <a:r>
              <a:rPr lang="en-US" sz="1800" dirty="0">
                <a:latin typeface="Trebuchet MS" pitchFamily="34" charset="0"/>
              </a:rPr>
              <a:t>X 500 = $600,000</a:t>
            </a:r>
          </a:p>
        </p:txBody>
      </p:sp>
    </p:spTree>
    <p:extLst>
      <p:ext uri="{BB962C8B-B14F-4D97-AF65-F5344CB8AC3E}">
        <p14:creationId xmlns:p14="http://schemas.microsoft.com/office/powerpoint/2010/main" val="844732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2"/>
          <p:cNvSpPr txBox="1">
            <a:spLocks noChangeArrowheads="1"/>
          </p:cNvSpPr>
          <p:nvPr/>
        </p:nvSpPr>
        <p:spPr bwMode="auto">
          <a:xfrm>
            <a:off x="301171" y="215295"/>
            <a:ext cx="2784929" cy="523220"/>
          </a:xfrm>
          <a:prstGeom prst="rect">
            <a:avLst/>
          </a:prstGeom>
          <a:noFill/>
          <a:ln w="9525">
            <a:noFill/>
            <a:miter lim="800000"/>
            <a:headEnd/>
            <a:tailEnd/>
          </a:ln>
        </p:spPr>
        <p:txBody>
          <a:bodyPr vert="horz" wrap="square" anchor="ctr">
            <a:spAutoFit/>
          </a:bodyPr>
          <a:lstStyle/>
          <a:p>
            <a:pP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Aid Worksheet</a:t>
            </a:r>
          </a:p>
        </p:txBody>
      </p:sp>
      <p:sp>
        <p:nvSpPr>
          <p:cNvPr id="14" name="TextBox 13"/>
          <p:cNvSpPr txBox="1"/>
          <p:nvPr/>
        </p:nvSpPr>
        <p:spPr>
          <a:xfrm>
            <a:off x="1142999" y="1257300"/>
            <a:ext cx="2646485" cy="2800767"/>
          </a:xfrm>
          <a:prstGeom prst="rect">
            <a:avLst/>
          </a:prstGeom>
          <a:noFill/>
        </p:spPr>
        <p:txBody>
          <a:bodyPr wrap="square" rtlCol="0">
            <a:spAutoFit/>
          </a:bodyPr>
          <a:lstStyle/>
          <a:p>
            <a:pPr algn="ctr"/>
            <a:r>
              <a:rPr lang="en-US" sz="1600" u="sng" dirty="0">
                <a:latin typeface="Trebuchet MS" pitchFamily="34" charset="0"/>
              </a:rPr>
              <a:t>All data is from prior year</a:t>
            </a:r>
            <a:r>
              <a:rPr lang="en-US" sz="1600" dirty="0">
                <a:latin typeface="Trebuchet MS" pitchFamily="34" charset="0"/>
              </a:rPr>
              <a:t>:</a:t>
            </a:r>
          </a:p>
          <a:p>
            <a:pPr algn="ctr"/>
            <a:endParaRPr lang="en-US" sz="1600" dirty="0">
              <a:latin typeface="Trebuchet MS" pitchFamily="34" charset="0"/>
            </a:endParaRPr>
          </a:p>
          <a:p>
            <a:pPr algn="ctr"/>
            <a:r>
              <a:rPr lang="en-US" sz="1600" dirty="0">
                <a:latin typeface="Trebuchet MS" pitchFamily="34" charset="0"/>
              </a:rPr>
              <a:t>Membership is computed from submitted PI-1563 reports.</a:t>
            </a:r>
          </a:p>
          <a:p>
            <a:pPr algn="ctr"/>
            <a:r>
              <a:rPr lang="en-US" sz="1600" dirty="0">
                <a:latin typeface="Trebuchet MS" pitchFamily="34" charset="0"/>
              </a:rPr>
              <a:t>(membership reports)</a:t>
            </a:r>
          </a:p>
          <a:p>
            <a:pPr algn="ctr"/>
            <a:endParaRPr lang="en-US" sz="1600" dirty="0">
              <a:latin typeface="Trebuchet MS" pitchFamily="34" charset="0"/>
            </a:endParaRPr>
          </a:p>
          <a:p>
            <a:pPr algn="ctr"/>
            <a:r>
              <a:rPr lang="en-US" sz="1600" dirty="0" smtClean="0">
                <a:latin typeface="Trebuchet MS" pitchFamily="34" charset="0"/>
              </a:rPr>
              <a:t>Dollar amounts </a:t>
            </a:r>
            <a:r>
              <a:rPr lang="en-US" sz="1600" dirty="0">
                <a:latin typeface="Trebuchet MS" pitchFamily="34" charset="0"/>
              </a:rPr>
              <a:t>are from your financial ledger, as verified by your auditor.</a:t>
            </a:r>
          </a:p>
          <a:p>
            <a:pPr algn="ctr"/>
            <a:endParaRPr lang="en-US" sz="1600" dirty="0">
              <a:solidFill>
                <a:srgbClr val="FFFF00"/>
              </a:solidFill>
              <a:latin typeface="Trebuchet MS" pitchFamily="34" charset="0"/>
            </a:endParaRPr>
          </a:p>
        </p:txBody>
      </p:sp>
      <p:sp>
        <p:nvSpPr>
          <p:cNvPr id="15" name="Left Brace 14"/>
          <p:cNvSpPr/>
          <p:nvPr/>
        </p:nvSpPr>
        <p:spPr>
          <a:xfrm>
            <a:off x="4057650" y="1085850"/>
            <a:ext cx="400050" cy="371475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5"/>
          </a:p>
        </p:txBody>
      </p:sp>
      <p:pic>
        <p:nvPicPr>
          <p:cNvPr id="2" name="Picture 1"/>
          <p:cNvPicPr>
            <a:picLocks noChangeAspect="1"/>
          </p:cNvPicPr>
          <p:nvPr/>
        </p:nvPicPr>
        <p:blipFill>
          <a:blip r:embed="rId2"/>
          <a:stretch>
            <a:fillRect/>
          </a:stretch>
        </p:blipFill>
        <p:spPr>
          <a:xfrm>
            <a:off x="4642339" y="215295"/>
            <a:ext cx="3305908" cy="4743450"/>
          </a:xfrm>
          <a:prstGeom prst="rect">
            <a:avLst/>
          </a:prstGeom>
        </p:spPr>
      </p:pic>
      <p:sp>
        <p:nvSpPr>
          <p:cNvPr id="12" name="Rectangle 11"/>
          <p:cNvSpPr/>
          <p:nvPr/>
        </p:nvSpPr>
        <p:spPr>
          <a:xfrm>
            <a:off x="4522544" y="1571625"/>
            <a:ext cx="3657600" cy="171450"/>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3" name="Rectangle 12"/>
          <p:cNvSpPr/>
          <p:nvPr/>
        </p:nvSpPr>
        <p:spPr>
          <a:xfrm>
            <a:off x="4642339" y="4449887"/>
            <a:ext cx="3657600" cy="514350"/>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Tree>
    <p:extLst>
      <p:ext uri="{BB962C8B-B14F-4D97-AF65-F5344CB8AC3E}">
        <p14:creationId xmlns:p14="http://schemas.microsoft.com/office/powerpoint/2010/main" val="1684648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2323" y="1257300"/>
            <a:ext cx="1969477" cy="2800767"/>
          </a:xfrm>
          <a:prstGeom prst="rect">
            <a:avLst/>
          </a:prstGeom>
          <a:noFill/>
        </p:spPr>
        <p:txBody>
          <a:bodyPr wrap="square" rtlCol="0">
            <a:spAutoFit/>
          </a:bodyPr>
          <a:lstStyle/>
          <a:p>
            <a:pPr algn="ctr"/>
            <a:r>
              <a:rPr lang="en-US" sz="1600" u="sng" dirty="0">
                <a:latin typeface="Trebuchet MS" pitchFamily="34" charset="0"/>
              </a:rPr>
              <a:t>All data is </a:t>
            </a:r>
            <a:r>
              <a:rPr lang="en-US" sz="1600" u="sng" dirty="0" smtClean="0">
                <a:latin typeface="Trebuchet MS" pitchFamily="34" charset="0"/>
              </a:rPr>
              <a:t>from the </a:t>
            </a:r>
            <a:r>
              <a:rPr lang="en-US" sz="1600" u="sng" dirty="0">
                <a:latin typeface="Trebuchet MS" pitchFamily="34" charset="0"/>
              </a:rPr>
              <a:t>prior </a:t>
            </a:r>
            <a:r>
              <a:rPr lang="en-US" sz="1600" u="sng" dirty="0" smtClean="0">
                <a:latin typeface="Trebuchet MS" pitchFamily="34" charset="0"/>
              </a:rPr>
              <a:t>year (2016-17 data is used to calculate 2017-18 aids)</a:t>
            </a:r>
            <a:r>
              <a:rPr lang="en-US" sz="1600" dirty="0" smtClean="0">
                <a:latin typeface="Trebuchet MS" pitchFamily="34" charset="0"/>
              </a:rPr>
              <a:t>:</a:t>
            </a:r>
            <a:endParaRPr lang="en-US" sz="1600" dirty="0">
              <a:latin typeface="Trebuchet MS" pitchFamily="34" charset="0"/>
            </a:endParaRPr>
          </a:p>
          <a:p>
            <a:pPr algn="ctr"/>
            <a:endParaRPr lang="en-US" sz="1600" dirty="0">
              <a:latin typeface="Trebuchet MS" pitchFamily="34" charset="0"/>
            </a:endParaRPr>
          </a:p>
          <a:p>
            <a:pPr algn="ctr"/>
            <a:endParaRPr lang="en-US" sz="1600" dirty="0">
              <a:latin typeface="Trebuchet MS" pitchFamily="34" charset="0"/>
            </a:endParaRPr>
          </a:p>
          <a:p>
            <a:pPr algn="ctr"/>
            <a:r>
              <a:rPr lang="en-US" sz="1600" dirty="0">
                <a:latin typeface="Trebuchet MS" pitchFamily="34" charset="0"/>
              </a:rPr>
              <a:t>Property value is certified to the DPI by the Department of Revenue.</a:t>
            </a:r>
          </a:p>
        </p:txBody>
      </p:sp>
      <p:sp>
        <p:nvSpPr>
          <p:cNvPr id="13" name="TextBox 52"/>
          <p:cNvSpPr txBox="1">
            <a:spLocks noChangeArrowheads="1"/>
          </p:cNvSpPr>
          <p:nvPr/>
        </p:nvSpPr>
        <p:spPr bwMode="auto">
          <a:xfrm>
            <a:off x="301171" y="215295"/>
            <a:ext cx="2784929" cy="523220"/>
          </a:xfrm>
          <a:prstGeom prst="rect">
            <a:avLst/>
          </a:prstGeom>
          <a:noFill/>
          <a:ln w="9525">
            <a:noFill/>
            <a:miter lim="800000"/>
            <a:headEnd/>
            <a:tailEnd/>
          </a:ln>
        </p:spPr>
        <p:txBody>
          <a:bodyPr vert="horz" wrap="square" anchor="ctr">
            <a:spAutoFit/>
          </a:bodyPr>
          <a:lstStyle/>
          <a:p>
            <a:pP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Aid Worksheet</a:t>
            </a:r>
          </a:p>
        </p:txBody>
      </p:sp>
      <p:pic>
        <p:nvPicPr>
          <p:cNvPr id="2" name="Picture 1"/>
          <p:cNvPicPr>
            <a:picLocks noChangeAspect="1"/>
          </p:cNvPicPr>
          <p:nvPr/>
        </p:nvPicPr>
        <p:blipFill>
          <a:blip r:embed="rId2"/>
          <a:stretch>
            <a:fillRect/>
          </a:stretch>
        </p:blipFill>
        <p:spPr>
          <a:xfrm>
            <a:off x="3965331" y="228600"/>
            <a:ext cx="3543300" cy="4800600"/>
          </a:xfrm>
          <a:prstGeom prst="rect">
            <a:avLst/>
          </a:prstGeom>
        </p:spPr>
      </p:pic>
      <p:sp>
        <p:nvSpPr>
          <p:cNvPr id="6" name="Rectangle 5"/>
          <p:cNvSpPr/>
          <p:nvPr/>
        </p:nvSpPr>
        <p:spPr>
          <a:xfrm>
            <a:off x="3857625" y="1828800"/>
            <a:ext cx="3657600" cy="342900"/>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9" name="Rectangle 8"/>
          <p:cNvSpPr/>
          <p:nvPr/>
        </p:nvSpPr>
        <p:spPr>
          <a:xfrm>
            <a:off x="3866417" y="2577244"/>
            <a:ext cx="3657600" cy="129687"/>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0" name="Rectangle 9"/>
          <p:cNvSpPr/>
          <p:nvPr/>
        </p:nvSpPr>
        <p:spPr>
          <a:xfrm>
            <a:off x="3851031" y="3028950"/>
            <a:ext cx="3657600" cy="98915"/>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1" name="Rectangle 10"/>
          <p:cNvSpPr/>
          <p:nvPr/>
        </p:nvSpPr>
        <p:spPr>
          <a:xfrm>
            <a:off x="3866417" y="3429000"/>
            <a:ext cx="3657600" cy="114301"/>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Tree>
    <p:extLst>
      <p:ext uri="{BB962C8B-B14F-4D97-AF65-F5344CB8AC3E}">
        <p14:creationId xmlns:p14="http://schemas.microsoft.com/office/powerpoint/2010/main" val="4116829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71650" y="1428750"/>
            <a:ext cx="5600700" cy="1338828"/>
          </a:xfrm>
          <a:prstGeom prst="rect">
            <a:avLst/>
          </a:prstGeom>
        </p:spPr>
        <p:txBody>
          <a:bodyPr wrap="square">
            <a:spAutoFit/>
          </a:bodyPr>
          <a:lstStyle/>
          <a:p>
            <a:pPr algn="ctr">
              <a:defRPr/>
            </a:pPr>
            <a:r>
              <a:rPr lang="en-US" sz="1800" dirty="0">
                <a:solidFill>
                  <a:srgbClr val="FF0000"/>
                </a:solidFill>
                <a:latin typeface="Trebuchet MS" pitchFamily="34" charset="0"/>
              </a:rPr>
              <a:t>“October 15, </a:t>
            </a:r>
            <a:r>
              <a:rPr lang="en-US" sz="1800" dirty="0" smtClean="0">
                <a:solidFill>
                  <a:srgbClr val="FF0000"/>
                </a:solidFill>
                <a:latin typeface="Trebuchet MS" pitchFamily="34" charset="0"/>
              </a:rPr>
              <a:t>2017 </a:t>
            </a:r>
            <a:r>
              <a:rPr lang="en-US" sz="1800" dirty="0">
                <a:solidFill>
                  <a:srgbClr val="FF0000"/>
                </a:solidFill>
                <a:latin typeface="Trebuchet MS" pitchFamily="34" charset="0"/>
              </a:rPr>
              <a:t>Equalization Aid Computation – Percentage Method – Algebraic Format”</a:t>
            </a:r>
          </a:p>
          <a:p>
            <a:pPr algn="ctr">
              <a:defRPr/>
            </a:pPr>
            <a:endParaRPr lang="en-US" sz="900" dirty="0">
              <a:solidFill>
                <a:srgbClr val="FF0000"/>
              </a:solidFill>
              <a:latin typeface="Trebuchet MS" pitchFamily="34" charset="0"/>
            </a:endParaRPr>
          </a:p>
          <a:p>
            <a:pPr algn="ctr">
              <a:defRPr/>
            </a:pPr>
            <a:r>
              <a:rPr lang="en-US" sz="1800" dirty="0">
                <a:solidFill>
                  <a:srgbClr val="FF0000"/>
                </a:solidFill>
                <a:latin typeface="Trebuchet MS" pitchFamily="34" charset="0"/>
              </a:rPr>
              <a:t>“October 15, </a:t>
            </a:r>
            <a:r>
              <a:rPr lang="en-US" sz="1800" dirty="0" smtClean="0">
                <a:solidFill>
                  <a:srgbClr val="FF0000"/>
                </a:solidFill>
                <a:latin typeface="Trebuchet MS" pitchFamily="34" charset="0"/>
              </a:rPr>
              <a:t>2017 </a:t>
            </a:r>
            <a:r>
              <a:rPr lang="en-US" sz="1800" dirty="0">
                <a:solidFill>
                  <a:srgbClr val="FF0000"/>
                </a:solidFill>
                <a:latin typeface="Trebuchet MS" pitchFamily="34" charset="0"/>
              </a:rPr>
              <a:t>Equalization Aid Computation – Percentage Method – Bar Graphs”</a:t>
            </a:r>
          </a:p>
        </p:txBody>
      </p:sp>
      <p:sp>
        <p:nvSpPr>
          <p:cNvPr id="5" name="Rectangle 4"/>
          <p:cNvSpPr/>
          <p:nvPr/>
        </p:nvSpPr>
        <p:spPr>
          <a:xfrm>
            <a:off x="1101236" y="2900844"/>
            <a:ext cx="6998677" cy="369332"/>
          </a:xfrm>
          <a:prstGeom prst="rect">
            <a:avLst/>
          </a:prstGeom>
        </p:spPr>
        <p:txBody>
          <a:bodyPr wrap="square">
            <a:spAutoFit/>
          </a:bodyPr>
          <a:lstStyle/>
          <a:p>
            <a:pPr algn="ctr" eaLnBrk="1" hangingPunct="1">
              <a:buClr>
                <a:srgbClr val="FFFF00"/>
              </a:buClr>
              <a:defRPr/>
            </a:pPr>
            <a:r>
              <a:rPr lang="en-US" sz="1800" i="1" dirty="0">
                <a:latin typeface="Trebuchet MS" pitchFamily="34" charset="0"/>
              </a:rPr>
              <a:t>SFS Homepage &gt; Statistical &gt; Longitudinal Data &gt; Equalization Aid</a:t>
            </a:r>
          </a:p>
        </p:txBody>
      </p:sp>
      <p:sp>
        <p:nvSpPr>
          <p:cNvPr id="10" name="Rectangle 9"/>
          <p:cNvSpPr/>
          <p:nvPr/>
        </p:nvSpPr>
        <p:spPr>
          <a:xfrm>
            <a:off x="1094641" y="1039698"/>
            <a:ext cx="7356501" cy="369332"/>
          </a:xfrm>
          <a:prstGeom prst="rect">
            <a:avLst/>
          </a:prstGeom>
        </p:spPr>
        <p:txBody>
          <a:bodyPr wrap="none">
            <a:spAutoFit/>
          </a:bodyPr>
          <a:lstStyle/>
          <a:p>
            <a:r>
              <a:rPr lang="en-US" sz="1800" dirty="0">
                <a:latin typeface="Trebuchet MS" panose="020B0603020202020204" pitchFamily="34" charset="0"/>
                <a:hlinkClick r:id="rId3"/>
              </a:rPr>
              <a:t>http://dpi.wi.gov/sfs/statistical/longitudinal-data/longitudinal-data</a:t>
            </a:r>
            <a:endParaRPr lang="en-US" sz="1800" dirty="0">
              <a:latin typeface="Trebuchet MS" panose="020B0603020202020204" pitchFamily="34" charset="0"/>
            </a:endParaRPr>
          </a:p>
        </p:txBody>
      </p:sp>
      <p:sp>
        <p:nvSpPr>
          <p:cNvPr id="11" name="Rectangle 10"/>
          <p:cNvSpPr/>
          <p:nvPr/>
        </p:nvSpPr>
        <p:spPr>
          <a:xfrm>
            <a:off x="808893" y="3552057"/>
            <a:ext cx="8027376" cy="369332"/>
          </a:xfrm>
          <a:prstGeom prst="rect">
            <a:avLst/>
          </a:prstGeom>
        </p:spPr>
        <p:txBody>
          <a:bodyPr wrap="square">
            <a:spAutoFit/>
          </a:bodyPr>
          <a:lstStyle/>
          <a:p>
            <a:r>
              <a:rPr lang="en-US" sz="1800" dirty="0">
                <a:latin typeface="Trebuchet MS" panose="020B0603020202020204" pitchFamily="34" charset="0"/>
                <a:hlinkClick r:id="rId4"/>
              </a:rPr>
              <a:t>http://dpi.wi.gov/sfs/aid/general/equalization/worksheets-general-aid</a:t>
            </a:r>
            <a:endParaRPr lang="en-US" sz="1800" dirty="0">
              <a:latin typeface="Trebuchet MS" panose="020B0603020202020204" pitchFamily="34" charset="0"/>
            </a:endParaRPr>
          </a:p>
        </p:txBody>
      </p:sp>
      <p:sp>
        <p:nvSpPr>
          <p:cNvPr id="12" name="Rectangle 11"/>
          <p:cNvSpPr/>
          <p:nvPr/>
        </p:nvSpPr>
        <p:spPr>
          <a:xfrm>
            <a:off x="1441939" y="4033429"/>
            <a:ext cx="7095392" cy="369332"/>
          </a:xfrm>
          <a:prstGeom prst="rect">
            <a:avLst/>
          </a:prstGeom>
        </p:spPr>
        <p:txBody>
          <a:bodyPr wrap="square">
            <a:spAutoFit/>
          </a:bodyPr>
          <a:lstStyle/>
          <a:p>
            <a:r>
              <a:rPr lang="en-US" sz="1800" dirty="0">
                <a:solidFill>
                  <a:srgbClr val="FF0000"/>
                </a:solidFill>
                <a:latin typeface="Trebuchet MS" pitchFamily="34" charset="0"/>
              </a:rPr>
              <a:t>“</a:t>
            </a:r>
            <a:r>
              <a:rPr lang="en-US" sz="1800" dirty="0" smtClean="0">
                <a:solidFill>
                  <a:srgbClr val="FF0000"/>
                </a:solidFill>
                <a:latin typeface="Trebuchet MS" pitchFamily="34" charset="0"/>
              </a:rPr>
              <a:t>2017-2018 </a:t>
            </a:r>
            <a:r>
              <a:rPr lang="en-US" sz="1800" dirty="0">
                <a:solidFill>
                  <a:srgbClr val="FF0000"/>
                </a:solidFill>
                <a:latin typeface="Trebuchet MS" pitchFamily="34" charset="0"/>
              </a:rPr>
              <a:t>October 15 Certification of General Aid Worksheet”</a:t>
            </a:r>
          </a:p>
        </p:txBody>
      </p:sp>
      <p:sp>
        <p:nvSpPr>
          <p:cNvPr id="13" name="Rectangle 12"/>
          <p:cNvSpPr/>
          <p:nvPr/>
        </p:nvSpPr>
        <p:spPr>
          <a:xfrm>
            <a:off x="0" y="4572000"/>
            <a:ext cx="9144000" cy="369332"/>
          </a:xfrm>
          <a:prstGeom prst="rect">
            <a:avLst/>
          </a:prstGeom>
        </p:spPr>
        <p:txBody>
          <a:bodyPr wrap="square">
            <a:spAutoFit/>
          </a:bodyPr>
          <a:lstStyle/>
          <a:p>
            <a:pPr algn="ctr" eaLnBrk="1" hangingPunct="1">
              <a:buClr>
                <a:srgbClr val="FFFF00"/>
              </a:buClr>
              <a:defRPr/>
            </a:pPr>
            <a:r>
              <a:rPr lang="en-US" sz="1800" i="1" dirty="0">
                <a:latin typeface="Trebuchet MS" pitchFamily="34" charset="0"/>
              </a:rPr>
              <a:t>SFS Homepage &gt; District Budget Development and Planning &gt; General Aid Worksheets</a:t>
            </a:r>
          </a:p>
        </p:txBody>
      </p:sp>
      <p:sp>
        <p:nvSpPr>
          <p:cNvPr id="14" name="TextBox 13"/>
          <p:cNvSpPr txBox="1"/>
          <p:nvPr/>
        </p:nvSpPr>
        <p:spPr>
          <a:xfrm>
            <a:off x="4343400" y="3188234"/>
            <a:ext cx="571500" cy="553998"/>
          </a:xfrm>
          <a:prstGeom prst="rect">
            <a:avLst/>
          </a:prstGeom>
          <a:noFill/>
        </p:spPr>
        <p:txBody>
          <a:bodyPr wrap="square" rtlCol="0">
            <a:spAutoFit/>
          </a:bodyPr>
          <a:lstStyle/>
          <a:p>
            <a:r>
              <a:rPr lang="en-US" sz="3000" dirty="0">
                <a:solidFill>
                  <a:srgbClr val="FF0000"/>
                </a:solidFill>
              </a:rPr>
              <a:t>*</a:t>
            </a:r>
          </a:p>
        </p:txBody>
      </p:sp>
      <p:sp>
        <p:nvSpPr>
          <p:cNvPr id="15" name="Rectangle 7"/>
          <p:cNvSpPr>
            <a:spLocks noChangeArrowheads="1"/>
          </p:cNvSpPr>
          <p:nvPr/>
        </p:nvSpPr>
        <p:spPr bwMode="auto">
          <a:xfrm>
            <a:off x="1701307" y="87924"/>
            <a:ext cx="6343650" cy="857250"/>
          </a:xfrm>
          <a:prstGeom prst="rect">
            <a:avLst/>
          </a:prstGeom>
          <a:noFill/>
          <a:ln w="9525">
            <a:noFill/>
            <a:miter lim="800000"/>
            <a:headEnd/>
            <a:tailEnd/>
          </a:ln>
          <a:effectLst/>
        </p:spPr>
        <p:txBody>
          <a:bodyPr lIns="69056" tIns="34529" rIns="69056" bIns="34529" anchor="b"/>
          <a:lstStyle/>
          <a:p>
            <a:pPr>
              <a:defRPr/>
            </a:pPr>
            <a:endParaRPr lang="en-US" sz="2800" b="1" dirty="0">
              <a:solidFill>
                <a:schemeClr val="bg1"/>
              </a:solidFill>
              <a:effectLst>
                <a:outerShdw blurRad="38100" dist="38100" dir="2700000" algn="tl">
                  <a:srgbClr val="000000"/>
                </a:outerShdw>
              </a:effectLst>
              <a:latin typeface="Trebuchet MS" panose="020B0603020202020204" pitchFamily="34" charset="0"/>
            </a:endParaRPr>
          </a:p>
          <a:p>
            <a:pPr>
              <a:defRPr/>
            </a:pPr>
            <a:r>
              <a:rPr lang="en-US" sz="2800" b="1" dirty="0">
                <a:solidFill>
                  <a:schemeClr val="bg1"/>
                </a:solidFill>
                <a:effectLst>
                  <a:outerShdw blurRad="38100" dist="38100" dir="2700000" algn="tl">
                    <a:srgbClr val="000000"/>
                  </a:outerShdw>
                </a:effectLst>
                <a:latin typeface="Trebuchet MS" panose="020B0603020202020204" pitchFamily="34" charset="0"/>
              </a:rPr>
              <a:t>Equalization Aid Resources on the School Financial Services Website</a:t>
            </a:r>
          </a:p>
        </p:txBody>
      </p:sp>
    </p:spTree>
    <p:extLst>
      <p:ext uri="{BB962C8B-B14F-4D97-AF65-F5344CB8AC3E}">
        <p14:creationId xmlns:p14="http://schemas.microsoft.com/office/powerpoint/2010/main" val="3884117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idx="4294967295"/>
            <p:extLst>
              <p:ext uri="{D42A27DB-BD31-4B8C-83A1-F6EECF244321}">
                <p14:modId xmlns:p14="http://schemas.microsoft.com/office/powerpoint/2010/main" val="1779711479"/>
              </p:ext>
            </p:extLst>
          </p:nvPr>
        </p:nvGraphicFramePr>
        <p:xfrm>
          <a:off x="1428750" y="1144190"/>
          <a:ext cx="6357938" cy="3769519"/>
        </p:xfrm>
        <a:graphic>
          <a:graphicData uri="http://schemas.openxmlformats.org/presentationml/2006/ole">
            <mc:AlternateContent xmlns:mc="http://schemas.openxmlformats.org/markup-compatibility/2006">
              <mc:Choice xmlns:v="urn:schemas-microsoft-com:vml" Requires="v">
                <p:oleObj spid="_x0000_s8289"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1144190"/>
                        <a:ext cx="6357938" cy="37695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2355" name="Text Box 3"/>
          <p:cNvSpPr txBox="1">
            <a:spLocks noChangeArrowheads="1"/>
          </p:cNvSpPr>
          <p:nvPr/>
        </p:nvSpPr>
        <p:spPr bwMode="auto">
          <a:xfrm>
            <a:off x="2331720" y="3813049"/>
            <a:ext cx="2811780" cy="161583"/>
          </a:xfrm>
          <a:prstGeom prst="rect">
            <a:avLst/>
          </a:prstGeom>
          <a:solidFill>
            <a:srgbClr val="CC66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600" b="0">
                <a:solidFill>
                  <a:srgbClr val="FF9900"/>
                </a:solidFill>
                <a:latin typeface="Times New Roman" pitchFamily="18" charset="0"/>
              </a:rPr>
              <a:t>              </a:t>
            </a:r>
          </a:p>
        </p:txBody>
      </p:sp>
      <p:sp>
        <p:nvSpPr>
          <p:cNvPr id="1252356" name="Line 4"/>
          <p:cNvSpPr>
            <a:spLocks noChangeShapeType="1"/>
          </p:cNvSpPr>
          <p:nvPr/>
        </p:nvSpPr>
        <p:spPr bwMode="auto">
          <a:xfrm flipH="1">
            <a:off x="1402556" y="3799332"/>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57" name="Text Box 5"/>
          <p:cNvSpPr txBox="1">
            <a:spLocks noChangeArrowheads="1"/>
          </p:cNvSpPr>
          <p:nvPr/>
        </p:nvSpPr>
        <p:spPr bwMode="auto">
          <a:xfrm>
            <a:off x="5145786" y="3813049"/>
            <a:ext cx="2055114" cy="161583"/>
          </a:xfrm>
          <a:prstGeom prst="rect">
            <a:avLst/>
          </a:prstGeom>
          <a:solidFill>
            <a:srgbClr val="FF99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750" b="0">
                <a:solidFill>
                  <a:srgbClr val="FF9900"/>
                </a:solidFill>
                <a:latin typeface="Times New Roman" pitchFamily="18" charset="0"/>
              </a:rPr>
              <a:t>              </a:t>
            </a:r>
          </a:p>
        </p:txBody>
      </p:sp>
      <p:sp>
        <p:nvSpPr>
          <p:cNvPr id="1252358" name="Text Box 6"/>
          <p:cNvSpPr txBox="1">
            <a:spLocks noChangeArrowheads="1"/>
          </p:cNvSpPr>
          <p:nvPr/>
        </p:nvSpPr>
        <p:spPr bwMode="auto">
          <a:xfrm>
            <a:off x="3143250" y="3758184"/>
            <a:ext cx="1714500" cy="253916"/>
          </a:xfrm>
          <a:prstGeom prst="rect">
            <a:avLst/>
          </a:prstGeom>
          <a:noFill/>
          <a:ln w="9525" algn="ctr">
            <a:noFill/>
            <a:miter lim="800000"/>
            <a:headEnd/>
            <a:tailEnd/>
          </a:ln>
        </p:spPr>
        <p:txBody>
          <a:bodyPr>
            <a:spAutoFit/>
          </a:bodyPr>
          <a:lstStyle/>
          <a:p>
            <a:pPr algn="ctr">
              <a:defRPr/>
            </a:pPr>
            <a:r>
              <a:rPr lang="en-US" sz="1050" b="1" dirty="0"/>
              <a:t>Positive Primary Aid</a:t>
            </a:r>
          </a:p>
        </p:txBody>
      </p:sp>
      <p:sp>
        <p:nvSpPr>
          <p:cNvPr id="1252359" name="Line 7"/>
          <p:cNvSpPr>
            <a:spLocks noChangeShapeType="1"/>
          </p:cNvSpPr>
          <p:nvPr/>
        </p:nvSpPr>
        <p:spPr bwMode="auto">
          <a:xfrm flipH="1">
            <a:off x="1428750" y="240030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0" name="Text Box 8"/>
          <p:cNvSpPr txBox="1">
            <a:spLocks noChangeArrowheads="1"/>
          </p:cNvSpPr>
          <p:nvPr/>
        </p:nvSpPr>
        <p:spPr bwMode="auto">
          <a:xfrm>
            <a:off x="2322576" y="2400300"/>
            <a:ext cx="1138428" cy="1408078"/>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675" b="0" dirty="0">
              <a:solidFill>
                <a:srgbClr val="FF9900"/>
              </a:solidFill>
              <a:latin typeface="Times New Roman" pitchFamily="18" charset="0"/>
            </a:endParaRPr>
          </a:p>
          <a:p>
            <a:pPr algn="ctr"/>
            <a:endParaRPr lang="en-US" altLang="en-US" sz="675" b="0" dirty="0">
              <a:solidFill>
                <a:srgbClr val="FF9900"/>
              </a:solidFill>
              <a:latin typeface="Times New Roman" pitchFamily="18" charset="0"/>
            </a:endParaRPr>
          </a:p>
        </p:txBody>
      </p:sp>
      <p:sp>
        <p:nvSpPr>
          <p:cNvPr id="1252361" name="Text Box 9"/>
          <p:cNvSpPr txBox="1">
            <a:spLocks noChangeArrowheads="1"/>
          </p:cNvSpPr>
          <p:nvPr/>
        </p:nvSpPr>
        <p:spPr bwMode="auto">
          <a:xfrm>
            <a:off x="2343150" y="3200400"/>
            <a:ext cx="1028700" cy="415498"/>
          </a:xfrm>
          <a:prstGeom prst="rect">
            <a:avLst/>
          </a:prstGeom>
          <a:solidFill>
            <a:srgbClr val="000099"/>
          </a:solidFill>
          <a:ln w="9525" algn="ctr">
            <a:noFill/>
            <a:miter lim="800000"/>
            <a:headEnd/>
            <a:tailEnd/>
          </a:ln>
        </p:spPr>
        <p:txBody>
          <a:bodyPr wrap="square">
            <a:spAutoFit/>
          </a:bodyPr>
          <a:lstStyle/>
          <a:p>
            <a:pPr algn="ctr">
              <a:defRPr/>
            </a:pPr>
            <a:r>
              <a:rPr lang="en-US" sz="1050" b="1" dirty="0"/>
              <a:t>Positive Secondary Aid</a:t>
            </a:r>
          </a:p>
        </p:txBody>
      </p:sp>
      <p:sp>
        <p:nvSpPr>
          <p:cNvPr id="1252362" name="Text Box 10"/>
          <p:cNvSpPr txBox="1">
            <a:spLocks noChangeArrowheads="1"/>
          </p:cNvSpPr>
          <p:nvPr/>
        </p:nvSpPr>
        <p:spPr bwMode="auto">
          <a:xfrm>
            <a:off x="3467862" y="2400301"/>
            <a:ext cx="3723084" cy="1392174"/>
          </a:xfrm>
          <a:prstGeom prst="rect">
            <a:avLst/>
          </a:prstGeom>
          <a:solidFill>
            <a:srgbClr val="0000FF"/>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a:solidFill>
                <a:srgbClr val="FF9900"/>
              </a:solidFill>
              <a:latin typeface="Times New Roman" pitchFamily="18" charset="0"/>
            </a:endParaRPr>
          </a:p>
          <a:p>
            <a:pPr algn="ctr"/>
            <a:endParaRPr lang="en-US" altLang="en-US" sz="900" b="0">
              <a:solidFill>
                <a:srgbClr val="FF9900"/>
              </a:solidFill>
              <a:latin typeface="Times New Roman" pitchFamily="18" charset="0"/>
            </a:endParaRPr>
          </a:p>
          <a:p>
            <a:pPr algn="ctr"/>
            <a:endParaRPr lang="en-US" altLang="en-US" sz="900" b="0">
              <a:solidFill>
                <a:srgbClr val="FF9900"/>
              </a:solidFill>
              <a:latin typeface="Times New Roman" pitchFamily="18" charset="0"/>
            </a:endParaRPr>
          </a:p>
          <a:p>
            <a:pPr algn="ctr"/>
            <a:endParaRPr lang="en-US" altLang="en-US" sz="900" b="0">
              <a:solidFill>
                <a:srgbClr val="FF9900"/>
              </a:solidFill>
              <a:latin typeface="Times New Roman" pitchFamily="18" charset="0"/>
            </a:endParaRPr>
          </a:p>
          <a:p>
            <a:pPr algn="ctr"/>
            <a:endParaRPr lang="en-US" altLang="en-US" sz="900" b="0">
              <a:solidFill>
                <a:srgbClr val="FF9900"/>
              </a:solidFill>
              <a:latin typeface="Times New Roman" pitchFamily="18" charset="0"/>
            </a:endParaRPr>
          </a:p>
          <a:p>
            <a:pPr algn="ctr"/>
            <a:endParaRPr lang="en-US" altLang="en-US" sz="1205" b="0">
              <a:solidFill>
                <a:srgbClr val="FF9900"/>
              </a:solidFill>
              <a:latin typeface="Times New Roman" pitchFamily="18" charset="0"/>
            </a:endParaRPr>
          </a:p>
        </p:txBody>
      </p:sp>
      <p:sp>
        <p:nvSpPr>
          <p:cNvPr id="1252363" name="Text Box 11"/>
          <p:cNvSpPr txBox="1">
            <a:spLocks noChangeArrowheads="1"/>
          </p:cNvSpPr>
          <p:nvPr/>
        </p:nvSpPr>
        <p:spPr bwMode="auto">
          <a:xfrm>
            <a:off x="2329434" y="1885950"/>
            <a:ext cx="546354" cy="5143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a:solidFill>
                  <a:srgbClr val="FF9900"/>
                </a:solidFill>
                <a:latin typeface="Times New Roman" pitchFamily="18" charset="0"/>
              </a:rPr>
              <a:t> </a:t>
            </a:r>
          </a:p>
          <a:p>
            <a:pPr algn="ctr"/>
            <a:r>
              <a:rPr lang="en-US" altLang="en-US" sz="900" b="0">
                <a:solidFill>
                  <a:srgbClr val="FF9900"/>
                </a:solidFill>
                <a:latin typeface="Times New Roman" pitchFamily="18" charset="0"/>
              </a:rPr>
              <a:t>             </a:t>
            </a:r>
          </a:p>
        </p:txBody>
      </p:sp>
      <p:sp>
        <p:nvSpPr>
          <p:cNvPr id="1252364" name="Text Box 12"/>
          <p:cNvSpPr txBox="1">
            <a:spLocks noChangeArrowheads="1"/>
          </p:cNvSpPr>
          <p:nvPr/>
        </p:nvSpPr>
        <p:spPr bwMode="auto">
          <a:xfrm>
            <a:off x="2870025" y="1885950"/>
            <a:ext cx="4330875" cy="514350"/>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r>
              <a:rPr lang="en-US" altLang="en-US" sz="900" b="0">
                <a:solidFill>
                  <a:srgbClr val="FF9900"/>
                </a:solidFill>
                <a:latin typeface="Times New Roman" pitchFamily="18" charset="0"/>
              </a:rPr>
              <a:t>             </a:t>
            </a:r>
          </a:p>
        </p:txBody>
      </p:sp>
      <p:sp>
        <p:nvSpPr>
          <p:cNvPr id="1252366" name="Text Box 14"/>
          <p:cNvSpPr txBox="1">
            <a:spLocks noChangeArrowheads="1"/>
          </p:cNvSpPr>
          <p:nvPr/>
        </p:nvSpPr>
        <p:spPr bwMode="auto">
          <a:xfrm rot="16200000">
            <a:off x="2164199" y="1637304"/>
            <a:ext cx="507831" cy="835727"/>
          </a:xfrm>
          <a:prstGeom prst="rect">
            <a:avLst/>
          </a:prstGeom>
          <a:solidFill>
            <a:srgbClr val="003300"/>
          </a:solidFill>
          <a:ln w="9525" algn="ctr">
            <a:noFill/>
            <a:miter lim="800000"/>
            <a:headEnd/>
            <a:tailEnd/>
          </a:ln>
        </p:spPr>
        <p:txBody>
          <a:bodyPr vert="eaVert" wrap="square">
            <a:spAutoFit/>
          </a:bodyPr>
          <a:lstStyle/>
          <a:p>
            <a:pPr algn="ctr">
              <a:defRPr/>
            </a:pPr>
            <a:r>
              <a:rPr lang="en-US" sz="1050" b="1" dirty="0">
                <a:effectLst>
                  <a:outerShdw blurRad="38100" dist="38100" dir="2700000" algn="tl">
                    <a:srgbClr val="000000">
                      <a:alpha val="43137"/>
                    </a:srgbClr>
                  </a:outerShdw>
                </a:effectLst>
              </a:rPr>
              <a:t>Positive </a:t>
            </a:r>
          </a:p>
          <a:p>
            <a:pPr algn="ctr">
              <a:defRPr/>
            </a:pPr>
            <a:r>
              <a:rPr lang="en-US" sz="1050" b="1" dirty="0">
                <a:effectLst>
                  <a:outerShdw blurRad="38100" dist="38100" dir="2700000" algn="tl">
                    <a:srgbClr val="000000">
                      <a:alpha val="43137"/>
                    </a:srgbClr>
                  </a:outerShdw>
                </a:effectLst>
              </a:rPr>
              <a:t>Tertiary Aid</a:t>
            </a:r>
          </a:p>
        </p:txBody>
      </p:sp>
      <p:sp>
        <p:nvSpPr>
          <p:cNvPr id="1252376" name="Line 24"/>
          <p:cNvSpPr>
            <a:spLocks noChangeShapeType="1"/>
          </p:cNvSpPr>
          <p:nvPr/>
        </p:nvSpPr>
        <p:spPr bwMode="auto">
          <a:xfrm flipH="1">
            <a:off x="3143250" y="742950"/>
            <a:ext cx="28203" cy="3422614"/>
          </a:xfrm>
          <a:prstGeom prst="line">
            <a:avLst/>
          </a:prstGeom>
          <a:noFill/>
          <a:ln w="3175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77" name="Text Box 25"/>
          <p:cNvSpPr txBox="1">
            <a:spLocks noChangeArrowheads="1"/>
          </p:cNvSpPr>
          <p:nvPr/>
        </p:nvSpPr>
        <p:spPr bwMode="auto">
          <a:xfrm>
            <a:off x="3943350" y="2000250"/>
            <a:ext cx="2286000" cy="253916"/>
          </a:xfrm>
          <a:prstGeom prst="rect">
            <a:avLst/>
          </a:prstGeom>
          <a:noFill/>
          <a:ln w="9525" algn="ctr">
            <a:noFill/>
            <a:miter lim="800000"/>
            <a:headEnd/>
            <a:tailEnd/>
          </a:ln>
        </p:spPr>
        <p:txBody>
          <a:bodyPr>
            <a:spAutoFit/>
          </a:bodyPr>
          <a:lstStyle/>
          <a:p>
            <a:pPr algn="ctr">
              <a:defRPr/>
            </a:pPr>
            <a:r>
              <a:rPr lang="en-US" sz="1050" b="1" dirty="0"/>
              <a:t>Negative Tertiary Aid</a:t>
            </a:r>
          </a:p>
        </p:txBody>
      </p:sp>
      <p:sp>
        <p:nvSpPr>
          <p:cNvPr id="1252378" name="Text Box 26"/>
          <p:cNvSpPr txBox="1">
            <a:spLocks noChangeArrowheads="1"/>
          </p:cNvSpPr>
          <p:nvPr/>
        </p:nvSpPr>
        <p:spPr bwMode="auto">
          <a:xfrm>
            <a:off x="4171950" y="3028950"/>
            <a:ext cx="2286000" cy="253916"/>
          </a:xfrm>
          <a:prstGeom prst="rect">
            <a:avLst/>
          </a:prstGeom>
          <a:noFill/>
          <a:ln w="9525" algn="ctr">
            <a:noFill/>
            <a:miter lim="800000"/>
            <a:headEnd/>
            <a:tailEnd/>
          </a:ln>
        </p:spPr>
        <p:txBody>
          <a:bodyPr>
            <a:spAutoFit/>
          </a:bodyPr>
          <a:lstStyle/>
          <a:p>
            <a:pPr algn="ctr">
              <a:defRPr/>
            </a:pPr>
            <a:r>
              <a:rPr lang="en-US" sz="1050" b="1" dirty="0"/>
              <a:t>Negative Secondary Aid</a:t>
            </a:r>
          </a:p>
        </p:txBody>
      </p:sp>
      <p:sp>
        <p:nvSpPr>
          <p:cNvPr id="1252379" name="Line 27"/>
          <p:cNvSpPr>
            <a:spLocks noChangeShapeType="1"/>
          </p:cNvSpPr>
          <p:nvPr/>
        </p:nvSpPr>
        <p:spPr bwMode="auto">
          <a:xfrm flipH="1">
            <a:off x="4262437" y="628650"/>
            <a:ext cx="23813" cy="3429000"/>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80" name="Text Box 28"/>
          <p:cNvSpPr txBox="1">
            <a:spLocks noChangeArrowheads="1"/>
          </p:cNvSpPr>
          <p:nvPr/>
        </p:nvSpPr>
        <p:spPr bwMode="auto">
          <a:xfrm>
            <a:off x="5143500" y="3771900"/>
            <a:ext cx="1657350" cy="253916"/>
          </a:xfrm>
          <a:prstGeom prst="rect">
            <a:avLst/>
          </a:prstGeom>
          <a:noFill/>
          <a:ln w="9525" algn="ctr">
            <a:noFill/>
            <a:miter lim="800000"/>
            <a:headEnd/>
            <a:tailEnd/>
          </a:ln>
        </p:spPr>
        <p:txBody>
          <a:bodyPr wrap="square">
            <a:spAutoFit/>
          </a:bodyPr>
          <a:lstStyle/>
          <a:p>
            <a:pPr algn="ctr">
              <a:defRPr/>
            </a:pPr>
            <a:r>
              <a:rPr lang="en-US" sz="1050" b="1" dirty="0"/>
              <a:t>No  Equalization Aid</a:t>
            </a:r>
          </a:p>
        </p:txBody>
      </p:sp>
      <p:sp>
        <p:nvSpPr>
          <p:cNvPr id="1252381" name="Line 29"/>
          <p:cNvSpPr>
            <a:spLocks noChangeShapeType="1"/>
          </p:cNvSpPr>
          <p:nvPr/>
        </p:nvSpPr>
        <p:spPr bwMode="auto">
          <a:xfrm>
            <a:off x="2571750" y="685800"/>
            <a:ext cx="0" cy="34290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84" name="Line 32"/>
          <p:cNvSpPr>
            <a:spLocks noChangeShapeType="1"/>
          </p:cNvSpPr>
          <p:nvPr/>
        </p:nvSpPr>
        <p:spPr bwMode="auto">
          <a:xfrm flipH="1">
            <a:off x="5875020" y="628650"/>
            <a:ext cx="23813" cy="3429000"/>
          </a:xfrm>
          <a:prstGeom prst="line">
            <a:avLst/>
          </a:prstGeom>
          <a:noFill/>
          <a:ln w="317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5" name="Rectangle 2"/>
          <p:cNvSpPr txBox="1">
            <a:spLocks noChangeArrowheads="1"/>
          </p:cNvSpPr>
          <p:nvPr/>
        </p:nvSpPr>
        <p:spPr>
          <a:xfrm>
            <a:off x="386862" y="126207"/>
            <a:ext cx="8423030" cy="616744"/>
          </a:xfrm>
          <a:prstGeom prst="rect">
            <a:avLst/>
          </a:prstGeom>
        </p:spPr>
        <p:txBody>
          <a:bodyPr vert="horz" lIns="41148" tIns="68580" rtlCol="0">
            <a:noAutofit/>
          </a:bodyPr>
          <a:lstStyle/>
          <a:p>
            <a:pPr marL="329184" indent="-240030" algn="ctr" defTabSz="685800">
              <a:buClr>
                <a:schemeClr val="accent1"/>
              </a:buClr>
              <a:buSzPct val="80000"/>
              <a:defRPr/>
            </a:pPr>
            <a:r>
              <a:rPr lang="en-US" sz="2800" b="1" dirty="0">
                <a:solidFill>
                  <a:schemeClr val="bg1"/>
                </a:solidFill>
                <a:effectLst>
                  <a:outerShdw blurRad="38100" dist="38100" dir="2700000" algn="tl">
                    <a:srgbClr val="000000">
                      <a:alpha val="43137"/>
                    </a:srgbClr>
                  </a:outerShdw>
                </a:effectLst>
                <a:latin typeface="Trebuchet MS" panose="020B0603020202020204" pitchFamily="34" charset="0"/>
              </a:rPr>
              <a:t>Equalization Aid – Where is Your </a:t>
            </a: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District?</a:t>
            </a:r>
            <a:endParaRPr lang="en-US" sz="2800" b="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2061" name="Line 13"/>
          <p:cNvSpPr>
            <a:spLocks noChangeShapeType="1"/>
          </p:cNvSpPr>
          <p:nvPr/>
        </p:nvSpPr>
        <p:spPr bwMode="auto">
          <a:xfrm>
            <a:off x="2286000" y="2457450"/>
            <a:ext cx="628650" cy="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3" name="TextBox 22"/>
          <p:cNvSpPr txBox="1"/>
          <p:nvPr/>
        </p:nvSpPr>
        <p:spPr>
          <a:xfrm>
            <a:off x="2218161" y="1276557"/>
            <a:ext cx="571500" cy="369332"/>
          </a:xfrm>
          <a:prstGeom prst="rect">
            <a:avLst/>
          </a:prstGeom>
          <a:noFill/>
          <a:ln>
            <a:solidFill>
              <a:srgbClr val="FF0000"/>
            </a:solidFill>
          </a:ln>
        </p:spPr>
        <p:txBody>
          <a:bodyPr wrap="square" rtlCol="0">
            <a:spAutoFit/>
          </a:bodyPr>
          <a:lstStyle/>
          <a:p>
            <a:pPr algn="ctr"/>
            <a:r>
              <a:rPr lang="en-US" sz="1800" dirty="0" smtClean="0">
                <a:solidFill>
                  <a:srgbClr val="FF0000"/>
                </a:solidFill>
                <a:latin typeface="Trebuchet MS" pitchFamily="34" charset="0"/>
              </a:rPr>
              <a:t>249</a:t>
            </a:r>
            <a:endParaRPr lang="en-US" sz="1800" dirty="0">
              <a:solidFill>
                <a:srgbClr val="FF0000"/>
              </a:solidFill>
              <a:latin typeface="Trebuchet MS" pitchFamily="34" charset="0"/>
            </a:endParaRPr>
          </a:p>
        </p:txBody>
      </p:sp>
      <p:sp>
        <p:nvSpPr>
          <p:cNvPr id="24" name="TextBox 23"/>
          <p:cNvSpPr txBox="1"/>
          <p:nvPr/>
        </p:nvSpPr>
        <p:spPr>
          <a:xfrm>
            <a:off x="2876338" y="1276557"/>
            <a:ext cx="571500" cy="369332"/>
          </a:xfrm>
          <a:prstGeom prst="rect">
            <a:avLst/>
          </a:prstGeom>
          <a:noFill/>
          <a:ln>
            <a:solidFill>
              <a:srgbClr val="FF0000"/>
            </a:solidFill>
          </a:ln>
        </p:spPr>
        <p:txBody>
          <a:bodyPr wrap="square" rtlCol="0">
            <a:spAutoFit/>
          </a:bodyPr>
          <a:lstStyle/>
          <a:p>
            <a:pPr algn="ctr"/>
            <a:r>
              <a:rPr lang="en-US" sz="1800" dirty="0" smtClean="0">
                <a:solidFill>
                  <a:srgbClr val="FF0000"/>
                </a:solidFill>
                <a:latin typeface="Trebuchet MS" pitchFamily="34" charset="0"/>
              </a:rPr>
              <a:t>126</a:t>
            </a:r>
            <a:endParaRPr lang="en-US" sz="1800" dirty="0">
              <a:solidFill>
                <a:srgbClr val="FF0000"/>
              </a:solidFill>
              <a:latin typeface="Trebuchet MS" pitchFamily="34" charset="0"/>
            </a:endParaRPr>
          </a:p>
        </p:txBody>
      </p:sp>
      <p:sp>
        <p:nvSpPr>
          <p:cNvPr id="26" name="TextBox 25"/>
          <p:cNvSpPr txBox="1"/>
          <p:nvPr/>
        </p:nvSpPr>
        <p:spPr>
          <a:xfrm>
            <a:off x="4000500" y="1276557"/>
            <a:ext cx="571500" cy="369332"/>
          </a:xfrm>
          <a:prstGeom prst="rect">
            <a:avLst/>
          </a:prstGeom>
          <a:noFill/>
          <a:ln>
            <a:solidFill>
              <a:srgbClr val="FF0000"/>
            </a:solidFill>
          </a:ln>
        </p:spPr>
        <p:txBody>
          <a:bodyPr wrap="square" rtlCol="0">
            <a:spAutoFit/>
          </a:bodyPr>
          <a:lstStyle/>
          <a:p>
            <a:pPr algn="ctr"/>
            <a:r>
              <a:rPr lang="en-US" sz="1800" dirty="0" smtClean="0">
                <a:solidFill>
                  <a:srgbClr val="FF0000"/>
                </a:solidFill>
                <a:latin typeface="Trebuchet MS" pitchFamily="34" charset="0"/>
              </a:rPr>
              <a:t>26</a:t>
            </a:r>
            <a:endParaRPr lang="en-US" sz="1800" dirty="0">
              <a:solidFill>
                <a:srgbClr val="FF0000"/>
              </a:solidFill>
              <a:latin typeface="Trebuchet MS" pitchFamily="34" charset="0"/>
            </a:endParaRPr>
          </a:p>
        </p:txBody>
      </p:sp>
      <p:sp>
        <p:nvSpPr>
          <p:cNvPr id="27" name="TextBox 26"/>
          <p:cNvSpPr txBox="1"/>
          <p:nvPr/>
        </p:nvSpPr>
        <p:spPr>
          <a:xfrm>
            <a:off x="5589270" y="1275099"/>
            <a:ext cx="571500" cy="369332"/>
          </a:xfrm>
          <a:prstGeom prst="rect">
            <a:avLst/>
          </a:prstGeom>
          <a:noFill/>
          <a:ln>
            <a:solidFill>
              <a:srgbClr val="FF0000"/>
            </a:solidFill>
          </a:ln>
        </p:spPr>
        <p:txBody>
          <a:bodyPr wrap="square" rtlCol="0">
            <a:spAutoFit/>
          </a:bodyPr>
          <a:lstStyle/>
          <a:p>
            <a:pPr algn="ctr"/>
            <a:r>
              <a:rPr lang="en-US" sz="1800" dirty="0" smtClean="0">
                <a:solidFill>
                  <a:srgbClr val="FF0000"/>
                </a:solidFill>
                <a:latin typeface="Trebuchet MS" pitchFamily="34" charset="0"/>
              </a:rPr>
              <a:t>20</a:t>
            </a:r>
            <a:endParaRPr lang="en-US" sz="1800" dirty="0">
              <a:solidFill>
                <a:srgbClr val="FF0000"/>
              </a:solidFill>
              <a:latin typeface="Trebuchet MS" pitchFamily="34" charset="0"/>
            </a:endParaRPr>
          </a:p>
        </p:txBody>
      </p:sp>
    </p:spTree>
    <p:extLst>
      <p:ext uri="{BB962C8B-B14F-4D97-AF65-F5344CB8AC3E}">
        <p14:creationId xmlns:p14="http://schemas.microsoft.com/office/powerpoint/2010/main" val="214181126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Trebuchet MS" panose="020B0603020202020204" pitchFamily="34" charset="0"/>
            </a:endParaRPr>
          </a:p>
          <a:p>
            <a:pPr algn="ctr">
              <a:defRPr/>
            </a:pPr>
            <a:r>
              <a:rPr lang="en-US" sz="2800" b="1" dirty="0">
                <a:solidFill>
                  <a:schemeClr val="bg1"/>
                </a:solidFill>
                <a:effectLst>
                  <a:outerShdw blurRad="38100" dist="38100" dir="2700000" algn="tl">
                    <a:srgbClr val="000000"/>
                  </a:outerShdw>
                </a:effectLst>
                <a:latin typeface="Trebuchet MS" panose="020B0603020202020204" pitchFamily="34" charset="0"/>
              </a:rPr>
              <a:t>Equalization Aid Resources on the School Financial Services Website</a:t>
            </a:r>
          </a:p>
        </p:txBody>
      </p:sp>
      <p:sp>
        <p:nvSpPr>
          <p:cNvPr id="5" name="Rectangle 4"/>
          <p:cNvSpPr/>
          <p:nvPr/>
        </p:nvSpPr>
        <p:spPr>
          <a:xfrm>
            <a:off x="923471" y="2800350"/>
            <a:ext cx="7280031" cy="369332"/>
          </a:xfrm>
          <a:prstGeom prst="rect">
            <a:avLst/>
          </a:prstGeom>
        </p:spPr>
        <p:txBody>
          <a:bodyPr wrap="square">
            <a:spAutoFit/>
          </a:bodyPr>
          <a:lstStyle/>
          <a:p>
            <a:pPr algn="ctr" eaLnBrk="1" hangingPunct="1">
              <a:buClr>
                <a:srgbClr val="FFFF00"/>
              </a:buClr>
              <a:defRPr/>
            </a:pPr>
            <a:r>
              <a:rPr lang="en-US" sz="1800" i="1" dirty="0">
                <a:latin typeface="Trebuchet MS" panose="020B0603020202020204" pitchFamily="34" charset="0"/>
              </a:rPr>
              <a:t>SFS Homepage &gt; Statistical &gt; Longitudinal Data &gt; Equalization Aid</a:t>
            </a:r>
          </a:p>
        </p:txBody>
      </p:sp>
      <p:sp>
        <p:nvSpPr>
          <p:cNvPr id="11" name="Rectangle 10"/>
          <p:cNvSpPr/>
          <p:nvPr/>
        </p:nvSpPr>
        <p:spPr>
          <a:xfrm>
            <a:off x="2008768" y="2171700"/>
            <a:ext cx="5143500" cy="369332"/>
          </a:xfrm>
          <a:prstGeom prst="rect">
            <a:avLst/>
          </a:prstGeom>
        </p:spPr>
        <p:txBody>
          <a:bodyPr wrap="square">
            <a:spAutoFit/>
          </a:bodyPr>
          <a:lstStyle/>
          <a:p>
            <a:pPr algn="ctr"/>
            <a:r>
              <a:rPr lang="en-US" sz="1800" dirty="0">
                <a:solidFill>
                  <a:srgbClr val="FF0000"/>
                </a:solidFill>
                <a:latin typeface="Trebuchet MS" panose="020B0603020202020204" pitchFamily="34" charset="0"/>
              </a:rPr>
              <a:t>“</a:t>
            </a:r>
            <a:r>
              <a:rPr lang="en-US" sz="1800" dirty="0" smtClean="0">
                <a:solidFill>
                  <a:srgbClr val="FF0000"/>
                </a:solidFill>
                <a:latin typeface="Trebuchet MS" panose="020B0603020202020204" pitchFamily="34" charset="0"/>
              </a:rPr>
              <a:t>2017-18 </a:t>
            </a:r>
            <a:r>
              <a:rPr lang="en-US" sz="1800" dirty="0">
                <a:solidFill>
                  <a:srgbClr val="FF0000"/>
                </a:solidFill>
                <a:latin typeface="Trebuchet MS" panose="020B0603020202020204" pitchFamily="34" charset="0"/>
              </a:rPr>
              <a:t>Equalization Aid Formula Position”</a:t>
            </a:r>
          </a:p>
        </p:txBody>
      </p:sp>
      <p:sp>
        <p:nvSpPr>
          <p:cNvPr id="2" name="Rectangle 1"/>
          <p:cNvSpPr/>
          <p:nvPr/>
        </p:nvSpPr>
        <p:spPr>
          <a:xfrm>
            <a:off x="676732" y="1303377"/>
            <a:ext cx="7833946" cy="369332"/>
          </a:xfrm>
          <a:prstGeom prst="rect">
            <a:avLst/>
          </a:prstGeom>
        </p:spPr>
        <p:txBody>
          <a:bodyPr wrap="square">
            <a:spAutoFit/>
          </a:bodyPr>
          <a:lstStyle/>
          <a:p>
            <a:pPr algn="ctr"/>
            <a:r>
              <a:rPr lang="en-US" sz="1800" dirty="0">
                <a:latin typeface="Trebuchet MS" panose="020B0603020202020204" pitchFamily="34" charset="0"/>
                <a:hlinkClick r:id="rId3"/>
              </a:rPr>
              <a:t>http://dpi.wi.gov/sfs/statistical/longitudinal-data/longitudinal-data</a:t>
            </a:r>
            <a:endParaRPr lang="en-US" sz="1800" dirty="0">
              <a:latin typeface="Trebuchet MS" panose="020B0603020202020204" pitchFamily="34" charset="0"/>
            </a:endParaRPr>
          </a:p>
        </p:txBody>
      </p:sp>
    </p:spTree>
    <p:extLst>
      <p:ext uri="{BB962C8B-B14F-4D97-AF65-F5344CB8AC3E}">
        <p14:creationId xmlns:p14="http://schemas.microsoft.com/office/powerpoint/2010/main" val="658321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idx="4294967295"/>
          </p:nvPr>
        </p:nvGraphicFramePr>
        <p:xfrm>
          <a:off x="1414462" y="1145382"/>
          <a:ext cx="6357938" cy="3769519"/>
        </p:xfrm>
        <a:graphic>
          <a:graphicData uri="http://schemas.openxmlformats.org/presentationml/2006/ole">
            <mc:AlternateContent xmlns:mc="http://schemas.openxmlformats.org/markup-compatibility/2006">
              <mc:Choice xmlns:v="urn:schemas-microsoft-com:vml" Requires="v">
                <p:oleObj spid="_x0000_s9313"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2" y="1145382"/>
                        <a:ext cx="6357938" cy="37695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2355" name="Text Box 3"/>
          <p:cNvSpPr txBox="1">
            <a:spLocks noChangeArrowheads="1"/>
          </p:cNvSpPr>
          <p:nvPr/>
        </p:nvSpPr>
        <p:spPr bwMode="auto">
          <a:xfrm>
            <a:off x="2331720" y="3813049"/>
            <a:ext cx="2754630" cy="161583"/>
          </a:xfrm>
          <a:prstGeom prst="rect">
            <a:avLst/>
          </a:prstGeom>
          <a:solidFill>
            <a:srgbClr val="CC66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600" b="0">
                <a:solidFill>
                  <a:srgbClr val="FF9900"/>
                </a:solidFill>
                <a:latin typeface="Times New Roman" pitchFamily="18" charset="0"/>
              </a:rPr>
              <a:t>              </a:t>
            </a:r>
          </a:p>
        </p:txBody>
      </p:sp>
      <p:sp>
        <p:nvSpPr>
          <p:cNvPr id="1252356" name="Line 4"/>
          <p:cNvSpPr>
            <a:spLocks noChangeShapeType="1"/>
          </p:cNvSpPr>
          <p:nvPr/>
        </p:nvSpPr>
        <p:spPr bwMode="auto">
          <a:xfrm flipH="1">
            <a:off x="1402556" y="3799332"/>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57" name="Text Box 5"/>
          <p:cNvSpPr txBox="1">
            <a:spLocks noChangeArrowheads="1"/>
          </p:cNvSpPr>
          <p:nvPr/>
        </p:nvSpPr>
        <p:spPr bwMode="auto">
          <a:xfrm>
            <a:off x="5086350" y="3813049"/>
            <a:ext cx="2055114" cy="161583"/>
          </a:xfrm>
          <a:prstGeom prst="rect">
            <a:avLst/>
          </a:prstGeom>
          <a:solidFill>
            <a:srgbClr val="FF99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a:solidFill>
                  <a:srgbClr val="FF9900"/>
                </a:solidFill>
                <a:latin typeface="Times New Roman" pitchFamily="18" charset="0"/>
              </a:rPr>
              <a:t> </a:t>
            </a:r>
            <a:r>
              <a:rPr lang="en-US" altLang="en-US" sz="750" b="0">
                <a:solidFill>
                  <a:srgbClr val="FF9900"/>
                </a:solidFill>
                <a:latin typeface="Times New Roman" pitchFamily="18" charset="0"/>
              </a:rPr>
              <a:t>              </a:t>
            </a:r>
          </a:p>
        </p:txBody>
      </p:sp>
      <p:sp>
        <p:nvSpPr>
          <p:cNvPr id="1252358" name="Text Box 6"/>
          <p:cNvSpPr txBox="1">
            <a:spLocks noChangeArrowheads="1"/>
          </p:cNvSpPr>
          <p:nvPr/>
        </p:nvSpPr>
        <p:spPr bwMode="auto">
          <a:xfrm>
            <a:off x="3143250" y="3758184"/>
            <a:ext cx="1714500" cy="253916"/>
          </a:xfrm>
          <a:prstGeom prst="rect">
            <a:avLst/>
          </a:prstGeom>
          <a:noFill/>
          <a:ln w="9525" algn="ctr">
            <a:noFill/>
            <a:miter lim="800000"/>
            <a:headEnd/>
            <a:tailEnd/>
          </a:ln>
        </p:spPr>
        <p:txBody>
          <a:bodyPr>
            <a:spAutoFit/>
          </a:bodyPr>
          <a:lstStyle/>
          <a:p>
            <a:pPr algn="ctr">
              <a:defRPr/>
            </a:pPr>
            <a:r>
              <a:rPr lang="en-US" sz="1050" b="1" dirty="0">
                <a:effectLst>
                  <a:outerShdw blurRad="38100" dist="38100" dir="2700000" algn="tl">
                    <a:srgbClr val="000000">
                      <a:alpha val="43137"/>
                    </a:srgbClr>
                  </a:outerShdw>
                </a:effectLst>
              </a:rPr>
              <a:t>Positive Primary Aid</a:t>
            </a:r>
          </a:p>
        </p:txBody>
      </p:sp>
      <p:sp>
        <p:nvSpPr>
          <p:cNvPr id="1252359" name="Line 7"/>
          <p:cNvSpPr>
            <a:spLocks noChangeShapeType="1"/>
          </p:cNvSpPr>
          <p:nvPr/>
        </p:nvSpPr>
        <p:spPr bwMode="auto">
          <a:xfrm flipH="1">
            <a:off x="1428750" y="240030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1252360" name="Text Box 8"/>
          <p:cNvSpPr txBox="1">
            <a:spLocks noChangeArrowheads="1"/>
          </p:cNvSpPr>
          <p:nvPr/>
        </p:nvSpPr>
        <p:spPr bwMode="auto">
          <a:xfrm>
            <a:off x="2322576" y="2400300"/>
            <a:ext cx="1106424" cy="1408078"/>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900" b="0" dirty="0">
              <a:solidFill>
                <a:srgbClr val="FF9900"/>
              </a:solidFill>
              <a:latin typeface="Times New Roman" pitchFamily="18" charset="0"/>
            </a:endParaRPr>
          </a:p>
          <a:p>
            <a:pPr algn="ctr"/>
            <a:endParaRPr lang="en-US" altLang="en-US" sz="675" b="0" dirty="0">
              <a:solidFill>
                <a:srgbClr val="FF9900"/>
              </a:solidFill>
              <a:latin typeface="Times New Roman" pitchFamily="18" charset="0"/>
            </a:endParaRPr>
          </a:p>
          <a:p>
            <a:pPr algn="ctr"/>
            <a:endParaRPr lang="en-US" altLang="en-US" sz="675" b="0" dirty="0">
              <a:solidFill>
                <a:srgbClr val="FF9900"/>
              </a:solidFill>
              <a:latin typeface="Times New Roman" pitchFamily="18" charset="0"/>
            </a:endParaRPr>
          </a:p>
        </p:txBody>
      </p:sp>
      <p:sp>
        <p:nvSpPr>
          <p:cNvPr id="1252361" name="Text Box 9"/>
          <p:cNvSpPr txBox="1">
            <a:spLocks noChangeArrowheads="1"/>
          </p:cNvSpPr>
          <p:nvPr/>
        </p:nvSpPr>
        <p:spPr bwMode="auto">
          <a:xfrm>
            <a:off x="2343150" y="3200400"/>
            <a:ext cx="1028700" cy="415498"/>
          </a:xfrm>
          <a:prstGeom prst="rect">
            <a:avLst/>
          </a:prstGeom>
          <a:solidFill>
            <a:srgbClr val="000099"/>
          </a:solidFill>
          <a:ln w="9525" algn="ctr">
            <a:noFill/>
            <a:miter lim="800000"/>
            <a:headEnd/>
            <a:tailEnd/>
          </a:ln>
        </p:spPr>
        <p:txBody>
          <a:bodyPr wrap="square">
            <a:spAutoFit/>
          </a:bodyPr>
          <a:lstStyle/>
          <a:p>
            <a:pPr algn="ctr">
              <a:defRPr/>
            </a:pPr>
            <a:r>
              <a:rPr lang="en-US" sz="1050" b="1" dirty="0">
                <a:effectLst>
                  <a:outerShdw blurRad="38100" dist="38100" dir="2700000" algn="tl">
                    <a:srgbClr val="000000">
                      <a:alpha val="43137"/>
                    </a:srgbClr>
                  </a:outerShdw>
                </a:effectLst>
              </a:rPr>
              <a:t>Positive Secondary Aid</a:t>
            </a:r>
          </a:p>
        </p:txBody>
      </p:sp>
      <p:sp>
        <p:nvSpPr>
          <p:cNvPr id="1252362" name="Text Box 10"/>
          <p:cNvSpPr txBox="1">
            <a:spLocks noChangeArrowheads="1"/>
          </p:cNvSpPr>
          <p:nvPr/>
        </p:nvSpPr>
        <p:spPr bwMode="auto">
          <a:xfrm>
            <a:off x="3429000" y="2400301"/>
            <a:ext cx="3723084" cy="1392174"/>
          </a:xfrm>
          <a:prstGeom prst="rect">
            <a:avLst/>
          </a:prstGeom>
          <a:solidFill>
            <a:srgbClr val="0000FF"/>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a:solidFill>
                <a:srgbClr val="FF9900"/>
              </a:solidFill>
              <a:latin typeface="Times New Roman" pitchFamily="18" charset="0"/>
            </a:endParaRPr>
          </a:p>
          <a:p>
            <a:pPr algn="ctr"/>
            <a:endParaRPr lang="en-US" altLang="en-US" sz="900" b="0">
              <a:solidFill>
                <a:srgbClr val="FF9900"/>
              </a:solidFill>
              <a:latin typeface="Times New Roman" pitchFamily="18" charset="0"/>
            </a:endParaRPr>
          </a:p>
          <a:p>
            <a:pPr algn="ctr"/>
            <a:endParaRPr lang="en-US" altLang="en-US" sz="900" b="0">
              <a:solidFill>
                <a:srgbClr val="FF9900"/>
              </a:solidFill>
              <a:latin typeface="Times New Roman" pitchFamily="18" charset="0"/>
            </a:endParaRPr>
          </a:p>
          <a:p>
            <a:pPr algn="ctr"/>
            <a:endParaRPr lang="en-US" altLang="en-US" sz="900" b="0">
              <a:solidFill>
                <a:srgbClr val="FF9900"/>
              </a:solidFill>
              <a:latin typeface="Times New Roman" pitchFamily="18" charset="0"/>
            </a:endParaRPr>
          </a:p>
          <a:p>
            <a:pPr algn="ctr"/>
            <a:endParaRPr lang="en-US" altLang="en-US" sz="900" b="0">
              <a:solidFill>
                <a:srgbClr val="FF9900"/>
              </a:solidFill>
              <a:latin typeface="Times New Roman" pitchFamily="18" charset="0"/>
            </a:endParaRPr>
          </a:p>
          <a:p>
            <a:pPr algn="ctr"/>
            <a:endParaRPr lang="en-US" altLang="en-US" sz="1205" b="0">
              <a:solidFill>
                <a:srgbClr val="FF9900"/>
              </a:solidFill>
              <a:latin typeface="Times New Roman" pitchFamily="18" charset="0"/>
            </a:endParaRPr>
          </a:p>
        </p:txBody>
      </p:sp>
      <p:sp>
        <p:nvSpPr>
          <p:cNvPr id="1252363" name="Text Box 11"/>
          <p:cNvSpPr txBox="1">
            <a:spLocks noChangeArrowheads="1"/>
          </p:cNvSpPr>
          <p:nvPr/>
        </p:nvSpPr>
        <p:spPr bwMode="auto">
          <a:xfrm>
            <a:off x="2329434" y="1885950"/>
            <a:ext cx="546354" cy="5143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a:solidFill>
                  <a:srgbClr val="FF9900"/>
                </a:solidFill>
                <a:latin typeface="Times New Roman" pitchFamily="18" charset="0"/>
              </a:rPr>
              <a:t> </a:t>
            </a:r>
          </a:p>
          <a:p>
            <a:pPr algn="ctr"/>
            <a:r>
              <a:rPr lang="en-US" altLang="en-US" sz="900" b="0">
                <a:solidFill>
                  <a:srgbClr val="FF9900"/>
                </a:solidFill>
                <a:latin typeface="Times New Roman" pitchFamily="18" charset="0"/>
              </a:rPr>
              <a:t>             </a:t>
            </a:r>
          </a:p>
        </p:txBody>
      </p:sp>
      <p:sp>
        <p:nvSpPr>
          <p:cNvPr id="1252364" name="Text Box 12"/>
          <p:cNvSpPr txBox="1">
            <a:spLocks noChangeArrowheads="1"/>
          </p:cNvSpPr>
          <p:nvPr/>
        </p:nvSpPr>
        <p:spPr bwMode="auto">
          <a:xfrm>
            <a:off x="2870025" y="1885950"/>
            <a:ext cx="4330875" cy="514350"/>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90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endParaRPr lang="en-US" altLang="en-US" sz="450" b="0">
              <a:solidFill>
                <a:srgbClr val="FF9900"/>
              </a:solidFill>
              <a:latin typeface="Times New Roman" pitchFamily="18" charset="0"/>
            </a:endParaRPr>
          </a:p>
          <a:p>
            <a:pPr algn="ctr"/>
            <a:r>
              <a:rPr lang="en-US" altLang="en-US" sz="900" b="0">
                <a:solidFill>
                  <a:srgbClr val="FF9900"/>
                </a:solidFill>
                <a:latin typeface="Times New Roman" pitchFamily="18" charset="0"/>
              </a:rPr>
              <a:t>             </a:t>
            </a:r>
          </a:p>
        </p:txBody>
      </p:sp>
      <p:sp>
        <p:nvSpPr>
          <p:cNvPr id="1252366" name="Text Box 14"/>
          <p:cNvSpPr txBox="1">
            <a:spLocks noChangeArrowheads="1"/>
          </p:cNvSpPr>
          <p:nvPr/>
        </p:nvSpPr>
        <p:spPr bwMode="auto">
          <a:xfrm rot="16200000">
            <a:off x="1992749" y="1527469"/>
            <a:ext cx="507831" cy="835727"/>
          </a:xfrm>
          <a:prstGeom prst="rect">
            <a:avLst/>
          </a:prstGeom>
          <a:solidFill>
            <a:srgbClr val="003300"/>
          </a:solidFill>
          <a:ln w="9525" algn="ctr">
            <a:noFill/>
            <a:miter lim="800000"/>
            <a:headEnd/>
            <a:tailEnd/>
          </a:ln>
        </p:spPr>
        <p:txBody>
          <a:bodyPr vert="eaVert" wrap="square">
            <a:spAutoFit/>
          </a:bodyPr>
          <a:lstStyle/>
          <a:p>
            <a:pPr algn="ctr">
              <a:defRPr/>
            </a:pPr>
            <a:r>
              <a:rPr lang="en-US" sz="1050" b="1" dirty="0">
                <a:effectLst>
                  <a:outerShdw blurRad="38100" dist="38100" dir="2700000" algn="tl">
                    <a:srgbClr val="000000">
                      <a:alpha val="43137"/>
                    </a:srgbClr>
                  </a:outerShdw>
                </a:effectLst>
              </a:rPr>
              <a:t>Positive </a:t>
            </a:r>
          </a:p>
          <a:p>
            <a:pPr algn="ctr">
              <a:defRPr/>
            </a:pPr>
            <a:r>
              <a:rPr lang="en-US" sz="1050" b="1" dirty="0">
                <a:effectLst>
                  <a:outerShdw blurRad="38100" dist="38100" dir="2700000" algn="tl">
                    <a:srgbClr val="000000">
                      <a:alpha val="43137"/>
                    </a:srgbClr>
                  </a:outerShdw>
                </a:effectLst>
              </a:rPr>
              <a:t>Tertiary Aid</a:t>
            </a:r>
          </a:p>
        </p:txBody>
      </p:sp>
      <p:sp>
        <p:nvSpPr>
          <p:cNvPr id="1252377" name="Text Box 25"/>
          <p:cNvSpPr txBox="1">
            <a:spLocks noChangeArrowheads="1"/>
          </p:cNvSpPr>
          <p:nvPr/>
        </p:nvSpPr>
        <p:spPr bwMode="auto">
          <a:xfrm>
            <a:off x="3943350" y="2000250"/>
            <a:ext cx="2286000" cy="253916"/>
          </a:xfrm>
          <a:prstGeom prst="rect">
            <a:avLst/>
          </a:prstGeom>
          <a:noFill/>
          <a:ln w="9525" algn="ctr">
            <a:noFill/>
            <a:miter lim="800000"/>
            <a:headEnd/>
            <a:tailEnd/>
          </a:ln>
        </p:spPr>
        <p:txBody>
          <a:bodyPr>
            <a:spAutoFit/>
          </a:bodyPr>
          <a:lstStyle/>
          <a:p>
            <a:pPr algn="ctr">
              <a:defRPr/>
            </a:pPr>
            <a:r>
              <a:rPr lang="en-US" sz="1050" b="1" dirty="0">
                <a:effectLst>
                  <a:outerShdw blurRad="38100" dist="38100" dir="2700000" algn="tl">
                    <a:srgbClr val="000000">
                      <a:alpha val="43137"/>
                    </a:srgbClr>
                  </a:outerShdw>
                </a:effectLst>
              </a:rPr>
              <a:t>Negative Tertiary Aid</a:t>
            </a:r>
          </a:p>
        </p:txBody>
      </p:sp>
      <p:sp>
        <p:nvSpPr>
          <p:cNvPr id="1252378" name="Text Box 26"/>
          <p:cNvSpPr txBox="1">
            <a:spLocks noChangeArrowheads="1"/>
          </p:cNvSpPr>
          <p:nvPr/>
        </p:nvSpPr>
        <p:spPr bwMode="auto">
          <a:xfrm>
            <a:off x="4171950" y="3028950"/>
            <a:ext cx="2286000" cy="253916"/>
          </a:xfrm>
          <a:prstGeom prst="rect">
            <a:avLst/>
          </a:prstGeom>
          <a:noFill/>
          <a:ln w="9525" algn="ctr">
            <a:noFill/>
            <a:miter lim="800000"/>
            <a:headEnd/>
            <a:tailEnd/>
          </a:ln>
        </p:spPr>
        <p:txBody>
          <a:bodyPr>
            <a:spAutoFit/>
          </a:bodyPr>
          <a:lstStyle/>
          <a:p>
            <a:pPr algn="ctr">
              <a:defRPr/>
            </a:pPr>
            <a:r>
              <a:rPr lang="en-US" sz="1050" b="1" dirty="0">
                <a:effectLst>
                  <a:outerShdw blurRad="38100" dist="38100" dir="2700000" algn="tl">
                    <a:srgbClr val="000000">
                      <a:alpha val="43137"/>
                    </a:srgbClr>
                  </a:outerShdw>
                </a:effectLst>
              </a:rPr>
              <a:t>Negative Secondary Aid</a:t>
            </a:r>
          </a:p>
        </p:txBody>
      </p:sp>
      <p:sp>
        <p:nvSpPr>
          <p:cNvPr id="1252380" name="Text Box 28"/>
          <p:cNvSpPr txBox="1">
            <a:spLocks noChangeArrowheads="1"/>
          </p:cNvSpPr>
          <p:nvPr/>
        </p:nvSpPr>
        <p:spPr bwMode="auto">
          <a:xfrm>
            <a:off x="5143500" y="3771900"/>
            <a:ext cx="1657350" cy="253916"/>
          </a:xfrm>
          <a:prstGeom prst="rect">
            <a:avLst/>
          </a:prstGeom>
          <a:noFill/>
          <a:ln w="9525" algn="ctr">
            <a:noFill/>
            <a:miter lim="800000"/>
            <a:headEnd/>
            <a:tailEnd/>
          </a:ln>
        </p:spPr>
        <p:txBody>
          <a:bodyPr wrap="square">
            <a:spAutoFit/>
          </a:bodyPr>
          <a:lstStyle/>
          <a:p>
            <a:pPr algn="ctr">
              <a:defRPr/>
            </a:pPr>
            <a:r>
              <a:rPr lang="en-US" sz="1050" b="1" dirty="0">
                <a:effectLst>
                  <a:outerShdw blurRad="38100" dist="38100" dir="2700000" algn="tl">
                    <a:srgbClr val="000000">
                      <a:alpha val="43137"/>
                    </a:srgbClr>
                  </a:outerShdw>
                </a:effectLst>
              </a:rPr>
              <a:t>No  Equalization Aid</a:t>
            </a:r>
          </a:p>
        </p:txBody>
      </p:sp>
      <p:sp>
        <p:nvSpPr>
          <p:cNvPr id="1252381" name="Line 29"/>
          <p:cNvSpPr>
            <a:spLocks noChangeShapeType="1"/>
          </p:cNvSpPr>
          <p:nvPr/>
        </p:nvSpPr>
        <p:spPr bwMode="auto">
          <a:xfrm>
            <a:off x="2914650" y="857250"/>
            <a:ext cx="0" cy="34290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061" name="Line 13"/>
          <p:cNvSpPr>
            <a:spLocks noChangeShapeType="1"/>
          </p:cNvSpPr>
          <p:nvPr/>
        </p:nvSpPr>
        <p:spPr bwMode="auto">
          <a:xfrm>
            <a:off x="4457700" y="4637942"/>
            <a:ext cx="628650" cy="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205"/>
          </a:p>
        </p:txBody>
      </p:sp>
      <p:sp>
        <p:nvSpPr>
          <p:cNvPr id="23" name="TextBox 52"/>
          <p:cNvSpPr txBox="1">
            <a:spLocks noChangeArrowheads="1"/>
          </p:cNvSpPr>
          <p:nvPr/>
        </p:nvSpPr>
        <p:spPr bwMode="auto">
          <a:xfrm>
            <a:off x="1257300" y="33390"/>
            <a:ext cx="6800850" cy="954107"/>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Aid – What is Happening Over Time to Your District?</a:t>
            </a:r>
          </a:p>
        </p:txBody>
      </p:sp>
      <p:sp>
        <p:nvSpPr>
          <p:cNvPr id="24" name="TextBox 23"/>
          <p:cNvSpPr txBox="1"/>
          <p:nvPr/>
        </p:nvSpPr>
        <p:spPr>
          <a:xfrm>
            <a:off x="3429000" y="1371600"/>
            <a:ext cx="3486150" cy="646331"/>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Trebuchet MS" pitchFamily="34" charset="0"/>
              </a:rPr>
              <a:t>State Average Value Per Member</a:t>
            </a:r>
          </a:p>
        </p:txBody>
      </p:sp>
      <p:cxnSp>
        <p:nvCxnSpPr>
          <p:cNvPr id="26" name="Straight Arrow Connector 25"/>
          <p:cNvCxnSpPr/>
          <p:nvPr/>
        </p:nvCxnSpPr>
        <p:spPr>
          <a:xfrm flipH="1">
            <a:off x="2914650" y="1828800"/>
            <a:ext cx="1085850" cy="3429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14800" y="2457450"/>
            <a:ext cx="2286000" cy="369332"/>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Trebuchet MS" pitchFamily="34" charset="0"/>
              </a:rPr>
              <a:t>Based on $$ in Pot</a:t>
            </a:r>
          </a:p>
        </p:txBody>
      </p:sp>
      <p:cxnSp>
        <p:nvCxnSpPr>
          <p:cNvPr id="28" name="Straight Arrow Connector 27"/>
          <p:cNvCxnSpPr/>
          <p:nvPr/>
        </p:nvCxnSpPr>
        <p:spPr>
          <a:xfrm flipH="1">
            <a:off x="3543300" y="2857500"/>
            <a:ext cx="1085850" cy="3429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57900" y="3139901"/>
            <a:ext cx="1371600" cy="369332"/>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Trebuchet MS" pitchFamily="34" charset="0"/>
              </a:rPr>
              <a:t>In Statute</a:t>
            </a:r>
          </a:p>
        </p:txBody>
      </p:sp>
      <p:cxnSp>
        <p:nvCxnSpPr>
          <p:cNvPr id="30" name="Straight Arrow Connector 29"/>
          <p:cNvCxnSpPr/>
          <p:nvPr/>
        </p:nvCxnSpPr>
        <p:spPr>
          <a:xfrm flipH="1">
            <a:off x="5200650" y="3486150"/>
            <a:ext cx="800100" cy="40005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5510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a:spLocks noGrp="1" noChangeArrowheads="1"/>
          </p:cNvSpPr>
          <p:nvPr>
            <p:ph type="body" idx="1"/>
          </p:nvPr>
        </p:nvSpPr>
        <p:spPr>
          <a:xfrm>
            <a:off x="967152" y="1115982"/>
            <a:ext cx="7192108" cy="1692672"/>
          </a:xfrm>
          <a:noFill/>
        </p:spPr>
        <p:txBody>
          <a:bodyPr>
            <a:normAutofit fontScale="25000" lnSpcReduction="20000"/>
          </a:bodyPr>
          <a:lstStyle/>
          <a:p>
            <a:pPr marL="0" indent="0" algn="ctr">
              <a:buNone/>
            </a:pPr>
            <a:r>
              <a:rPr lang="en-US" sz="7200" b="0" dirty="0">
                <a:latin typeface="Trebuchet MS" panose="020B0603020202020204" pitchFamily="34" charset="0"/>
              </a:rPr>
              <a:t>Crucial Statistic:</a:t>
            </a:r>
          </a:p>
          <a:p>
            <a:pPr marL="0" indent="0" algn="ctr">
              <a:buNone/>
            </a:pPr>
            <a:r>
              <a:rPr lang="en-US" sz="7200" b="0" dirty="0" smtClean="0">
                <a:latin typeface="Trebuchet MS" panose="020B0603020202020204" pitchFamily="34" charset="0"/>
              </a:rPr>
              <a:t>Value </a:t>
            </a:r>
            <a:r>
              <a:rPr lang="en-US" sz="7200" b="0" dirty="0">
                <a:latin typeface="Trebuchet MS" panose="020B0603020202020204" pitchFamily="34" charset="0"/>
              </a:rPr>
              <a:t>per Member = </a:t>
            </a:r>
          </a:p>
          <a:p>
            <a:pPr marL="0" indent="0" algn="ctr">
              <a:buNone/>
            </a:pPr>
            <a:r>
              <a:rPr lang="en-US" sz="7200" b="0" dirty="0">
                <a:latin typeface="Trebuchet MS" panose="020B0603020202020204" pitchFamily="34" charset="0"/>
              </a:rPr>
              <a:t>Total Equalized Value ÷ Membership</a:t>
            </a:r>
          </a:p>
          <a:p>
            <a:pPr marL="0" indent="0" algn="ctr">
              <a:buNone/>
            </a:pPr>
            <a:endParaRPr lang="en-US" sz="1800" dirty="0"/>
          </a:p>
          <a:p>
            <a:pPr marL="0" indent="0" algn="ctr">
              <a:buNone/>
            </a:pPr>
            <a:endParaRPr lang="en-US" sz="1800" dirty="0"/>
          </a:p>
          <a:p>
            <a:pPr marL="0" indent="0" algn="ctr">
              <a:buNone/>
            </a:pPr>
            <a:endParaRPr lang="en-US" sz="7200" dirty="0">
              <a:latin typeface="Trebuchet MS" panose="020B0603020202020204" pitchFamily="34" charset="0"/>
            </a:endParaRPr>
          </a:p>
          <a:p>
            <a:pPr marL="0" indent="0" algn="ctr">
              <a:buNone/>
            </a:pPr>
            <a:r>
              <a:rPr lang="en-US" sz="7200" b="0" u="sng" dirty="0">
                <a:latin typeface="Trebuchet MS" panose="020B0603020202020204" pitchFamily="34" charset="0"/>
              </a:rPr>
              <a:t>(Compared to what all other districts are </a:t>
            </a:r>
            <a:r>
              <a:rPr lang="en-US" sz="7200" b="0" u="sng" dirty="0" smtClean="0">
                <a:latin typeface="Trebuchet MS" panose="020B0603020202020204" pitchFamily="34" charset="0"/>
              </a:rPr>
              <a:t>doing over time.)</a:t>
            </a:r>
            <a:endParaRPr lang="en-US" sz="7200" b="0" u="sng" dirty="0">
              <a:latin typeface="Trebuchet MS" panose="020B0603020202020204" pitchFamily="34" charset="0"/>
            </a:endParaRPr>
          </a:p>
        </p:txBody>
      </p:sp>
      <p:sp>
        <p:nvSpPr>
          <p:cNvPr id="30724" name="Text Box 5"/>
          <p:cNvSpPr txBox="1">
            <a:spLocks noChangeArrowheads="1"/>
          </p:cNvSpPr>
          <p:nvPr/>
        </p:nvSpPr>
        <p:spPr bwMode="auto">
          <a:xfrm>
            <a:off x="2497015" y="2944224"/>
            <a:ext cx="4114800" cy="923330"/>
          </a:xfrm>
          <a:prstGeom prst="rect">
            <a:avLst/>
          </a:prstGeom>
          <a:noFill/>
          <a:ln w="9525" algn="ctr">
            <a:solidFill>
              <a:srgbClr val="FF0000"/>
            </a:solidFill>
            <a:miter lim="800000"/>
            <a:headEnd/>
            <a:tailEnd/>
          </a:ln>
        </p:spPr>
        <p:txBody>
          <a:bodyPr wrap="square">
            <a:spAutoFit/>
          </a:bodyPr>
          <a:lstStyle/>
          <a:p>
            <a:pPr algn="ctr">
              <a:defRPr/>
            </a:pPr>
            <a:r>
              <a:rPr lang="en-US" sz="1800" dirty="0">
                <a:solidFill>
                  <a:srgbClr val="FF0000"/>
                </a:solidFill>
                <a:latin typeface="Trebuchet MS" panose="020B0603020202020204" pitchFamily="34" charset="0"/>
                <a:cs typeface="Arial" charset="0"/>
              </a:rPr>
              <a:t>$200,000,000 ÷ 1,000 = 200,000</a:t>
            </a:r>
          </a:p>
          <a:p>
            <a:pPr algn="ctr">
              <a:defRPr/>
            </a:pPr>
            <a:endParaRPr lang="en-US" sz="1800" dirty="0">
              <a:solidFill>
                <a:srgbClr val="FF0000"/>
              </a:solidFill>
              <a:latin typeface="Trebuchet MS" panose="020B0603020202020204" pitchFamily="34" charset="0"/>
            </a:endParaRPr>
          </a:p>
          <a:p>
            <a:pPr algn="ctr">
              <a:defRPr/>
            </a:pPr>
            <a:r>
              <a:rPr lang="en-US" sz="1800" dirty="0">
                <a:solidFill>
                  <a:srgbClr val="FF0000"/>
                </a:solidFill>
                <a:latin typeface="Trebuchet MS" panose="020B0603020202020204" pitchFamily="34" charset="0"/>
              </a:rPr>
              <a:t>$200,000,000 </a:t>
            </a:r>
            <a:r>
              <a:rPr lang="en-US" sz="1800" dirty="0">
                <a:solidFill>
                  <a:srgbClr val="FF0000"/>
                </a:solidFill>
                <a:latin typeface="Trebuchet MS" panose="020B0603020202020204" pitchFamily="34" charset="0"/>
                <a:cs typeface="Arial" charset="0"/>
              </a:rPr>
              <a:t>÷ 800 = 250,000</a:t>
            </a:r>
          </a:p>
        </p:txBody>
      </p:sp>
      <p:sp>
        <p:nvSpPr>
          <p:cNvPr id="6" name="Rectangle 7"/>
          <p:cNvSpPr>
            <a:spLocks noChangeArrowheads="1"/>
          </p:cNvSpPr>
          <p:nvPr/>
        </p:nvSpPr>
        <p:spPr bwMode="auto">
          <a:xfrm>
            <a:off x="1654631" y="241789"/>
            <a:ext cx="6115050" cy="4000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Trebuchet MS" pitchFamily="34" charset="0"/>
            </a:endParaRPr>
          </a:p>
          <a:p>
            <a:pPr algn="ctr">
              <a:defRPr/>
            </a:pPr>
            <a:r>
              <a:rPr lang="en-US" sz="2800" b="1" dirty="0">
                <a:solidFill>
                  <a:schemeClr val="bg1"/>
                </a:solidFill>
                <a:effectLst>
                  <a:outerShdw blurRad="38100" dist="38100" dir="2700000" algn="tl">
                    <a:srgbClr val="000000"/>
                  </a:outerShdw>
                </a:effectLst>
                <a:latin typeface="Trebuchet MS" pitchFamily="34" charset="0"/>
              </a:rPr>
              <a:t>Watch Value Per Member Over Time</a:t>
            </a:r>
          </a:p>
        </p:txBody>
      </p:sp>
    </p:spTree>
    <p:extLst>
      <p:ext uri="{BB962C8B-B14F-4D97-AF65-F5344CB8AC3E}">
        <p14:creationId xmlns:p14="http://schemas.microsoft.com/office/powerpoint/2010/main" val="60737444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654631" y="241789"/>
            <a:ext cx="6115050" cy="4000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Trebuchet MS" pitchFamily="34" charset="0"/>
            </a:endParaRPr>
          </a:p>
          <a:p>
            <a:pPr algn="ctr">
              <a:defRPr/>
            </a:pPr>
            <a:r>
              <a:rPr lang="en-US" sz="2800" b="1" dirty="0">
                <a:solidFill>
                  <a:schemeClr val="bg1"/>
                </a:solidFill>
                <a:effectLst>
                  <a:outerShdw blurRad="38100" dist="38100" dir="2700000" algn="tl">
                    <a:srgbClr val="000000"/>
                  </a:outerShdw>
                </a:effectLst>
                <a:latin typeface="Trebuchet MS" pitchFamily="34" charset="0"/>
              </a:rPr>
              <a:t>Watch Value Per Member Over Time</a:t>
            </a:r>
          </a:p>
        </p:txBody>
      </p:sp>
      <p:pic>
        <p:nvPicPr>
          <p:cNvPr id="2" name="Picture 1"/>
          <p:cNvPicPr>
            <a:picLocks noChangeAspect="1"/>
          </p:cNvPicPr>
          <p:nvPr/>
        </p:nvPicPr>
        <p:blipFill>
          <a:blip r:embed="rId3"/>
          <a:stretch>
            <a:fillRect/>
          </a:stretch>
        </p:blipFill>
        <p:spPr>
          <a:xfrm>
            <a:off x="1507331" y="641839"/>
            <a:ext cx="6090866" cy="4214812"/>
          </a:xfrm>
          <a:prstGeom prst="rect">
            <a:avLst/>
          </a:prstGeom>
        </p:spPr>
      </p:pic>
      <p:sp>
        <p:nvSpPr>
          <p:cNvPr id="4" name="TextBox 3"/>
          <p:cNvSpPr txBox="1"/>
          <p:nvPr/>
        </p:nvSpPr>
        <p:spPr>
          <a:xfrm>
            <a:off x="2228850" y="1494651"/>
            <a:ext cx="3086100" cy="277768"/>
          </a:xfrm>
          <a:prstGeom prst="rect">
            <a:avLst/>
          </a:prstGeom>
          <a:noFill/>
        </p:spPr>
        <p:txBody>
          <a:bodyPr wrap="square" rtlCol="0">
            <a:spAutoFit/>
          </a:bodyPr>
          <a:lstStyle/>
          <a:p>
            <a:r>
              <a:rPr lang="en-US" sz="1205" b="1" dirty="0">
                <a:solidFill>
                  <a:srgbClr val="FF0000"/>
                </a:solidFill>
                <a:latin typeface="Trebuchet MS" pitchFamily="34" charset="0"/>
              </a:rPr>
              <a:t>1.) Severely Declining Enrollment</a:t>
            </a:r>
          </a:p>
        </p:txBody>
      </p:sp>
      <p:sp>
        <p:nvSpPr>
          <p:cNvPr id="5" name="TextBox 4"/>
          <p:cNvSpPr txBox="1"/>
          <p:nvPr/>
        </p:nvSpPr>
        <p:spPr>
          <a:xfrm>
            <a:off x="2228850" y="1771650"/>
            <a:ext cx="4457700" cy="277768"/>
          </a:xfrm>
          <a:prstGeom prst="rect">
            <a:avLst/>
          </a:prstGeom>
          <a:noFill/>
        </p:spPr>
        <p:txBody>
          <a:bodyPr wrap="square" rtlCol="0">
            <a:spAutoFit/>
          </a:bodyPr>
          <a:lstStyle/>
          <a:p>
            <a:r>
              <a:rPr lang="en-US" sz="1205" b="1" dirty="0">
                <a:solidFill>
                  <a:srgbClr val="FF0000"/>
                </a:solidFill>
                <a:latin typeface="Trebuchet MS" pitchFamily="34" charset="0"/>
              </a:rPr>
              <a:t>2.) Property Value Significantly Increases</a:t>
            </a:r>
          </a:p>
        </p:txBody>
      </p:sp>
    </p:spTree>
    <p:extLst>
      <p:ext uri="{BB962C8B-B14F-4D97-AF65-F5344CB8AC3E}">
        <p14:creationId xmlns:p14="http://schemas.microsoft.com/office/powerpoint/2010/main" val="40391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62907" y="4796202"/>
            <a:ext cx="6000750" cy="277768"/>
          </a:xfrm>
          <a:prstGeom prst="rect">
            <a:avLst/>
          </a:prstGeom>
          <a:noFill/>
        </p:spPr>
        <p:txBody>
          <a:bodyPr wrap="square" rtlCol="0">
            <a:spAutoFit/>
          </a:bodyPr>
          <a:lstStyle/>
          <a:p>
            <a:r>
              <a:rPr lang="en-US" sz="1205" dirty="0">
                <a:latin typeface="Trebuchet MS" pitchFamily="34" charset="0"/>
              </a:rPr>
              <a:t>Special Adjustment Aid – can’t lose more than 15 % of prior year aid. </a:t>
            </a:r>
          </a:p>
        </p:txBody>
      </p:sp>
      <p:sp>
        <p:nvSpPr>
          <p:cNvPr id="8" name="Rectangle 7"/>
          <p:cNvSpPr/>
          <p:nvPr/>
        </p:nvSpPr>
        <p:spPr>
          <a:xfrm>
            <a:off x="1283677" y="4125750"/>
            <a:ext cx="1059473" cy="112102"/>
          </a:xfrm>
          <a:prstGeom prst="rect">
            <a:avLst/>
          </a:prstGeom>
          <a:solidFill>
            <a:srgbClr val="FFFF00">
              <a:alpha val="41000"/>
            </a:srgb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pic>
        <p:nvPicPr>
          <p:cNvPr id="2" name="Picture 1"/>
          <p:cNvPicPr>
            <a:picLocks noChangeAspect="1"/>
          </p:cNvPicPr>
          <p:nvPr/>
        </p:nvPicPr>
        <p:blipFill>
          <a:blip r:embed="rId2"/>
          <a:stretch>
            <a:fillRect/>
          </a:stretch>
        </p:blipFill>
        <p:spPr>
          <a:xfrm>
            <a:off x="1285875" y="52752"/>
            <a:ext cx="6572250" cy="4743450"/>
          </a:xfrm>
          <a:prstGeom prst="rect">
            <a:avLst/>
          </a:prstGeom>
        </p:spPr>
      </p:pic>
      <p:sp>
        <p:nvSpPr>
          <p:cNvPr id="15" name="Rectangle 14"/>
          <p:cNvSpPr/>
          <p:nvPr/>
        </p:nvSpPr>
        <p:spPr>
          <a:xfrm>
            <a:off x="1257300" y="1507882"/>
            <a:ext cx="6629400" cy="228600"/>
          </a:xfrm>
          <a:prstGeom prst="rect">
            <a:avLst/>
          </a:prstGeom>
          <a:solidFill>
            <a:srgbClr val="FFFF00">
              <a:alpha val="41000"/>
            </a:srgb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3" name="Rectangle 12"/>
          <p:cNvSpPr/>
          <p:nvPr/>
        </p:nvSpPr>
        <p:spPr>
          <a:xfrm>
            <a:off x="1257300" y="3028950"/>
            <a:ext cx="6629400" cy="228600"/>
          </a:xfrm>
          <a:prstGeom prst="rect">
            <a:avLst/>
          </a:prstGeom>
          <a:solidFill>
            <a:srgbClr val="FFFF00">
              <a:alpha val="41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4" name="Rectangle 13"/>
          <p:cNvSpPr/>
          <p:nvPr/>
        </p:nvSpPr>
        <p:spPr>
          <a:xfrm>
            <a:off x="1257300" y="4567602"/>
            <a:ext cx="6629400" cy="228600"/>
          </a:xfrm>
          <a:prstGeom prst="rect">
            <a:avLst/>
          </a:prstGeom>
          <a:solidFill>
            <a:srgbClr val="FFFF00">
              <a:alpha val="41000"/>
            </a:srgb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Tree>
    <p:extLst>
      <p:ext uri="{BB962C8B-B14F-4D97-AF65-F5344CB8AC3E}">
        <p14:creationId xmlns:p14="http://schemas.microsoft.com/office/powerpoint/2010/main" val="2498938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Lato Black" panose="020F0A02020204030203" pitchFamily="34" charset="0"/>
              </a:rPr>
              <a:t>Formula Equalizes Revenue to Mitigate Differences</a:t>
            </a:r>
            <a:endParaRPr lang="en-US" sz="2800" b="1"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7" name="TextBox 6"/>
          <p:cNvSpPr txBox="1"/>
          <p:nvPr/>
        </p:nvSpPr>
        <p:spPr>
          <a:xfrm>
            <a:off x="1180202" y="4881890"/>
            <a:ext cx="3943350" cy="261610"/>
          </a:xfrm>
          <a:prstGeom prst="rect">
            <a:avLst/>
          </a:prstGeom>
          <a:noFill/>
        </p:spPr>
        <p:txBody>
          <a:bodyPr wrap="square" rtlCol="0">
            <a:spAutoFit/>
          </a:bodyPr>
          <a:lstStyle/>
          <a:p>
            <a:r>
              <a:rPr lang="en-US" sz="1100" dirty="0" smtClean="0"/>
              <a:t>This example is for hypothetical purposes only</a:t>
            </a:r>
            <a:endParaRPr lang="en-US" sz="1100" dirty="0"/>
          </a:p>
        </p:txBody>
      </p:sp>
      <p:graphicFrame>
        <p:nvGraphicFramePr>
          <p:cNvPr id="9" name="Chart 8"/>
          <p:cNvGraphicFramePr>
            <a:graphicFrameLocks noGrp="1"/>
          </p:cNvGraphicFramePr>
          <p:nvPr>
            <p:extLst>
              <p:ext uri="{D42A27DB-BD31-4B8C-83A1-F6EECF244321}">
                <p14:modId xmlns:p14="http://schemas.microsoft.com/office/powerpoint/2010/main" val="2947689609"/>
              </p:ext>
            </p:extLst>
          </p:nvPr>
        </p:nvGraphicFramePr>
        <p:xfrm>
          <a:off x="592772" y="922713"/>
          <a:ext cx="7980219" cy="39156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180202" y="1874065"/>
            <a:ext cx="2588090" cy="461812"/>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t>Equalization Aid</a:t>
            </a:r>
          </a:p>
        </p:txBody>
      </p:sp>
      <p:sp>
        <p:nvSpPr>
          <p:cNvPr id="11" name="TextBox 1"/>
          <p:cNvSpPr txBox="1"/>
          <p:nvPr/>
        </p:nvSpPr>
        <p:spPr>
          <a:xfrm>
            <a:off x="5467458" y="3467844"/>
            <a:ext cx="2728891" cy="430825"/>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t>Property Tax Base</a:t>
            </a:r>
          </a:p>
        </p:txBody>
      </p:sp>
    </p:spTree>
    <p:extLst>
      <p:ext uri="{BB962C8B-B14F-4D97-AF65-F5344CB8AC3E}">
        <p14:creationId xmlns:p14="http://schemas.microsoft.com/office/powerpoint/2010/main" val="914024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4253" y="3597101"/>
            <a:ext cx="7860323" cy="369332"/>
          </a:xfrm>
          <a:prstGeom prst="rect">
            <a:avLst/>
          </a:prstGeom>
        </p:spPr>
        <p:txBody>
          <a:bodyPr wrap="square">
            <a:spAutoFit/>
          </a:bodyPr>
          <a:lstStyle/>
          <a:p>
            <a:pPr algn="ctr" eaLnBrk="1" hangingPunct="1">
              <a:buClr>
                <a:srgbClr val="FFFF00"/>
              </a:buClr>
              <a:defRPr/>
            </a:pPr>
            <a:r>
              <a:rPr lang="en-US" sz="1800" i="1" dirty="0">
                <a:latin typeface="Trebuchet MS" pitchFamily="34" charset="0"/>
              </a:rPr>
              <a:t>SFS Homepage &gt; Statistical &gt; Longitudinal Data &gt; Property Valuation</a:t>
            </a:r>
          </a:p>
        </p:txBody>
      </p:sp>
      <p:sp>
        <p:nvSpPr>
          <p:cNvPr id="12" name="Rectangle 11"/>
          <p:cNvSpPr/>
          <p:nvPr/>
        </p:nvSpPr>
        <p:spPr>
          <a:xfrm>
            <a:off x="2743200" y="2057401"/>
            <a:ext cx="3657600" cy="646331"/>
          </a:xfrm>
          <a:prstGeom prst="rect">
            <a:avLst/>
          </a:prstGeom>
        </p:spPr>
        <p:txBody>
          <a:bodyPr wrap="square">
            <a:spAutoFit/>
          </a:bodyPr>
          <a:lstStyle/>
          <a:p>
            <a:pPr algn="ctr"/>
            <a:r>
              <a:rPr lang="en-US" sz="1800" dirty="0">
                <a:solidFill>
                  <a:srgbClr val="FF0000"/>
                </a:solidFill>
                <a:latin typeface="Trebuchet MS" pitchFamily="34" charset="0"/>
              </a:rPr>
              <a:t>“Longitudinal Equalization</a:t>
            </a:r>
          </a:p>
          <a:p>
            <a:pPr algn="ctr"/>
            <a:r>
              <a:rPr lang="en-US" sz="1800" u="sng" dirty="0">
                <a:solidFill>
                  <a:srgbClr val="FF0000"/>
                </a:solidFill>
                <a:latin typeface="Trebuchet MS" pitchFamily="34" charset="0"/>
              </a:rPr>
              <a:t>Aid Value-Per-Member</a:t>
            </a:r>
            <a:r>
              <a:rPr lang="en-US" sz="1800" dirty="0">
                <a:solidFill>
                  <a:srgbClr val="FF0000"/>
                </a:solidFill>
                <a:latin typeface="Trebuchet MS" pitchFamily="34" charset="0"/>
              </a:rPr>
              <a:t> History”</a:t>
            </a:r>
          </a:p>
        </p:txBody>
      </p:sp>
      <p:sp>
        <p:nvSpPr>
          <p:cNvPr id="13"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Trebuchet MS" panose="020B0603020202020204" pitchFamily="34" charset="0"/>
            </a:endParaRPr>
          </a:p>
          <a:p>
            <a:pPr algn="ctr">
              <a:defRPr/>
            </a:pPr>
            <a:r>
              <a:rPr lang="en-US" sz="2800" b="1" dirty="0">
                <a:solidFill>
                  <a:schemeClr val="bg1"/>
                </a:solidFill>
                <a:effectLst>
                  <a:outerShdw blurRad="38100" dist="38100" dir="2700000" algn="tl">
                    <a:srgbClr val="000000"/>
                  </a:outerShdw>
                </a:effectLst>
                <a:latin typeface="Trebuchet MS" panose="020B0603020202020204" pitchFamily="34" charset="0"/>
              </a:rPr>
              <a:t>Equalization Aid Resources on the School Financial Services Website</a:t>
            </a:r>
          </a:p>
        </p:txBody>
      </p:sp>
      <p:sp>
        <p:nvSpPr>
          <p:cNvPr id="2" name="Rectangle 1"/>
          <p:cNvSpPr/>
          <p:nvPr/>
        </p:nvSpPr>
        <p:spPr>
          <a:xfrm>
            <a:off x="395654" y="1238503"/>
            <a:ext cx="8220808" cy="369332"/>
          </a:xfrm>
          <a:prstGeom prst="rect">
            <a:avLst/>
          </a:prstGeom>
        </p:spPr>
        <p:txBody>
          <a:bodyPr wrap="square">
            <a:spAutoFit/>
          </a:bodyPr>
          <a:lstStyle/>
          <a:p>
            <a:pPr algn="ctr"/>
            <a:r>
              <a:rPr lang="en-US" sz="1800" dirty="0">
                <a:latin typeface="Trebuchet MS" panose="020B0603020202020204" pitchFamily="34" charset="0"/>
                <a:hlinkClick r:id="rId2"/>
              </a:rPr>
              <a:t>http://dpi.wi.gov/sfs/statistical/longitudinal-data/property-valuation</a:t>
            </a:r>
            <a:endParaRPr lang="en-US" sz="1800" dirty="0">
              <a:latin typeface="Trebuchet MS" panose="020B0603020202020204" pitchFamily="34" charset="0"/>
            </a:endParaRPr>
          </a:p>
        </p:txBody>
      </p:sp>
    </p:spTree>
    <p:extLst>
      <p:ext uri="{BB962C8B-B14F-4D97-AF65-F5344CB8AC3E}">
        <p14:creationId xmlns:p14="http://schemas.microsoft.com/office/powerpoint/2010/main" val="4029550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4461" y="510998"/>
            <a:ext cx="6279357" cy="4289602"/>
          </a:xfrm>
          <a:prstGeom prst="rect">
            <a:avLst/>
          </a:prstGeom>
        </p:spPr>
      </p:pic>
      <p:sp>
        <p:nvSpPr>
          <p:cNvPr id="5" name="TextBox 4"/>
          <p:cNvSpPr txBox="1"/>
          <p:nvPr/>
        </p:nvSpPr>
        <p:spPr>
          <a:xfrm>
            <a:off x="2114550" y="947351"/>
            <a:ext cx="3086100" cy="277768"/>
          </a:xfrm>
          <a:prstGeom prst="rect">
            <a:avLst/>
          </a:prstGeom>
          <a:noFill/>
        </p:spPr>
        <p:txBody>
          <a:bodyPr wrap="square" rtlCol="0">
            <a:spAutoFit/>
          </a:bodyPr>
          <a:lstStyle/>
          <a:p>
            <a:r>
              <a:rPr lang="en-US" sz="1205" b="1" dirty="0">
                <a:solidFill>
                  <a:srgbClr val="FF0000"/>
                </a:solidFill>
                <a:latin typeface="Trebuchet MS" pitchFamily="34" charset="0"/>
              </a:rPr>
              <a:t>1.) Exploding Enrollment</a:t>
            </a:r>
          </a:p>
        </p:txBody>
      </p:sp>
    </p:spTree>
    <p:extLst>
      <p:ext uri="{BB962C8B-B14F-4D97-AF65-F5344CB8AC3E}">
        <p14:creationId xmlns:p14="http://schemas.microsoft.com/office/powerpoint/2010/main" val="12804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608" y="0"/>
            <a:ext cx="6572784" cy="5029200"/>
          </a:xfrm>
          <a:prstGeom prst="rect">
            <a:avLst/>
          </a:prstGeom>
        </p:spPr>
      </p:pic>
      <p:sp>
        <p:nvSpPr>
          <p:cNvPr id="15" name="Rectangle 14"/>
          <p:cNvSpPr/>
          <p:nvPr/>
        </p:nvSpPr>
        <p:spPr>
          <a:xfrm>
            <a:off x="1279281" y="1474911"/>
            <a:ext cx="6629400" cy="228600"/>
          </a:xfrm>
          <a:prstGeom prst="rect">
            <a:avLst/>
          </a:prstGeom>
          <a:solidFill>
            <a:srgbClr val="FFFF00">
              <a:alpha val="41000"/>
            </a:srgb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3" name="Rectangle 12"/>
          <p:cNvSpPr/>
          <p:nvPr/>
        </p:nvSpPr>
        <p:spPr>
          <a:xfrm>
            <a:off x="1257300" y="3178422"/>
            <a:ext cx="6629400" cy="228600"/>
          </a:xfrm>
          <a:prstGeom prst="rect">
            <a:avLst/>
          </a:prstGeom>
          <a:solidFill>
            <a:srgbClr val="FFFF00">
              <a:alpha val="41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4" name="Rectangle 13"/>
          <p:cNvSpPr/>
          <p:nvPr/>
        </p:nvSpPr>
        <p:spPr>
          <a:xfrm>
            <a:off x="1279281" y="4800600"/>
            <a:ext cx="6629400" cy="228600"/>
          </a:xfrm>
          <a:prstGeom prst="rect">
            <a:avLst/>
          </a:prstGeom>
          <a:solidFill>
            <a:srgbClr val="FFFF00">
              <a:alpha val="41000"/>
            </a:srgb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Tree>
    <p:extLst>
      <p:ext uri="{BB962C8B-B14F-4D97-AF65-F5344CB8AC3E}">
        <p14:creationId xmlns:p14="http://schemas.microsoft.com/office/powerpoint/2010/main" val="2220077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4294967295"/>
          </p:nvPr>
        </p:nvSpPr>
        <p:spPr>
          <a:xfrm>
            <a:off x="641842" y="1385887"/>
            <a:ext cx="7904284" cy="3463529"/>
          </a:xfrm>
        </p:spPr>
        <p:txBody>
          <a:bodyPr>
            <a:normAutofit/>
          </a:bodyPr>
          <a:lstStyle/>
          <a:p>
            <a:pPr algn="ctr" eaLnBrk="1" hangingPunct="1">
              <a:buFont typeface="Wingdings" pitchFamily="2" charset="2"/>
              <a:buNone/>
            </a:pPr>
            <a:r>
              <a:rPr lang="en-US" sz="1900" b="0" dirty="0">
                <a:solidFill>
                  <a:srgbClr val="FF0000"/>
                </a:solidFill>
                <a:latin typeface="Trebuchet MS" pitchFamily="34" charset="0"/>
              </a:rPr>
              <a:t>How can I explain changes in my district’s aid</a:t>
            </a:r>
            <a:r>
              <a:rPr lang="en-US" sz="1900" b="0" dirty="0" smtClean="0">
                <a:solidFill>
                  <a:srgbClr val="FF0000"/>
                </a:solidFill>
                <a:latin typeface="Trebuchet MS" pitchFamily="34" charset="0"/>
              </a:rPr>
              <a:t>?</a:t>
            </a:r>
            <a:endParaRPr lang="en-US" sz="1800" dirty="0">
              <a:latin typeface="Trebuchet MS" pitchFamily="34" charset="0"/>
            </a:endParaRPr>
          </a:p>
          <a:p>
            <a:pPr algn="ctr" eaLnBrk="1" hangingPunct="1">
              <a:spcAft>
                <a:spcPts val="0"/>
              </a:spcAft>
              <a:buFont typeface="Wingdings" pitchFamily="2" charset="2"/>
              <a:buNone/>
            </a:pPr>
            <a:r>
              <a:rPr lang="en-US" sz="1800" b="0" dirty="0">
                <a:latin typeface="Trebuchet MS" pitchFamily="34" charset="0"/>
              </a:rPr>
              <a:t>Multi-Year History on the </a:t>
            </a:r>
            <a:r>
              <a:rPr lang="en-US" sz="1800" b="0" dirty="0" smtClean="0">
                <a:latin typeface="Trebuchet MS" pitchFamily="34" charset="0"/>
              </a:rPr>
              <a:t>Website</a:t>
            </a:r>
          </a:p>
          <a:p>
            <a:pPr algn="ctr" eaLnBrk="1" hangingPunct="1">
              <a:spcAft>
                <a:spcPts val="0"/>
              </a:spcAft>
              <a:buFont typeface="Wingdings" pitchFamily="2" charset="2"/>
              <a:buNone/>
            </a:pPr>
            <a:r>
              <a:rPr lang="en-US" sz="1800" b="0" dirty="0" smtClean="0">
                <a:latin typeface="Trebuchet MS" pitchFamily="34" charset="0"/>
              </a:rPr>
              <a:t>Longitudinal </a:t>
            </a:r>
            <a:r>
              <a:rPr lang="en-US" sz="1800" b="0" dirty="0">
                <a:latin typeface="Trebuchet MS" pitchFamily="34" charset="0"/>
              </a:rPr>
              <a:t>Excel Spreadsheet</a:t>
            </a:r>
          </a:p>
          <a:p>
            <a:pPr algn="ctr" eaLnBrk="1" hangingPunct="1">
              <a:buFont typeface="Wingdings" pitchFamily="2" charset="2"/>
              <a:buNone/>
            </a:pPr>
            <a:endParaRPr lang="en-US" sz="1800" dirty="0">
              <a:latin typeface="Trebuchet MS" pitchFamily="34" charset="0"/>
            </a:endParaRPr>
          </a:p>
          <a:p>
            <a:pPr algn="ctr">
              <a:buNone/>
            </a:pPr>
            <a:r>
              <a:rPr lang="en-US" sz="1800" b="0" dirty="0">
                <a:latin typeface="Trebuchet MS" pitchFamily="34" charset="0"/>
                <a:hlinkClick r:id="rId2"/>
              </a:rPr>
              <a:t>http://dpi.wi.gov/sfs/statistical/longitudinal-data/longitudinal-data</a:t>
            </a:r>
            <a:endParaRPr lang="en-US" sz="1800" b="0" dirty="0">
              <a:latin typeface="Trebuchet MS" pitchFamily="34" charset="0"/>
            </a:endParaRPr>
          </a:p>
        </p:txBody>
      </p:sp>
      <p:sp>
        <p:nvSpPr>
          <p:cNvPr id="4" name="TextBox 3"/>
          <p:cNvSpPr txBox="1"/>
          <p:nvPr/>
        </p:nvSpPr>
        <p:spPr>
          <a:xfrm>
            <a:off x="2461846" y="4295418"/>
            <a:ext cx="4400550" cy="553998"/>
          </a:xfrm>
          <a:prstGeom prst="rect">
            <a:avLst/>
          </a:prstGeom>
          <a:noFill/>
        </p:spPr>
        <p:txBody>
          <a:bodyPr wrap="square" rtlCol="0">
            <a:spAutoFit/>
          </a:bodyPr>
          <a:lstStyle/>
          <a:p>
            <a:pPr algn="ctr"/>
            <a:r>
              <a:rPr lang="en-US" sz="1500" dirty="0">
                <a:latin typeface="Trebuchet MS" pitchFamily="34" charset="0"/>
              </a:rPr>
              <a:t>A listing of the pertinent Equalization Aid factors that explain what is happening in your district.</a:t>
            </a:r>
          </a:p>
        </p:txBody>
      </p:sp>
      <p:sp>
        <p:nvSpPr>
          <p:cNvPr id="5"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Trebuchet MS" panose="020B0603020202020204" pitchFamily="34" charset="0"/>
            </a:endParaRPr>
          </a:p>
          <a:p>
            <a:pPr algn="ctr">
              <a:defRPr/>
            </a:pPr>
            <a:r>
              <a:rPr lang="en-US" sz="2800" b="1" dirty="0">
                <a:solidFill>
                  <a:schemeClr val="bg1"/>
                </a:solidFill>
                <a:effectLst>
                  <a:outerShdw blurRad="38100" dist="38100" dir="2700000" algn="tl">
                    <a:srgbClr val="000000"/>
                  </a:outerShdw>
                </a:effectLst>
                <a:latin typeface="Trebuchet MS" panose="020B0603020202020204" pitchFamily="34" charset="0"/>
              </a:rPr>
              <a:t>Equalization Aid Resources on the School Financial Services Website</a:t>
            </a:r>
          </a:p>
        </p:txBody>
      </p:sp>
    </p:spTree>
    <p:extLst>
      <p:ext uri="{BB962C8B-B14F-4D97-AF65-F5344CB8AC3E}">
        <p14:creationId xmlns:p14="http://schemas.microsoft.com/office/powerpoint/2010/main" val="7400985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Basic Equalization Aid Concepts</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dirty="0" smtClean="0">
              <a:solidFill>
                <a:prstClr val="black"/>
              </a:solidFill>
            </a:endParaRPr>
          </a:p>
          <a:p>
            <a:pPr lvl="0" defTabSz="457200">
              <a:lnSpc>
                <a:spcPct val="100000"/>
              </a:lnSpc>
              <a:spcAft>
                <a:spcPts val="600"/>
              </a:spcAft>
              <a:buFont typeface="+mj-lt"/>
              <a:buAutoNum type="arabicPeriod"/>
            </a:pPr>
            <a:r>
              <a:rPr lang="en-US" sz="1400" dirty="0">
                <a:solidFill>
                  <a:prstClr val="black"/>
                </a:solidFill>
              </a:rPr>
              <a:t>Aid is inversely related to district property value per member</a:t>
            </a:r>
            <a:r>
              <a:rPr lang="en-US" sz="1400" dirty="0" smtClean="0">
                <a:solidFill>
                  <a:prstClr val="black"/>
                </a:solidFill>
              </a:rPr>
              <a:t>.</a:t>
            </a:r>
            <a:endParaRPr lang="en-US" sz="1400" dirty="0">
              <a:solidFill>
                <a:prstClr val="black"/>
              </a:solidFill>
            </a:endParaRPr>
          </a:p>
          <a:p>
            <a:pPr lvl="0" defTabSz="457200">
              <a:lnSpc>
                <a:spcPct val="100000"/>
              </a:lnSpc>
              <a:spcAft>
                <a:spcPts val="600"/>
              </a:spcAft>
              <a:buFont typeface="+mj-lt"/>
              <a:buAutoNum type="arabicPeriod"/>
            </a:pPr>
            <a:r>
              <a:rPr lang="en-US" sz="1400" dirty="0">
                <a:solidFill>
                  <a:prstClr val="black"/>
                </a:solidFill>
              </a:rPr>
              <a:t>One pot of money is split over 422 school districts based on district values, membership, and shared costs. Changes in individual district data affect every other district’s aid.</a:t>
            </a:r>
          </a:p>
          <a:p>
            <a:pPr lvl="0" defTabSz="457200">
              <a:lnSpc>
                <a:spcPct val="100000"/>
              </a:lnSpc>
              <a:spcAft>
                <a:spcPts val="600"/>
              </a:spcAft>
              <a:buFont typeface="+mj-lt"/>
              <a:buAutoNum type="arabicPeriod"/>
            </a:pPr>
            <a:r>
              <a:rPr lang="en-US" sz="1400" dirty="0">
                <a:solidFill>
                  <a:prstClr val="black"/>
                </a:solidFill>
              </a:rPr>
              <a:t>Depending on district value-per-member, some districts’ aid is increased by increasing expenses, while others’ aid is decreased by increasing expenses. </a:t>
            </a:r>
          </a:p>
          <a:p>
            <a:pPr lvl="0" defTabSz="457200">
              <a:lnSpc>
                <a:spcPct val="100000"/>
              </a:lnSpc>
              <a:spcAft>
                <a:spcPts val="600"/>
              </a:spcAft>
              <a:buFont typeface="+mj-lt"/>
              <a:buAutoNum type="arabicPeriod"/>
            </a:pPr>
            <a:r>
              <a:rPr lang="en-US" sz="1400" dirty="0">
                <a:solidFill>
                  <a:prstClr val="black"/>
                </a:solidFill>
              </a:rPr>
              <a:t>Know where your district is in the formula and be aware of what is happening to your district over time so you can figure out why your aid has changed AND explain why.</a:t>
            </a: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smtClean="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Tree>
    <p:extLst>
      <p:ext uri="{BB962C8B-B14F-4D97-AF65-F5344CB8AC3E}">
        <p14:creationId xmlns:p14="http://schemas.microsoft.com/office/powerpoint/2010/main" val="73045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Lato Black" panose="020F0A02020204030203" pitchFamily="34" charset="0"/>
              </a:rPr>
              <a:t>Incorporating the Number of Children to Educate</a:t>
            </a:r>
            <a:endParaRPr lang="en-US" sz="2800" b="1"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pic>
        <p:nvPicPr>
          <p:cNvPr id="4" name="Picture 28" descr="C:\Users\kuchaka\AppData\Local\Microsoft\Windows\Temporary Internet Files\Content.IE5\XS1RDF0L\dglxasset[1].jpg"/>
          <p:cNvPicPr>
            <a:picLocks noChangeAspect="1" noChangeArrowheads="1"/>
          </p:cNvPicPr>
          <p:nvPr/>
        </p:nvPicPr>
        <p:blipFill>
          <a:blip r:embed="rId2" cstate="print"/>
          <a:srcRect/>
          <a:stretch>
            <a:fillRect/>
          </a:stretch>
        </p:blipFill>
        <p:spPr bwMode="auto">
          <a:xfrm>
            <a:off x="5681663" y="1527629"/>
            <a:ext cx="1481137" cy="990600"/>
          </a:xfrm>
          <a:prstGeom prst="rect">
            <a:avLst/>
          </a:prstGeom>
          <a:noFill/>
          <a:ln>
            <a:solidFill>
              <a:schemeClr val="accent1"/>
            </a:solidFill>
          </a:ln>
          <a:effectLst>
            <a:outerShdw blurRad="939800" dist="50800" dir="5400000" algn="ctr" rotWithShape="0">
              <a:srgbClr val="000000">
                <a:alpha val="43137"/>
              </a:srgbClr>
            </a:outerShdw>
          </a:effectLst>
          <a:scene3d>
            <a:camera prst="orthographicFront">
              <a:rot lat="0" lon="0" rev="0"/>
            </a:camera>
            <a:lightRig rig="threePt" dir="t"/>
          </a:scene3d>
        </p:spPr>
      </p:pic>
      <p:pic>
        <p:nvPicPr>
          <p:cNvPr id="5" name="Picture 4" descr="C:\Users\kuchaka\AppData\Local\Microsoft\Windows\Temporary Internet Files\Content.IE5\OI3NW8N0\MP900442423[1].jpg"/>
          <p:cNvPicPr>
            <a:picLocks noChangeAspect="1" noChangeArrowheads="1"/>
          </p:cNvPicPr>
          <p:nvPr/>
        </p:nvPicPr>
        <p:blipFill>
          <a:blip r:embed="rId3" cstate="print">
            <a:lum bright="5000"/>
          </a:blip>
          <a:srcRect/>
          <a:stretch>
            <a:fillRect/>
          </a:stretch>
        </p:blipFill>
        <p:spPr bwMode="auto">
          <a:xfrm>
            <a:off x="7566249" y="1527629"/>
            <a:ext cx="1349151" cy="990600"/>
          </a:xfrm>
          <a:prstGeom prst="rect">
            <a:avLst/>
          </a:prstGeom>
          <a:noFill/>
          <a:ln>
            <a:solidFill>
              <a:schemeClr val="tx1"/>
            </a:solidFill>
          </a:ln>
          <a:effectLst>
            <a:outerShdw dist="50800" dir="1740000" algn="ctr" rotWithShape="0">
              <a:srgbClr val="000000">
                <a:alpha val="43137"/>
              </a:srgbClr>
            </a:outerShdw>
          </a:effectLst>
        </p:spPr>
      </p:pic>
      <p:pic>
        <p:nvPicPr>
          <p:cNvPr id="8" name="Picture 26" descr="C:\Users\kuchaka\AppData\Local\Microsoft\Windows\Temporary Internet Files\Content.IE5\AO0WTG5E\MP900442395[1].jpg"/>
          <p:cNvPicPr>
            <a:picLocks noChangeAspect="1" noChangeArrowheads="1"/>
          </p:cNvPicPr>
          <p:nvPr/>
        </p:nvPicPr>
        <p:blipFill>
          <a:blip r:embed="rId4" cstate="print">
            <a:lum bright="-6000"/>
          </a:blip>
          <a:srcRect/>
          <a:stretch>
            <a:fillRect/>
          </a:stretch>
        </p:blipFill>
        <p:spPr bwMode="auto">
          <a:xfrm>
            <a:off x="152400" y="1527629"/>
            <a:ext cx="1485900" cy="990600"/>
          </a:xfrm>
          <a:prstGeom prst="rect">
            <a:avLst/>
          </a:prstGeom>
          <a:noFill/>
          <a:ln>
            <a:solidFill>
              <a:schemeClr val="accent1"/>
            </a:solidFill>
          </a:ln>
          <a:effectLst>
            <a:outerShdw blurRad="939800" dist="1447800" sx="1000" sy="1000" algn="ctr" rotWithShape="0">
              <a:srgbClr val="000000"/>
            </a:outerShdw>
          </a:effectLst>
          <a:scene3d>
            <a:camera prst="orthographicFront">
              <a:rot lat="0" lon="0" rev="0"/>
            </a:camera>
            <a:lightRig rig="threePt" dir="t"/>
          </a:scene3d>
        </p:spPr>
      </p:pic>
      <p:sp>
        <p:nvSpPr>
          <p:cNvPr id="9" name="TextBox 8"/>
          <p:cNvSpPr txBox="1"/>
          <p:nvPr/>
        </p:nvSpPr>
        <p:spPr>
          <a:xfrm>
            <a:off x="0" y="1037066"/>
            <a:ext cx="1828800" cy="400110"/>
          </a:xfrm>
          <a:prstGeom prst="rect">
            <a:avLst/>
          </a:prstGeom>
          <a:noFill/>
        </p:spPr>
        <p:txBody>
          <a:bodyPr wrap="square" rtlCol="0">
            <a:spAutoFit/>
          </a:bodyPr>
          <a:lstStyle/>
          <a:p>
            <a:pPr algn="ctr"/>
            <a:r>
              <a:rPr lang="en-US" sz="2000" dirty="0" smtClean="0"/>
              <a:t>$1,000,000</a:t>
            </a:r>
            <a:endParaRPr lang="en-US" sz="2000" dirty="0"/>
          </a:p>
        </p:txBody>
      </p:sp>
      <p:sp>
        <p:nvSpPr>
          <p:cNvPr id="10" name="TextBox 9"/>
          <p:cNvSpPr txBox="1"/>
          <p:nvPr/>
        </p:nvSpPr>
        <p:spPr>
          <a:xfrm>
            <a:off x="1828800" y="1037066"/>
            <a:ext cx="1828800" cy="400110"/>
          </a:xfrm>
          <a:prstGeom prst="rect">
            <a:avLst/>
          </a:prstGeom>
          <a:noFill/>
        </p:spPr>
        <p:txBody>
          <a:bodyPr wrap="square" rtlCol="0">
            <a:spAutoFit/>
          </a:bodyPr>
          <a:lstStyle/>
          <a:p>
            <a:pPr algn="ctr"/>
            <a:r>
              <a:rPr lang="en-US" sz="2000" dirty="0" smtClean="0"/>
              <a:t>$2,000,000</a:t>
            </a:r>
            <a:endParaRPr lang="en-US" sz="2000" dirty="0"/>
          </a:p>
        </p:txBody>
      </p:sp>
      <p:sp>
        <p:nvSpPr>
          <p:cNvPr id="11" name="TextBox 10"/>
          <p:cNvSpPr txBox="1"/>
          <p:nvPr/>
        </p:nvSpPr>
        <p:spPr>
          <a:xfrm>
            <a:off x="3657600" y="1037066"/>
            <a:ext cx="1828800" cy="400110"/>
          </a:xfrm>
          <a:prstGeom prst="rect">
            <a:avLst/>
          </a:prstGeom>
          <a:noFill/>
        </p:spPr>
        <p:txBody>
          <a:bodyPr wrap="square" rtlCol="0">
            <a:spAutoFit/>
          </a:bodyPr>
          <a:lstStyle/>
          <a:p>
            <a:pPr algn="ctr"/>
            <a:r>
              <a:rPr lang="en-US" sz="2000" dirty="0" smtClean="0"/>
              <a:t>$3,000,000</a:t>
            </a:r>
            <a:endParaRPr lang="en-US" sz="2000" dirty="0"/>
          </a:p>
        </p:txBody>
      </p:sp>
      <p:sp>
        <p:nvSpPr>
          <p:cNvPr id="12" name="TextBox 11"/>
          <p:cNvSpPr txBox="1"/>
          <p:nvPr/>
        </p:nvSpPr>
        <p:spPr>
          <a:xfrm>
            <a:off x="5486400" y="1037066"/>
            <a:ext cx="1905000" cy="400110"/>
          </a:xfrm>
          <a:prstGeom prst="rect">
            <a:avLst/>
          </a:prstGeom>
          <a:noFill/>
        </p:spPr>
        <p:txBody>
          <a:bodyPr wrap="square" rtlCol="0">
            <a:spAutoFit/>
          </a:bodyPr>
          <a:lstStyle/>
          <a:p>
            <a:pPr algn="ctr"/>
            <a:r>
              <a:rPr lang="en-US" sz="2000" dirty="0" smtClean="0"/>
              <a:t>$4,000,000</a:t>
            </a:r>
            <a:endParaRPr lang="en-US" sz="2000" dirty="0"/>
          </a:p>
        </p:txBody>
      </p:sp>
      <p:sp>
        <p:nvSpPr>
          <p:cNvPr id="13" name="TextBox 12"/>
          <p:cNvSpPr txBox="1"/>
          <p:nvPr/>
        </p:nvSpPr>
        <p:spPr>
          <a:xfrm>
            <a:off x="7315200" y="1037066"/>
            <a:ext cx="1828800" cy="400110"/>
          </a:xfrm>
          <a:prstGeom prst="rect">
            <a:avLst/>
          </a:prstGeom>
          <a:noFill/>
        </p:spPr>
        <p:txBody>
          <a:bodyPr wrap="square" rtlCol="0">
            <a:spAutoFit/>
          </a:bodyPr>
          <a:lstStyle/>
          <a:p>
            <a:pPr algn="ctr"/>
            <a:r>
              <a:rPr lang="en-US" sz="2000" dirty="0" smtClean="0"/>
              <a:t>$5,000,000</a:t>
            </a:r>
            <a:endParaRPr lang="en-US" sz="2000" dirty="0"/>
          </a:p>
        </p:txBody>
      </p:sp>
      <p:pic>
        <p:nvPicPr>
          <p:cNvPr id="14" name="Picture 13" descr="down-town.jpg"/>
          <p:cNvPicPr>
            <a:picLocks noChangeAspect="1"/>
          </p:cNvPicPr>
          <p:nvPr/>
        </p:nvPicPr>
        <p:blipFill>
          <a:blip r:embed="rId5" cstate="print"/>
          <a:stretch>
            <a:fillRect/>
          </a:stretch>
        </p:blipFill>
        <p:spPr>
          <a:xfrm>
            <a:off x="1981200" y="1526459"/>
            <a:ext cx="1524000" cy="991770"/>
          </a:xfrm>
          <a:prstGeom prst="rect">
            <a:avLst/>
          </a:prstGeom>
          <a:ln>
            <a:solidFill>
              <a:schemeClr val="tx1"/>
            </a:solidFill>
          </a:ln>
        </p:spPr>
      </p:pic>
      <p:pic>
        <p:nvPicPr>
          <p:cNvPr id="15" name="Picture 14" descr="camden-town.jpg"/>
          <p:cNvPicPr>
            <a:picLocks noChangeAspect="1"/>
          </p:cNvPicPr>
          <p:nvPr/>
        </p:nvPicPr>
        <p:blipFill>
          <a:blip r:embed="rId6" cstate="print"/>
          <a:stretch>
            <a:fillRect/>
          </a:stretch>
        </p:blipFill>
        <p:spPr>
          <a:xfrm>
            <a:off x="3810000" y="1516146"/>
            <a:ext cx="1524000" cy="1002083"/>
          </a:xfrm>
          <a:prstGeom prst="rect">
            <a:avLst/>
          </a:prstGeom>
          <a:ln>
            <a:solidFill>
              <a:schemeClr val="tx1"/>
            </a:solidFill>
          </a:ln>
        </p:spPr>
      </p:pic>
      <p:sp>
        <p:nvSpPr>
          <p:cNvPr id="16" name="TextBox 15"/>
          <p:cNvSpPr txBox="1"/>
          <p:nvPr/>
        </p:nvSpPr>
        <p:spPr>
          <a:xfrm>
            <a:off x="7696200" y="2496461"/>
            <a:ext cx="1219200" cy="923330"/>
          </a:xfrm>
          <a:prstGeom prst="rect">
            <a:avLst/>
          </a:prstGeom>
          <a:noFill/>
        </p:spPr>
        <p:txBody>
          <a:bodyPr wrap="square" rtlCol="0">
            <a:spAutoFit/>
          </a:bodyPr>
          <a:lstStyle/>
          <a:p>
            <a:pPr algn="ctr"/>
            <a:r>
              <a:rPr lang="en-US" sz="5400" dirty="0"/>
              <a:t>1</a:t>
            </a:r>
            <a:r>
              <a:rPr lang="en-US" sz="5400" dirty="0" smtClean="0"/>
              <a:t>0</a:t>
            </a:r>
            <a:endParaRPr lang="en-US" sz="5400" dirty="0"/>
          </a:p>
        </p:txBody>
      </p:sp>
      <p:sp>
        <p:nvSpPr>
          <p:cNvPr id="17" name="TextBox 16"/>
          <p:cNvSpPr txBox="1"/>
          <p:nvPr/>
        </p:nvSpPr>
        <p:spPr>
          <a:xfrm>
            <a:off x="304800" y="2496461"/>
            <a:ext cx="1219200" cy="923330"/>
          </a:xfrm>
          <a:prstGeom prst="rect">
            <a:avLst/>
          </a:prstGeom>
          <a:noFill/>
        </p:spPr>
        <p:txBody>
          <a:bodyPr wrap="square" rtlCol="0">
            <a:spAutoFit/>
          </a:bodyPr>
          <a:lstStyle/>
          <a:p>
            <a:pPr algn="ctr"/>
            <a:r>
              <a:rPr lang="en-US" sz="5400" dirty="0" smtClean="0"/>
              <a:t>10</a:t>
            </a:r>
            <a:endParaRPr lang="en-US" sz="5400" dirty="0"/>
          </a:p>
        </p:txBody>
      </p:sp>
      <p:sp>
        <p:nvSpPr>
          <p:cNvPr id="18" name="TextBox 17"/>
          <p:cNvSpPr txBox="1"/>
          <p:nvPr/>
        </p:nvSpPr>
        <p:spPr>
          <a:xfrm>
            <a:off x="2133600" y="2496461"/>
            <a:ext cx="1219200" cy="923330"/>
          </a:xfrm>
          <a:prstGeom prst="rect">
            <a:avLst/>
          </a:prstGeom>
          <a:noFill/>
        </p:spPr>
        <p:txBody>
          <a:bodyPr wrap="square" rtlCol="0">
            <a:spAutoFit/>
          </a:bodyPr>
          <a:lstStyle/>
          <a:p>
            <a:pPr algn="ctr"/>
            <a:r>
              <a:rPr lang="en-US" sz="5400" dirty="0" smtClean="0"/>
              <a:t>10</a:t>
            </a:r>
            <a:endParaRPr lang="en-US" sz="5400" dirty="0"/>
          </a:p>
        </p:txBody>
      </p:sp>
      <p:sp>
        <p:nvSpPr>
          <p:cNvPr id="19" name="TextBox 18"/>
          <p:cNvSpPr txBox="1"/>
          <p:nvPr/>
        </p:nvSpPr>
        <p:spPr>
          <a:xfrm>
            <a:off x="3962400" y="2496461"/>
            <a:ext cx="1219200" cy="923330"/>
          </a:xfrm>
          <a:prstGeom prst="rect">
            <a:avLst/>
          </a:prstGeom>
          <a:noFill/>
        </p:spPr>
        <p:txBody>
          <a:bodyPr wrap="square" rtlCol="0">
            <a:spAutoFit/>
          </a:bodyPr>
          <a:lstStyle/>
          <a:p>
            <a:pPr algn="ctr"/>
            <a:r>
              <a:rPr lang="en-US" sz="5400" dirty="0" smtClean="0"/>
              <a:t>10</a:t>
            </a:r>
            <a:endParaRPr lang="en-US" sz="5400" dirty="0"/>
          </a:p>
        </p:txBody>
      </p:sp>
      <p:sp>
        <p:nvSpPr>
          <p:cNvPr id="20" name="TextBox 19"/>
          <p:cNvSpPr txBox="1"/>
          <p:nvPr/>
        </p:nvSpPr>
        <p:spPr>
          <a:xfrm>
            <a:off x="5867400" y="2487531"/>
            <a:ext cx="1219200" cy="923330"/>
          </a:xfrm>
          <a:prstGeom prst="rect">
            <a:avLst/>
          </a:prstGeom>
          <a:noFill/>
        </p:spPr>
        <p:txBody>
          <a:bodyPr wrap="square" rtlCol="0">
            <a:spAutoFit/>
          </a:bodyPr>
          <a:lstStyle/>
          <a:p>
            <a:pPr algn="ctr"/>
            <a:r>
              <a:rPr lang="en-US" sz="5400" dirty="0" smtClean="0"/>
              <a:t>10</a:t>
            </a:r>
            <a:endParaRPr lang="en-US" sz="5400" dirty="0"/>
          </a:p>
        </p:txBody>
      </p:sp>
      <p:sp>
        <p:nvSpPr>
          <p:cNvPr id="21" name="TextBox 20"/>
          <p:cNvSpPr txBox="1"/>
          <p:nvPr/>
        </p:nvSpPr>
        <p:spPr>
          <a:xfrm>
            <a:off x="0" y="3487061"/>
            <a:ext cx="1828800" cy="400110"/>
          </a:xfrm>
          <a:prstGeom prst="rect">
            <a:avLst/>
          </a:prstGeom>
          <a:noFill/>
        </p:spPr>
        <p:txBody>
          <a:bodyPr wrap="square" rtlCol="0">
            <a:spAutoFit/>
          </a:bodyPr>
          <a:lstStyle/>
          <a:p>
            <a:pPr algn="ctr"/>
            <a:r>
              <a:rPr lang="en-US" sz="2000" dirty="0" smtClean="0"/>
              <a:t>$100,000</a:t>
            </a:r>
            <a:endParaRPr lang="en-US" sz="2000" dirty="0"/>
          </a:p>
        </p:txBody>
      </p:sp>
      <p:sp>
        <p:nvSpPr>
          <p:cNvPr id="22" name="TextBox 21"/>
          <p:cNvSpPr txBox="1"/>
          <p:nvPr/>
        </p:nvSpPr>
        <p:spPr>
          <a:xfrm>
            <a:off x="5562600" y="3479804"/>
            <a:ext cx="1905000" cy="400110"/>
          </a:xfrm>
          <a:prstGeom prst="rect">
            <a:avLst/>
          </a:prstGeom>
          <a:noFill/>
        </p:spPr>
        <p:txBody>
          <a:bodyPr wrap="square" rtlCol="0">
            <a:spAutoFit/>
          </a:bodyPr>
          <a:lstStyle/>
          <a:p>
            <a:pPr algn="ctr"/>
            <a:r>
              <a:rPr lang="en-US" sz="2000" dirty="0" smtClean="0"/>
              <a:t>$400,000</a:t>
            </a:r>
            <a:endParaRPr lang="en-US" sz="2000" dirty="0"/>
          </a:p>
        </p:txBody>
      </p:sp>
      <p:sp>
        <p:nvSpPr>
          <p:cNvPr id="23" name="TextBox 22"/>
          <p:cNvSpPr txBox="1"/>
          <p:nvPr/>
        </p:nvSpPr>
        <p:spPr>
          <a:xfrm>
            <a:off x="7391400" y="3497241"/>
            <a:ext cx="1828800" cy="400110"/>
          </a:xfrm>
          <a:prstGeom prst="rect">
            <a:avLst/>
          </a:prstGeom>
          <a:noFill/>
        </p:spPr>
        <p:txBody>
          <a:bodyPr wrap="square" rtlCol="0">
            <a:spAutoFit/>
          </a:bodyPr>
          <a:lstStyle/>
          <a:p>
            <a:pPr algn="ctr"/>
            <a:r>
              <a:rPr lang="en-US" sz="2000" dirty="0" smtClean="0"/>
              <a:t>$500,000</a:t>
            </a:r>
            <a:endParaRPr lang="en-US" sz="2000" dirty="0"/>
          </a:p>
        </p:txBody>
      </p:sp>
      <p:sp>
        <p:nvSpPr>
          <p:cNvPr id="24" name="TextBox 23"/>
          <p:cNvSpPr txBox="1"/>
          <p:nvPr/>
        </p:nvSpPr>
        <p:spPr>
          <a:xfrm>
            <a:off x="3657600" y="3487061"/>
            <a:ext cx="1828800" cy="400110"/>
          </a:xfrm>
          <a:prstGeom prst="rect">
            <a:avLst/>
          </a:prstGeom>
          <a:noFill/>
        </p:spPr>
        <p:txBody>
          <a:bodyPr wrap="square" rtlCol="0">
            <a:spAutoFit/>
          </a:bodyPr>
          <a:lstStyle/>
          <a:p>
            <a:pPr algn="ctr"/>
            <a:r>
              <a:rPr lang="en-US" sz="2000" dirty="0" smtClean="0"/>
              <a:t>$300,000</a:t>
            </a:r>
            <a:endParaRPr lang="en-US" sz="2000" dirty="0"/>
          </a:p>
        </p:txBody>
      </p:sp>
      <p:sp>
        <p:nvSpPr>
          <p:cNvPr id="25" name="TextBox 24"/>
          <p:cNvSpPr txBox="1"/>
          <p:nvPr/>
        </p:nvSpPr>
        <p:spPr>
          <a:xfrm>
            <a:off x="1828800" y="3487061"/>
            <a:ext cx="1828800" cy="400110"/>
          </a:xfrm>
          <a:prstGeom prst="rect">
            <a:avLst/>
          </a:prstGeom>
          <a:noFill/>
        </p:spPr>
        <p:txBody>
          <a:bodyPr wrap="square" rtlCol="0">
            <a:spAutoFit/>
          </a:bodyPr>
          <a:lstStyle/>
          <a:p>
            <a:pPr algn="ctr"/>
            <a:r>
              <a:rPr lang="en-US" sz="2000" dirty="0" smtClean="0"/>
              <a:t>$200,000</a:t>
            </a:r>
            <a:endParaRPr lang="en-US" sz="2000" dirty="0"/>
          </a:p>
        </p:txBody>
      </p:sp>
      <p:sp>
        <p:nvSpPr>
          <p:cNvPr id="26" name="TextBox 25"/>
          <p:cNvSpPr txBox="1"/>
          <p:nvPr/>
        </p:nvSpPr>
        <p:spPr>
          <a:xfrm>
            <a:off x="145143" y="4206914"/>
            <a:ext cx="8763000" cy="707886"/>
          </a:xfrm>
          <a:prstGeom prst="rect">
            <a:avLst/>
          </a:prstGeom>
          <a:noFill/>
        </p:spPr>
        <p:txBody>
          <a:bodyPr wrap="square" rtlCol="0">
            <a:spAutoFit/>
          </a:bodyPr>
          <a:lstStyle/>
          <a:p>
            <a:pPr algn="ctr"/>
            <a:r>
              <a:rPr lang="en-US" sz="2000" dirty="0" smtClean="0">
                <a:solidFill>
                  <a:srgbClr val="FF0000"/>
                </a:solidFill>
                <a:latin typeface="Trebuchet MS" pitchFamily="34" charset="0"/>
              </a:rPr>
              <a:t>The tax base, as a measure of fiscal capacity (wealth), changes after incorporating the number of children to educate.</a:t>
            </a:r>
            <a:endParaRPr lang="en-US" sz="2000" dirty="0">
              <a:solidFill>
                <a:srgbClr val="FF0000"/>
              </a:solidFill>
              <a:latin typeface="Trebuchet MS" pitchFamily="34" charset="0"/>
            </a:endParaRPr>
          </a:p>
        </p:txBody>
      </p:sp>
      <p:sp>
        <p:nvSpPr>
          <p:cNvPr id="27" name="TextBox 26"/>
          <p:cNvSpPr txBox="1"/>
          <p:nvPr/>
        </p:nvSpPr>
        <p:spPr>
          <a:xfrm>
            <a:off x="304800" y="4881890"/>
            <a:ext cx="3943350" cy="261610"/>
          </a:xfrm>
          <a:prstGeom prst="rect">
            <a:avLst/>
          </a:prstGeom>
          <a:noFill/>
        </p:spPr>
        <p:txBody>
          <a:bodyPr wrap="square" rtlCol="0">
            <a:spAutoFit/>
          </a:bodyPr>
          <a:lstStyle/>
          <a:p>
            <a:r>
              <a:rPr lang="en-US" sz="1100" dirty="0" smtClean="0"/>
              <a:t>This example is for hypothetical purposes only</a:t>
            </a:r>
            <a:endParaRPr lang="en-US" sz="1100" dirty="0"/>
          </a:p>
        </p:txBody>
      </p:sp>
    </p:spTree>
    <p:extLst>
      <p:ext uri="{BB962C8B-B14F-4D97-AF65-F5344CB8AC3E}">
        <p14:creationId xmlns:p14="http://schemas.microsoft.com/office/powerpoint/2010/main" val="24496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Incorporating the Number of Children to Educate</a:t>
            </a:r>
            <a:endParaRPr lang="en-US" sz="2800" b="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4" name="Picture 28" descr="C:\Users\kuchaka\AppData\Local\Microsoft\Windows\Temporary Internet Files\Content.IE5\XS1RDF0L\dglxasset[1].jpg"/>
          <p:cNvPicPr>
            <a:picLocks noChangeAspect="1" noChangeArrowheads="1"/>
          </p:cNvPicPr>
          <p:nvPr/>
        </p:nvPicPr>
        <p:blipFill>
          <a:blip r:embed="rId3" cstate="print"/>
          <a:srcRect/>
          <a:stretch>
            <a:fillRect/>
          </a:stretch>
        </p:blipFill>
        <p:spPr bwMode="auto">
          <a:xfrm>
            <a:off x="5681663" y="1527629"/>
            <a:ext cx="1481137" cy="990600"/>
          </a:xfrm>
          <a:prstGeom prst="rect">
            <a:avLst/>
          </a:prstGeom>
          <a:noFill/>
          <a:ln>
            <a:solidFill>
              <a:schemeClr val="accent1"/>
            </a:solidFill>
          </a:ln>
          <a:effectLst>
            <a:outerShdw blurRad="939800" dist="50800" dir="5400000" algn="ctr" rotWithShape="0">
              <a:srgbClr val="000000">
                <a:alpha val="43137"/>
              </a:srgbClr>
            </a:outerShdw>
          </a:effectLst>
          <a:scene3d>
            <a:camera prst="orthographicFront">
              <a:rot lat="0" lon="0" rev="0"/>
            </a:camera>
            <a:lightRig rig="threePt" dir="t"/>
          </a:scene3d>
        </p:spPr>
      </p:pic>
      <p:pic>
        <p:nvPicPr>
          <p:cNvPr id="5" name="Picture 4" descr="C:\Users\kuchaka\AppData\Local\Microsoft\Windows\Temporary Internet Files\Content.IE5\OI3NW8N0\MP900442423[1].jpg"/>
          <p:cNvPicPr>
            <a:picLocks noChangeAspect="1" noChangeArrowheads="1"/>
          </p:cNvPicPr>
          <p:nvPr/>
        </p:nvPicPr>
        <p:blipFill>
          <a:blip r:embed="rId4" cstate="print">
            <a:lum bright="5000"/>
          </a:blip>
          <a:srcRect/>
          <a:stretch>
            <a:fillRect/>
          </a:stretch>
        </p:blipFill>
        <p:spPr bwMode="auto">
          <a:xfrm>
            <a:off x="7566249" y="1527629"/>
            <a:ext cx="1349151" cy="990600"/>
          </a:xfrm>
          <a:prstGeom prst="rect">
            <a:avLst/>
          </a:prstGeom>
          <a:noFill/>
          <a:ln>
            <a:solidFill>
              <a:schemeClr val="tx1"/>
            </a:solidFill>
          </a:ln>
          <a:effectLst>
            <a:outerShdw dist="50800" dir="1740000" algn="ctr" rotWithShape="0">
              <a:srgbClr val="000000">
                <a:alpha val="43137"/>
              </a:srgbClr>
            </a:outerShdw>
          </a:effectLst>
        </p:spPr>
      </p:pic>
      <p:pic>
        <p:nvPicPr>
          <p:cNvPr id="8" name="Picture 26" descr="C:\Users\kuchaka\AppData\Local\Microsoft\Windows\Temporary Internet Files\Content.IE5\AO0WTG5E\MP900442395[1].jpg"/>
          <p:cNvPicPr>
            <a:picLocks noChangeAspect="1" noChangeArrowheads="1"/>
          </p:cNvPicPr>
          <p:nvPr/>
        </p:nvPicPr>
        <p:blipFill>
          <a:blip r:embed="rId5" cstate="print">
            <a:lum bright="-6000"/>
          </a:blip>
          <a:srcRect/>
          <a:stretch>
            <a:fillRect/>
          </a:stretch>
        </p:blipFill>
        <p:spPr bwMode="auto">
          <a:xfrm>
            <a:off x="152400" y="1527629"/>
            <a:ext cx="1485900" cy="990600"/>
          </a:xfrm>
          <a:prstGeom prst="rect">
            <a:avLst/>
          </a:prstGeom>
          <a:noFill/>
          <a:ln>
            <a:solidFill>
              <a:schemeClr val="accent1"/>
            </a:solidFill>
          </a:ln>
          <a:effectLst>
            <a:outerShdw blurRad="939800" dist="1447800" sx="1000" sy="1000" algn="ctr" rotWithShape="0">
              <a:srgbClr val="000000"/>
            </a:outerShdw>
          </a:effectLst>
          <a:scene3d>
            <a:camera prst="orthographicFront">
              <a:rot lat="0" lon="0" rev="0"/>
            </a:camera>
            <a:lightRig rig="threePt" dir="t"/>
          </a:scene3d>
        </p:spPr>
      </p:pic>
      <p:sp>
        <p:nvSpPr>
          <p:cNvPr id="9" name="TextBox 8"/>
          <p:cNvSpPr txBox="1"/>
          <p:nvPr/>
        </p:nvSpPr>
        <p:spPr>
          <a:xfrm>
            <a:off x="0" y="1037066"/>
            <a:ext cx="1828800" cy="400110"/>
          </a:xfrm>
          <a:prstGeom prst="rect">
            <a:avLst/>
          </a:prstGeom>
          <a:noFill/>
        </p:spPr>
        <p:txBody>
          <a:bodyPr wrap="square" rtlCol="0">
            <a:spAutoFit/>
          </a:bodyPr>
          <a:lstStyle/>
          <a:p>
            <a:pPr algn="ctr"/>
            <a:r>
              <a:rPr lang="en-US" sz="2000" dirty="0" smtClean="0"/>
              <a:t>$1,000,000</a:t>
            </a:r>
            <a:endParaRPr lang="en-US" sz="2000" dirty="0"/>
          </a:p>
        </p:txBody>
      </p:sp>
      <p:sp>
        <p:nvSpPr>
          <p:cNvPr id="10" name="TextBox 9"/>
          <p:cNvSpPr txBox="1"/>
          <p:nvPr/>
        </p:nvSpPr>
        <p:spPr>
          <a:xfrm>
            <a:off x="1828800" y="1037066"/>
            <a:ext cx="1828800" cy="400110"/>
          </a:xfrm>
          <a:prstGeom prst="rect">
            <a:avLst/>
          </a:prstGeom>
          <a:noFill/>
        </p:spPr>
        <p:txBody>
          <a:bodyPr wrap="square" rtlCol="0">
            <a:spAutoFit/>
          </a:bodyPr>
          <a:lstStyle/>
          <a:p>
            <a:pPr algn="ctr"/>
            <a:r>
              <a:rPr lang="en-US" sz="2000" dirty="0" smtClean="0"/>
              <a:t>$2,000,000</a:t>
            </a:r>
            <a:endParaRPr lang="en-US" sz="2000" dirty="0"/>
          </a:p>
        </p:txBody>
      </p:sp>
      <p:sp>
        <p:nvSpPr>
          <p:cNvPr id="11" name="TextBox 10"/>
          <p:cNvSpPr txBox="1"/>
          <p:nvPr/>
        </p:nvSpPr>
        <p:spPr>
          <a:xfrm>
            <a:off x="3657600" y="1037066"/>
            <a:ext cx="1828800" cy="400110"/>
          </a:xfrm>
          <a:prstGeom prst="rect">
            <a:avLst/>
          </a:prstGeom>
          <a:noFill/>
        </p:spPr>
        <p:txBody>
          <a:bodyPr wrap="square" rtlCol="0">
            <a:spAutoFit/>
          </a:bodyPr>
          <a:lstStyle/>
          <a:p>
            <a:pPr algn="ctr"/>
            <a:r>
              <a:rPr lang="en-US" sz="2000" dirty="0" smtClean="0"/>
              <a:t>$3,000,000</a:t>
            </a:r>
            <a:endParaRPr lang="en-US" sz="2000" dirty="0"/>
          </a:p>
        </p:txBody>
      </p:sp>
      <p:sp>
        <p:nvSpPr>
          <p:cNvPr id="12" name="TextBox 11"/>
          <p:cNvSpPr txBox="1"/>
          <p:nvPr/>
        </p:nvSpPr>
        <p:spPr>
          <a:xfrm>
            <a:off x="5486400" y="1037066"/>
            <a:ext cx="1905000" cy="400110"/>
          </a:xfrm>
          <a:prstGeom prst="rect">
            <a:avLst/>
          </a:prstGeom>
          <a:noFill/>
        </p:spPr>
        <p:txBody>
          <a:bodyPr wrap="square" rtlCol="0">
            <a:spAutoFit/>
          </a:bodyPr>
          <a:lstStyle/>
          <a:p>
            <a:pPr algn="ctr"/>
            <a:r>
              <a:rPr lang="en-US" sz="2000" dirty="0" smtClean="0"/>
              <a:t>$4,000,000</a:t>
            </a:r>
            <a:endParaRPr lang="en-US" sz="2000" dirty="0"/>
          </a:p>
        </p:txBody>
      </p:sp>
      <p:sp>
        <p:nvSpPr>
          <p:cNvPr id="13" name="TextBox 12"/>
          <p:cNvSpPr txBox="1"/>
          <p:nvPr/>
        </p:nvSpPr>
        <p:spPr>
          <a:xfrm>
            <a:off x="7315200" y="1037066"/>
            <a:ext cx="1828800" cy="400110"/>
          </a:xfrm>
          <a:prstGeom prst="rect">
            <a:avLst/>
          </a:prstGeom>
          <a:noFill/>
        </p:spPr>
        <p:txBody>
          <a:bodyPr wrap="square" rtlCol="0">
            <a:spAutoFit/>
          </a:bodyPr>
          <a:lstStyle/>
          <a:p>
            <a:pPr algn="ctr"/>
            <a:r>
              <a:rPr lang="en-US" sz="2000" dirty="0" smtClean="0"/>
              <a:t>$5,000,000</a:t>
            </a:r>
            <a:endParaRPr lang="en-US" sz="2000" dirty="0"/>
          </a:p>
        </p:txBody>
      </p:sp>
      <p:pic>
        <p:nvPicPr>
          <p:cNvPr id="14" name="Picture 13" descr="down-town.jpg"/>
          <p:cNvPicPr>
            <a:picLocks noChangeAspect="1"/>
          </p:cNvPicPr>
          <p:nvPr/>
        </p:nvPicPr>
        <p:blipFill>
          <a:blip r:embed="rId6" cstate="print"/>
          <a:stretch>
            <a:fillRect/>
          </a:stretch>
        </p:blipFill>
        <p:spPr>
          <a:xfrm>
            <a:off x="1981200" y="1526459"/>
            <a:ext cx="1524000" cy="991770"/>
          </a:xfrm>
          <a:prstGeom prst="rect">
            <a:avLst/>
          </a:prstGeom>
          <a:ln>
            <a:solidFill>
              <a:schemeClr val="tx1"/>
            </a:solidFill>
          </a:ln>
        </p:spPr>
      </p:pic>
      <p:pic>
        <p:nvPicPr>
          <p:cNvPr id="15" name="Picture 14" descr="camden-town.jpg"/>
          <p:cNvPicPr>
            <a:picLocks noChangeAspect="1"/>
          </p:cNvPicPr>
          <p:nvPr/>
        </p:nvPicPr>
        <p:blipFill>
          <a:blip r:embed="rId7" cstate="print"/>
          <a:stretch>
            <a:fillRect/>
          </a:stretch>
        </p:blipFill>
        <p:spPr>
          <a:xfrm>
            <a:off x="3810000" y="1516146"/>
            <a:ext cx="1524000" cy="1002083"/>
          </a:xfrm>
          <a:prstGeom prst="rect">
            <a:avLst/>
          </a:prstGeom>
          <a:ln>
            <a:solidFill>
              <a:schemeClr val="tx1"/>
            </a:solidFill>
          </a:ln>
        </p:spPr>
      </p:pic>
      <p:sp>
        <p:nvSpPr>
          <p:cNvPr id="16" name="TextBox 15"/>
          <p:cNvSpPr txBox="1"/>
          <p:nvPr/>
        </p:nvSpPr>
        <p:spPr>
          <a:xfrm>
            <a:off x="7696200" y="2496461"/>
            <a:ext cx="1219200" cy="923330"/>
          </a:xfrm>
          <a:prstGeom prst="rect">
            <a:avLst/>
          </a:prstGeom>
          <a:noFill/>
        </p:spPr>
        <p:txBody>
          <a:bodyPr wrap="square" rtlCol="0">
            <a:spAutoFit/>
          </a:bodyPr>
          <a:lstStyle/>
          <a:p>
            <a:pPr algn="ctr"/>
            <a:r>
              <a:rPr lang="en-US" sz="5400" dirty="0" smtClean="0"/>
              <a:t>20</a:t>
            </a:r>
            <a:endParaRPr lang="en-US" sz="5400" dirty="0"/>
          </a:p>
        </p:txBody>
      </p:sp>
      <p:sp>
        <p:nvSpPr>
          <p:cNvPr id="17" name="TextBox 16"/>
          <p:cNvSpPr txBox="1"/>
          <p:nvPr/>
        </p:nvSpPr>
        <p:spPr>
          <a:xfrm>
            <a:off x="304800" y="2496461"/>
            <a:ext cx="1219200" cy="923330"/>
          </a:xfrm>
          <a:prstGeom prst="rect">
            <a:avLst/>
          </a:prstGeom>
          <a:noFill/>
        </p:spPr>
        <p:txBody>
          <a:bodyPr wrap="square" rtlCol="0">
            <a:spAutoFit/>
          </a:bodyPr>
          <a:lstStyle/>
          <a:p>
            <a:pPr algn="ctr"/>
            <a:r>
              <a:rPr lang="en-US" sz="5400" dirty="0" smtClean="0"/>
              <a:t>10</a:t>
            </a:r>
            <a:endParaRPr lang="en-US" sz="5400" dirty="0"/>
          </a:p>
        </p:txBody>
      </p:sp>
      <p:sp>
        <p:nvSpPr>
          <p:cNvPr id="18" name="TextBox 17"/>
          <p:cNvSpPr txBox="1"/>
          <p:nvPr/>
        </p:nvSpPr>
        <p:spPr>
          <a:xfrm>
            <a:off x="2133600" y="2496461"/>
            <a:ext cx="1219200" cy="923330"/>
          </a:xfrm>
          <a:prstGeom prst="rect">
            <a:avLst/>
          </a:prstGeom>
          <a:noFill/>
        </p:spPr>
        <p:txBody>
          <a:bodyPr wrap="square" rtlCol="0">
            <a:spAutoFit/>
          </a:bodyPr>
          <a:lstStyle/>
          <a:p>
            <a:pPr algn="ctr"/>
            <a:r>
              <a:rPr lang="en-US" sz="5400" dirty="0" smtClean="0"/>
              <a:t>5</a:t>
            </a:r>
            <a:endParaRPr lang="en-US" sz="5400" dirty="0"/>
          </a:p>
        </p:txBody>
      </p:sp>
      <p:sp>
        <p:nvSpPr>
          <p:cNvPr id="19" name="TextBox 18"/>
          <p:cNvSpPr txBox="1"/>
          <p:nvPr/>
        </p:nvSpPr>
        <p:spPr>
          <a:xfrm>
            <a:off x="3962400" y="2496461"/>
            <a:ext cx="1219200" cy="923330"/>
          </a:xfrm>
          <a:prstGeom prst="rect">
            <a:avLst/>
          </a:prstGeom>
          <a:noFill/>
        </p:spPr>
        <p:txBody>
          <a:bodyPr wrap="square" rtlCol="0">
            <a:spAutoFit/>
          </a:bodyPr>
          <a:lstStyle/>
          <a:p>
            <a:pPr algn="ctr"/>
            <a:r>
              <a:rPr lang="en-US" sz="5400" dirty="0" smtClean="0"/>
              <a:t>6</a:t>
            </a:r>
            <a:endParaRPr lang="en-US" sz="5400" dirty="0"/>
          </a:p>
        </p:txBody>
      </p:sp>
      <p:sp>
        <p:nvSpPr>
          <p:cNvPr id="20" name="TextBox 19"/>
          <p:cNvSpPr txBox="1"/>
          <p:nvPr/>
        </p:nvSpPr>
        <p:spPr>
          <a:xfrm>
            <a:off x="5867400" y="2487531"/>
            <a:ext cx="1219200" cy="923330"/>
          </a:xfrm>
          <a:prstGeom prst="rect">
            <a:avLst/>
          </a:prstGeom>
          <a:noFill/>
        </p:spPr>
        <p:txBody>
          <a:bodyPr wrap="square" rtlCol="0">
            <a:spAutoFit/>
          </a:bodyPr>
          <a:lstStyle/>
          <a:p>
            <a:pPr algn="ctr"/>
            <a:r>
              <a:rPr lang="en-US" sz="5400" dirty="0" smtClean="0"/>
              <a:t>10</a:t>
            </a:r>
            <a:endParaRPr lang="en-US" sz="5400" dirty="0"/>
          </a:p>
        </p:txBody>
      </p:sp>
      <p:sp>
        <p:nvSpPr>
          <p:cNvPr id="21" name="TextBox 20"/>
          <p:cNvSpPr txBox="1"/>
          <p:nvPr/>
        </p:nvSpPr>
        <p:spPr>
          <a:xfrm>
            <a:off x="0" y="3487061"/>
            <a:ext cx="1828800" cy="400110"/>
          </a:xfrm>
          <a:prstGeom prst="rect">
            <a:avLst/>
          </a:prstGeom>
          <a:noFill/>
        </p:spPr>
        <p:txBody>
          <a:bodyPr wrap="square" rtlCol="0">
            <a:spAutoFit/>
          </a:bodyPr>
          <a:lstStyle/>
          <a:p>
            <a:pPr algn="ctr"/>
            <a:r>
              <a:rPr lang="en-US" sz="2000" dirty="0" smtClean="0"/>
              <a:t>$100,000</a:t>
            </a:r>
            <a:endParaRPr lang="en-US" sz="2000" dirty="0"/>
          </a:p>
        </p:txBody>
      </p:sp>
      <p:sp>
        <p:nvSpPr>
          <p:cNvPr id="22" name="TextBox 21"/>
          <p:cNvSpPr txBox="1"/>
          <p:nvPr/>
        </p:nvSpPr>
        <p:spPr>
          <a:xfrm>
            <a:off x="5562600" y="3479804"/>
            <a:ext cx="1905000" cy="400110"/>
          </a:xfrm>
          <a:prstGeom prst="rect">
            <a:avLst/>
          </a:prstGeom>
          <a:noFill/>
        </p:spPr>
        <p:txBody>
          <a:bodyPr wrap="square" rtlCol="0">
            <a:spAutoFit/>
          </a:bodyPr>
          <a:lstStyle/>
          <a:p>
            <a:pPr algn="ctr"/>
            <a:r>
              <a:rPr lang="en-US" sz="2000" dirty="0" smtClean="0"/>
              <a:t>$400,000</a:t>
            </a:r>
            <a:endParaRPr lang="en-US" sz="2000" dirty="0"/>
          </a:p>
        </p:txBody>
      </p:sp>
      <p:sp>
        <p:nvSpPr>
          <p:cNvPr id="23" name="TextBox 22"/>
          <p:cNvSpPr txBox="1"/>
          <p:nvPr/>
        </p:nvSpPr>
        <p:spPr>
          <a:xfrm>
            <a:off x="7391400" y="3497241"/>
            <a:ext cx="1828800" cy="400110"/>
          </a:xfrm>
          <a:prstGeom prst="rect">
            <a:avLst/>
          </a:prstGeom>
          <a:noFill/>
        </p:spPr>
        <p:txBody>
          <a:bodyPr wrap="square" rtlCol="0">
            <a:spAutoFit/>
          </a:bodyPr>
          <a:lstStyle/>
          <a:p>
            <a:pPr algn="ctr"/>
            <a:r>
              <a:rPr lang="en-US" sz="2000" dirty="0" smtClean="0"/>
              <a:t>$250,000</a:t>
            </a:r>
            <a:endParaRPr lang="en-US" sz="2000" dirty="0"/>
          </a:p>
        </p:txBody>
      </p:sp>
      <p:sp>
        <p:nvSpPr>
          <p:cNvPr id="24" name="TextBox 23"/>
          <p:cNvSpPr txBox="1"/>
          <p:nvPr/>
        </p:nvSpPr>
        <p:spPr>
          <a:xfrm>
            <a:off x="3657600" y="3487061"/>
            <a:ext cx="1828800" cy="400110"/>
          </a:xfrm>
          <a:prstGeom prst="rect">
            <a:avLst/>
          </a:prstGeom>
          <a:noFill/>
        </p:spPr>
        <p:txBody>
          <a:bodyPr wrap="square" rtlCol="0">
            <a:spAutoFit/>
          </a:bodyPr>
          <a:lstStyle/>
          <a:p>
            <a:pPr algn="ctr"/>
            <a:r>
              <a:rPr lang="en-US" sz="2000" dirty="0" smtClean="0"/>
              <a:t>$500,000</a:t>
            </a:r>
            <a:endParaRPr lang="en-US" sz="2000" dirty="0"/>
          </a:p>
        </p:txBody>
      </p:sp>
      <p:sp>
        <p:nvSpPr>
          <p:cNvPr id="25" name="TextBox 24"/>
          <p:cNvSpPr txBox="1"/>
          <p:nvPr/>
        </p:nvSpPr>
        <p:spPr>
          <a:xfrm>
            <a:off x="1828800" y="3487061"/>
            <a:ext cx="1828800" cy="400110"/>
          </a:xfrm>
          <a:prstGeom prst="rect">
            <a:avLst/>
          </a:prstGeom>
          <a:noFill/>
        </p:spPr>
        <p:txBody>
          <a:bodyPr wrap="square" rtlCol="0">
            <a:spAutoFit/>
          </a:bodyPr>
          <a:lstStyle/>
          <a:p>
            <a:pPr algn="ctr"/>
            <a:r>
              <a:rPr lang="en-US" sz="2000" dirty="0" smtClean="0"/>
              <a:t>$400,000</a:t>
            </a:r>
            <a:endParaRPr lang="en-US" sz="2000" dirty="0"/>
          </a:p>
        </p:txBody>
      </p:sp>
      <p:sp>
        <p:nvSpPr>
          <p:cNvPr id="26" name="TextBox 25"/>
          <p:cNvSpPr txBox="1"/>
          <p:nvPr/>
        </p:nvSpPr>
        <p:spPr>
          <a:xfrm>
            <a:off x="145143" y="4206914"/>
            <a:ext cx="8763000" cy="707886"/>
          </a:xfrm>
          <a:prstGeom prst="rect">
            <a:avLst/>
          </a:prstGeom>
          <a:noFill/>
        </p:spPr>
        <p:txBody>
          <a:bodyPr wrap="square" rtlCol="0">
            <a:spAutoFit/>
          </a:bodyPr>
          <a:lstStyle/>
          <a:p>
            <a:pPr algn="ctr"/>
            <a:r>
              <a:rPr lang="en-US" sz="2000" dirty="0" smtClean="0">
                <a:solidFill>
                  <a:srgbClr val="FF0000"/>
                </a:solidFill>
                <a:latin typeface="Trebuchet MS" pitchFamily="34" charset="0"/>
              </a:rPr>
              <a:t>Notice how the tax base, as a measure of fiscal capacity (wealth), changes after incorporating the number of children to educate.</a:t>
            </a:r>
            <a:endParaRPr lang="en-US" sz="2000" dirty="0">
              <a:solidFill>
                <a:srgbClr val="FF0000"/>
              </a:solidFill>
              <a:latin typeface="Trebuchet MS" pitchFamily="34" charset="0"/>
            </a:endParaRPr>
          </a:p>
        </p:txBody>
      </p:sp>
      <p:sp>
        <p:nvSpPr>
          <p:cNvPr id="27" name="TextBox 26"/>
          <p:cNvSpPr txBox="1"/>
          <p:nvPr/>
        </p:nvSpPr>
        <p:spPr>
          <a:xfrm>
            <a:off x="304800" y="4881890"/>
            <a:ext cx="3943350" cy="261610"/>
          </a:xfrm>
          <a:prstGeom prst="rect">
            <a:avLst/>
          </a:prstGeom>
          <a:noFill/>
        </p:spPr>
        <p:txBody>
          <a:bodyPr wrap="square" rtlCol="0">
            <a:spAutoFit/>
          </a:bodyPr>
          <a:lstStyle/>
          <a:p>
            <a:r>
              <a:rPr lang="en-US" sz="1100" dirty="0" smtClean="0"/>
              <a:t>This example is for hypothetical purposes only</a:t>
            </a:r>
            <a:endParaRPr lang="en-US" sz="1100" dirty="0"/>
          </a:p>
        </p:txBody>
      </p:sp>
    </p:spTree>
    <p:extLst>
      <p:ext uri="{BB962C8B-B14F-4D97-AF65-F5344CB8AC3E}">
        <p14:creationId xmlns:p14="http://schemas.microsoft.com/office/powerpoint/2010/main" val="27397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29" y="167053"/>
            <a:ext cx="866502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Trebuchet MS" panose="020B0603020202020204" pitchFamily="34" charset="0"/>
              </a:rPr>
              <a:t>Property Value </a:t>
            </a: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Per </a:t>
            </a:r>
            <a:r>
              <a:rPr lang="en-US" sz="2800" b="1" dirty="0">
                <a:solidFill>
                  <a:schemeClr val="bg1"/>
                </a:solidFill>
                <a:effectLst>
                  <a:outerShdw blurRad="38100" dist="38100" dir="2700000" algn="tl">
                    <a:srgbClr val="000000">
                      <a:alpha val="43137"/>
                    </a:srgbClr>
                  </a:outerShdw>
                </a:effectLst>
                <a:latin typeface="Trebuchet MS" panose="020B0603020202020204" pitchFamily="34" charset="0"/>
              </a:rPr>
              <a:t>Member</a:t>
            </a:r>
          </a:p>
        </p:txBody>
      </p:sp>
      <p:pic>
        <p:nvPicPr>
          <p:cNvPr id="2" name="Picture 1"/>
          <p:cNvPicPr>
            <a:picLocks noChangeAspect="1"/>
          </p:cNvPicPr>
          <p:nvPr/>
        </p:nvPicPr>
        <p:blipFill>
          <a:blip r:embed="rId3"/>
          <a:stretch>
            <a:fillRect/>
          </a:stretch>
        </p:blipFill>
        <p:spPr>
          <a:xfrm>
            <a:off x="586179" y="779829"/>
            <a:ext cx="7855527" cy="4127631"/>
          </a:xfrm>
          <a:prstGeom prst="rect">
            <a:avLst/>
          </a:prstGeom>
        </p:spPr>
      </p:pic>
      <p:sp>
        <p:nvSpPr>
          <p:cNvPr id="5" name="TextBox 4"/>
          <p:cNvSpPr txBox="1"/>
          <p:nvPr/>
        </p:nvSpPr>
        <p:spPr>
          <a:xfrm>
            <a:off x="304800" y="4881890"/>
            <a:ext cx="3943350" cy="261610"/>
          </a:xfrm>
          <a:prstGeom prst="rect">
            <a:avLst/>
          </a:prstGeom>
          <a:noFill/>
        </p:spPr>
        <p:txBody>
          <a:bodyPr wrap="square" rtlCol="0">
            <a:spAutoFit/>
          </a:bodyPr>
          <a:lstStyle/>
          <a:p>
            <a:r>
              <a:rPr lang="en-US" sz="1100" dirty="0" smtClean="0"/>
              <a:t>Source: Department of Public Instruction</a:t>
            </a:r>
            <a:endParaRPr lang="en-US" sz="1100" dirty="0"/>
          </a:p>
        </p:txBody>
      </p:sp>
    </p:spTree>
    <p:extLst>
      <p:ext uri="{BB962C8B-B14F-4D97-AF65-F5344CB8AC3E}">
        <p14:creationId xmlns:p14="http://schemas.microsoft.com/office/powerpoint/2010/main" val="2713510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Key Local Factors</a:t>
            </a:r>
            <a:endParaRPr lang="en-US" dirty="0"/>
          </a:p>
        </p:txBody>
      </p:sp>
      <p:graphicFrame>
        <p:nvGraphicFramePr>
          <p:cNvPr id="4" name="Diagram 3"/>
          <p:cNvGraphicFramePr/>
          <p:nvPr>
            <p:extLst>
              <p:ext uri="{D42A27DB-BD31-4B8C-83A1-F6EECF244321}">
                <p14:modId xmlns:p14="http://schemas.microsoft.com/office/powerpoint/2010/main" val="2827847658"/>
              </p:ext>
            </p:extLst>
          </p:nvPr>
        </p:nvGraphicFramePr>
        <p:xfrm>
          <a:off x="525217" y="1130282"/>
          <a:ext cx="6069724" cy="3578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7"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3470590" y="2846239"/>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6388884" y="2609223"/>
            <a:ext cx="3256420" cy="2872506"/>
            <a:chOff x="6388884" y="2609223"/>
            <a:chExt cx="3256420" cy="2872506"/>
          </a:xfrm>
        </p:grpSpPr>
        <p:pic>
          <p:nvPicPr>
            <p:cNvPr id="10250" name="Picture 10" descr="Image result for POST IT NOT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388884" y="2609223"/>
              <a:ext cx="3256420" cy="28725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25171">
              <a:off x="7289043" y="3421983"/>
              <a:ext cx="1456100" cy="1081578"/>
            </a:xfrm>
            <a:prstGeom prst="rect">
              <a:avLst/>
            </a:prstGeom>
            <a:noFill/>
            <a:ln cap="rnd">
              <a:noFill/>
            </a:ln>
          </p:spPr>
          <p:txBody>
            <a:bodyPr wrap="square" rtlCol="0">
              <a:spAutoFit/>
            </a:bodyPr>
            <a:lstStyle/>
            <a:p>
              <a:pPr algn="ctr"/>
              <a:r>
                <a:rPr lang="en-US" dirty="0" smtClean="0"/>
                <a:t>Membership converts variables to per-pupil $s.</a:t>
              </a:r>
              <a:endParaRPr lang="en-US" dirty="0"/>
            </a:p>
          </p:txBody>
        </p:sp>
      </p:grpSp>
      <p:pic>
        <p:nvPicPr>
          <p:cNvPr id="10244" name="Picture 4" descr="Image result for property"/>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1918386" y="2091979"/>
            <a:ext cx="1208141" cy="8047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shared costs"/>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499488" y="2896766"/>
            <a:ext cx="1348743" cy="82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Factor: Equalized Property Value</a:t>
            </a:r>
            <a:endParaRPr lang="en-US" sz="2800" b="1" u="sng"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5" name="Rectangle 3"/>
          <p:cNvSpPr txBox="1">
            <a:spLocks noChangeArrowheads="1"/>
          </p:cNvSpPr>
          <p:nvPr/>
        </p:nvSpPr>
        <p:spPr>
          <a:xfrm>
            <a:off x="506183" y="1014046"/>
            <a:ext cx="7281984" cy="3725008"/>
          </a:xfrm>
          <a:prstGeom prst="rect">
            <a:avLst/>
          </a:prstGeom>
        </p:spPr>
        <p:txBody>
          <a:bodyPr>
            <a:noAutofit/>
          </a:bodyPr>
          <a:lstStyle/>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rPr>
              <a:t>Property tax base is used to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rPr>
              <a:t>determine district wealth and ability to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rPr>
              <a:t>support district expenditures.</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endPar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endParaRP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Uses </a:t>
            </a:r>
            <a:r>
              <a:rPr kumimoji="0" lang="en-US" sz="1800" b="0" i="0" u="sng"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Equalized</a:t>
            </a:r>
            <a:r>
              <a:rPr kumimoji="0" lang="en-US" sz="1800" b="0" i="0" u="none"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 Valuation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or </a:t>
            </a:r>
            <a:r>
              <a:rPr kumimoji="0" lang="en-US" sz="1800" b="0" i="0" u="sng"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Fair Market Value</a:t>
            </a:r>
            <a:r>
              <a:rPr kumimoji="0" lang="en-US" sz="1800" b="0" i="0" u="none"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a:t>
            </a:r>
            <a:r>
              <a:rPr kumimoji="0" lang="en-US" sz="1800" b="0" i="0"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NOT</a:t>
            </a:r>
            <a:r>
              <a:rPr kumimoji="0" lang="en-US" sz="1800" b="0" i="0" u="none" strike="noStrike" kern="1200" cap="none" spc="0" normalizeH="0" baseline="0" noProof="0" dirty="0" smtClean="0">
                <a:ln>
                  <a:noFill/>
                </a:ln>
                <a:solidFill>
                  <a:srgbClr val="FF0000"/>
                </a:solidFill>
                <a:uLnTx/>
                <a:uFillTx/>
                <a:latin typeface="Trebuchet MS" panose="020B0603020202020204" pitchFamily="34" charset="0"/>
                <a:cs typeface="Arial" pitchFamily="34" charset="0"/>
              </a:rPr>
              <a:t> Assessed Value)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endParaRPr lang="en-US" sz="1800" dirty="0" smtClean="0">
              <a:latin typeface="Trebuchet MS" panose="020B0603020202020204" pitchFamily="34" charset="0"/>
              <a:cs typeface="Arial" pitchFamily="34" charset="0"/>
            </a:endParaRP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rPr>
              <a:t>Property va</a:t>
            </a:r>
            <a:r>
              <a:rPr lang="en-US" sz="1800" noProof="0" dirty="0" smtClean="0">
                <a:latin typeface="Trebuchet MS" panose="020B0603020202020204" pitchFamily="34" charset="0"/>
                <a:cs typeface="Arial" pitchFamily="34" charset="0"/>
              </a:rPr>
              <a:t>lues for each district are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1800" noProof="0" dirty="0" smtClean="0">
                <a:latin typeface="Trebuchet MS" panose="020B0603020202020204" pitchFamily="34" charset="0"/>
                <a:cs typeface="Arial" pitchFamily="34" charset="0"/>
              </a:rPr>
              <a:t>certified in May each year</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1800" noProof="0" dirty="0" smtClean="0">
                <a:latin typeface="Trebuchet MS" panose="020B0603020202020204" pitchFamily="34" charset="0"/>
                <a:cs typeface="Arial" pitchFamily="34" charset="0"/>
              </a:rPr>
              <a:t>by the WI Department</a:t>
            </a:r>
            <a:r>
              <a:rPr lang="en-US" sz="1800" dirty="0" smtClean="0">
                <a:latin typeface="Trebuchet MS" panose="020B0603020202020204" pitchFamily="34" charset="0"/>
                <a:cs typeface="Arial" pitchFamily="34" charset="0"/>
              </a:rPr>
              <a:t> </a:t>
            </a:r>
            <a:r>
              <a:rPr lang="en-US" sz="1800" noProof="0" dirty="0" smtClean="0">
                <a:latin typeface="Trebuchet MS" panose="020B0603020202020204" pitchFamily="34" charset="0"/>
                <a:cs typeface="Arial" pitchFamily="34" charset="0"/>
              </a:rPr>
              <a:t>of Revenue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1800" noProof="0" dirty="0" smtClean="0">
                <a:latin typeface="Trebuchet MS" panose="020B0603020202020204" pitchFamily="34" charset="0"/>
                <a:cs typeface="Arial" pitchFamily="34" charset="0"/>
              </a:rPr>
              <a:t> and used in the subsequent year’s aid</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1800" noProof="0" dirty="0" smtClean="0">
                <a:latin typeface="Trebuchet MS" panose="020B0603020202020204" pitchFamily="34" charset="0"/>
                <a:cs typeface="Arial" pitchFamily="34" charset="0"/>
              </a:rPr>
              <a:t>calculations.</a:t>
            </a:r>
            <a:endParaRPr kumimoji="0" lang="en-US" sz="1800" b="0" i="0" u="none" strike="noStrike" kern="1200" cap="none" spc="0" normalizeH="0" baseline="0" noProof="0" dirty="0" smtClean="0">
              <a:ln>
                <a:noFill/>
              </a:ln>
              <a:solidFill>
                <a:schemeClr val="tx1"/>
              </a:solidFill>
              <a:uLnTx/>
              <a:uFillTx/>
              <a:latin typeface="Trebuchet MS" panose="020B0603020202020204" pitchFamily="34" charset="0"/>
              <a:cs typeface="Arial" pitchFamily="34" charset="0"/>
            </a:endParaRPr>
          </a:p>
        </p:txBody>
      </p:sp>
      <p:pic>
        <p:nvPicPr>
          <p:cNvPr id="18" name="Picture 4" descr="Image result for property"/>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6823044" y="3555124"/>
            <a:ext cx="2183067" cy="145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94640"/>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ppt/theme/themeOverride2.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7902</TotalTime>
  <Words>2341</Words>
  <Application>Microsoft Office PowerPoint</Application>
  <PresentationFormat>On-screen Show (16:9)</PresentationFormat>
  <Paragraphs>554</Paragraphs>
  <Slides>44</Slides>
  <Notes>19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7" baseType="lpstr">
      <vt:lpstr>Arial</vt:lpstr>
      <vt:lpstr>Calibri</vt:lpstr>
      <vt:lpstr>Gadget</vt:lpstr>
      <vt:lpstr>Garamond</vt:lpstr>
      <vt:lpstr>Lato</vt:lpstr>
      <vt:lpstr>Lato Black</vt:lpstr>
      <vt:lpstr>Shonar Bangla</vt:lpstr>
      <vt:lpstr>Times New Roman</vt:lpstr>
      <vt:lpstr>Trebuchet MS</vt:lpstr>
      <vt:lpstr>Wingdings</vt:lpstr>
      <vt:lpstr>Wingdings 2</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Kucharz, Karen A.   DPI</cp:lastModifiedBy>
  <cp:revision>240</cp:revision>
  <cp:lastPrinted>2018-01-13T21:55:46Z</cp:lastPrinted>
  <dcterms:created xsi:type="dcterms:W3CDTF">2016-02-23T19:34:17Z</dcterms:created>
  <dcterms:modified xsi:type="dcterms:W3CDTF">2018-02-14T19:28:11Z</dcterms:modified>
</cp:coreProperties>
</file>