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330" r:id="rId5"/>
    <p:sldId id="331" r:id="rId6"/>
    <p:sldId id="332" r:id="rId7"/>
    <p:sldId id="337" r:id="rId8"/>
    <p:sldId id="350" r:id="rId9"/>
    <p:sldId id="354" r:id="rId10"/>
    <p:sldId id="338" r:id="rId11"/>
    <p:sldId id="335" r:id="rId12"/>
    <p:sldId id="339" r:id="rId13"/>
    <p:sldId id="323" r:id="rId14"/>
    <p:sldId id="325" r:id="rId15"/>
    <p:sldId id="321" r:id="rId16"/>
    <p:sldId id="324" r:id="rId17"/>
    <p:sldId id="326" r:id="rId18"/>
    <p:sldId id="328" r:id="rId19"/>
    <p:sldId id="329" r:id="rId20"/>
    <p:sldId id="355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57" r:id="rId29"/>
    <p:sldId id="349" r:id="rId30"/>
    <p:sldId id="356" r:id="rId31"/>
    <p:sldId id="340" r:id="rId32"/>
    <p:sldId id="351" r:id="rId33"/>
    <p:sldId id="352" r:id="rId34"/>
    <p:sldId id="353" r:id="rId35"/>
    <p:sldId id="334" r:id="rId3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6A5A"/>
    <a:srgbClr val="096319"/>
    <a:srgbClr val="000000"/>
    <a:srgbClr val="0E0FC8"/>
    <a:srgbClr val="05CDD7"/>
    <a:srgbClr val="5639D4"/>
    <a:srgbClr val="23C83F"/>
    <a:srgbClr val="119EDA"/>
    <a:srgbClr val="1F2264"/>
    <a:srgbClr val="188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38" autoAdjust="0"/>
    <p:restoredTop sz="82122" autoAdjust="0"/>
  </p:normalViewPr>
  <p:slideViewPr>
    <p:cSldViewPr snapToGrid="0">
      <p:cViewPr varScale="1">
        <p:scale>
          <a:sx n="92" d="100"/>
          <a:sy n="92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1830" y="-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Economically Disadvantaged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Economically Disadvantaged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380776"/>
        <c:axId val="252381168"/>
      </c:barChart>
      <c:catAx>
        <c:axId val="252380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2381168"/>
        <c:crosses val="autoZero"/>
        <c:auto val="1"/>
        <c:lblAlgn val="ctr"/>
        <c:lblOffset val="100"/>
        <c:noMultiLvlLbl val="0"/>
      </c:catAx>
      <c:valAx>
        <c:axId val="252381168"/>
        <c:scaling>
          <c:orientation val="minMax"/>
          <c:max val="2800"/>
          <c:min val="2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Mean Scale Score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80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Economically Disadvantaged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Economically Disadvantaged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381952"/>
        <c:axId val="252382344"/>
      </c:barChart>
      <c:catAx>
        <c:axId val="25238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2382344"/>
        <c:crosses val="autoZero"/>
        <c:auto val="1"/>
        <c:lblAlgn val="ctr"/>
        <c:lblOffset val="100"/>
        <c:noMultiLvlLbl val="0"/>
      </c:catAx>
      <c:valAx>
        <c:axId val="252382344"/>
        <c:scaling>
          <c:orientation val="minMax"/>
          <c:max val="2800"/>
          <c:min val="2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Mean Scale Score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819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Economically Disadvantaged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2600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Economically Disadvantaged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</c:formatCode>
                <c:ptCount val="1"/>
                <c:pt idx="0">
                  <c:v>2536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2383128"/>
        <c:axId val="252383520"/>
      </c:barChart>
      <c:catAx>
        <c:axId val="252383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2383520"/>
        <c:crosses val="autoZero"/>
        <c:auto val="1"/>
        <c:lblAlgn val="ctr"/>
        <c:lblOffset val="100"/>
        <c:noMultiLvlLbl val="0"/>
      </c:catAx>
      <c:valAx>
        <c:axId val="252383520"/>
        <c:scaling>
          <c:orientation val="minMax"/>
          <c:max val="2800"/>
          <c:min val="22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Mean Scale Score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383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Economically Disadvantaged - Economically Disadvantaged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531984"/>
        <c:axId val="207532376"/>
      </c:barChart>
      <c:catAx>
        <c:axId val="207531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532376"/>
        <c:crosses val="autoZero"/>
        <c:auto val="1"/>
        <c:lblAlgn val="ctr"/>
        <c:lblOffset val="100"/>
        <c:noMultiLvlLbl val="0"/>
      </c:catAx>
      <c:valAx>
        <c:axId val="207532376"/>
        <c:scaling>
          <c:orientation val="minMax"/>
          <c:max val="2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Gap Measured in Scale Score Points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31984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Economically Disadvantaged - Economically Disadvantaged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943136"/>
        <c:axId val="207533944"/>
      </c:barChart>
      <c:catAx>
        <c:axId val="206943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7533944"/>
        <c:crosses val="autoZero"/>
        <c:auto val="1"/>
        <c:lblAlgn val="ctr"/>
        <c:lblOffset val="100"/>
        <c:noMultiLvlLbl val="0"/>
      </c:catAx>
      <c:valAx>
        <c:axId val="207533944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Gap Measured in</a:t>
                </a:r>
                <a:r>
                  <a:rPr lang="en-US" baseline="0" dirty="0" smtClean="0">
                    <a:solidFill>
                      <a:schemeClr val="bg1"/>
                    </a:solidFill>
                  </a:rPr>
                  <a:t> Effect Size Units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943136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Economically Disadvantaged - Economically Disadvantaged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534728"/>
        <c:axId val="256483376"/>
      </c:barChart>
      <c:catAx>
        <c:axId val="207534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6483376"/>
        <c:crosses val="autoZero"/>
        <c:auto val="1"/>
        <c:lblAlgn val="ctr"/>
        <c:lblOffset val="100"/>
        <c:noMultiLvlLbl val="0"/>
      </c:catAx>
      <c:valAx>
        <c:axId val="256483376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Gap Measured in</a:t>
                </a:r>
                <a:r>
                  <a:rPr lang="en-US" baseline="0" dirty="0" smtClean="0">
                    <a:solidFill>
                      <a:schemeClr val="bg1"/>
                    </a:solidFill>
                  </a:rPr>
                  <a:t> Effect Size Units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53472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pPr>
              <a:defRPr/>
            </a:pPr>
            <a:fld id="{EFD94392-0EC6-487E-A323-3AAB8EFF1E88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pPr>
              <a:defRPr/>
            </a:pPr>
            <a:fld id="{B8DB3C69-16F6-466A-B3B3-DB0E2089E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459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we are, our connection to WISEdash and WISExplore.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83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2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58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6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98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94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19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16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Positive effect size reflects the achievement gap (the</a:t>
            </a:r>
            <a:r>
              <a:rPr lang="en-US" baseline="0" dirty="0" smtClean="0"/>
              <a:t> problem).</a:t>
            </a:r>
          </a:p>
          <a:p>
            <a:r>
              <a:rPr lang="en-US" baseline="0" dirty="0" smtClean="0"/>
              <a:t>Negative effect size means the target group is outperforming comparison group (closing/reversing the gap).</a:t>
            </a:r>
          </a:p>
          <a:p>
            <a:r>
              <a:rPr lang="en-US" baseline="0" dirty="0" smtClean="0"/>
              <a:t>Zero effect size means there is no gap (yay).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4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79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Influential in social sciences but controversial</a:t>
            </a:r>
            <a:r>
              <a:rPr lang="en-US" baseline="0" dirty="0" smtClean="0"/>
              <a:t> in education circles.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97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agenda.</a:t>
            </a:r>
            <a:r>
              <a:rPr lang="en-US" baseline="0" dirty="0" smtClean="0"/>
              <a:t> We’ll explain the dashboard in detail, provide time for you to explore the dashboard at your tables, as well as have some table discussions before a large group discussion and address any final questions at the 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905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that Jacob Cohen’s work is influential</a:t>
            </a:r>
            <a:r>
              <a:rPr lang="en-US" baseline="0" dirty="0" smtClean="0"/>
              <a:t> in social science, but likely not totally appropriate for education purposes. It’s tempting to look for benchmarks. In this case, it’s probably best to reference the What Works Clearinghouse.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1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48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37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 smtClean="0"/>
              <a:t>Scale scores are not comparable across tests so it allows us to make comparisons across tests (different measures).</a:t>
            </a:r>
          </a:p>
          <a:p>
            <a:pPr algn="l"/>
            <a:r>
              <a:rPr lang="en-US" sz="1200" dirty="0" smtClean="0"/>
              <a:t>Then it also allows users to compare the effect size to literature (like Hattie) so that it can users can take appropriate action.</a:t>
            </a:r>
          </a:p>
          <a:p>
            <a:pPr algn="l"/>
            <a:r>
              <a:rPr lang="en-US" sz="1200" dirty="0" smtClean="0"/>
              <a:t>Can make misjudgments especially when changing tests.</a:t>
            </a:r>
          </a:p>
          <a:p>
            <a:pPr algn="l"/>
            <a:r>
              <a:rPr lang="en-US" sz="1200" dirty="0" smtClean="0"/>
              <a:t>Good thing to do but it is complex.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dirty="0" smtClean="0"/>
              <a:t>Scale scores are not comparable across tests so it allows us to make comparisons across tests (different measures).</a:t>
            </a:r>
          </a:p>
          <a:p>
            <a:pPr algn="l"/>
            <a:r>
              <a:rPr lang="en-US" sz="1200" dirty="0" smtClean="0"/>
              <a:t>Then it also allows users to compare the effect size to literature (like Hattie) so that it can users can take appropriate action.</a:t>
            </a:r>
          </a:p>
          <a:p>
            <a:pPr algn="l"/>
            <a:r>
              <a:rPr lang="en-US" sz="1200" dirty="0" smtClean="0"/>
              <a:t>Can make misjudgments especially when changing tests.</a:t>
            </a:r>
          </a:p>
          <a:p>
            <a:pPr algn="l"/>
            <a:r>
              <a:rPr lang="en-US" sz="1200" dirty="0" smtClean="0"/>
              <a:t>Good thing to do but it is complex.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30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</a:t>
            </a:r>
            <a:r>
              <a:rPr lang="en-US" baseline="0" dirty="0" smtClean="0"/>
              <a:t> to switch over to WISEdash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41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Amy [30 mins total]</a:t>
            </a:r>
          </a:p>
          <a:p>
            <a:pPr lvl="0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that we all know how to navigate and interpret the achievement gap dashboard, we’d like you to explore the dashboard and begin some planning as coaches.  </a:t>
            </a:r>
          </a:p>
          <a:p>
            <a:pPr lvl="0"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191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your table, please walk through these two</a:t>
            </a:r>
            <a:r>
              <a:rPr lang="en-US" baseline="0" dirty="0" smtClean="0"/>
              <a:t> tasks</a:t>
            </a:r>
            <a:r>
              <a:rPr lang="en-US" dirty="0" smtClean="0"/>
              <a:t>. We’ll take 15 minutes to do this.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 note that we will be asking you about what you might need to know from us after these activities,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feel free to note those off to the side. </a:t>
            </a:r>
            <a:r>
              <a:rPr lang="en-US" dirty="0" smtClean="0"/>
              <a:t>OEA will circulate and then I’ll call you back together. </a:t>
            </a:r>
          </a:p>
          <a:p>
            <a:endParaRPr lang="en-US" dirty="0" smtClean="0"/>
          </a:p>
          <a:p>
            <a:pPr lvl="0" rtl="0" fontAlgn="base"/>
            <a:r>
              <a:rPr lang="en-US" sz="1200" b="0" i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circulate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possible ideas: </a:t>
            </a:r>
            <a:endParaRPr lang="en-US" sz="1200" b="0" i="1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Try changing</a:t>
            </a:r>
            <a:r>
              <a:rPr lang="en-US" baseline="0" dirty="0" smtClean="0"/>
              <a:t> the comparison group. Remember you can back your way out if you’re getting confused – just check the assessment dashboards. </a:t>
            </a:r>
            <a:endParaRPr lang="en-US" dirty="0" smtClean="0"/>
          </a:p>
          <a:p>
            <a:r>
              <a:rPr lang="en-US" dirty="0" smtClean="0"/>
              <a:t>Try finding </a:t>
            </a:r>
            <a:r>
              <a:rPr lang="en-US" sz="1200" dirty="0" smtClean="0"/>
              <a:t>an example where no gap exists (zero effect size)? Can you find an example of negative effect size?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97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mins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9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[10 mins]</a:t>
            </a:r>
          </a:p>
          <a:p>
            <a:r>
              <a:rPr lang="en-US" dirty="0" smtClean="0"/>
              <a:t>In order to introduce</a:t>
            </a:r>
            <a:r>
              <a:rPr lang="en-US" baseline="0" dirty="0" smtClean="0"/>
              <a:t> and explain this dashboard as coaches, what else do you need from us? </a:t>
            </a:r>
          </a:p>
          <a:p>
            <a:r>
              <a:rPr lang="en-US" baseline="0" dirty="0" smtClean="0"/>
              <a:t>Any final questions?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7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we did it. </a:t>
            </a:r>
            <a:r>
              <a:rPr lang="en-US" sz="1200" dirty="0" smtClean="0"/>
              <a:t>Problem is well known. What to do about it and understanding the data behind it is not well known.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Make the</a:t>
            </a:r>
            <a:r>
              <a:rPr lang="en-US" baseline="0" dirty="0" smtClean="0"/>
              <a:t> case for effect size dashboard.</a:t>
            </a:r>
          </a:p>
          <a:p>
            <a:endParaRPr lang="en-US" sz="1200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9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contact information if you have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4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often talk about our state achievement gap. As more attention is drawn to achievement gaps (PEFA), it becomes even more critical to understand the achievement gap data.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an achievement gap dashboard?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enable discussion of achievement gaps 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across assessments.</a:t>
            </a:r>
          </a:p>
          <a:p>
            <a:pPr lvl="1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-This is one of the values of effect size; it allows for comparisons across different measures</a:t>
            </a:r>
          </a:p>
          <a:p>
            <a:pPr lvl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-This is helpful now, as we face three different general education assessments over three years.</a:t>
            </a: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-It will remain helpful in the longer term, as we can explore effect size relationships with different data (e.g., graduation)</a:t>
            </a:r>
          </a:p>
          <a:p>
            <a:pPr lvl="1"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help districts focus their school improvement planning.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1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new. Released the dashboard</a:t>
            </a:r>
            <a:r>
              <a:rPr lang="en-US" baseline="0" dirty="0" smtClean="0"/>
              <a:t> last month (4/28/16). Provided two things: Google form for feedback and the About the Data page with some resources, which will include today’s PPT.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About the Data: http://dpi.wi.gov/wisedash/districts/about-data/achievement-gap</a:t>
            </a:r>
          </a:p>
          <a:p>
            <a:r>
              <a:rPr lang="en-US" baseline="0" dirty="0" smtClean="0"/>
              <a:t>Google Feedback Form: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showing the navigation</a:t>
            </a:r>
            <a:r>
              <a:rPr lang="en-US" baseline="0" dirty="0" smtClean="0"/>
              <a:t> or just jump to the demo site. 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what is new/how it is new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Simple attendance rate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59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29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Same terminology that is used in Closing Gaps.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B3C69-16F6-466A-B3B3-DB0E2089E1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9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557C1-5F6C-45FA-BF00-FA3393B52152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A1AF-0FAF-4A43-BF78-FFD67272E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A7B3-B36C-45AF-A0D5-195A2ED8EEF1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7F450-B010-44F3-A87C-A52A6F362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2F6B-04C2-4D48-84CC-8B68B19FCD8F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CE99B-75FC-4C07-9182-8D8CEE233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415E-5B39-4CD8-A8E4-32608CD6D61F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1DD7-576A-4572-9584-7E1C72719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B72CD-9738-4307-983B-810B3FBFC3F3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A02BE-CE23-4449-BB2F-1CABC1927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D289-C583-4BF2-8E87-21AE747C48CC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101D5-1458-4871-B908-3E0241C4C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7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6C59D-F18C-4773-9645-551455268564}" type="datetimeFigureOut">
              <a:rPr lang="en-US"/>
              <a:pPr>
                <a:defRPr/>
              </a:pPr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B01E32-8237-40D5-A2A8-5E73551FA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DPIlogo.jpg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21600" y="6161238"/>
            <a:ext cx="1287780" cy="61903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Gadget"/>
          <a:ea typeface="+mj-ea"/>
          <a:cs typeface="Gadget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es.ed.gov/ncee/wwc/pdf/reference_resources/wwc_procedures_v3_0_standards_handbook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pi.wi.gov/accountability/staff-directory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oeamail@dpi.wi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906982"/>
            <a:ext cx="6400800" cy="1752600"/>
          </a:xfrm>
        </p:spPr>
        <p:txBody>
          <a:bodyPr/>
          <a:lstStyle/>
          <a:p>
            <a:r>
              <a:rPr lang="en-US" sz="2000" dirty="0" err="1" smtClean="0"/>
              <a:t>WISEcoach</a:t>
            </a:r>
            <a:r>
              <a:rPr lang="en-US" sz="2000" dirty="0" smtClean="0"/>
              <a:t> </a:t>
            </a:r>
            <a:r>
              <a:rPr lang="en-US" sz="2000" dirty="0" smtClean="0"/>
              <a:t>Training</a:t>
            </a:r>
          </a:p>
          <a:p>
            <a:r>
              <a:rPr lang="en-US" sz="2000" dirty="0" smtClean="0"/>
              <a:t>June 2, 2016</a:t>
            </a:r>
          </a:p>
          <a:p>
            <a:r>
              <a:rPr lang="en-US" sz="2000" dirty="0" smtClean="0"/>
              <a:t>Wisconsin Dells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231717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</a:rPr>
              <a:t>Achievement </a:t>
            </a:r>
            <a:r>
              <a:rPr lang="en-US" sz="4000" b="1" dirty="0" smtClean="0">
                <a:solidFill>
                  <a:schemeClr val="tx1"/>
                </a:solidFill>
              </a:rPr>
              <a:t>Gap Dashboard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41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3099199040"/>
              </p:ext>
            </p:extLst>
          </p:nvPr>
        </p:nvGraphicFramePr>
        <p:xfrm>
          <a:off x="1524000" y="24111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One Way to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a Gap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6355078" y="4092166"/>
            <a:ext cx="274320" cy="1886198"/>
          </a:xfrm>
          <a:prstGeom prst="rightBrac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6977043" y="4624758"/>
            <a:ext cx="1524163" cy="413500"/>
          </a:xfrm>
          <a:prstGeom prst="borderCallout1">
            <a:avLst>
              <a:gd name="adj1" fmla="val 51691"/>
              <a:gd name="adj2" fmla="val -2099"/>
              <a:gd name="adj3" fmla="val 88383"/>
              <a:gd name="adj4" fmla="val -18495"/>
            </a:avLst>
          </a:prstGeom>
          <a:solidFill>
            <a:schemeClr val="tx1"/>
          </a:solidFill>
          <a:ln>
            <a:solidFill>
              <a:srgbClr val="09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Target 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403155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One group is the “target group.”</a:t>
            </a: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other is the “comparison group.”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579419" y="5105981"/>
            <a:ext cx="2126056" cy="413500"/>
          </a:xfrm>
          <a:prstGeom prst="borderCallout1">
            <a:avLst>
              <a:gd name="adj1" fmla="val -51214"/>
              <a:gd name="adj2" fmla="val 124186"/>
              <a:gd name="adj3" fmla="val 55541"/>
              <a:gd name="adj4" fmla="val 102680"/>
            </a:avLst>
          </a:prstGeom>
          <a:solidFill>
            <a:schemeClr val="tx1"/>
          </a:solidFill>
          <a:ln>
            <a:solidFill>
              <a:srgbClr val="09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Comparison 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3285957" y="3730336"/>
            <a:ext cx="274320" cy="2248028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07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One Way to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a Gap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22883434"/>
              </p:ext>
            </p:extLst>
          </p:nvPr>
        </p:nvGraphicFramePr>
        <p:xfrm>
          <a:off x="1524000" y="24111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ight Brace 13"/>
          <p:cNvSpPr/>
          <p:nvPr/>
        </p:nvSpPr>
        <p:spPr>
          <a:xfrm>
            <a:off x="5105700" y="3719944"/>
            <a:ext cx="274320" cy="322991"/>
          </a:xfrm>
          <a:prstGeom prst="rightBrac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5737928" y="2863466"/>
            <a:ext cx="1524163" cy="1116712"/>
          </a:xfrm>
          <a:prstGeom prst="borderCallout1">
            <a:avLst>
              <a:gd name="adj1" fmla="val 51691"/>
              <a:gd name="adj2" fmla="val -2099"/>
              <a:gd name="adj3" fmla="val 88383"/>
              <a:gd name="adj4" fmla="val -18495"/>
            </a:avLst>
          </a:prstGeom>
          <a:solidFill>
            <a:schemeClr val="tx1"/>
          </a:solidFill>
          <a:ln>
            <a:solidFill>
              <a:srgbClr val="09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4 point gap between the groups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383219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gap is calculated by subtracting the target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group (economically disadvantaged) </a:t>
            </a:r>
            <a:b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from </a:t>
            </a:r>
            <a:r>
              <a:rPr 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comparison </a:t>
            </a:r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group (not economically disadvantaged).</a:t>
            </a:r>
          </a:p>
          <a:p>
            <a:r>
              <a:rPr lang="en-US" sz="1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gap is 2600 - 2536 = 64.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111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64999070"/>
              </p:ext>
            </p:extLst>
          </p:nvPr>
        </p:nvGraphicFramePr>
        <p:xfrm>
          <a:off x="1524000" y="24111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A Second Way to Show a Gap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5775645" y="4935681"/>
            <a:ext cx="274320" cy="1030093"/>
          </a:xfrm>
          <a:prstGeom prst="rightBrac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6397609" y="4511580"/>
            <a:ext cx="1524163" cy="1116712"/>
          </a:xfrm>
          <a:prstGeom prst="borderCallout1">
            <a:avLst>
              <a:gd name="adj1" fmla="val 51691"/>
              <a:gd name="adj2" fmla="val -2099"/>
              <a:gd name="adj3" fmla="val 80939"/>
              <a:gd name="adj4" fmla="val -19177"/>
            </a:avLst>
          </a:prstGeom>
          <a:solidFill>
            <a:schemeClr val="tx1"/>
          </a:solidFill>
          <a:ln>
            <a:solidFill>
              <a:srgbClr val="09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6</a:t>
            </a:r>
            <a:r>
              <a:rPr lang="en-US" dirty="0" smtClean="0">
                <a:solidFill>
                  <a:schemeClr val="bg1"/>
                </a:solidFill>
              </a:rPr>
              <a:t>4 point gap between the groups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383219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this chart, the bar represents the gap instead of group score.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426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A Third Way to Show a Gap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714268660"/>
              </p:ext>
            </p:extLst>
          </p:nvPr>
        </p:nvGraphicFramePr>
        <p:xfrm>
          <a:off x="1524000" y="24111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ight Brace 13"/>
          <p:cNvSpPr/>
          <p:nvPr/>
        </p:nvSpPr>
        <p:spPr>
          <a:xfrm>
            <a:off x="5775645" y="4873336"/>
            <a:ext cx="274320" cy="1111827"/>
          </a:xfrm>
          <a:prstGeom prst="rightBrac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6397609" y="4502523"/>
            <a:ext cx="1524163" cy="1116712"/>
          </a:xfrm>
          <a:prstGeom prst="borderCallout1">
            <a:avLst>
              <a:gd name="adj1" fmla="val 51691"/>
              <a:gd name="adj2" fmla="val -2099"/>
              <a:gd name="adj3" fmla="val 88383"/>
              <a:gd name="adj4" fmla="val -18495"/>
            </a:avLst>
          </a:prstGeom>
          <a:solidFill>
            <a:schemeClr val="tx1"/>
          </a:solidFill>
          <a:ln>
            <a:solidFill>
              <a:srgbClr val="09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0.67 effect size unit gap between the groups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38703" y="1310482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this chart, the bar again represents the gap </a:t>
            </a:r>
            <a:b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but is in effect size units (standard deviations) </a:t>
            </a:r>
            <a:b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instead of scale score points.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925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What is an Effect Size?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383219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Effect size is based on standard deviation, a measurement of the spread of a distribution.</a:t>
            </a:r>
            <a:endParaRPr lang="en-US" sz="28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large standard deviation means the distribution is more spread out.</a:t>
            </a:r>
          </a:p>
        </p:txBody>
      </p:sp>
      <p:pic>
        <p:nvPicPr>
          <p:cNvPr id="2054" name="Picture 6" descr="http://img.sparknotes.com/content/testprep/bookimgs/gre/0010/MR-66_new_fm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78" y="3519565"/>
            <a:ext cx="4213894" cy="270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50670" y="5998977"/>
            <a:ext cx="1330702" cy="22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www.sparknotes.com</a:t>
            </a:r>
            <a:r>
              <a:rPr lang="en-US" sz="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sz="8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606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What is an Effect Size?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383219"/>
            <a:ext cx="8599126" cy="185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To calculate effect size, </a:t>
            </a:r>
          </a:p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subtract the mean of the target group from the mean of the comparison group. </a:t>
            </a:r>
          </a:p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Then divide by the state-level standard deviation of the comparison group.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5657" y="4298774"/>
                <a:ext cx="6978962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𝐸𝑓𝑓𝑒𝑐𝑡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𝐶𝑜𝑚𝑝𝑎𝑟𝑖𝑠𝑜𝑛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𝐺𝑟𝑜𝑢𝑝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𝐷𝑒𝑣𝑖𝑎𝑡𝑖𝑜𝑛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𝐶𝑜𝑚𝑝𝑎𝑟𝑖𝑠𝑜𝑛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57" y="4298774"/>
                <a:ext cx="6978962" cy="586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7651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What is an Effect Size?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404001"/>
            <a:ext cx="8599126" cy="139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If the </a:t>
            </a:r>
            <a:r>
              <a:rPr lang="en-US" sz="18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school-level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mean of the </a:t>
            </a:r>
            <a:r>
              <a:rPr lang="en-US" sz="18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not economically disadvantaged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group is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2600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 the </a:t>
            </a:r>
            <a:r>
              <a:rPr lang="en-US" sz="18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school-level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mean of the </a:t>
            </a:r>
            <a:r>
              <a:rPr lang="en-US" sz="18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economically disadvantaged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group is </a:t>
            </a:r>
            <a:r>
              <a:rPr lang="en-US" sz="1800" dirty="0" smtClean="0">
                <a:solidFill>
                  <a:schemeClr val="accent1"/>
                </a:solidFill>
              </a:rPr>
              <a:t>2536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and the </a:t>
            </a:r>
            <a:r>
              <a:rPr lang="en-US" sz="18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state-level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standard deviation </a:t>
            </a:r>
          </a:p>
          <a:p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of the </a:t>
            </a:r>
            <a:r>
              <a:rPr lang="en-US" sz="18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not economically disadvantaged 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group is </a:t>
            </a:r>
            <a:r>
              <a:rPr lang="en-US" sz="1800" dirty="0" smtClean="0">
                <a:solidFill>
                  <a:srgbClr val="7030A0"/>
                </a:solidFill>
              </a:rPr>
              <a:t>96</a:t>
            </a:r>
            <a:r>
              <a:rPr lang="en-US" sz="1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65" y="2980346"/>
                <a:ext cx="9041258" cy="6519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𝐸𝑓𝑓𝑒𝑐𝑡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sz="2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𝑁𝑜𝑡</m:t>
                              </m:r>
                              <m: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𝐸𝑐𝑜𝑛</m:t>
                              </m:r>
                              <m: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𝐷𝑖𝑠𝑎𝑑𝑣𝑎𝑛𝑡𝑎𝑔𝑒𝑑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𝐸𝑐𝑜𝑛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𝐷𝑖𝑠𝑎𝑑𝑣𝑎𝑛𝑡𝑎𝑔𝑒𝑑</m:t>
                          </m:r>
                          <m:r>
                            <a:rPr lang="en-US" sz="20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𝐷𝑒𝑣𝑖𝑎𝑡𝑖𝑜𝑛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𝑁𝑜𝑡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𝐸𝑐𝑜𝑛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𝐷𝑖𝑠𝑎𝑑𝑣𝑎𝑛𝑡𝑎𝑔𝑒𝑑</m:t>
                          </m:r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5" y="2980346"/>
                <a:ext cx="9041258" cy="6519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5780" y="4071506"/>
                <a:ext cx="7792439" cy="4415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𝐸𝑓𝑓𝑒𝑐𝑡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𝑆𝑖𝑧𝑒</m:t>
                    </m:r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2600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2536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96</m:t>
                        </m:r>
                      </m:den>
                    </m:f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=0.67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𝑠𝑡𝑎𝑛𝑑𝑎𝑟𝑑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𝑑𝑒𝑣𝑖𝑎𝑡𝑖𝑜𝑛𝑠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780" y="4071506"/>
                <a:ext cx="7792439" cy="4415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24371"/>
          <a:stretch/>
        </p:blipFill>
        <p:spPr>
          <a:xfrm>
            <a:off x="1671144" y="4731248"/>
            <a:ext cx="5260109" cy="203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845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A Third Way to Show a Gap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1524000" y="24111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ight Brace 13"/>
          <p:cNvSpPr/>
          <p:nvPr/>
        </p:nvSpPr>
        <p:spPr>
          <a:xfrm>
            <a:off x="5775645" y="4873336"/>
            <a:ext cx="274320" cy="1111827"/>
          </a:xfrm>
          <a:prstGeom prst="rightBrac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Callout 1 14"/>
          <p:cNvSpPr/>
          <p:nvPr/>
        </p:nvSpPr>
        <p:spPr>
          <a:xfrm>
            <a:off x="6397609" y="4502523"/>
            <a:ext cx="1524163" cy="1116712"/>
          </a:xfrm>
          <a:prstGeom prst="borderCallout1">
            <a:avLst>
              <a:gd name="adj1" fmla="val 51691"/>
              <a:gd name="adj2" fmla="val -2099"/>
              <a:gd name="adj3" fmla="val 88383"/>
              <a:gd name="adj4" fmla="val -18495"/>
            </a:avLst>
          </a:prstGeom>
          <a:solidFill>
            <a:schemeClr val="tx1"/>
          </a:solidFill>
          <a:ln>
            <a:solidFill>
              <a:srgbClr val="096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0.67 effect size unit gap between the groups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49094" y="1300091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 this chart, the bar again represents the gap </a:t>
            </a:r>
            <a:b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but is in effect size units (standard deviations) </a:t>
            </a:r>
            <a:b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instead of scale score points.</a:t>
            </a: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48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Interpreting Effect Size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2351305"/>
            <a:ext cx="8599126" cy="237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There are two aspects of effect size to consider:</a:t>
            </a:r>
            <a:b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en-US" sz="28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Direction</a:t>
            </a: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4230671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Interpreting Effect Size: Direction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0" y="1614488"/>
            <a:ext cx="9144000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 effect size can be positive or negative. Consider the formula: </a:t>
            </a: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positive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effect size means that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comparison group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is performing </a:t>
            </a:r>
            <a:r>
              <a:rPr lang="en-US" sz="2400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better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than the </a:t>
            </a:r>
            <a:r>
              <a:rPr lang="en-US" sz="2400" dirty="0">
                <a:solidFill>
                  <a:schemeClr val="accent1"/>
                </a:solidFill>
                <a:cs typeface="Arial" charset="0"/>
              </a:rPr>
              <a:t>target group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negative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effect size means that the </a:t>
            </a:r>
            <a:r>
              <a:rPr lang="en-US" sz="2400" dirty="0">
                <a:solidFill>
                  <a:schemeClr val="accent1"/>
                </a:solidFill>
                <a:cs typeface="Arial" charset="0"/>
              </a:rPr>
              <a:t>target group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is performing </a:t>
            </a:r>
            <a:r>
              <a:rPr lang="en-US" sz="2400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better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than the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comparison group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375" y="2427953"/>
                <a:ext cx="8141267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𝐸𝑓𝑓𝑒𝑐𝑡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𝑁𝑜𝑡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𝐸𝑐𝑜𝑛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𝐷𝑖𝑠𝑎𝑑𝑣𝑎𝑛𝑡𝑎𝑔𝑒𝑑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𝐸𝑐𝑜𝑛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𝐷𝑖𝑠𝑎𝑑𝑣𝑎𝑛𝑡𝑎𝑔𝑒𝑑</m:t>
                          </m:r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𝐷𝑒𝑣𝑖𝑎𝑡𝑖𝑜𝑛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𝑁𝑜𝑡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𝐸𝑐𝑜𝑛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𝐷𝑖𝑠𝑎𝑑𝑣𝑎𝑛𝑡𝑎𝑔𝑒𝑑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75" y="2427953"/>
                <a:ext cx="8141267" cy="586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2408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83520"/>
            <a:ext cx="7772400" cy="1470025"/>
          </a:xfrm>
        </p:spPr>
        <p:txBody>
          <a:bodyPr/>
          <a:lstStyle/>
          <a:p>
            <a:r>
              <a:rPr lang="en-US" sz="5600" b="1" dirty="0" smtClean="0"/>
              <a:t>Welcome</a:t>
            </a:r>
            <a:endParaRPr lang="en-US" sz="5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76250" y="1638300"/>
            <a:ext cx="7981950" cy="4171950"/>
          </a:xfrm>
        </p:spPr>
        <p:txBody>
          <a:bodyPr/>
          <a:lstStyle/>
          <a:p>
            <a:endParaRPr lang="en-US" sz="2000" dirty="0"/>
          </a:p>
          <a:p>
            <a:r>
              <a:rPr lang="en-US" dirty="0" smtClean="0"/>
              <a:t>Office </a:t>
            </a:r>
            <a:r>
              <a:rPr lang="en-US" dirty="0"/>
              <a:t>of Educational Accountability</a:t>
            </a:r>
          </a:p>
          <a:p>
            <a:r>
              <a:rPr lang="en-US" dirty="0"/>
              <a:t>http://dpi.wi.gov/accountability</a:t>
            </a:r>
          </a:p>
          <a:p>
            <a:endParaRPr lang="en-US" dirty="0" smtClean="0"/>
          </a:p>
          <a:p>
            <a:r>
              <a:rPr lang="en-US" sz="2000" dirty="0" smtClean="0"/>
              <a:t>Sam Bohrod – Accountability Policy</a:t>
            </a:r>
          </a:p>
          <a:p>
            <a:r>
              <a:rPr lang="en-US" sz="2000" dirty="0" smtClean="0"/>
              <a:t>Amy Marsman – Accountability Communications</a:t>
            </a:r>
          </a:p>
          <a:p>
            <a:r>
              <a:rPr lang="en-US" sz="2000" dirty="0" smtClean="0"/>
              <a:t>Justin Meyer – Data and Statistics</a:t>
            </a:r>
          </a:p>
          <a:p>
            <a:r>
              <a:rPr lang="en-US" sz="2000" dirty="0" smtClean="0"/>
              <a:t>Laura Pinsonneault – Accountability Director</a:t>
            </a:r>
          </a:p>
          <a:p>
            <a:pPr algn="l"/>
            <a:endParaRPr lang="en-US" sz="2000" dirty="0" smtClean="0"/>
          </a:p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1394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Interpreting Effect Size: Magnitude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614488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 effect size can be any real number. Consider the formula: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An effect size of 0 means there is no gap.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small number means the gap is small.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large number means the gap is large.</a:t>
            </a: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5657" y="2223187"/>
                <a:ext cx="6978962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𝐸𝑓𝑓𝑒𝑐𝑡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𝑆𝑖𝑧𝑒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𝐶𝑜𝑚𝑝𝑎𝑟𝑖𝑠𝑜𝑛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𝐺𝑟𝑜𝑢𝑝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𝑀𝑒𝑎𝑛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𝑇𝑎𝑟𝑔𝑒𝑡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𝑆𝑡𝑎𝑛𝑑𝑎𝑟𝑑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𝐷𝑒𝑣𝑖𝑎𝑡𝑖𝑜𝑛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𝑆𝑡𝑎𝑡𝑒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𝐿𝑒𝑣𝑒𝑙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𝐶𝑜𝑚𝑝𝑎𝑟𝑖𝑠𝑜𝑛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𝐺𝑟𝑜𝑢𝑝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57" y="2223187"/>
                <a:ext cx="6978962" cy="5866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80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Effect Size Benchmarks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614488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How do we know if an effect size is small or large?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Jacob Cohen, a statistician associated with effect sizes, suggests: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0.2 to 0.49 is small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0.5 to 0.79 is medium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0.8 or greater is large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These benchmarks are a starting point but are not specific to education data.</a:t>
            </a:r>
          </a:p>
          <a:p>
            <a:endParaRPr lang="en-US" sz="9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Cohen</a:t>
            </a:r>
            <a:r>
              <a:rPr lang="en-US" sz="9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, J. (1988). Statistical power analysis for the behavioral sciences. Hillsdale, NJ: L. Erlbaum Associates.</a:t>
            </a:r>
            <a:endParaRPr lang="en-US" sz="9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1453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Effect Size Benchmarks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614488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How do we know if an effect size is small or large?</a:t>
            </a: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federal What Works Clearinghouse uses 0.25 as a benchmark to determine if the results of an educational intervention are “substantively important.”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Interventions that achieve an effect size of 0.25 or greater are considered to have had a substantively important impact.</a:t>
            </a:r>
          </a:p>
          <a:p>
            <a:endParaRPr lang="en-US" sz="9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What </a:t>
            </a:r>
            <a:r>
              <a:rPr lang="en-US" sz="9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Works Clearinghouse. (</a:t>
            </a:r>
            <a:r>
              <a:rPr lang="en-US" sz="9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n.d.</a:t>
            </a:r>
            <a:r>
              <a:rPr lang="en-US" sz="9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). Procedures and Standards Handbook Version 3.0. Retrieved from </a:t>
            </a:r>
            <a:r>
              <a:rPr lang="en-US" sz="900" dirty="0">
                <a:solidFill>
                  <a:schemeClr val="bg1">
                    <a:lumMod val="75000"/>
                    <a:lumOff val="25000"/>
                  </a:schemeClr>
                </a:solidFill>
                <a:hlinkClick r:id="rId3"/>
              </a:rPr>
              <a:t>http://</a:t>
            </a:r>
            <a:r>
              <a:rPr lang="en-US" sz="900" dirty="0" smtClean="0">
                <a:solidFill>
                  <a:schemeClr val="bg1">
                    <a:lumMod val="75000"/>
                    <a:lumOff val="25000"/>
                  </a:schemeClr>
                </a:solidFill>
                <a:hlinkClick r:id="rId3"/>
              </a:rPr>
              <a:t>ies.ed.gov/ncee/wwc/pdf/reference_resources/wwc_procedures_v3_0_standards_handbook.pdf</a:t>
            </a:r>
            <a:r>
              <a:rPr lang="en-US" sz="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016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Effect Size Benchmarks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500189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How do we know if an effect size is small or </a:t>
            </a:r>
            <a:r>
              <a:rPr lang="en-US" sz="24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large?</a:t>
            </a: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John Hattie, an education researcher, compiled a list of education interventions and the effect size associated with each of those interventions.</a:t>
            </a: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For example, summer vacation is associated with an effect size of -0.09 while parental involvement is associated with an effect size of 0.51.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900" dirty="0"/>
              <a:t>Hattie, J. (2009). Visible learning: A synthesis of over 800 meta-analyses relating to achievement. London: Routledge.</a:t>
            </a:r>
            <a:endParaRPr lang="en-US" sz="9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564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Effect Size Comparisons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4" y="1614488"/>
            <a:ext cx="8595360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School-level effect size can be compared to district- and state-level effect size to provide context.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Imagine a school where: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School gap = 0.67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District gap = 1.27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State gap = 0.78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 school has a medium gap according to Cohen but has a smaller gap than the district or state.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195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Why 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ffect Size?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4" y="1614488"/>
            <a:ext cx="8595360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Effect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sizes allow for comparisons across different outcomes.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For example,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effect sizes allow us to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determine if a gap is larger on the Badger Exam or on the ACT even though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their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scores are not on the same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scale.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typical ACT score might be 22 while a typical Badger Exam score might be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2322.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304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Why </a:t>
            </a:r>
            <a:r>
              <a:rPr lang="en-US" sz="5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ffect Size?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4" y="1614488"/>
            <a:ext cx="8595360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Effect sizes allow us to compare the gaps in our school to research on interventions.</a:t>
            </a:r>
          </a:p>
          <a:p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knowledge of what to expect from various </a:t>
            </a:r>
            <a:r>
              <a:rPr lang="en-US" sz="240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interventions helps us </a:t>
            </a:r>
            <a:r>
              <a:rPr lang="en-US" sz="24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to select the appropriate intervention for a given situation.</a:t>
            </a:r>
            <a:endParaRPr lang="en-US" sz="24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35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Navigation &amp; interpretation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Achievement Gap Dashboard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466533"/>
            <a:ext cx="7501956" cy="233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31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Exploration &amp; PLANNING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Achievement Gap Dashboard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466533"/>
            <a:ext cx="6183312" cy="237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6966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Table Activity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0375" y="1950894"/>
            <a:ext cx="8294326" cy="389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eriod"/>
            </a:pPr>
            <a:r>
              <a:rPr lang="en-US" sz="2200" dirty="0" smtClean="0"/>
              <a:t>Find one school you’d like to focus on. For that school, find one gap you’d like to draw attention to for that school.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7030A0"/>
                </a:solidFill>
              </a:rPr>
              <a:t>Perhaps a new data inquiry journal, or addendum to existing entry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342900" indent="-342900" algn="l">
              <a:buAutoNum type="arabicPeriod"/>
            </a:pPr>
            <a:r>
              <a:rPr lang="en-US" sz="2200" dirty="0" smtClean="0"/>
              <a:t>Begin planning how you will introduce this gaps dashboard to the school. 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7030A0"/>
                </a:solidFill>
              </a:rPr>
              <a:t>What questions do you anticipate?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7030A0"/>
                </a:solidFill>
              </a:rPr>
              <a:t>How will this inform continuous improvement planning?</a:t>
            </a:r>
          </a:p>
          <a:p>
            <a:pPr algn="l"/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477067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38175" y="788345"/>
            <a:ext cx="7772400" cy="1211905"/>
          </a:xfrm>
        </p:spPr>
        <p:txBody>
          <a:bodyPr/>
          <a:lstStyle/>
          <a:p>
            <a:r>
              <a:rPr lang="en-US" sz="5600" b="1" dirty="0" smtClean="0"/>
              <a:t>Today</a:t>
            </a:r>
            <a:endParaRPr lang="en-US" sz="5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1781174"/>
            <a:ext cx="8258175" cy="3000376"/>
          </a:xfrm>
        </p:spPr>
        <p:txBody>
          <a:bodyPr/>
          <a:lstStyle/>
          <a:p>
            <a:pPr>
              <a:spcAft>
                <a:spcPts val="400"/>
              </a:spcAft>
            </a:pPr>
            <a:endParaRPr lang="en-US" sz="2000" dirty="0"/>
          </a:p>
          <a:p>
            <a:pPr marL="342900" indent="-342900" algn="l"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the Achievement Gap dashboard</a:t>
            </a:r>
          </a:p>
          <a:p>
            <a:pPr marL="342900" indent="-342900" algn="l"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 about effect sizes used in the dashboard</a:t>
            </a:r>
          </a:p>
          <a:p>
            <a:pPr marL="342900" indent="-342900" algn="l">
              <a:spcAft>
                <a:spcPts val="400"/>
              </a:spcAft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 how to navigate the dashboard</a:t>
            </a:r>
          </a:p>
          <a:p>
            <a:pPr marL="342900" indent="-342900" algn="l">
              <a:spcAft>
                <a:spcPts val="400"/>
              </a:spcAft>
              <a:buFont typeface="+mj-lt"/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Explore the dashboard, begin planning how to apply findings, and to lead others through dashboard</a:t>
            </a:r>
          </a:p>
          <a:p>
            <a:pPr algn="l">
              <a:spcAft>
                <a:spcPts val="4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615326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Table Discussion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60375" y="1930112"/>
            <a:ext cx="8294326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eriod"/>
            </a:pPr>
            <a:r>
              <a:rPr lang="en-US" sz="2200" dirty="0" smtClean="0"/>
              <a:t>How will you incorporate this dashboard into your coaching?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rgbClr val="7030A0"/>
                </a:solidFill>
              </a:rPr>
              <a:t>Consider starting the conversations from assets based model (appreciative inquiry). Coaches could begin with zero or negative effect size success stories.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342900" indent="-342900" algn="l">
              <a:buAutoNum type="arabicPeriod"/>
            </a:pPr>
            <a:r>
              <a:rPr lang="en-US" sz="2200" dirty="0" smtClean="0"/>
              <a:t>How should this inform continuous improvement planning efforts in your schools/districts?</a:t>
            </a:r>
          </a:p>
          <a:p>
            <a:pPr marL="800100" lvl="1" indent="-342900" algn="l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7030A0"/>
                </a:solidFill>
              </a:rPr>
              <a:t>How will you incorporate this into the data inquiry process, so it is not an isolated data discussion?</a:t>
            </a:r>
            <a:endParaRPr lang="en-US" sz="1800" dirty="0" smtClean="0">
              <a:solidFill>
                <a:srgbClr val="7030A0"/>
              </a:solidFill>
            </a:endParaRPr>
          </a:p>
          <a:p>
            <a:pPr lvl="1" algn="l"/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l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7911447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Group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 Discussion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644235" y="1857375"/>
            <a:ext cx="8110465" cy="405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AutoNum type="arabicPeriod"/>
            </a:pPr>
            <a:r>
              <a:rPr lang="en-US" sz="2600" dirty="0" smtClean="0"/>
              <a:t>Do you understand why effect size matters?</a:t>
            </a:r>
            <a:br>
              <a:rPr lang="en-US" sz="2600" dirty="0" smtClean="0"/>
            </a:br>
            <a:endParaRPr lang="en-US" sz="2600" dirty="0" smtClean="0"/>
          </a:p>
          <a:p>
            <a:pPr marL="342900" indent="-342900" algn="l">
              <a:buAutoNum type="arabicPeriod"/>
            </a:pPr>
            <a:r>
              <a:rPr lang="en-US" sz="2600" dirty="0" smtClean="0"/>
              <a:t>Do you understand what the bars mean in the achievement gap dashboard?</a:t>
            </a:r>
            <a:br>
              <a:rPr lang="en-US" sz="2600" dirty="0" smtClean="0"/>
            </a:br>
            <a:endParaRPr lang="en-US" sz="2600" dirty="0" smtClean="0"/>
          </a:p>
          <a:p>
            <a:pPr marL="342900" indent="-342900" algn="l">
              <a:buAutoNum type="arabicPeriod"/>
            </a:pPr>
            <a:r>
              <a:rPr lang="en-US" sz="2600" dirty="0" smtClean="0"/>
              <a:t>Do you know where to get more information about effect size?</a:t>
            </a:r>
            <a:br>
              <a:rPr lang="en-US" sz="2600" dirty="0" smtClean="0"/>
            </a:br>
            <a:endParaRPr lang="en-US" sz="2600" dirty="0" smtClean="0"/>
          </a:p>
          <a:p>
            <a:pPr marL="342900" indent="-342900" algn="l">
              <a:buAutoNum type="arabicPeriod"/>
            </a:pPr>
            <a:r>
              <a:rPr lang="en-US" sz="2600" dirty="0" smtClean="0"/>
              <a:t>What additional resources would be helpful? </a:t>
            </a:r>
            <a:br>
              <a:rPr lang="en-US" sz="2600" dirty="0" smtClean="0"/>
            </a:br>
            <a:endParaRPr lang="en-US" sz="2600" dirty="0" smtClean="0"/>
          </a:p>
          <a:p>
            <a:pPr algn="l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239278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38175" y="840299"/>
            <a:ext cx="7772400" cy="1211905"/>
          </a:xfrm>
        </p:spPr>
        <p:txBody>
          <a:bodyPr/>
          <a:lstStyle/>
          <a:p>
            <a:r>
              <a:rPr lang="en-US" sz="5600" b="1" dirty="0" smtClean="0"/>
              <a:t>Thank You!</a:t>
            </a:r>
            <a:endParaRPr lang="en-US" sz="5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2774372"/>
            <a:ext cx="9144000" cy="2672194"/>
          </a:xfrm>
        </p:spPr>
        <p:txBody>
          <a:bodyPr/>
          <a:lstStyle/>
          <a:p>
            <a:r>
              <a:rPr lang="en-US" sz="2000" dirty="0" smtClean="0"/>
              <a:t>Contact us with any questions: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dpi.wi.gov/accountability/staff-directory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Office </a:t>
            </a:r>
            <a:r>
              <a:rPr lang="en-US" sz="2000" dirty="0"/>
              <a:t>of Educational Accountability</a:t>
            </a:r>
          </a:p>
          <a:p>
            <a:r>
              <a:rPr lang="en-US" sz="2000" dirty="0" smtClean="0">
                <a:hlinkClick r:id="rId4"/>
              </a:rPr>
              <a:t>oeamail@dpi.wi.gov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33751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INTRODUCTION &amp; IMPETUS</a:t>
            </a:r>
            <a:endParaRPr lang="en-US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Achievement Gap Dashboard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466533"/>
            <a:ext cx="6183312" cy="237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387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718" t="8131" r="21618" b="46823"/>
          <a:stretch/>
        </p:blipFill>
        <p:spPr>
          <a:xfrm>
            <a:off x="1283368" y="0"/>
            <a:ext cx="6577264" cy="31133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5764" t="14031" r="24436" b="45067"/>
          <a:stretch/>
        </p:blipFill>
        <p:spPr>
          <a:xfrm>
            <a:off x="0" y="3289783"/>
            <a:ext cx="4368930" cy="28062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5965" t="23573" r="24436" b="36648"/>
          <a:stretch/>
        </p:blipFill>
        <p:spPr>
          <a:xfrm>
            <a:off x="4588042" y="3289783"/>
            <a:ext cx="4469579" cy="28062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43891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921" t="8261" r="18813" b="3157"/>
          <a:stretch/>
        </p:blipFill>
        <p:spPr>
          <a:xfrm>
            <a:off x="4681198" y="1935489"/>
            <a:ext cx="4123439" cy="4632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7644" t="9619" r="29850" b="5207"/>
          <a:stretch/>
        </p:blipFill>
        <p:spPr>
          <a:xfrm>
            <a:off x="253935" y="1935489"/>
            <a:ext cx="3995948" cy="46326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416" y="1470551"/>
            <a:ext cx="421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Questions &amp; Feedback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2198" y="1460160"/>
            <a:ext cx="412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About the Data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00" b="1" dirty="0" smtClean="0">
                <a:solidFill>
                  <a:schemeClr val="tx1"/>
                </a:solidFill>
                <a:latin typeface="Gadget"/>
                <a:cs typeface="Gadget"/>
              </a:rPr>
              <a:t>Achievement Gap </a:t>
            </a:r>
            <a:br>
              <a:rPr lang="en-US" sz="4200" b="1" dirty="0" smtClean="0">
                <a:solidFill>
                  <a:schemeClr val="tx1"/>
                </a:solidFill>
                <a:latin typeface="Gadget"/>
                <a:cs typeface="Gadget"/>
              </a:rPr>
            </a:br>
            <a:r>
              <a:rPr lang="en-US" sz="4200" b="1" dirty="0" smtClean="0">
                <a:solidFill>
                  <a:schemeClr val="tx1"/>
                </a:solidFill>
                <a:latin typeface="Gadget"/>
                <a:cs typeface="Gadget"/>
              </a:rPr>
              <a:t>Dashboard Resources</a:t>
            </a:r>
            <a:endParaRPr lang="en-US" sz="4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992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099" r="29401" b="9805"/>
          <a:stretch/>
        </p:blipFill>
        <p:spPr>
          <a:xfrm>
            <a:off x="-41713" y="599089"/>
            <a:ext cx="9185713" cy="5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215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Understanding effect size</a:t>
            </a:r>
            <a:endParaRPr lang="en-US" sz="3600" u="sng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Achievement Gap Dashboard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1466533"/>
            <a:ext cx="7501956" cy="233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a14" a14:legacySpreadsheetColorIndex="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xmlns:mc="http://schemas.openxmlformats.org/markup-compatibility/2006" val="000000" mc:Ignorable="a14" a14:legacySpreadsheetColorIndex="64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640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One Way to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 </a:t>
            </a:r>
            <a:r>
              <a:rPr lang="en-US" sz="5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get"/>
                <a:cs typeface="Gadget"/>
              </a:rPr>
              <a:t>a Gap</a:t>
            </a:r>
            <a:endParaRPr lang="en-US" sz="5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get"/>
              <a:cs typeface="Gadget"/>
            </a:endParaRPr>
          </a:p>
        </p:txBody>
      </p:sp>
      <p:sp>
        <p:nvSpPr>
          <p:cNvPr id="2" name="AutoShape 2" descr="data:image/png;base64,iVBORw0KGgoAAAANSUhEUgAAAlgAAAFzCAYAAADi5Xe0AAAgAElEQVR4Xu2dB5hURdawDwxxyEEQWMlBBAmiqCyyKElFVHRxEZV1P5EsCCJZcpAcJEteQMUlKQgKLoqSVpJLkIwwIDlLFOR/Tn3/na9pp4cZuN19u/q9z+MjM327btV7aqbfOXVu3RQ3bty4IRwQgAAEIAABCEAAAq4RSIFgucaShiAAAQhAAAIQgIAhgGAxESAAAQhAAAIQgIDLBBAsl4HSHAQgAAEIQAACEECwmAMQgAAEIAABCEDAZQIIlstAaQ4CEIAABCAAAQggWMwBCEAAAhCAAAQg4DIBBMtloDQHAQhAAAIQgAAEECzmAAQgAAEIQAACEHCZAILlMlCagwAEIAABCEAAAggWcwACEIAABCAAAQi4TADBchkozUEAAhCAAAQgAAEEizkAAQhAAAIQgAAEXCaAYLkMlOYgAAEIQAACEIAAgsUcgAAEIAABCEAAAi4TQLBcBkpzEIAABCAAAQhAAMFiDkAAAhCAAAQgAAGXCSBYLgOlOQhAAAIQgAAEIIBgMQcgAAEIQAACEICAywQQLJeB0hwEIAABCEAAAhBAsJgDEIAABCAAAQhAwGUCCJbLQGkOAhCAAAQgAAEIIFjMAQhAAAIQgAAEIOAyAQTLZaA0BwEIQAACEIAABBAs5gAEIAABCEAAAhBwmQCC5TJQmoMABCAAAQhAAAIIFnMAAhCAAAQgAAEIuEwAwXIZKM1BAAIQgAAEIAABBIs5AAEIQAACEIAABFwmgGC5DJTmIAABCEAAAhCAAILFHIAABCAAAQhAAAIuE0CwXAZKcxCAAAQgAAEIQADBYg5AAAIQgAAEIAABlwkgWC4DpTkIQAACEIAABCCAYDEHIAABCEAAAhCAgMsEECyXgdIcBCAAAQhAAAIQQLCYAxCAAAQgAAEIQMBlAgiWy0BpDgIQgAAEIAABCCBYFs2BkydPyiuvvCJffvnlTaPKlCmT/PnPf5bmzZtL7dq1JWXKlBE16mvXrsnq1avNf2+99ZakT58+wf737t1bunXr9ofXypcvL/Xr15dmzZqJsnDjiIuLk+7du8u//vUvyZ49u7Rt21bOnj1rrt+rVy957733knSZmTNnyquvvipNmjSRYcOGBRxbkhrzO+n333+Xbdu2yezZs6VNmzaSLVu2BJsJZh+ctgP1v2zZsvLJJ59IiRIlbmeInn6P21x1zukcnzNnjvz222/y5JNPSseOHUXnd4oUKQyLc+fOybx58yRLlizy/PPPJ5lPUn/GktwgJ0IAAoJgWTQJAgmWM0SViwkTJhjZiKRj5cqVUrly5VtKSCDBcsbasmVLGThwoCsS079/f+ncuXM8xmnTpsn+/fs9JVg7duyQv/3tb3L33XeLftjnyJEDwQrhxHdTsI4fP27mv8qT71GyZEn5+OOPpUyZMubbzs/AjBkzzB9bST2S+jOW1PY4DwIQEATLpkngK1jff/+9yVo5f9UOHTpUevbsKa+99pqMHj3atUxOKPgl9Ze/8+Him0HSv8wXL15sMl9p0qQxGSfnw+hO+u5ca8yYMdK0aVPRbFFMTMydNOn6e70kWMHI0LkOzMMNfvbZZ/Lcc8+ZDPS4ceNMhqpDhw4yduxYky3VbKrOPwTLw0Gka1FHgAyWRSEPJFg6REdSatWqFZ/NuHDhgkycONH8kv7ll1/+sOTg/AWuGS/NgsyaNcv8Fd21a1e5ceOGzJ07V0aMGCFr166Vhx9+WN5++23561//KqlSpTJUk9p+o0aNpE6dOjJy5Ej5+uuvpW7duiYTVK5cOdNXXULzPQL9dZ6QYOn7/LnkzJnTZHb0ePHFF801ihQpYj64/vSnP8l///tfM64FCxbEn6PZqoIFC97UltMnZ5lLl+L8lwg186BtaZ9PnTplGGtbOjY9EspyXLly5Sa21apVM0tBTzzxhFnedcRJ3//++++bc3XZKF++fKZtjYHGRLN+vkegpUunD6+//rp5j/b30KFD8tJLL5kP7ty5c5vly3feeUeGDBlilhudJamlS5dKzZo1A2YXk5vF+fnnn6Vfv35mPE58VCDuuece87XOu8Tio+ckhY/vHJ0+fbpoBtKZx61bt5YXXnhB0qZNe1OMOnXqJPfff79o9lKX4vTrhg0byvz5880fL5cvXzbfe+ONN8zPQEJjVxH/97//beKmc12XRnXp/s0330w0s+q0pVkp/QNJBcthr380DR482My98ePHx4fcd/l106ZNhuuSJUvM6/rH17vvviuPP/64+blO6GfswQcfjP858V3G9f850z9i9A+X4cOHG4YFChQw7emyuS6fc0AgWgkgWBZFPpBgnT592nxo6oeAfoiOGjXKfFC3b9/e/Nv30F+O+stcfwEnJDeaCWvVqpXo//X9vofvEuSlS5duq32nverVq4t+8OmH0Z0I1tWrV82HivY5NjZWPv30U/Php4L1448/xndfpURlUz+I/v73v5vlPt9DBXLKlCmSK1euP9S5BRKsQMs62tY///lPKVas2B8+hDXLdiu2jkD49t/pq8ZAl5HSpUuXbMFK6EdBZVc/tA8fPmzErXTp0jJp0iRTz3X9+nWTPVHhUCFSKfE/kiNYu3btMhlW/ZD2PZw+3HXXXfLtt98mGh9dMksKH5VW/QNA57BmIf0PFSAVSl9R8j9HWeuYVXDPnz9vXtbvffTRRybTlNDYdTmvcePG8ec7berStQpJoCzo+vXrzR8hGgf9I0klsGrVqvFSpj9vKr4JCZb+rCfE1Zm369atuyPB0j9EtH2HgTMm5de3b994UbXoVy1DgUCSCCBYScIUGSfdqgZL/5rUX/A1atQwGa2nnnrKiIb+cte/iJctW2YE7NlnnzUZC/3gULlR6dK/8B955BFRYdFsl77vzJkzMnnyZPOLXkVI/5rXX9oqD/ohl5z29a9yze7oB+j//M//mOt8/vnnUqFChfjs262WmW5Vg6V/4asQ7NmzJ16w9INUP9h+/fVXkx3RbJoKikqOs/Q3aNCgm+Q0Q4YMCS7F+P9l73zA6tKOjk8zZ8pa+6HndunSJT574IztwIEDpm+aSdP35M+f32RsVPry5Mlj2GqcHUHUDJNmIjQWLVq0MFk37bt+2CZ3iVDjrJKpWY0NGzaYZVWVHW1ThURr2PQGCs3YVKxY0cwDp85Hx5o3b96AghXoJ8jJqil7/TDW+OjNCAMGDDBv0dhonzQD+PTTT5vs0K3ic/DgwSTx0fmtGUwdr2ZP77vvPlGR0XHrzQF6HR23E0ed2/pzoGKsy3P6x4l+T6VG36tC8eGHH8bf5OAvWCp0KiL6s6dS16BBA9m6dav5nh6JFftrlkh/JnXeOCKj2S8VLf2ZdW78SGiJUPunc1kztJop02J5veZ3330nTilBQsvwvpnAxDJYzjW1f/qHTFLHFBm/VeklBG6fAIJ1++w8985AgqVipR8U+gFcpUoVs7yjvwz1wyuhQ4VJPxyWL19uBMu/bstZmlAZ0cyYZob8j+S079tOQlm45NZg+fflL3/5iynsV0nRDyLng+PixYs31WQ5WQJHElWI9Ni3b5+8/PLLoh9yKqhFixa9pWDpUp2T3dEPZZXPhA7/D2Flq0KW0KEf7LoUo0tXKli63KTLkvfee6853V/wkitYKmUqnJpFU+HRjKf+p0tLuvSlmSuNlbNMqEKuy4O+NUD+/b7VXYSOYKk06PxUgVTJ1nnqfyQ1PppZuxUfFSRddtV56rvkrON2lkOdcTtj8OXjSIsu7ykPzRg633PG5B9bzdBpFlBFVpflNCOXnEPjrcKroqTy54iW780bgWqwdO7qHxbffPONyejq8qS+3w3BcuaF/p7RzJ3+oaQZcF3WjbQ7lpMTD86FwK0IIFi3IhRBrydWg+U/jMSyPf5LB/6Zo6Qs+9xu+24I1q22SQj0l3kgkXP6dOTIkfgsQ0IfZL6C065du/glm8Tu6PJn6WQNA007/UD0rSFLLLOQXMHy5+b0zfm+I5qaqdK6Pc0yqXA6Ga2kCGSgLTaSMneTGh/th1NjF4iPb3x8bwjR9/qP2//rhM5J7H3Oz49mBbXGzbcO8nZ/vRw7dsxk01SIVbidbG9C83LNmjUms/TDDz/84XJuCJZm5jTL+8EHH5g6Q+fQTLT2L7kiebtMeB8EvEYAwfJaRO6gP0n5kHKadzJMiclIIJFKTgYrue2HU7CSmiEJRQYrseXQpC7dJFewfK+ZUAZLi++1Zklr0fTDVLf8UNnSJTxdYr4TwQpGBkv7E0iwbieD5TuXkyJdbmWwNNOqS4HKWZdrdQlfDxUbXc7UeDii5C9Yeo5muKZOnWqEX6UnY8aMZslQl3uTK1i+88L/Z1uX9Z0smfZJhU6zbTqvOCAQjQQQLIuinhzBcu7W09oR/cWt/9flGa3n0L92tVZIl6MS2gTT+eDWuh+nZmfLli1mCU5/yWohuWZ7tDg5ue0nJljanta4ZM6cWVKnTv2HyAW6i9D/xECCogXEupSnS19u12BpjY/KiGaz/vGPf8TfbKDZH1/Ge/fulXr16ol+qPrXt2kNnC7HaPbiVhkaXbZzxqnLV1p4rXcZ6vKf/+GIgC5dObVwWkejxdi+tUj6Pme7AK0HU14af62LCnQkJdup7/WvwdJ6LO23Zka0zkzHo/1RdreKj1ODlZhgaXvO0lZSa7DuVLB8a7C0fktrsPRuTV0aXbFiRXzNV0IsnT+IdPlY55LW6Gndoy7Z+tYrOj8DumypP8eaUdI5rTK1cOFCs3ynS//6Pr2Rw1+wfH/G9HVdWt+5c6eRON241Lc2T3lomYEjcHqOzmXdBFX5ah+cekCLfs0yFAgkmQCClWRU3j8xOYIV6A4q/ZBVsdJbtAN9OGqNS0J3uikhp5DcyXb436F1q/YTGoPvHVR6Dac2xj8idypY2p7Kof5177vUod937iLUu9T0uNUSoX7ABLqL0PdmA3/GKo76waT1Qb6H3p2mAqwfsEnNYOkHpH6Ir1q1yjTlWy/k23ZidVIqe1pb5OwC7yuhSdmF/VY1WNoP50M+0F2Eeh29o1T3L0tKfJLKR+OjGSDNcvkfCd1FeKeCpcujge4iVEnVnyn94yGhQ7evUHnRZVL/w7cGy7f2UefMokWLjFjpH0zOod/XvqioO/VuCf2MqaA58pRQnxwege7s9P1Z9/5vT3oIAfcJIFjuMw1bi8kRLO2kSoQu8+jygX4oPfPMM+bONpUJLYRPLPvgv1eTPq5Ds1+++/ncTvsJjUGvpR/y+gGkhxaQazYjGIKVlH2WkipYep7/Pli++w8FYqy33Gt9jcZFi5ofe+wxc6eg85ijpAqEirDWdKkMaqZEPzC1WN0/i+W/D5ZmCVV2nH2wdA8059A2tfBd23Qync5+UQlN/OQIlr7ffx8srVfSZUln37CkxCepfPR6+odGUvfBckOwEtoHSznrHnK32jNK7/5z7u5VedafU80aa4ZK72zVQ+/s1H3q9I8kzR7rz7dmG/XnWuVOOfbo0cPIld644dywoFmwhH7GfB8Jpe3pz93u3bvN1hy+d4BqBk73wdLMuP6RoHHTOjffx/iE7RcjF4ZAmAggWGECz2UhEIkEtFbK2UHctx4oEsdCnyEAAQgEkwCCFUy6tA0BSwjog6y1bkczI3o4G8FqdoQDAhCAAAT+SADBYlZAAAK3JKCPgdG6MN33zPdRRrd8IydAAAIQiFICCFaUBp5hQwACEIAABCAQPAIIVvDY0jIEIAABCEAAAlFKAMGK0sAzbAhAAAIQgAAEgkcAwQoeW1qGAAQgAAEIQCBKCSBYURp4hg0BCEAAAhCAQPAIIFjBY0vLEIAABCAAAQhEKQEEK0oDz7AhAAEIQAACEAgeAQQreGxpGQIQgAAEIACBKCWAYEVp4Bk2BCAAAQhAAALBI4BgBY8tLUMAAhCAAAQgEKUEEKwoDTzDhgAEIAABCEAgeAQQrOCxpWUIQAACEIAABKKUAIIVpYFn2BCAAAQgAAEIBI8AghU8trQMAQhAAAIQgECUEohqwbpx44YsWLBAUqRIIc8995yZAvq9RYsWycSJE+XSpUtSvHhxadq0qZQqVSrR13znT2JtXLt2TSZNmiTz58+X6tWrS7NmzSQ2NlZOnDghEyZMkBYtWkiWLFmidDoybAhAAAIQgIAdBKJWsFR0VHJUdho3bix169Y1ET127JgMHz5cGjVqJAULFjQCtnv3bmnbtq2cPHky4GsxMTHxMyKxNvbv3y/Tpk2TNm3ayLhx46RWrVpSvnx5mT17tmTNmlVq1qxpx8xiFBCAAAQgAIEoJhC1gjV+/Hg5d+6c5MqVSzJnzhwvWBs3bpRly5YZoVJpOnr0qIwZM0batWtnRCvQa5kyZYqfRom1sWPHDlm5cqW0bt1a5s2bZ95TqVIl0f7o98heRfFPI0OHAAQgAAFrCEStYF25ckXSpEljslh6OBmstWvXypo1a4zs6HH69Gnp06ePEa6DBw8GfC1fvnzxkyKxNvS6vhmsGjVqyK5duyRv3rxSpUoVayYWA4EABCAAAQhEM4GoFSwn6E4WyREs/frAgQM3CVbPnj2lVatW8uOPPwZ8rXDhwvHzKLE28ufPL1OmTDFiV61aNalTp45ZHqxdu7YMGjRIdOmyY8eOZtkwucf69euT+xbOhwAEIAABjxGoUKFCsnr0YJPg/u5fNz55/UlW5y0+GcH6/8t0ocpg+Wa6tBh+6tSpUrRoUdm0aZOULVtWcuTIYeRLlyTTpk1r8dRjaBCAAAQg4AaBcAiWru68+eab8sorr8SvAOlYdAXn22+/lfbt2yc6tAsXLsjYsWPljTfekGzZssWfq+1qDbR+Jvoe+tk5efJk83kZKQeC5SdYmzdvlqVLl5oMllODNWLECOnQoYPJXgV6zbd2KrE2fM+Li4uTmTNnSpMmTcxEq1+/vplogwcPNoLlO+kiZULRTwhAAAIQCC2BcAmWipCKkt4Br6szyREsFalevXpJt27d/iBYCX0/tETduRqC5SdYegfggAEDzHYJhQoVkiVLlsiGDRuMjeuECPRa6tSp4yOSWBvOedevXzdbQZQrV04qVqwoo0aNIoPlzpymFQhAAAJRRSBcgtWjRw/Jnj27pEyZUjp37mySEv4ZrHXr1hmJ2rNnjzz55JPm37o1kZ7/2WefiX9mKpB4OQHVlR9d5endu7fZRqlfv37ilOgkdC1dFdIb1EaOHCl6M5qW8BQrVsy8T7dfCuaBYPkJlgZvzpw5ZulOC9ILFChgJoIGMLHXdFI4tVoqZoHacIK5d+9emTt3rqnt0mJ7/Vrff/nyZenSpYuUKVMmmHGnbQhAAAIQsIRAuARLM036Gaay8tprr5kbtXwFS1d99POsU6dORmr0c3Hr1q3y3nvvmczX7WSwtm/fbuqV9ZpaF61SpStMhw4dCngt7UfLli1NPypXrmzqnrds2SIqiL7JEbenQ9QLlttAaQ8CEIAABCAQSgLhFCzNSO3cudPs66grPPv27YuvwVq8eLGRIBUg3dD71KlT0rVrVyM6GTNmDChYCdVgPfvss0aqvvnmG/npp5/Mnf2+R2LX0mSJZrB0RwDdlkkzWtOnTzf9SJ8+fdBChWAFDS0NQwACEIAABIJPINyCpdIybNgwc2OW3gH5/fffm7KaTz/91Ay+Xr165v/6dJT+/ftLw4YNzQ1dt5PB8m/ToZvYtfQcX6FCsII/J7kCBCAAAQhAIOIJhFuw9Iasw4cPm5vDdAlOS11UsG43g5VYkbu2eTsZLAQr4qc5A4AABCAAAQiEloAXBEtHvHz5cvPsXt16QQXrVjVYWp+l9Vh58uSJB3arInffGix9MsrChQtN/fLx48cTrcFCsEI7J7kaBCAAAQhAIOIJeEWwrl69apb9dMnQ2Qcr0J19eq7WRS1atEg+/PDD+P2tAu2DpUGaNWuWueveuYvwnnvukSFDhsS/N7G7CBGsiJ/mDAACEIAABCAQWgLhEKzQjjAyr0aRe2TGjV5DAAIQgAAEDAEEy5sTAcHyZlzoFQQgAAEIQAACEUwAwYrg4NF1CEAAAhCAAAS8SQDB8mZc6BUEIAABCEAAAhFMAMGK4ODRdQhAAAIQgAAEvEkAwfJmXOgVBCAAAQhAAAIRTADBiuDg0XUIQAACEIBAOAgktF9V6dKl5Z133pHHHnvMPHvQ7UfSuN1esLkhWMEmTPsQgAAEIAABywj477h+48YN86Dn7t27S8uWLeXhhx92fcQIlutIaRACEIAABCAAAS8RCPRImw0bNsiCBQuka9eusn///viHLKuA6c7tuqN69uzZpVOnTvL000+Lfv+LL76Q4cOHG0ErUaKE2Q3+wQcfNK/p43e6detmhl6/fn05cuSIdOzYUcaMGSPVq1eXBx54wLy2YsUK2bJlizRr1sxkz7xwkMHyQhToAwQgAAEIQCCCCAQSrKNHj0qfPn2MJJ08eTJesL755hsjQPpA6GPHjpnnB6o4XbhwQYYOHWq+zp07t3zyySeyfv166du3r8TFxUn//v2NrOlr+licU6dOSb9+/eSHH36IF6rff/9dBg4cKE888URQMme3GxYE63bJ8T4IQAACEIBAlBIIJFi+3/cVrO+++04mTJggrVq1Mtmp2NjYBMmtXbtWPv74YyNRS5YskcOHD0vz5s3Nudu2bZMZM2aYB0SfO3fOyJdK2m+//Rb/b82OeeVAsLwSCfoBAQhAAAIQiBACyc1gxcTEyOeffy5jx46VX375RRo0aCBvvfWWeTD0rl27ZNmyZSYjpUuMjz76qBGshQsXGhr16tUz//etwUqTJk181urKlSsmo9W2bVvPLA9qfxGsCJnMdBMCEIAABCDgFQKBBEtrob766itT7O5bg5U+fXrTda2r0jqq999/X6pWrSoFCxaUQYMGScOGDeW+++4z75k7d+4tM1janl5r1apVokuE1apV89TyIILllZlKPyAAAQhAAAIRRMBfsFRy9u7da2qpnLsIfTNOmo3S17UGS48BAwbI448/buq09Dz9vi779e7d20iYCtiJEyekS5cu5j8VMS1s17oszW6pYGm9V7t27Ux7I0aMMMXzXjrIYHkpGvQFAhCAAAQgEAEE/PfBSpUqlamtatGihVni898Hy/cuwnTp0knjxo3l9ddfN0XuWhCv9VYPPfSQuVPws88+MzVVKky69NejRw8jX2+88Ya501DvQFTBun79uhE1XS7U/be8cvegEz4EKwImMl2EAAQgAAEIQCCyCCBYkRUvegsBCEAAAhCAQAQQQLAiIEh0EQIQgAAEIACByCKAYEVWvOgtBCAAAQhAAAIRQADBioAg0UUIQAACEIAABCKLAIIVWfGitxCAAAQgAAEIRAABBCsCgkQXIQABCEAAAhCILAIIVmTFi95CAAIQgAAEIBABBBCsCAgSXYQABCAAAQhAILIIIFiRFS96CwEIQAACELiJwJ5KOYJKpMiqk0Ft39bGESxbI8u4IAABCEAgKgiEQ7D8H5XjgM6XL59MnjxZihYtGhXsExskghX1UwAAEIAABCAQyQTCJVj6DMFu3bpJtmzZIhlf0PqOYAUNLQ1DAAIQgAAEgk/Ai4KlD3eeP3++9O7dW4oXLy79+vWTwoULGxjr1q0zYrZnzx558sknzb9z5Mghu3fvlpEjR0qmTJlk3rx5UqxYMfO+UqVKBR9iEK6AYAUBKk1CAAIQgAAEQkXAi4K1fft2GTRokBGkH3/80UhVhw4d5NChQ9KlSxfp1KmTEag5c+bI1q1b5b333pMDBw5Iy5YtzWuVK1eW2bNny5YtW6RHjx6SOnXqUOF07ToIlmsoaQgCEIAABCAQegLhEqxGjRrJpk2bbhrws88+a6Tqm2++kZ9++knatm170+uLFy82wqWylSJFCjl16pR07drVSNWVK1dMBqtPnz6SOXNmk9GaPn26eS19+vShB3uHV0SwEgCoxqzmfeTIEXn00Ufl7bfflqxZs4qmPBctWiQTJ06US5cumbRn06ZN/5C+TOy8a9euyaRJk0zqtHr16tKsWTOJjY2VEydOyIQJE6RFixaSJUuWOwwrb4cABCAAgWghEC7BSqwG69NPPzX469Wrd1MY/L+vn6X9+/eXhg0bmvN8hQrBsmwG//rrrzJkyBBRM8+bN6/8+9//lri4OHn99dfl2LFjMnz4cPNawYIFZcGCBcaw1dBjYmLiSSR23v79+2XatGnSpk0bGTdunNSqVUvKly9vUqEqcTVr1rSMKMOBAAQgAIFgEvCiYGmm6nYyWAhWMGdKmNveu3evSVF2797d3Bmh68ZabKfrwzpZli1bFi9UR48elTFjxki7du1MUZ5zbNy4MeB5O3bskJUrV0rr1q1Nu3pUqlRJxo8fb75H9irME4DLQwACEIgwAl4ULN8aLP3cW7hwofTs2VOOHz+eaA0WghVhky853U0sg7V27VpZs2aNESE9dB8QXSvWDJbu/eEciZ2na8y+GawaNWrIrl27TLasSpUqyekq50IAAhCAAAQkXIKVUA2WhmPWrFlSsWLF+LsI77nnHrMy5OyNldhdhAiW5RP6hx9+MGvC58+fN/VVWoCXM2dOk3HSuxx8BUuNvFWrVvG3nyqaxM7Lnz+/TJkyxUy8atWqSZ06dczyYO3atU3dl9ZodezY0SwbckAAAhCAAARuRSAcgnWrPvG6CEXufrNg586d8tFHH8k777wjGTNmFE1zfvLJJ/Luu+/K5s2b7ziD5Zvp0mL4qVOnGqvXOzHKli1r9gJR+dJlx7Rp0yZrjq5fvz5Z53MyBCAAAQh4j0CFChWS1SkEK1m4QnYyguWHWgvzVLISylJduHBBli5dal7TonatwRoxYoS53dS3dkpFLCnnafH8zJkzpUmTJjJ27FipX7++qfsaPHiwESx2xw3ZzwEXggAEIAABCLhKAMFKIIOlG581b97cSJNmsP75z3+afbA2MJQAACAASURBVDguXrwoAwYMMFspFCpUSJYsWSIbNmyQ9u3b37QJmt5FeKvzrl+/brZ7KFeunFmrHjVq1B1nsFydGTQGAQhAAAIQgMBtE0Cw/NDpst3q1avN3YF6t4PudaXLhbotg76m8qXLelqsXqBAAencubOpv9KCd6ceS+Ur0HnO5fRuxblz55r6rTRp0oh+re+/fPmyucOiTJkytx1U3ggBCEAAAhCAQHgJIFjh5c/VIQABCEAAAhCwkACCZWFQGRIEIAABCEAAAuElgGCFlz9XhwAEIAABCEQcAS2L8d8Hq3Tp0qak5rHHHjPPGXT7UTdutxds6AhWsAnTPgQgAAEIQMAyAipYvs8i1Brlffv2maegtGzZUh5++GHXR4xguY6UBiEAAQhAAAIQ8BIBf8Fy+qZ31utzenWDbn32rrMzuwqYPoZOv86ePbu5M//pp582N4998cUX5jm/KmglSpQw4vbggw+a15YvXy7dunUzzetWRkeOHDGbceuNaNWrV5cHHnjAvLZixQrZsmWLNGvWzGTPvHCQwfJCFOgDBCAAAQhAIIIIBBIs3R9SHyGnknTy5Ml4wfrmm2+MAOk+krqVkd41r+Kk+0sOHTrUfJ07d26zsbdumt23b1/RvSL1qSoqa/qaPm7n1KlT0q9fP9EnrjhC9fvvv8vAgQPliSeeCErm7HbDgmDdLjneBwEIQAACEIhSAoEEy/f7voL13XffyYQJE8zWRJqdio2NTZCcPsv3448/NhKle00ePnzY7Eupx7Zt22TGjBny3nvvyblz54x8qaT99ttv8f/W7JhXDgTLK5GgHxCAAAQgAIEIIZDcDJY+/eTzzz83Ty355ZdfpEGDBvLWW29J5syZZdeuXbJs2TKTkdIlxkcffdQI1sKFCw2NevXqmf/71mDp/pFO1kr3pdSMVtu2bT2zPKj9RbAiZDLTTQhAAAIQgIBXCAQSLK2F+uqrr0yxu28NVvr06U3Xta5K66jef/99qVq1qtnEe9CgQdKwYUO57777zHt0E+5bZbC0Pb3WqlWrRJcIq1Wr5qnlQQTLKzOVfkAAAhCAAAQiiIC/YKnkOE8kce4i9M04aTZKX3ee86uPk3v88cdNnZaep9/XZb/evXsbCVMBO3HihHmyif6nIqaF7VqXpfKlgqX1XvrcXj30ucBeWh5EsCJoMtNVCEAAAhCAgFcI+O+DlSpVKlNbpc/q1SU+/32wfO8iTJcunTRu3Fhef/11U+SuBfFab/XQQw+ZOwU/++wzU1OlwqRLfz169DDy9cYbb5g7DfUORBUsfaavipouF+r+W165e9CJEUuEXpmt9AMCEIAABCAAAWsIIFjWhJKBQAACEIAABCDgFQIIllciQT8gAAEIQAACELCGAIJlTSgZCAQgAAEIQAACXiGAYHklEvQDAhCAAAQgAAFrCIRMsPQWzsuXL8vVq1dl9OjR5k6DrFmzWgOSgUAAAhCAAAQgAAGHQMgES2/RHD9+vIwbN87s3Praa6/JI488IoULF5YMGTLImTNnZNq0adKoUSPzNQcEIAABCEAAAhCIVAIhEywH0MGDB82eFuXLl5etW7eaZwtpZuuuu+6SnDlzms3CVMA4IAABCEAAAhCAQKQSCLlgKSh9blDq1KklZcqUhtulS5dExStjxoySJ0+eSGVJvyEAAQhAAAIQgIAhEBbB0t1Xt2/fbuqxihQpQsaKyQgBCEAAAhCAgFUEQi5Ymq3SJULNXp09e9Y8OVu3zddnEul/Wpel295zQAACEIAABCAAgUglEHLB0mL2Pn36mIc3ZsuWzXDTZwzt3LnTPGPo6aefpsg9UmcT/YYABCAAAQhAIHxLhPpUbX2IY6VKlQgDBCAAAQhAAAIQsI5AWDJYukR46NAhef755+Wpp54ymSyvPQXbukgzIAhAAAIQgAAEQkYg5IKlI7tw4YLs2rVL/vOf/8iqVatMwXvJkiWlVq1a8sILL1CDFbLwcyEIQAACEIAABIJBICyC5T8Qvavw2LFjsnv3bnnggQeowQpGpGkTAhCAAAQgAIGQEQibYF28eFF27Nhh7iYsXbq0xMTEhGzQXAgCEIAABCAAAQgEk0BYBGvRokUyePBgsyyoy4XdunWT5cuXS4MGDSQ2NjaY46VtCEAAAhCAAAQgEHQCIRcs3ZJBhapVq1amuL1Xr17StWtX+frrr+X48ePStGlTsllBDzsXgAAEIAABCEAgmARCLli6D1b37t2lc+fOpphdBUuFS3d179evn/Ts2VOyZs0azDHTNgQgAAEIQAACEAgqgZAL1o0bN2T8+PFmm4aGDRvKmDFjjGCdPn1aRo4caYSLhz0HNeY0DgEIQAACEIBAkAmEXLB0PJcvX5bJkyfLqFGjzGNyKleuLJs3b5Z27dpJ7dq1gzxkmocABCAAAQhAAALBJRAywfr9999Fs1e+dwvqcwl1awa9o7BEiRIsDQY31rQOAQhAAAIQgECICIRMsLT2atCgQdKoUSPRuwgLFSok999/v+TJk0dSp04douFyGQhAAAIQgAAEIBB8AiETLGcomsnSndvXr18vq1evlg0bNpiaq0ceeUSqVKli/tPidw4IQAACEIAABCAQqQRCLlgOKN29XZ8/qBuN6l5Ye/fulT179kiNGjXYyT1SZ5OH+/1gk/Ue7h1dSyqBdeMrJPVUzoMABCAQVgIhFyytw5o/f7589NFH5m5C3QtLBWvTpk0mi+WFHd1V9IYMGWKel1isWDFp3769FCxY0NSQ6fLmxIkTRevHihcvbvbtKlWq1E1BTOy8a9euyaRJkwyD6tWrS7NmzczmqidOnJAJEyZIixYtJEuWLGGdFDZeHMGyI6oIlh1xZBQQiAYCIRcs3WhUNxZt2bKlERQ9VFaGDh1qCt1ffPFFk9kK16Gi88EHHxhxuvvuu2XlypXyxRdfmD7/+uuvMnz4cFNHpsK1YMECU6Tftm3bm8RQn6sY6Lz9+/fLtGnTpE2bNjJu3DjzgOvy5cvL7NmzTZF/zZo1wzV0q6+LYNkRXgTLjjgyCghEA4GQC5YWu/fu3dtsNJojR454xgcOHDCSFe59sFasWCE//vijEUB/0du4caMsW7YsXqiOHj1q9vHS7SUyZcoUP5bEztPnL6q0tW7dWubNm2feU6lSJZPN0++RvQrOj10kCFbz5/LKX6vmksyxMXLu4nX5+OujMmHhYSmcJ510fa2AlCqUQVKmSCEnzv4mYz/7RT5beeImWGPaFJeK9/7fPNQXr167IVMWH5av15+WPo0KS9F86SXu2GUZMvugrNpyVuo+llNef/JuGbvgF1nyn1PBge9iqwiWizBpCgIQCCqBkAuWs9Gobs3QvHlzsw+WHocPH5b+/fsbwQrnTu5z5swxy3WaadJCfH0Q9TvvvCN58+aVtWvXypo1a4wI6aGbo/bp08cIV758+eIDldh5V65cuSmDpTVnuhSp7WuBP0dwCHhdsFR0GtXOIzOXHZP535+Qrq/ml/LFMknvf+6X2o9kl/sLZZBh/zoo+49clo4N8kuOLKmlzeg9cuDo5QSBxaaLkXFt/zdD3HToTmlYM7fUqZRDRs87JG8+k1d+2HFe+s3YLxPalZBfL12XtqN3Bwe8y60iWC4DpTkIQCBoBEIuWDoSZ6PR6dOnm+0aChQoIJo5UlEJ9xLhiBEj5KeffjK7y+sWEroBqi4Fvvvuu7J48WLRTJuvYOmjffS5ioULF44PkmamAp2XP39+mTJliqnBqlatmtSpU8csD+oGq7qNhdZodezY0SwbJvdQIeRImECTCd4m0+/NwlI0bzp5fcAOuXj5eqKdbfpsXnnhsZwyePZB+eqHhLNOber9SZ6smN1kqvSc9xoWkPsLZ5SXemwVzXTpseLHM/JK9dzywbxDAdvxGrXxjb3WI/oDAfcJVKjAzRzuUw19iyETrMQ2GtUidxWtXLlyhbX+SvFrAbsuXdatW9dEwzdLdfDgwTvOYPlmujSbN3XqVClatKgp8i9btqy5tsqXLjumTZs29DPC0it6PYOl2SZdGsyWKbXkzJJaTv96TaYtOSIzlx39Q0Q6vZJfHi6ZWTpP3Cfbfr7wh9fz504nQ5sXkQPHrsRnplTKfDNY63eel4J3p5PjZ36TTh/ujZiok8GKmFDRUQhEPYGQCVakbDT61Vdfyfnz500mzRGs999/32TXtHh96dKlJoOldztqDZZmvDp06HBT7ZRmvZJyXlxcnMycOVOaNGkiY8eOlfr165u7KgcPHmwES//N4Q4BrwvW7B6l5K4sqWXSF4dl7ncnpGXdfFL5/izSe/rP8sP28/EQaj6UXd7+659k4eqTMmb+oQTh/OOpu+WlqrlkxJyD8XVVWsfV+41CUuxPsaYGa/nGM1LzwWyyets5eebRHKK3lSxcc8osG3r5QLC8HB36BgEI+BIImWBpzZUujb300ktGTLQQ3Isbjar0jB492tRd5cyZ0ywRamG7Fr2rJA4YMMBspaAZtyVLlpiNUnUbB9/d6FXEbnWe7gOm2bJy5cpJxYoVzXMZyWAF74fT64I1o0tJU9jefNhOA+HpR3IYkZqx9KhM//KI+V6l0llM/dXGXeel+5SfA8LSJcAsGWLkzcE7E1xuNPVZbYrJweNXTNH7nl8uy8lzv0mVMlmk+9SfZeOuX4MXiDtsGcG6Q4C8HQIQCBmBkAmWLrV16dJFGjdubIq8tcbJydB4baPRLVu2mG0WVLZ0LVyzSdmzZzf7YGkRvC7rabG61o7p3ZBaf6Xjc+qxVL4CnedEVjdWnTt3rqnf0p3r9Wt9v9anKacyZcqEbBJEw4W8Lli6pKfiowXpjmC1fjGfTPriiMxefkye+3NO+fuTd5uidl0aDFSndV/BDPL+m4Vk3Y7z0mt6wtkozXA9WymnfLjosDSpk0cWrz1llhM1azZq3iH5Ys1Jz04JBMuzoaFjEICAH4GQCZZmbHQ5bPLkyXL16lV55ZVX5OGHH5YiRYqY5TXd0Z0DAsEi4HXB0q0S6j+RSyYuOixfrD1lZOfhkpmkx9SfpfifYqX583ll/Y7z0mPa/kSL4LWwXQvc9W5EJ/Ply1Trs1TAdh68JAM/jpOpHUqQwQrWpKNdCEAgqgmETLAcyprp0bvkdENN3Z7ghx9+MI/Iuffee+Xxxx+XV199lUflRPWUDM7gvS5YOup3699j6qFi08bctNfV5PYlpEyRjDeB0QzW+x/Fme+1rfcn+de3x2XcZ7/Im8/kkb89nkuGfnowwUyUFrtr7ZUuBW7ee0GaPZdXXq6WW1KlFJm/8qQM/OhAcALgUqtksFwCSTMQgEDQCYRcsHSZTeux0qdPH5+10jsMT506JYcOHZKSJUvysOeghz36LhAJghV9UUn+iBGs5DPjHRCAQHgIhFywdJgqWT///LP88ssvZtT62BndaDOcj8gJD36uGioCCFaoSAf3OghWcPnSOgQg4B6BkAuWUyiudxT+5S9/MfVY33zzjbmbTp/3F85d3N3DSkteI4BgeS0it9cfBOv2uPEuCEAg9ARCLlj6sGe9g1D3ldJdzfVQydJtCvRw9pgKPQquaDMBBMuO6CJYdsSRUUAgGgiEXLB0L6nu3bub7Q1y584dz1j3xurXr5/ZqoAsVjRMvdCOEcEKLe9gXQ3BChZZ2oUABNwmEHLBch72rKKle0DFxsaaMe3cudNksfThyZkzZ3Z7nLQX5QQQLDsmAIJlRxwZBQSigUDIBUuh+j7sWe8aVKHSBxVr9kofgMwBAbcJIFhuEw1PewhWeLhzVQhAIPkEQi5Yug+WPnfvrbfeklSpUsnu3bvNtg0lSpRgaTD58eMdSSSAYCURlMdPQ7A8HiC6BwEIxBMIuWDpju5jxoyRWrVqSfHixQkFBEJCAMEKCeagXwTBCjpiLgABCLhEIOSCpc8dnDVrlqxatUpefvllqVy5cnwdlktjohkI/IEAgmXHpECw7Igjo4BANBAIuWDpru3bt283NVerV6+Wbdu2mZ3b9eHGVatWNY/Q0a85IOAmAQTLTZrhawvBCh97rgwBCCSPQEgFS5cHVa503ystbk+XLp3p7aVLl+T48eNmd/cKFSrwLMLkxZCzk0AAwUoCpAg4BcGKgCDRRQhAwBAImWA5tVeaucqXL5/897//lWHDhknRokUJBQSCTgDBCjrikFwAwQoJZi4CAQi4QCBkgqV3D+oO7vo4HN1gdPny5fL999+bDUdjYmJcGApNQCAwAQTLjtmBYNkRR0YBgWggEFLB6tWrl5GsbNmyie7cPmTIECNcbCwaDVMtvGNEsMLL362rI1hukaQdCEAg2ATCJlia0fIVrmAPlPajmwCCZUf8ESw74sgoIBANBEIqWM4zCO+++25BsKJhenlnjAiWd2JxJz1BsO6EHu+FAARCSSBkgqX7Xw0fPlyWLl1qxvfQQw/J/v37pW/fvlK4cGHqsEIZ9Si8FoJlR9ARLDviyCggEA0EQiZYvjBVtvbu3Wv2wvr222/NHYWFChWSGjVqyKuvvso2DdEw80I8RgQrxMCDdDkEK0hgaRYCEHCdQFgEy38UN27cMEuGcXFxZn8sNhp1Pc5R3yCCZccUQLDsiCOjgEA0EPCEYEUDaMYYXgIIVnj5u3V1BMstkrQDAQgEmwCCFWzCtO8JAgiWJ8Jwx51AsO4YIQ1AAAIhIhAywdJnEF6+fNk8Jmf06NHSokULyZo1a4iGyWWinQCCZccMQLDsiCOjgEA0EAiZYGmd1fjx42XcuHFmY9HXXntNHnnkEXMHYYYMGeTMmTMybdo0adSoEUXu0TDzQjxGBCvEwIN0OQQrSGBpFgIQcJ1AyATL6fnBgwelR48eUr58edm6dats27bNZLbuuusuyZkzp4wYMYKd3V0PMw0iWHbMAQTLjjgyCghEA4GQC5ZCvXLliqROnVpSpkxpGF+6dElUvDJmzCh58uSJBu6MMcQEEKwQAw/S5RCsIIGlWQhAwHUCYRGs69evy/bt2009VpEiRchYuR5WGvQngGDZMScQLDviyCggEA0EQi5Ymq3SJULNXp09e1Y2bNgg6dKlk8cff9z8p3VZ7IMVDVMvtGNEsELLO1hXQ7CCRZZ2IQABtwmEXLC0mL1Pnz7SpUsXyZYtmxnPuXPnZOfOnbJv3z55+umnKXJ3O8q0JwiWHZMAwbIjjowCAtFAIOSCpVAXLlwo2bNnl0qVKkUDY8boAQIIlgeC4EIXECwXINIEBCAQEgIhFyzNYOkS4aFDh+T555+Xp556ymSyUqRIEZIBc5HoJIBg2RF3BMuOODIKCEQDgZALlkLVhz3v2rVL/vOf/8iqVatMwbs+g7BWrVrywgsvUIMVDTMvxGNEsEIMPEiXQ7CCBJZmIQAB1wmERbD8R6F3FR47dkx2794tDzzwADVYroeZBhEsO+YAgmVHHBkFBKKBQNgE6+LFi7Jjxw5zN2Hp0qUlJiYmGngzxjARQLDCBN7lyyJYLgOlOQhAIGgEwiJYixYtksGDB5tlQV0u7NatmyxfvlwaNGggsbGxQRssDUcvAQTLjtgjWHbEkVFAIBoIhFywdEsGFapWrVqZ4vZevXpJ165d5euvv5bjx49L06ZNPZPNOnr0qAwbNkw6dOhg+qrPU1Q5nDhxotl9vnjx4qa/pUqVummuJHbetWvXZNKkSTJ//nypXr26NGvWzEjliRMnZMKECeYh2FmyZImGuRfSMSJYIcUdtIshWEFDS8MQgIDLBEIuWHoXYffu3aVz586mmF0FS4VLd3Xv16+f9OzZU7JmzeryMJPfnIrQ2LFjZePGjTJkyBAjWFonNnz4cPNA6oIFC8qCBQtM3Vjbtm1vksLEztu/f795qHWbNm3Mg6+1sF+fyzh79mwz7po1aya/s7zjlgQQrFsiiogTEKyICBOdhAAERCTkgqXZnfHjx5ttGho2bChjxowxgnX69GkZOXKkEa7MmTOHPTg//PCDLF68WM6fP29kUAVLZWvZsmXxQqUZLu1/u3btJFOmTPF9Tuw8rTtbuXKltG7dWubNm2feo/uBKRP9Htmr4IQewQoO11C3imCFmjjXgwAEbpdAyAVLO3r58mWZPHmyjBo1yjwmp3LlyrJ582YjKrVr177dsbj2Pn2Ez4gRI6RevXoyY8YM0y8VrLVr18qaNWuMCOmhUqi70msGK1++fPHXT+w8fdC1bwarRo0aZsuKvHnzSpUqVVwbAw3dTADBsmNGIFh2xJFRQCAaCIRFsBSsbs2gorV3717ROwpLlCjhiaVBzbB98sknZqf5hx56yBTjO4KlGacDBw7cJFi6pKn1ZIULF46fL4mdlz9/fpkyZYqpwapWrZrUqVPHLA+qWA4aNEh0abJjx45m2TC5x/r165P7lqg5v8mEqBmq1QMd39jq4TE4CBgCFSpUgIQFBEIuWCowKhcfffSRWRbTzJDeSbhp0ybzoOdwb9eg2STt31tvvWUK2X0Fy40Mlm+mS1lMnTpVihYtasZftmxZyZEjh7m+Sl3atGktmGLeGAIZLG/E4U57QQbrTgnyfghAIFQEQi5Yeheh3jXYsmVLcxeeHioyQ4cONVmsF198MayPzdHsk9ZV+R5aFzVw4EAjgkuXLjUZLBVBrcHSpUS9y9C3dkqXO5NyXlxcnMycOVOaNGliCurr169vhNNX6kI1EWy/DoJlR4QRLDviyCggEA0EQi5Yehdh7969TeG4ZmucQ5feVLK8UuSu/dIaK1/Z0bsDBwwYYLZSKFSokCxZskQ2bNgg7du3l9SpU8ePJSnn6RKpbvdQrlw5qVixoqlHI4MVvB85BCt4bEPZMoIVStpcCwIQuBMCIRcs5y5Crbtq3ry5KXLX4/Dhw9K/f38jWF7YpiEhwdK+z5kzxyzrabF6gQIFjChq/ZXKmFOPpfIV6DwnWFp7NnfuXFO/pdtV6Nf6fq1L69Kli5QpU+ZO4sp7/QggWHZMCQTLjjgyCghEA4GQC5ZCde4inD59uskEqaisWLHC3I0X7iXCaAh6NI4RwbIj6giWHXFkFBCIBgIhFyzN9Gi9kRaRp0qVymzUqbVNKlq5cuUKa/1VNAQ8WseIYNkReQTLjjgyCghEA4GQC5bWHmkRue5g7hS5RwNoxhheAghWePm7dXUEyy2StAMBCASbQMgFS7NVs2bNklWrVsnLL79sNhnlAc/BDjPtI1h2zAEEy444MgoIRAOBkAvW77//Ltu3bxfdFHP16tWybds2U+StRd1Vq1Y1z+LTrzkg4CYBBMtNmuFrC8EKH3uuDAEIJI9AyAUroe7pPljHjx+Xn3/+2exgmyFDhuSNgrMhcAsCCJYdUwTBsiOOjAIC0UAgbIKl2zTog49TpkwppUuXDvsO7tEQ7GgeI4JlR/QRLDviyCggEA0EwiJYixYtMht4lixZ0txB2K1bN1m+fLk0aNCAeqxomHVhGCOCFQboQbikCtaeSv+3QXEQLkGTISJQZNXJEF2Jy0AgPARCLlj6qBwVKt1gUx8LoxuL6qNzvv76a7NM2LRpU7JZ4ZkLVl8VwbIjvAiWHXHUUSBY9sSSkSRMIOSCpY/K6d69u9kBXYvZVbBUuK5evSr9+vUzu5l7ZSd3Jo09BBAsO2KJYNkRRwTLnjgyksAEQi5YzqNyDh06JA0bNjR7Yqlg6QakI0eO9NSzCJk49hBAsOyIZSQIVsrYjJKrx3iJffgJSZEqtVzd+5OcGNZRLm1YaYKQd9QCSf9A5fiAXN23Q+JeqXRTgBJrI02hEpK75wRJU/g++e3gXjkxootcXL1MMj/bULI2bC2nJvSXX7/6l+cDTgbL8yGig3dIIOSCpf11HpWjDzjWZxHqXlibN2+Wdu3aSe3ate9wSLwdAn8kgGDZMSsiQbByNO8mmZ55RU5PGSJXtm2QuzqPlGuH98vhdi+LilO+iUvl8o+r5fiAtgGDklgb2d/sJJmefllOjesj2d5oL5fWrzBt5R3zufz+6zk50v6ViAg2ghURYaKTd0AgpIKlu7jrHli6HKgF7prN0kfl6B2FJUqUYGnwDgLJWxMngGDZMUMiQbD8SefqOlrSlixvslTpK1aVu94dLOcWTJczM0YmOSi+bdzVaYSkK/2QaS/vyHmmjQvfLZasLzeXk2N6ya/L5ia53XCeiGCFkz7XDgWBkAmW84gc3WA0X7588t///leGDRsmRYsWDcU4uUaUE0Cw7JgAkSZYukyY893BZplQM0tZ/tpIsr3RQVKkTCkpM2SW66dPyJlZH8iZj8YEDJB/G3/IYG34XtIUKCbXThyRo++9ETGBRrAiJlR09DYJhEywtMZKa630jsHcuXObbRm+//57U+weExNzm93nbRBIGgEEK2mcvH5WJAnWXe2HSKbaDeTGlctyevowk7HK8Vav/13e+7C/nJs7WbK9/o5kevJvcnzQO3Jp/Xd/wJ9QG1qDlav7OElbtLSpwbrw7ULJUK2uXFr7b9O2pEgh5xd/nOgSpBfijGB5IQr0IZgEQipYzh2Duj3D0aNHZciQIUa4MmfOHMwx0jYEBMGyYxJEkmA5xHO2eV8yPvGsHB/8rlz4dtFNgcj05EuSo1UfOfuvD+X05EEBgxSoDa3pyvvBfPnt0D5JU+Q+ubp3u1w/dUxi/1xLjvVuYWq9vHogWF6NDP1yi0DYBEszWr7C5daAaAcCCRFAsOyYF5EoWIlJlHmtRU85PW2InP3XxIBBCtRGtoZvS6ZnXpXTkwdKtkYd5Ncv/yW/xe2R7M26yamxveT8ktmeDTyC5dnQ0DGXCIRUsJz9r+6++26zLQOC5VIUaeaWBBCsWyKKiBMiQbC0iF0zSMcHtJHLP64xspOh8pNyfGBb8//YR6rJsX6tzJJgjpY9zXYOR7s1Et2uwTkSa0O3ZNAjdf4ikrv3JLm6a6ucGNpB8n34JRmsiJjFdDJaCIRMsPSROMOHD5elS5catg89r2QymgAAE2tJREFU9JDs379f+vbtK4ULF6YOK1pmXJjGiWCFCbzLl40EwdIaqRyt+0r68n82+2BdO3lUTk8dYmqu/F/77eA+szR4/svZ4mSpzs2bYu4EDNSGg1SL3TNWqyvHejeXy1vXSfbGnSXL35pKiphUcu7zGXJiSHuX6bvbHBksd3nSmvcIhEywfIeusrV3717ROwq//fZbc0dhoUKFpEaNGvLqq69KhgwZvEeKHkU0AQQrosMX3/lIECw7SAd/FAhW8BlzhfASCItg+Q9Z98PSJcO4uDizP5Y+QocDAm4SQLDcpBm+thCs8LF3+8oIlttEac9rBDwhWF6DQn/sI4Bg2RFTBMuOOOooECx7YslIEiaAYDEzooIAgmVHmBEsO+KIYNkTR0YSmACCxeyICgIIlh1hRr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leQ5cO3aNfnkk0/k008/lUuXLkmFChWkXbt2kj17drlx44YsWrRIJk6caF4rXry4NG3aVEqVKnVT+4mdp+1PmjRJ5s+fL9WrV5dmzZpJbGysnDhxQiZMmCAtWrSQLFmyJLm/nJg0AghW0jh5/SwEy+sRSnr/iqw6mfSTORMCEUggxQ21AY54AitXrpTly5fL22+/LenSpZN58+ZJXFyctG7dWk6ePCnDhw+XRo0aScGCBWXBggWye/duadu2rcTExMS3cezYsYDn7d+/X6ZNmyZt2rSRcePGSa1ataR8+fIye/ZsyZo1q9SsWZNoBIEAghUEqGFoEsEKA/QgXRLBChJYmvUMAQTrFqHYu3evjB07Vrp27Sr672XLlsUL1dGjR2XMmDEmw5UpU6b4ljZu3BjwvB07dohKnAqbypselSpVkvHjx5vvkb0Kzs8GghUcrqFuFcEKNfHgXQ/BCh5bWvYGAQTrFnHYtGmTLF682EjUhg0bZM2aNUaE9Dh9+rT06dPHCFe+fPniW1q7dm3A865cuXJTBqtGjRqya9cuyZs3r1SpUsUbs8LCXiBYdgQVwbIjjjoKBMueWDKShAkgWInMjLNnz8qgQYPk9ddfl6JFi5qM04EDB24SrJ49e0qrVq2kcOHC8S0ldl7+/PllypQppgarWrVqUqdOHbM8WLt2bXMtrdHq2LGjWTZM7rF+/frkviVqzm8yIWqGavVAxzcWyfoWy+g2BPnMB1/ZMIygjEFrfzkinwCCFSCGFy9elCFDhohmmB555BFzVmKZqaRmsHzP0/K3qVOnGnnTTFnZsmUlR44cRr40Y5Y2bdrIn2EeGQEZLI8E4g67QQbrDgF66O1ksDwUDLoSFAIIVgJYtZh98uTJUrp0aXnyySclRYoU5qzNmzfL0qVLTQZLi9q1BmvEiBHSoUOHm2qnknqeFs/PnDlTmjRpYuq86tevL9myZZPBgwcbwdJ/c7hDAMFyh2O4W0Gwwh0B966PYLnHkpa8SQDB8ovL8ePHpXfv3lK3bl2pWrVqvFzpaXp34IABA8xWCoUKFZIlS5aYuqz27dtL6tSp41tKynnXr1832z2UK1dOKlasKKNGjSKDFcSfEQQriHBD2DSCFULYQb4UghVkwDQfdgIIll8INKOky3a+xz333GOWC3UbhTlz5pjXtVi9QIEC0rlzZ1N/pQXvTj2Wyleg85x29Y7EuXPnmvqtNGnSmDsU9f2XL1+WLl26SJkyZcI+OWzqAIJlRzQRLDviqKNAsOyJJSNJmACCxcyICgIIlh1hRrDsiCOCZU8cGUlgAggWsyMqCCBYdoQZ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FHIhyAgiWHRMAwbIjjgiWPXFkJAgWcyDKCSBYdkwABMuOOCJY9sSRkSBYzIEoJ4Bg2TEBECw74ohg2RNHRoJgMQeinACCZccEQLDsiCOCZU8cGQmCxRyIcgIIlh0TAMGyI44Ilj1xZCQIFnMgygkgWHZMAATLjjgiWPbEkZEgWMyBKCeAYNkxARAsO+KIYNkTR0aCYDEHopwAgmXHBECw7IgjgmVPHBkJgsUciHICCJYdEwDBsiOOCJY9cWQkCBZzIMoJIFh2TAAEy444Ilj2xJGRIFjMgSgngGDZMQEQLDviiGDZE0dGgmAxB6KcAIJlxwRAsOyII4JlTxwZCYLlyhy4ceOGLFq0SCZOnCiXLl2S4sWLS9OmTaVUqVI3tZ/YedeuXZNJkybJ/PnzpXr16tKsWTOJjY2VEydOyIQJE6RFixaSJUsWV/pLI/9HAMGyYzYgWHbEEcGyJ46MBMFyZQ4cO3ZMhg8fLo0aNZKCBQvKggULZPfu3dK2bVuJiYmJv0Zi5+3fv1+mTZsmbdq0kXHjxkmtWrWkfPnyMnv2bMmaNavUrFnTlb7SyM0EECw7ZgSCZUccESx74shIECxX5sDGjRtl2bJl8UJ19OhRGTNmjLRr104yZcoUf43EztuxY4esXLlSWrduLfPmzTPvqVSpkowfP958j+yVK6H6QyMIVnC4hrpVBCvUxIN3vSKrTgavcVqGgAcIpLih61kcSSKwdu1aWbNmjREhPU6fPi19+vQxwpUvX774NhI778qVKzdlsGrUqCG7du2SvHnzSpUqVZLUD05KPgEEK/nMvPgOBMuLUbm9PiFYt8eNd0UOAQQrGbHSjNOBAwduEqyePXtKq1atpHDhwvEtJXZe/vz5ZcqUKaYGq1q1alKnTh2zPFi7dm0ZNGiQaI1Wx44dzbJhco8HH3wwuW/hfAhAAAIQ8BiBdevWeaxHdOd2CCBYyaDmRgbLN9OlycOpU6dK0aJFZdOmTVK2bFnJkSOHkS9ddkybNm0yesepEIAABCAAAQh4hQCClYxIbN68WZYuXWoyWFrUrjVYI0aMkA4dOtxUO5XU8+Li4mTmzJnSpEkTGTt2rNSvX1+yZcsmgwcPNoKl/+aAAAQgAAEIQCDyCCBYyYiZ3h04YMAAs5VCoUKFZMmSJbJhwwZp3769pE6dOr6lpJx3/fp1s91DuXLlpGLFijJq1CgyWMmIBadCAAIQgAAEvEwAwUpGdHRJb86cOWZZT4vVCxQoIJ07dzb1V1rw7tRjqXwFOs+53N69e2Xu3LmmfitNmjSiX+v7L1++LF26dJEyZcoko2ecCg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AAQgAAEIQMAKAgiWFWFkEBCAAAQgAAEIeIkAguWlaNAXCEAAAhCAAASsIIBgWRFGBgEBCEAAAhCAgJcIIFheigZ9gQAEIAABCEDACgIIlhVhZBAQgAAEIAABCHiJAILlpWjQFwhAAAIQgAAErCCAYFkRRgYBAQhAAAIQgICXCCBYXooGfYEABCAAAQhAwAoCCJYVYWQQEIAABCAAAQh4iQCC5aVo0BcIQAACEIAABKwggGBZEUYGAQEIQAACEICAlwggWF6KBn2BQJQQuHHjhqxevVpGjx4t69atk2zZssk//vEP+fvf/y7p0qWLEgoMEwIQsJkAgmVzdBkbBDxIQOVqzpw58uWXX0qnTp2kYMGCcu7cORkxYoTkzp1bmjRpIilSpPBgz+kSBCAAgaQTQLCSzoozIQABFwjs3r1bhgwZIj179pRcuXLFt3jgwAF5//33pV+/frJt2zZZsWKFXL9+XY4cOSK9evWSTz75RCZMmCBp0qSRd999V55//nmJiYmRo0ePmva6du0qmTNnlk2bNskXX3whHTp0MG38+OOPsm/fPlm+fLm8/fbbJkum7+OAAAQgEEwCCFYw6dI2BCDwBwJjxoyRu+66S+rVqxeQzscffyzTp0+XoUOHSrFixUTfc+HCBWnVqpWcPXtWOnfuLG3btpX777/fLDF+/fXX0r59e5P5mjdvnly5ckXq169v3rdnzx5577335NKlS0bM2rVrJ+XKlSMyEIAABIJKAMEKKl4ahwAEfAmo5PTu3VteffVVue+++0z2qVGjRiZjpUfdunVNtmrQoEFSoUIFeeaZZyQuLs68R//TJUQ9pk6dKhkyZDCSpv/W7z/11FOiy4+azapevbqULFlS+vbtKw0aNJB7773XvG/gwIFG2PQ6HBCAAASCSQDBCiZd2oYABG4ioILVv39/adiwoRQtWvSm13QJ76effjJLeCpGzZo1k3vuuUfWrl0rS5YsMUuAztKeZrYKFSpkBEzb++tf/2qETbNcuszYsmVLSZUqlXzwwQcma6UypvI1YMAAqVKlilSqVInIQAACEAgqAQQrqHhpHAIQ8CXw22+/mdqrmjVrGtHxPXQ5T5fuVKomTZpklvxiY2ONYKl8aU2VLgGeOXPGvKb1VJq56tOnj1kCzJ49u2zdulVmzZplZEzrrmbMmGFeS58+vcmWdenSRbp16yb58+cnMBCAAASCSgDBCipeGocABPwJqDCNGjXKiJZmoTSrpcXoH374oQwePNjUWC1btkzeeecdI1Ra/K6SpGKUL18+U1d16tQp87W+NmXKFCNOJ0+eNJmvMmXKSPPmzWXx4sXmNV0yVBHTa6ZOndq8RpE78xICEAg2AQQr2IRpHwIQuImALtV99913Rny2bNliCt6rVatmlga1Pmr+/PnxRer6Rj1fM1gqVBcvXpSXXnrJLAFmzJjRfK21WQsWLDDf0691+U//UxFLmzatrFmzRlauXGmWJbVIXrNiHBCAAASCTQDBCjZh2ocABEJOQO8iVPHSAnetzeKAAAQgEGoCCFaoiXM9CEAg6AR0uVD309KlxaxZswb9elwAAhCAgD8BBIs5AQEIQAACEIAABFwmgGC5DJTmIAABCEAAAhCAAILFHIAABCAAAQhAAAIuE0CwXAZKcxCAAAQgAAEIQADBYg5AAAIQgAAEIAABlwkgWC4DpTkIQAACEIAABCCAYDEHIAABCEAAAhCAgMsEECyXgdIcBCAAAQhAAAIQQLCYAxCAAAQgAAEIQMBlAgiWy0BpDgIQgAAEIAABCCBYzAEIQAACEIAABCDgMgEEy2WgNAcBCEAAAhCAAAQQLOYABCAAAQhAAAIQcJkAguUyUJqDAAQgAAEIQAACCBZzAAIQgAAEIAABCLhMAMFyGSjNQQACEIAABCAAAQSLOQABCEAAAhCAAARcJoBguQyU5iAAAQhAAAIQgACCxRyAAAQgAAEIQAACLhNAsFwGSnMQgAAEIAABCEDg/wGnSlNanezL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45038685"/>
              </p:ext>
            </p:extLst>
          </p:nvPr>
        </p:nvGraphicFramePr>
        <p:xfrm>
          <a:off x="1524000" y="241119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55575" y="1383219"/>
            <a:ext cx="8599126" cy="109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rgbClr val="00009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If the mean scale score is 2536 for economically disadvantaged students and 2600 for not economically disadvantaged students </a:t>
            </a:r>
            <a:b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en-US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we can show the gap as two bars.</a:t>
            </a:r>
          </a:p>
        </p:txBody>
      </p:sp>
    </p:spTree>
    <p:extLst>
      <p:ext uri="{BB962C8B-B14F-4D97-AF65-F5344CB8AC3E}">
        <p14:creationId xmlns:p14="http://schemas.microsoft.com/office/powerpoint/2010/main" val="31193331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2245">
  <a:themeElements>
    <a:clrScheme name="Custom 3">
      <a:dk1>
        <a:srgbClr val="0F1540"/>
      </a:dk1>
      <a:lt1>
        <a:srgbClr val="FFFFFF"/>
      </a:lt1>
      <a:dk2>
        <a:srgbClr val="59564B"/>
      </a:dk2>
      <a:lt2>
        <a:srgbClr val="DFDAC7"/>
      </a:lt2>
      <a:accent1>
        <a:srgbClr val="0C631B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Garamond Futura">
      <a:majorFont>
        <a:latin typeface="Garamond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5B8C6D-0134-492D-96D6-F86F5BB3078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B44A275-7C7D-41A0-94DF-093C6988DB74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D7208A54-2497-4F91-A889-8B71D4E10B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5131</TotalTime>
  <Words>1738</Words>
  <Application>Microsoft Office PowerPoint</Application>
  <PresentationFormat>On-screen Show (4:3)</PresentationFormat>
  <Paragraphs>262</Paragraphs>
  <Slides>32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</vt:lpstr>
      <vt:lpstr>Cambria Math</vt:lpstr>
      <vt:lpstr>Futura Bk</vt:lpstr>
      <vt:lpstr>Gadget</vt:lpstr>
      <vt:lpstr>Garamond</vt:lpstr>
      <vt:lpstr>Wingdings</vt:lpstr>
      <vt:lpstr>TS030002245</vt:lpstr>
      <vt:lpstr>PowerPoint Presentation</vt:lpstr>
      <vt:lpstr>Welcome</vt:lpstr>
      <vt:lpstr>Today</vt:lpstr>
      <vt:lpstr>INTRODUCTION &amp; IMPETUS</vt:lpstr>
      <vt:lpstr>PowerPoint Presentation</vt:lpstr>
      <vt:lpstr>PowerPoint Presentation</vt:lpstr>
      <vt:lpstr>PowerPoint Presentation</vt:lpstr>
      <vt:lpstr>Understanding effect size</vt:lpstr>
      <vt:lpstr>One Way to Show a Gap</vt:lpstr>
      <vt:lpstr>One Way to Show a Gap</vt:lpstr>
      <vt:lpstr>One Way to Show a Gap</vt:lpstr>
      <vt:lpstr>A Second Way to Show a Gap</vt:lpstr>
      <vt:lpstr>A Third Way to Show a Gap</vt:lpstr>
      <vt:lpstr>What is an Effect Size?</vt:lpstr>
      <vt:lpstr>What is an Effect Size?</vt:lpstr>
      <vt:lpstr>What is an Effect Size?</vt:lpstr>
      <vt:lpstr>A Third Way to Show a Gap</vt:lpstr>
      <vt:lpstr>Interpreting Effect Size</vt:lpstr>
      <vt:lpstr>Interpreting Effect Size: Direction</vt:lpstr>
      <vt:lpstr>Interpreting Effect Size: Magnitude</vt:lpstr>
      <vt:lpstr>Effect Size Benchmarks</vt:lpstr>
      <vt:lpstr>Effect Size Benchmarks</vt:lpstr>
      <vt:lpstr>Effect Size Benchmarks</vt:lpstr>
      <vt:lpstr>Effect Size Comparisons</vt:lpstr>
      <vt:lpstr>Why Effect Size?</vt:lpstr>
      <vt:lpstr>Why Effect Size?</vt:lpstr>
      <vt:lpstr>Navigation &amp; interpretation</vt:lpstr>
      <vt:lpstr>Exploration &amp; PLANNING</vt:lpstr>
      <vt:lpstr>Table Activity</vt:lpstr>
      <vt:lpstr>Table Discussion</vt:lpstr>
      <vt:lpstr>Large Group Discussion</vt:lpstr>
      <vt:lpstr>Thank You!</vt:lpstr>
    </vt:vector>
  </TitlesOfParts>
  <Company>State of Wisconsin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2010-11 MPS Corrective Action Requirements</dc:title>
  <dc:creator>Jeff Pertl</dc:creator>
  <cp:lastModifiedBy>Meyer, Justin M.  DPI</cp:lastModifiedBy>
  <cp:revision>303</cp:revision>
  <cp:lastPrinted>2010-11-08T23:29:36Z</cp:lastPrinted>
  <dcterms:created xsi:type="dcterms:W3CDTF">2011-08-03T18:08:34Z</dcterms:created>
  <dcterms:modified xsi:type="dcterms:W3CDTF">2016-06-01T21:51:20Z</dcterms:modified>
  <cp:category>Education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TC300022459990</vt:lpwstr>
  </property>
  <property fmtid="{D5CDD505-2E9C-101B-9397-08002B2CF9AE}" pid="3" name="_AdHocReviewCycleID">
    <vt:i4>67970328</vt:i4>
  </property>
  <property fmtid="{D5CDD505-2E9C-101B-9397-08002B2CF9AE}" pid="4" name="_NewReviewCycle">
    <vt:lpwstr/>
  </property>
  <property fmtid="{D5CDD505-2E9C-101B-9397-08002B2CF9AE}" pid="5" name="_EmailSubject">
    <vt:lpwstr>powerpoint</vt:lpwstr>
  </property>
  <property fmtid="{D5CDD505-2E9C-101B-9397-08002B2CF9AE}" pid="6" name="_AuthorEmail">
    <vt:lpwstr>Jeff.Pertl@dpi.wi.gov</vt:lpwstr>
  </property>
  <property fmtid="{D5CDD505-2E9C-101B-9397-08002B2CF9AE}" pid="7" name="_AuthorEmailDisplayName">
    <vt:lpwstr>Pertl, Jeff    DPI</vt:lpwstr>
  </property>
</Properties>
</file>