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22"/>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3" r:id="rId21"/>
  </p:sldIdLst>
  <p:sldSz cx="9144000" cy="5143500" type="screen16x9"/>
  <p:notesSz cx="6858000" cy="9144000"/>
  <p:embeddedFontLst>
    <p:embeddedFont>
      <p:font typeface="Lato" panose="020F0502020204030203" pitchFamily="34" charset="0"/>
      <p:regular r:id="rId23"/>
      <p:bold r:id="rId24"/>
      <p:italic r:id="rId25"/>
      <p:boldItalic r:id="rId26"/>
    </p:embeddedFont>
    <p:embeddedFont>
      <p:font typeface="Lato Black" panose="020F0A02020204030203" pitchFamily="34" charset="0"/>
      <p:bold r:id="rId27"/>
      <p:boldItalic r:id="rId28"/>
    </p:embeddedFont>
    <p:embeddedFont>
      <p:font typeface="Roboto" panose="02000000000000000000" pitchFamily="2" charset="0"/>
      <p:regular r:id="rId29"/>
      <p:bold r:id="rId30"/>
      <p:italic r:id="rId31"/>
      <p:boldItalic r:id="rId32"/>
    </p:embeddedFont>
  </p:embeddedFontLst>
  <p:custDataLst>
    <p:tags r:id="rId33"/>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880">
          <p15:clr>
            <a:srgbClr val="A4A3A4"/>
          </p15:clr>
        </p15:guide>
        <p15:guide id="2" orient="horz" pos="2358">
          <p15:clr>
            <a:srgbClr val="A4A3A4"/>
          </p15:clr>
        </p15:guide>
        <p15:guide id="3" orient="horz" pos="2868">
          <p15:clr>
            <a:srgbClr val="A4A3A4"/>
          </p15:clr>
        </p15:guide>
        <p15:guide id="4" pos="2863">
          <p15:clr>
            <a:srgbClr val="A4A3A4"/>
          </p15:clr>
        </p15:guide>
        <p15:guide id="5" pos="2856">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h6LQscdnv+xfv41bAwB7fy84eCWg=="/>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00D730-DB11-457F-8383-8646DDE0975D}" v="7" dt="2024-02-27T13:18:34.173"/>
  </p1510:revLst>
</p1510:revInfo>
</file>

<file path=ppt/tableStyles.xml><?xml version="1.0" encoding="utf-8"?>
<a:tblStyleLst xmlns:a="http://schemas.openxmlformats.org/drawingml/2006/main" def="{9361AA43-B2CD-42BA-AE29-013F138E5271}">
  <a:tblStyle styleId="{9361AA43-B2CD-42BA-AE29-013F138E527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528" y="64"/>
      </p:cViewPr>
      <p:guideLst>
        <p:guide pos="2880"/>
        <p:guide orient="horz" pos="2358"/>
        <p:guide orient="horz" pos="2868"/>
        <p:guide pos="2863"/>
        <p:guide pos="28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4.fntdata"/><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customschemas.google.com/relationships/presentationmetadata" Target="meta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3.fntdata"/><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7.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2.fntdata"/><Relationship Id="rId32" Type="http://schemas.openxmlformats.org/officeDocument/2006/relationships/font" Target="fonts/font10.fntdata"/><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9.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ringfellow, Kina F. DPI" userId="002858cf-6d8d-4f58-b096-3c8ddc1070aa" providerId="ADAL" clId="{D900D730-DB11-457F-8383-8646DDE0975D}"/>
    <pc:docChg chg="undo custSel addSld delSld modSld replTag delTag">
      <pc:chgData name="Stringfellow, Kina F. DPI" userId="002858cf-6d8d-4f58-b096-3c8ddc1070aa" providerId="ADAL" clId="{D900D730-DB11-457F-8383-8646DDE0975D}" dt="2024-02-27T13:18:20.061" v="344"/>
      <pc:docMkLst>
        <pc:docMk/>
      </pc:docMkLst>
      <pc:sldChg chg="replTag">
        <pc:chgData name="Stringfellow, Kina F. DPI" userId="002858cf-6d8d-4f58-b096-3c8ddc1070aa" providerId="ADAL" clId="{D900D730-DB11-457F-8383-8646DDE0975D}" dt="2024-02-27T13:16:38.230" v="263"/>
        <pc:sldMkLst>
          <pc:docMk/>
          <pc:sldMk cId="0" sldId="256"/>
        </pc:sldMkLst>
      </pc:sldChg>
      <pc:sldChg chg="modSp mod replTag delTag">
        <pc:chgData name="Stringfellow, Kina F. DPI" userId="002858cf-6d8d-4f58-b096-3c8ddc1070aa" providerId="ADAL" clId="{D900D730-DB11-457F-8383-8646DDE0975D}" dt="2024-02-27T13:16:43.322" v="267"/>
        <pc:sldMkLst>
          <pc:docMk/>
          <pc:sldMk cId="0" sldId="257"/>
        </pc:sldMkLst>
        <pc:spChg chg="mod">
          <ac:chgData name="Stringfellow, Kina F. DPI" userId="002858cf-6d8d-4f58-b096-3c8ddc1070aa" providerId="ADAL" clId="{D900D730-DB11-457F-8383-8646DDE0975D}" dt="2024-02-22T21:41:17.957" v="37" actId="1076"/>
          <ac:spMkLst>
            <pc:docMk/>
            <pc:sldMk cId="0" sldId="257"/>
            <ac:spMk id="48" creationId="{00000000-0000-0000-0000-000000000000}"/>
          </ac:spMkLst>
        </pc:spChg>
      </pc:sldChg>
      <pc:sldChg chg="modSp mod replTag delTag">
        <pc:chgData name="Stringfellow, Kina F. DPI" userId="002858cf-6d8d-4f58-b096-3c8ddc1070aa" providerId="ADAL" clId="{D900D730-DB11-457F-8383-8646DDE0975D}" dt="2024-02-27T13:16:45.946" v="269"/>
        <pc:sldMkLst>
          <pc:docMk/>
          <pc:sldMk cId="0" sldId="258"/>
        </pc:sldMkLst>
        <pc:spChg chg="mod">
          <ac:chgData name="Stringfellow, Kina F. DPI" userId="002858cf-6d8d-4f58-b096-3c8ddc1070aa" providerId="ADAL" clId="{D900D730-DB11-457F-8383-8646DDE0975D}" dt="2024-02-22T21:41:11.434" v="31" actId="1076"/>
          <ac:spMkLst>
            <pc:docMk/>
            <pc:sldMk cId="0" sldId="258"/>
            <ac:spMk id="55" creationId="{00000000-0000-0000-0000-000000000000}"/>
          </ac:spMkLst>
        </pc:spChg>
      </pc:sldChg>
      <pc:sldChg chg="modSp mod replTag delTag">
        <pc:chgData name="Stringfellow, Kina F. DPI" userId="002858cf-6d8d-4f58-b096-3c8ddc1070aa" providerId="ADAL" clId="{D900D730-DB11-457F-8383-8646DDE0975D}" dt="2024-02-27T13:16:47.523" v="271"/>
        <pc:sldMkLst>
          <pc:docMk/>
          <pc:sldMk cId="0" sldId="259"/>
        </pc:sldMkLst>
        <pc:spChg chg="mod">
          <ac:chgData name="Stringfellow, Kina F. DPI" userId="002858cf-6d8d-4f58-b096-3c8ddc1070aa" providerId="ADAL" clId="{D900D730-DB11-457F-8383-8646DDE0975D}" dt="2024-02-22T21:42:18.957" v="46" actId="948"/>
          <ac:spMkLst>
            <pc:docMk/>
            <pc:sldMk cId="0" sldId="259"/>
            <ac:spMk id="62" creationId="{00000000-0000-0000-0000-000000000000}"/>
          </ac:spMkLst>
        </pc:spChg>
      </pc:sldChg>
      <pc:sldChg chg="modSp mod replTag delTag">
        <pc:chgData name="Stringfellow, Kina F. DPI" userId="002858cf-6d8d-4f58-b096-3c8ddc1070aa" providerId="ADAL" clId="{D900D730-DB11-457F-8383-8646DDE0975D}" dt="2024-02-27T13:16:48.651" v="273"/>
        <pc:sldMkLst>
          <pc:docMk/>
          <pc:sldMk cId="0" sldId="260"/>
        </pc:sldMkLst>
        <pc:spChg chg="mod">
          <ac:chgData name="Stringfellow, Kina F. DPI" userId="002858cf-6d8d-4f58-b096-3c8ddc1070aa" providerId="ADAL" clId="{D900D730-DB11-457F-8383-8646DDE0975D}" dt="2024-02-22T21:42:38.102" v="51" actId="948"/>
          <ac:spMkLst>
            <pc:docMk/>
            <pc:sldMk cId="0" sldId="260"/>
            <ac:spMk id="69" creationId="{00000000-0000-0000-0000-000000000000}"/>
          </ac:spMkLst>
        </pc:spChg>
      </pc:sldChg>
      <pc:sldChg chg="modSp mod replTag delTag">
        <pc:chgData name="Stringfellow, Kina F. DPI" userId="002858cf-6d8d-4f58-b096-3c8ddc1070aa" providerId="ADAL" clId="{D900D730-DB11-457F-8383-8646DDE0975D}" dt="2024-02-27T13:16:49.775" v="275"/>
        <pc:sldMkLst>
          <pc:docMk/>
          <pc:sldMk cId="0" sldId="261"/>
        </pc:sldMkLst>
        <pc:spChg chg="mod">
          <ac:chgData name="Stringfellow, Kina F. DPI" userId="002858cf-6d8d-4f58-b096-3c8ddc1070aa" providerId="ADAL" clId="{D900D730-DB11-457F-8383-8646DDE0975D}" dt="2024-02-22T21:43:13.236" v="57" actId="948"/>
          <ac:spMkLst>
            <pc:docMk/>
            <pc:sldMk cId="0" sldId="261"/>
            <ac:spMk id="77" creationId="{00000000-0000-0000-0000-000000000000}"/>
          </ac:spMkLst>
        </pc:spChg>
      </pc:sldChg>
      <pc:sldChg chg="modSp mod replTag delTag">
        <pc:chgData name="Stringfellow, Kina F. DPI" userId="002858cf-6d8d-4f58-b096-3c8ddc1070aa" providerId="ADAL" clId="{D900D730-DB11-457F-8383-8646DDE0975D}" dt="2024-02-27T13:16:50.851" v="277"/>
        <pc:sldMkLst>
          <pc:docMk/>
          <pc:sldMk cId="0" sldId="262"/>
        </pc:sldMkLst>
        <pc:spChg chg="mod">
          <ac:chgData name="Stringfellow, Kina F. DPI" userId="002858cf-6d8d-4f58-b096-3c8ddc1070aa" providerId="ADAL" clId="{D900D730-DB11-457F-8383-8646DDE0975D}" dt="2024-02-22T21:44:28.720" v="68" actId="404"/>
          <ac:spMkLst>
            <pc:docMk/>
            <pc:sldMk cId="0" sldId="262"/>
            <ac:spMk id="84" creationId="{00000000-0000-0000-0000-000000000000}"/>
          </ac:spMkLst>
        </pc:spChg>
      </pc:sldChg>
      <pc:sldChg chg="modSp mod replTag delTag">
        <pc:chgData name="Stringfellow, Kina F. DPI" userId="002858cf-6d8d-4f58-b096-3c8ddc1070aa" providerId="ADAL" clId="{D900D730-DB11-457F-8383-8646DDE0975D}" dt="2024-02-27T13:16:51.692" v="279"/>
        <pc:sldMkLst>
          <pc:docMk/>
          <pc:sldMk cId="0" sldId="263"/>
        </pc:sldMkLst>
        <pc:spChg chg="mod">
          <ac:chgData name="Stringfellow, Kina F. DPI" userId="002858cf-6d8d-4f58-b096-3c8ddc1070aa" providerId="ADAL" clId="{D900D730-DB11-457F-8383-8646DDE0975D}" dt="2024-02-22T21:45:34.341" v="76" actId="404"/>
          <ac:spMkLst>
            <pc:docMk/>
            <pc:sldMk cId="0" sldId="263"/>
            <ac:spMk id="91" creationId="{00000000-0000-0000-0000-000000000000}"/>
          </ac:spMkLst>
        </pc:spChg>
      </pc:sldChg>
      <pc:sldChg chg="modSp mod replTag delTag">
        <pc:chgData name="Stringfellow, Kina F. DPI" userId="002858cf-6d8d-4f58-b096-3c8ddc1070aa" providerId="ADAL" clId="{D900D730-DB11-457F-8383-8646DDE0975D}" dt="2024-02-27T13:16:59.425" v="288" actId="113"/>
        <pc:sldMkLst>
          <pc:docMk/>
          <pc:sldMk cId="0" sldId="264"/>
        </pc:sldMkLst>
        <pc:spChg chg="mod">
          <ac:chgData name="Stringfellow, Kina F. DPI" userId="002858cf-6d8d-4f58-b096-3c8ddc1070aa" providerId="ADAL" clId="{D900D730-DB11-457F-8383-8646DDE0975D}" dt="2024-02-27T13:16:59.425" v="288" actId="113"/>
          <ac:spMkLst>
            <pc:docMk/>
            <pc:sldMk cId="0" sldId="264"/>
            <ac:spMk id="99" creationId="{00000000-0000-0000-0000-000000000000}"/>
          </ac:spMkLst>
        </pc:spChg>
        <pc:picChg chg="mod">
          <ac:chgData name="Stringfellow, Kina F. DPI" userId="002858cf-6d8d-4f58-b096-3c8ddc1070aa" providerId="ADAL" clId="{D900D730-DB11-457F-8383-8646DDE0975D}" dt="2024-02-22T21:51:21.972" v="146" actId="962"/>
          <ac:picMkLst>
            <pc:docMk/>
            <pc:sldMk cId="0" sldId="264"/>
            <ac:picMk id="100" creationId="{00000000-0000-0000-0000-000000000000}"/>
          </ac:picMkLst>
        </pc:picChg>
        <pc:picChg chg="mod">
          <ac:chgData name="Stringfellow, Kina F. DPI" userId="002858cf-6d8d-4f58-b096-3c8ddc1070aa" providerId="ADAL" clId="{D900D730-DB11-457F-8383-8646DDE0975D}" dt="2024-02-22T21:51:27.068" v="148" actId="962"/>
          <ac:picMkLst>
            <pc:docMk/>
            <pc:sldMk cId="0" sldId="264"/>
            <ac:picMk id="101" creationId="{00000000-0000-0000-0000-000000000000}"/>
          </ac:picMkLst>
        </pc:picChg>
      </pc:sldChg>
      <pc:sldChg chg="modSp mod replTag delTag">
        <pc:chgData name="Stringfellow, Kina F. DPI" userId="002858cf-6d8d-4f58-b096-3c8ddc1070aa" providerId="ADAL" clId="{D900D730-DB11-457F-8383-8646DDE0975D}" dt="2024-02-27T13:17:02.870" v="290"/>
        <pc:sldMkLst>
          <pc:docMk/>
          <pc:sldMk cId="0" sldId="265"/>
        </pc:sldMkLst>
        <pc:spChg chg="mod">
          <ac:chgData name="Stringfellow, Kina F. DPI" userId="002858cf-6d8d-4f58-b096-3c8ddc1070aa" providerId="ADAL" clId="{D900D730-DB11-457F-8383-8646DDE0975D}" dt="2024-02-22T21:46:55.306" v="91" actId="948"/>
          <ac:spMkLst>
            <pc:docMk/>
            <pc:sldMk cId="0" sldId="265"/>
            <ac:spMk id="108" creationId="{00000000-0000-0000-0000-000000000000}"/>
          </ac:spMkLst>
        </pc:spChg>
      </pc:sldChg>
      <pc:sldChg chg="modSp mod replTag delTag">
        <pc:chgData name="Stringfellow, Kina F. DPI" userId="002858cf-6d8d-4f58-b096-3c8ddc1070aa" providerId="ADAL" clId="{D900D730-DB11-457F-8383-8646DDE0975D}" dt="2024-02-27T13:17:05.515" v="292"/>
        <pc:sldMkLst>
          <pc:docMk/>
          <pc:sldMk cId="0" sldId="266"/>
        </pc:sldMkLst>
        <pc:spChg chg="mod">
          <ac:chgData name="Stringfellow, Kina F. DPI" userId="002858cf-6d8d-4f58-b096-3c8ddc1070aa" providerId="ADAL" clId="{D900D730-DB11-457F-8383-8646DDE0975D}" dt="2024-02-22T21:47:10.501" v="97" actId="1076"/>
          <ac:spMkLst>
            <pc:docMk/>
            <pc:sldMk cId="0" sldId="266"/>
            <ac:spMk id="115" creationId="{00000000-0000-0000-0000-000000000000}"/>
          </ac:spMkLst>
        </pc:spChg>
      </pc:sldChg>
      <pc:sldChg chg="replTag delTag">
        <pc:chgData name="Stringfellow, Kina F. DPI" userId="002858cf-6d8d-4f58-b096-3c8ddc1070aa" providerId="ADAL" clId="{D900D730-DB11-457F-8383-8646DDE0975D}" dt="2024-02-27T13:17:06.852" v="294"/>
        <pc:sldMkLst>
          <pc:docMk/>
          <pc:sldMk cId="0" sldId="267"/>
        </pc:sldMkLst>
      </pc:sldChg>
      <pc:sldChg chg="replTag delTag">
        <pc:chgData name="Stringfellow, Kina F. DPI" userId="002858cf-6d8d-4f58-b096-3c8ddc1070aa" providerId="ADAL" clId="{D900D730-DB11-457F-8383-8646DDE0975D}" dt="2024-02-27T13:17:07.779" v="296"/>
        <pc:sldMkLst>
          <pc:docMk/>
          <pc:sldMk cId="0" sldId="268"/>
        </pc:sldMkLst>
      </pc:sldChg>
      <pc:sldChg chg="modSp mod replTag delTag">
        <pc:chgData name="Stringfellow, Kina F. DPI" userId="002858cf-6d8d-4f58-b096-3c8ddc1070aa" providerId="ADAL" clId="{D900D730-DB11-457F-8383-8646DDE0975D}" dt="2024-02-27T13:17:31.317" v="303" actId="948"/>
        <pc:sldMkLst>
          <pc:docMk/>
          <pc:sldMk cId="0" sldId="269"/>
        </pc:sldMkLst>
        <pc:spChg chg="mod">
          <ac:chgData name="Stringfellow, Kina F. DPI" userId="002858cf-6d8d-4f58-b096-3c8ddc1070aa" providerId="ADAL" clId="{D900D730-DB11-457F-8383-8646DDE0975D}" dt="2024-02-27T13:17:31.317" v="303" actId="948"/>
          <ac:spMkLst>
            <pc:docMk/>
            <pc:sldMk cId="0" sldId="269"/>
            <ac:spMk id="150" creationId="{00000000-0000-0000-0000-000000000000}"/>
          </ac:spMkLst>
        </pc:spChg>
      </pc:sldChg>
      <pc:sldChg chg="addSp modSp mod replTag delTag">
        <pc:chgData name="Stringfellow, Kina F. DPI" userId="002858cf-6d8d-4f58-b096-3c8ddc1070aa" providerId="ADAL" clId="{D900D730-DB11-457F-8383-8646DDE0975D}" dt="2024-02-27T13:17:40.506" v="311"/>
        <pc:sldMkLst>
          <pc:docMk/>
          <pc:sldMk cId="0" sldId="270"/>
        </pc:sldMkLst>
        <pc:spChg chg="mod">
          <ac:chgData name="Stringfellow, Kina F. DPI" userId="002858cf-6d8d-4f58-b096-3c8ddc1070aa" providerId="ADAL" clId="{D900D730-DB11-457F-8383-8646DDE0975D}" dt="2024-02-22T21:52:04.425" v="261" actId="962"/>
          <ac:spMkLst>
            <pc:docMk/>
            <pc:sldMk cId="0" sldId="270"/>
            <ac:spMk id="160" creationId="{00000000-0000-0000-0000-000000000000}"/>
          </ac:spMkLst>
        </pc:spChg>
        <pc:spChg chg="mod">
          <ac:chgData name="Stringfellow, Kina F. DPI" userId="002858cf-6d8d-4f58-b096-3c8ddc1070aa" providerId="ADAL" clId="{D900D730-DB11-457F-8383-8646DDE0975D}" dt="2024-02-22T21:52:08.098" v="262" actId="962"/>
          <ac:spMkLst>
            <pc:docMk/>
            <pc:sldMk cId="0" sldId="270"/>
            <ac:spMk id="161" creationId="{00000000-0000-0000-0000-000000000000}"/>
          </ac:spMkLst>
        </pc:spChg>
        <pc:grpChg chg="add mod">
          <ac:chgData name="Stringfellow, Kina F. DPI" userId="002858cf-6d8d-4f58-b096-3c8ddc1070aa" providerId="ADAL" clId="{D900D730-DB11-457F-8383-8646DDE0975D}" dt="2024-02-22T21:51:49.425" v="260" actId="962"/>
          <ac:grpSpMkLst>
            <pc:docMk/>
            <pc:sldMk cId="0" sldId="270"/>
            <ac:grpSpMk id="2" creationId="{34D390BD-0FCE-7F67-67DE-F01A3A9D9DE2}"/>
          </ac:grpSpMkLst>
        </pc:grpChg>
        <pc:picChg chg="mod">
          <ac:chgData name="Stringfellow, Kina F. DPI" userId="002858cf-6d8d-4f58-b096-3c8ddc1070aa" providerId="ADAL" clId="{D900D730-DB11-457F-8383-8646DDE0975D}" dt="2024-02-27T13:17:39.165" v="309" actId="1582"/>
          <ac:picMkLst>
            <pc:docMk/>
            <pc:sldMk cId="0" sldId="270"/>
            <ac:picMk id="157" creationId="{00000000-0000-0000-0000-000000000000}"/>
          </ac:picMkLst>
        </pc:picChg>
        <pc:picChg chg="mod">
          <ac:chgData name="Stringfellow, Kina F. DPI" userId="002858cf-6d8d-4f58-b096-3c8ddc1070aa" providerId="ADAL" clId="{D900D730-DB11-457F-8383-8646DDE0975D}" dt="2024-02-27T13:17:39.165" v="309" actId="1582"/>
          <ac:picMkLst>
            <pc:docMk/>
            <pc:sldMk cId="0" sldId="270"/>
            <ac:picMk id="158" creationId="{00000000-0000-0000-0000-000000000000}"/>
          </ac:picMkLst>
        </pc:picChg>
        <pc:picChg chg="mod">
          <ac:chgData name="Stringfellow, Kina F. DPI" userId="002858cf-6d8d-4f58-b096-3c8ddc1070aa" providerId="ADAL" clId="{D900D730-DB11-457F-8383-8646DDE0975D}" dt="2024-02-27T13:17:39.165" v="309" actId="1582"/>
          <ac:picMkLst>
            <pc:docMk/>
            <pc:sldMk cId="0" sldId="270"/>
            <ac:picMk id="159" creationId="{00000000-0000-0000-0000-000000000000}"/>
          </ac:picMkLst>
        </pc:picChg>
      </pc:sldChg>
      <pc:sldChg chg="addSp modSp mod replTag delTag">
        <pc:chgData name="Stringfellow, Kina F. DPI" userId="002858cf-6d8d-4f58-b096-3c8ddc1070aa" providerId="ADAL" clId="{D900D730-DB11-457F-8383-8646DDE0975D}" dt="2024-02-27T13:18:07.250" v="328" actId="1076"/>
        <pc:sldMkLst>
          <pc:docMk/>
          <pc:sldMk cId="0" sldId="271"/>
        </pc:sldMkLst>
        <pc:spChg chg="add mod">
          <ac:chgData name="Stringfellow, Kina F. DPI" userId="002858cf-6d8d-4f58-b096-3c8ddc1070aa" providerId="ADAL" clId="{D900D730-DB11-457F-8383-8646DDE0975D}" dt="2024-02-27T13:18:07.250" v="328" actId="1076"/>
          <ac:spMkLst>
            <pc:docMk/>
            <pc:sldMk cId="0" sldId="271"/>
            <ac:spMk id="2" creationId="{3DF147B6-D775-7527-97D2-EE46AED8DD88}"/>
          </ac:spMkLst>
        </pc:spChg>
        <pc:spChg chg="mod">
          <ac:chgData name="Stringfellow, Kina F. DPI" userId="002858cf-6d8d-4f58-b096-3c8ddc1070aa" providerId="ADAL" clId="{D900D730-DB11-457F-8383-8646DDE0975D}" dt="2024-02-27T13:17:59.961" v="327" actId="1076"/>
          <ac:spMkLst>
            <pc:docMk/>
            <pc:sldMk cId="0" sldId="271"/>
            <ac:spMk id="168" creationId="{00000000-0000-0000-0000-000000000000}"/>
          </ac:spMkLst>
        </pc:spChg>
      </pc:sldChg>
      <pc:sldChg chg="addSp modSp del mod replTag delTag">
        <pc:chgData name="Stringfellow, Kina F. DPI" userId="002858cf-6d8d-4f58-b096-3c8ddc1070aa" providerId="ADAL" clId="{D900D730-DB11-457F-8383-8646DDE0975D}" dt="2024-02-27T13:18:20.058" v="340" actId="47"/>
        <pc:sldMkLst>
          <pc:docMk/>
          <pc:sldMk cId="0" sldId="272"/>
        </pc:sldMkLst>
        <pc:spChg chg="add mod">
          <ac:chgData name="Stringfellow, Kina F. DPI" userId="002858cf-6d8d-4f58-b096-3c8ddc1070aa" providerId="ADAL" clId="{D900D730-DB11-457F-8383-8646DDE0975D}" dt="2024-02-22T21:51:04.361" v="143"/>
          <ac:spMkLst>
            <pc:docMk/>
            <pc:sldMk cId="0" sldId="272"/>
            <ac:spMk id="2" creationId="{8A8CF74F-5031-E033-68DB-AC2AD6952EE6}"/>
          </ac:spMkLst>
        </pc:spChg>
        <pc:spChg chg="mod">
          <ac:chgData name="Stringfellow, Kina F. DPI" userId="002858cf-6d8d-4f58-b096-3c8ddc1070aa" providerId="ADAL" clId="{D900D730-DB11-457F-8383-8646DDE0975D}" dt="2024-02-22T21:50:54.570" v="140" actId="1076"/>
          <ac:spMkLst>
            <pc:docMk/>
            <pc:sldMk cId="0" sldId="272"/>
            <ac:spMk id="175" creationId="{00000000-0000-0000-0000-000000000000}"/>
          </ac:spMkLst>
        </pc:spChg>
      </pc:sldChg>
      <pc:sldChg chg="add replTag delTag">
        <pc:chgData name="Stringfellow, Kina F. DPI" userId="002858cf-6d8d-4f58-b096-3c8ddc1070aa" providerId="ADAL" clId="{D900D730-DB11-457F-8383-8646DDE0975D}" dt="2024-02-27T13:18:20.060" v="342"/>
        <pc:sldMkLst>
          <pc:docMk/>
          <pc:sldMk cId="722508632" sldId="273"/>
        </pc:sldMkLst>
      </pc:sldChg>
    </pc:docChg>
  </pc:docChgLst>
  <pc:docChgLst>
    <pc:chgData name="Koontz, Gabrielle E.   DPI" userId="0e87dca7-9c85-4686-81de-6667c5387956" providerId="ADAL" clId="{321886C3-0B36-4FDD-9736-491B48A43676}"/>
    <pc:docChg chg="modSld">
      <pc:chgData name="Koontz, Gabrielle E.   DPI" userId="0e87dca7-9c85-4686-81de-6667c5387956" providerId="ADAL" clId="{321886C3-0B36-4FDD-9736-491B48A43676}" dt="2024-02-23T17:02:46.023" v="55" actId="20577"/>
      <pc:docMkLst>
        <pc:docMk/>
      </pc:docMkLst>
      <pc:sldChg chg="modSp mod">
        <pc:chgData name="Koontz, Gabrielle E.   DPI" userId="0e87dca7-9c85-4686-81de-6667c5387956" providerId="ADAL" clId="{321886C3-0B36-4FDD-9736-491B48A43676}" dt="2024-02-23T16:51:51.897" v="0" actId="20577"/>
        <pc:sldMkLst>
          <pc:docMk/>
          <pc:sldMk cId="0" sldId="257"/>
        </pc:sldMkLst>
        <pc:spChg chg="mod">
          <ac:chgData name="Koontz, Gabrielle E.   DPI" userId="0e87dca7-9c85-4686-81de-6667c5387956" providerId="ADAL" clId="{321886C3-0B36-4FDD-9736-491B48A43676}" dt="2024-02-23T16:51:51.897" v="0" actId="20577"/>
          <ac:spMkLst>
            <pc:docMk/>
            <pc:sldMk cId="0" sldId="257"/>
            <ac:spMk id="48" creationId="{00000000-0000-0000-0000-000000000000}"/>
          </ac:spMkLst>
        </pc:spChg>
      </pc:sldChg>
      <pc:sldChg chg="modSp mod">
        <pc:chgData name="Koontz, Gabrielle E.   DPI" userId="0e87dca7-9c85-4686-81de-6667c5387956" providerId="ADAL" clId="{321886C3-0B36-4FDD-9736-491B48A43676}" dt="2024-02-23T16:52:06.545" v="1" actId="20577"/>
        <pc:sldMkLst>
          <pc:docMk/>
          <pc:sldMk cId="0" sldId="258"/>
        </pc:sldMkLst>
        <pc:spChg chg="mod">
          <ac:chgData name="Koontz, Gabrielle E.   DPI" userId="0e87dca7-9c85-4686-81de-6667c5387956" providerId="ADAL" clId="{321886C3-0B36-4FDD-9736-491B48A43676}" dt="2024-02-23T16:52:06.545" v="1" actId="20577"/>
          <ac:spMkLst>
            <pc:docMk/>
            <pc:sldMk cId="0" sldId="258"/>
            <ac:spMk id="54" creationId="{00000000-0000-0000-0000-000000000000}"/>
          </ac:spMkLst>
        </pc:spChg>
      </pc:sldChg>
      <pc:sldChg chg="modSp mod">
        <pc:chgData name="Koontz, Gabrielle E.   DPI" userId="0e87dca7-9c85-4686-81de-6667c5387956" providerId="ADAL" clId="{321886C3-0B36-4FDD-9736-491B48A43676}" dt="2024-02-23T16:53:47.741" v="9" actId="20577"/>
        <pc:sldMkLst>
          <pc:docMk/>
          <pc:sldMk cId="0" sldId="259"/>
        </pc:sldMkLst>
        <pc:spChg chg="mod">
          <ac:chgData name="Koontz, Gabrielle E.   DPI" userId="0e87dca7-9c85-4686-81de-6667c5387956" providerId="ADAL" clId="{321886C3-0B36-4FDD-9736-491B48A43676}" dt="2024-02-23T16:53:47.741" v="9" actId="20577"/>
          <ac:spMkLst>
            <pc:docMk/>
            <pc:sldMk cId="0" sldId="259"/>
            <ac:spMk id="62" creationId="{00000000-0000-0000-0000-000000000000}"/>
          </ac:spMkLst>
        </pc:spChg>
      </pc:sldChg>
      <pc:sldChg chg="modSp mod">
        <pc:chgData name="Koontz, Gabrielle E.   DPI" userId="0e87dca7-9c85-4686-81de-6667c5387956" providerId="ADAL" clId="{321886C3-0B36-4FDD-9736-491B48A43676}" dt="2024-02-23T16:54:15.886" v="13" actId="20577"/>
        <pc:sldMkLst>
          <pc:docMk/>
          <pc:sldMk cId="0" sldId="260"/>
        </pc:sldMkLst>
        <pc:spChg chg="mod">
          <ac:chgData name="Koontz, Gabrielle E.   DPI" userId="0e87dca7-9c85-4686-81de-6667c5387956" providerId="ADAL" clId="{321886C3-0B36-4FDD-9736-491B48A43676}" dt="2024-02-23T16:54:15.886" v="13" actId="20577"/>
          <ac:spMkLst>
            <pc:docMk/>
            <pc:sldMk cId="0" sldId="260"/>
            <ac:spMk id="69" creationId="{00000000-0000-0000-0000-000000000000}"/>
          </ac:spMkLst>
        </pc:spChg>
      </pc:sldChg>
      <pc:sldChg chg="modSp mod">
        <pc:chgData name="Koontz, Gabrielle E.   DPI" userId="0e87dca7-9c85-4686-81de-6667c5387956" providerId="ADAL" clId="{321886C3-0B36-4FDD-9736-491B48A43676}" dt="2024-02-23T16:55:13.894" v="23" actId="20577"/>
        <pc:sldMkLst>
          <pc:docMk/>
          <pc:sldMk cId="0" sldId="261"/>
        </pc:sldMkLst>
        <pc:spChg chg="mod">
          <ac:chgData name="Koontz, Gabrielle E.   DPI" userId="0e87dca7-9c85-4686-81de-6667c5387956" providerId="ADAL" clId="{321886C3-0B36-4FDD-9736-491B48A43676}" dt="2024-02-23T16:55:13.894" v="23" actId="20577"/>
          <ac:spMkLst>
            <pc:docMk/>
            <pc:sldMk cId="0" sldId="261"/>
            <ac:spMk id="77" creationId="{00000000-0000-0000-0000-000000000000}"/>
          </ac:spMkLst>
        </pc:spChg>
      </pc:sldChg>
      <pc:sldChg chg="modSp mod">
        <pc:chgData name="Koontz, Gabrielle E.   DPI" userId="0e87dca7-9c85-4686-81de-6667c5387956" providerId="ADAL" clId="{321886C3-0B36-4FDD-9736-491B48A43676}" dt="2024-02-23T16:55:57.797" v="29" actId="20577"/>
        <pc:sldMkLst>
          <pc:docMk/>
          <pc:sldMk cId="0" sldId="262"/>
        </pc:sldMkLst>
        <pc:spChg chg="mod">
          <ac:chgData name="Koontz, Gabrielle E.   DPI" userId="0e87dca7-9c85-4686-81de-6667c5387956" providerId="ADAL" clId="{321886C3-0B36-4FDD-9736-491B48A43676}" dt="2024-02-23T16:55:57.797" v="29" actId="20577"/>
          <ac:spMkLst>
            <pc:docMk/>
            <pc:sldMk cId="0" sldId="262"/>
            <ac:spMk id="84" creationId="{00000000-0000-0000-0000-000000000000}"/>
          </ac:spMkLst>
        </pc:spChg>
      </pc:sldChg>
      <pc:sldChg chg="modSp mod">
        <pc:chgData name="Koontz, Gabrielle E.   DPI" userId="0e87dca7-9c85-4686-81de-6667c5387956" providerId="ADAL" clId="{321886C3-0B36-4FDD-9736-491B48A43676}" dt="2024-02-23T16:58:05.539" v="41" actId="20577"/>
        <pc:sldMkLst>
          <pc:docMk/>
          <pc:sldMk cId="0" sldId="263"/>
        </pc:sldMkLst>
        <pc:spChg chg="mod">
          <ac:chgData name="Koontz, Gabrielle E.   DPI" userId="0e87dca7-9c85-4686-81de-6667c5387956" providerId="ADAL" clId="{321886C3-0B36-4FDD-9736-491B48A43676}" dt="2024-02-23T16:58:05.539" v="41" actId="20577"/>
          <ac:spMkLst>
            <pc:docMk/>
            <pc:sldMk cId="0" sldId="263"/>
            <ac:spMk id="91" creationId="{00000000-0000-0000-0000-000000000000}"/>
          </ac:spMkLst>
        </pc:spChg>
      </pc:sldChg>
      <pc:sldChg chg="modSp mod">
        <pc:chgData name="Koontz, Gabrielle E.   DPI" userId="0e87dca7-9c85-4686-81de-6667c5387956" providerId="ADAL" clId="{321886C3-0B36-4FDD-9736-491B48A43676}" dt="2024-02-23T17:00:25.609" v="43" actId="20577"/>
        <pc:sldMkLst>
          <pc:docMk/>
          <pc:sldMk cId="0" sldId="265"/>
        </pc:sldMkLst>
        <pc:spChg chg="mod">
          <ac:chgData name="Koontz, Gabrielle E.   DPI" userId="0e87dca7-9c85-4686-81de-6667c5387956" providerId="ADAL" clId="{321886C3-0B36-4FDD-9736-491B48A43676}" dt="2024-02-23T17:00:25.609" v="43" actId="20577"/>
          <ac:spMkLst>
            <pc:docMk/>
            <pc:sldMk cId="0" sldId="265"/>
            <ac:spMk id="108" creationId="{00000000-0000-0000-0000-000000000000}"/>
          </ac:spMkLst>
        </pc:spChg>
      </pc:sldChg>
      <pc:sldChg chg="modSp mod">
        <pc:chgData name="Koontz, Gabrielle E.   DPI" userId="0e87dca7-9c85-4686-81de-6667c5387956" providerId="ADAL" clId="{321886C3-0B36-4FDD-9736-491B48A43676}" dt="2024-02-23T17:02:46.023" v="55" actId="20577"/>
        <pc:sldMkLst>
          <pc:docMk/>
          <pc:sldMk cId="0" sldId="271"/>
        </pc:sldMkLst>
        <pc:spChg chg="mod">
          <ac:chgData name="Koontz, Gabrielle E.   DPI" userId="0e87dca7-9c85-4686-81de-6667c5387956" providerId="ADAL" clId="{321886C3-0B36-4FDD-9736-491B48A43676}" dt="2024-02-23T17:02:46.023" v="55" actId="20577"/>
          <ac:spMkLst>
            <pc:docMk/>
            <pc:sldMk cId="0" sldId="271"/>
            <ac:spMk id="16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607"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docs.google.com/document/d/1FPX0HvjBHNkHZ_1QaQWhfeMHJukCEdlZDsUtwCVJhWA/edit?usp=sharing"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dpi.wi.gov/wise/data-elements/cte-programs" TargetMode="External"/><Relationship Id="rId5" Type="http://schemas.openxmlformats.org/officeDocument/2006/relationships/hyperlink" Target="https://dpi.wi.gov/acp/work-based-learning" TargetMode="External"/><Relationship Id="rId4" Type="http://schemas.openxmlformats.org/officeDocument/2006/relationships/hyperlink" Target="https://dpi.wi.gov/wise/data-elements/certified-programs-status-type"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 name="Google Shape;3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CTE and Career Education: 101 for Beginners</a:t>
            </a:r>
            <a:endParaRPr/>
          </a:p>
          <a:p>
            <a:pPr marL="0" lvl="0" indent="0" algn="l" rtl="0">
              <a:lnSpc>
                <a:spcPct val="100000"/>
              </a:lnSpc>
              <a:spcBef>
                <a:spcPts val="0"/>
              </a:spcBef>
              <a:spcAft>
                <a:spcPts val="0"/>
              </a:spcAft>
              <a:buSzPts val="1400"/>
              <a:buNone/>
            </a:pPr>
            <a:r>
              <a:rPr lang="en-US"/>
              <a:t>WISEdata Conference 2024</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This is Jessie Sloan, </a:t>
            </a:r>
            <a:endParaRPr/>
          </a:p>
          <a:p>
            <a:pPr marL="0" lvl="0" indent="0" algn="l" rtl="0">
              <a:lnSpc>
                <a:spcPct val="100000"/>
              </a:lnSpc>
              <a:spcBef>
                <a:spcPts val="0"/>
              </a:spcBef>
              <a:spcAft>
                <a:spcPts val="0"/>
              </a:spcAft>
              <a:buSzPts val="1400"/>
              <a:buNone/>
            </a:pPr>
            <a:r>
              <a:rPr lang="en-US"/>
              <a:t>CTE Data Consultant</a:t>
            </a:r>
            <a:endParaRPr/>
          </a:p>
        </p:txBody>
      </p:sp>
      <p:sp>
        <p:nvSpPr>
          <p:cNvPr id="38" name="Google Shape;3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053332481a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g2053332481a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Tips to organizing your data:</a:t>
            </a:r>
            <a:endParaRPr/>
          </a:p>
          <a:p>
            <a:pPr marL="0" lvl="0" indent="0" algn="l" rtl="0">
              <a:lnSpc>
                <a:spcPct val="100000"/>
              </a:lnSpc>
              <a:spcBef>
                <a:spcPts val="0"/>
              </a:spcBef>
              <a:spcAft>
                <a:spcPts val="0"/>
              </a:spcAft>
              <a:buSzPts val="1400"/>
              <a:buNone/>
            </a:pPr>
            <a:r>
              <a:rPr lang="en-US"/>
              <a:t>It is up to each school to create a method to enter data into the SIS. Creating and documenting a data collection method will help everyone involved with data. It will also help any new staff.</a:t>
            </a:r>
            <a:endParaRPr/>
          </a:p>
          <a:p>
            <a:pPr marL="0" lvl="0" indent="0" algn="l" rtl="0">
              <a:lnSpc>
                <a:spcPct val="100000"/>
              </a:lnSpc>
              <a:spcBef>
                <a:spcPts val="0"/>
              </a:spcBef>
              <a:spcAft>
                <a:spcPts val="0"/>
              </a:spcAft>
              <a:buSzPts val="1400"/>
              <a:buNone/>
            </a:pPr>
            <a:endParaRPr/>
          </a:p>
          <a:p>
            <a:pPr marL="457200" lvl="0" indent="-317500" algn="l" rtl="0">
              <a:lnSpc>
                <a:spcPct val="100000"/>
              </a:lnSpc>
              <a:spcBef>
                <a:spcPts val="0"/>
              </a:spcBef>
              <a:spcAft>
                <a:spcPts val="0"/>
              </a:spcAft>
              <a:buClr>
                <a:schemeClr val="dk1"/>
              </a:buClr>
              <a:buSzPts val="1400"/>
              <a:buFont typeface="Lato"/>
              <a:buAutoNum type="arabicPeriod"/>
            </a:pPr>
            <a:r>
              <a:rPr lang="en-US" sz="1400">
                <a:latin typeface="Lato"/>
                <a:ea typeface="Lato"/>
                <a:cs typeface="Lato"/>
                <a:sym typeface="Lato"/>
              </a:rPr>
              <a:t>Create and record a method to organize CTE and Career Ed data.</a:t>
            </a:r>
            <a:endParaRPr sz="1400">
              <a:latin typeface="Lato"/>
              <a:ea typeface="Lato"/>
              <a:cs typeface="Lato"/>
              <a:sym typeface="Lato"/>
            </a:endParaRPr>
          </a:p>
          <a:p>
            <a:pPr marL="457200" lvl="0" indent="-317500" algn="l" rtl="0">
              <a:lnSpc>
                <a:spcPct val="100000"/>
              </a:lnSpc>
              <a:spcBef>
                <a:spcPts val="0"/>
              </a:spcBef>
              <a:spcAft>
                <a:spcPts val="0"/>
              </a:spcAft>
              <a:buClr>
                <a:schemeClr val="dk1"/>
              </a:buClr>
              <a:buSzPts val="1400"/>
              <a:buFont typeface="Lato"/>
              <a:buAutoNum type="arabicPeriod"/>
            </a:pPr>
            <a:r>
              <a:rPr lang="en-US" sz="1400">
                <a:latin typeface="Lato"/>
                <a:ea typeface="Lato"/>
                <a:cs typeface="Lato"/>
                <a:sym typeface="Lato"/>
              </a:rPr>
              <a:t>Course Handbook - identify:</a:t>
            </a:r>
            <a:endParaRPr sz="1400">
              <a:latin typeface="Lato"/>
              <a:ea typeface="Lato"/>
              <a:cs typeface="Lato"/>
              <a:sym typeface="Lato"/>
            </a:endParaRPr>
          </a:p>
          <a:p>
            <a:pPr marL="914400" lvl="1" indent="-317500" algn="l" rtl="0">
              <a:lnSpc>
                <a:spcPct val="100000"/>
              </a:lnSpc>
              <a:spcBef>
                <a:spcPts val="0"/>
              </a:spcBef>
              <a:spcAft>
                <a:spcPts val="0"/>
              </a:spcAft>
              <a:buClr>
                <a:schemeClr val="dk1"/>
              </a:buClr>
              <a:buSzPts val="1400"/>
              <a:buFont typeface="Lato"/>
              <a:buAutoNum type="alphaLcPeriod"/>
            </a:pPr>
            <a:r>
              <a:rPr lang="en-US" sz="1400">
                <a:latin typeface="Lato"/>
                <a:ea typeface="Lato"/>
                <a:cs typeface="Lato"/>
                <a:sym typeface="Lato"/>
              </a:rPr>
              <a:t>CTE, Advanced Placement, and International Baccalaureate - these all have specific Roster codes.</a:t>
            </a:r>
            <a:endParaRPr sz="1400">
              <a:latin typeface="Lato"/>
              <a:ea typeface="Lato"/>
              <a:cs typeface="Lato"/>
              <a:sym typeface="Lato"/>
            </a:endParaRPr>
          </a:p>
          <a:p>
            <a:pPr marL="914400" lvl="1" indent="-317500" algn="l" rtl="0">
              <a:lnSpc>
                <a:spcPct val="100000"/>
              </a:lnSpc>
              <a:spcBef>
                <a:spcPts val="0"/>
              </a:spcBef>
              <a:spcAft>
                <a:spcPts val="0"/>
              </a:spcAft>
              <a:buClr>
                <a:schemeClr val="dk1"/>
              </a:buClr>
              <a:buSzPts val="1400"/>
              <a:buFont typeface="Lato"/>
              <a:buAutoNum type="alphaLcPeriod"/>
            </a:pPr>
            <a:r>
              <a:rPr lang="en-US" sz="1400">
                <a:latin typeface="Lato"/>
                <a:ea typeface="Lato"/>
                <a:cs typeface="Lato"/>
                <a:sym typeface="Lato"/>
              </a:rPr>
              <a:t>Dual Enrollment - identify all courses that offer high school and college credit - within the course setup, select the Dual Enrollment identifier (often a check box). Name the college.</a:t>
            </a:r>
            <a:endParaRPr sz="1400">
              <a:latin typeface="Lato"/>
              <a:ea typeface="Lato"/>
              <a:cs typeface="Lato"/>
              <a:sym typeface="Lato"/>
            </a:endParaRPr>
          </a:p>
          <a:p>
            <a:pPr marL="914400" lvl="1" indent="-317500" algn="l" rtl="0">
              <a:lnSpc>
                <a:spcPct val="100000"/>
              </a:lnSpc>
              <a:spcBef>
                <a:spcPts val="0"/>
              </a:spcBef>
              <a:spcAft>
                <a:spcPts val="0"/>
              </a:spcAft>
              <a:buClr>
                <a:schemeClr val="dk1"/>
              </a:buClr>
              <a:buSzPts val="1400"/>
              <a:buFont typeface="Lato"/>
              <a:buAutoNum type="alphaLcPeriod"/>
            </a:pPr>
            <a:r>
              <a:rPr lang="en-US" sz="1400">
                <a:latin typeface="Lato"/>
                <a:ea typeface="Lato"/>
                <a:cs typeface="Lato"/>
                <a:sym typeface="Lato"/>
              </a:rPr>
              <a:t>Work-Based Learning - is there a course name or is it an assignment? Will student work release time earn a credit or not?</a:t>
            </a:r>
            <a:endParaRPr sz="1400">
              <a:latin typeface="Lato"/>
              <a:ea typeface="Lato"/>
              <a:cs typeface="Lato"/>
              <a:sym typeface="Lato"/>
            </a:endParaRPr>
          </a:p>
          <a:p>
            <a:pPr marL="914400" lvl="1" indent="-317500" algn="l" rtl="0">
              <a:lnSpc>
                <a:spcPct val="100000"/>
              </a:lnSpc>
              <a:spcBef>
                <a:spcPts val="0"/>
              </a:spcBef>
              <a:spcAft>
                <a:spcPts val="0"/>
              </a:spcAft>
              <a:buClr>
                <a:schemeClr val="dk1"/>
              </a:buClr>
              <a:buSzPts val="1400"/>
              <a:buFont typeface="Lato"/>
              <a:buAutoNum type="alphaLcPeriod"/>
            </a:pPr>
            <a:r>
              <a:rPr lang="en-US" sz="1400">
                <a:latin typeface="Lato"/>
                <a:ea typeface="Lato"/>
                <a:cs typeface="Lato"/>
                <a:sym typeface="Lato"/>
              </a:rPr>
              <a:t>Industry Recognized Credentials - identify CTE courses that offer IRCs and name</a:t>
            </a:r>
            <a:endParaRPr sz="1400">
              <a:latin typeface="Lato"/>
              <a:ea typeface="Lato"/>
              <a:cs typeface="Lato"/>
              <a:sym typeface="Lato"/>
            </a:endParaRPr>
          </a:p>
          <a:p>
            <a:pPr marL="457200" lvl="0" indent="-317500" algn="l" rtl="0">
              <a:lnSpc>
                <a:spcPct val="100000"/>
              </a:lnSpc>
              <a:spcBef>
                <a:spcPts val="0"/>
              </a:spcBef>
              <a:spcAft>
                <a:spcPts val="0"/>
              </a:spcAft>
              <a:buClr>
                <a:schemeClr val="dk1"/>
              </a:buClr>
              <a:buSzPts val="1400"/>
              <a:buFont typeface="Lato"/>
              <a:buAutoNum type="arabicPeriod"/>
            </a:pPr>
            <a:r>
              <a:rPr lang="en-US" sz="1400">
                <a:latin typeface="Lato"/>
                <a:ea typeface="Lato"/>
                <a:cs typeface="Lato"/>
                <a:sym typeface="Lato"/>
              </a:rPr>
              <a:t>Are you collecting student lists from teachers or scheduling students into courses setup to record: </a:t>
            </a:r>
            <a:endParaRPr sz="1400">
              <a:latin typeface="Lato"/>
              <a:ea typeface="Lato"/>
              <a:cs typeface="Lato"/>
              <a:sym typeface="Lato"/>
            </a:endParaRPr>
          </a:p>
          <a:p>
            <a:pPr marL="914400" lvl="1" indent="-317500" algn="l" rtl="0">
              <a:lnSpc>
                <a:spcPct val="100000"/>
              </a:lnSpc>
              <a:spcBef>
                <a:spcPts val="0"/>
              </a:spcBef>
              <a:spcAft>
                <a:spcPts val="0"/>
              </a:spcAft>
              <a:buClr>
                <a:schemeClr val="dk1"/>
              </a:buClr>
              <a:buSzPts val="1400"/>
              <a:buFont typeface="Lato"/>
              <a:buAutoNum type="alphaLcPeriod"/>
            </a:pPr>
            <a:r>
              <a:rPr lang="en-US" sz="1400">
                <a:latin typeface="Lato"/>
                <a:ea typeface="Lato"/>
                <a:cs typeface="Lato"/>
                <a:sym typeface="Lato"/>
              </a:rPr>
              <a:t>WBL </a:t>
            </a:r>
            <a:endParaRPr sz="1400">
              <a:latin typeface="Lato"/>
              <a:ea typeface="Lato"/>
              <a:cs typeface="Lato"/>
              <a:sym typeface="Lato"/>
            </a:endParaRPr>
          </a:p>
          <a:p>
            <a:pPr marL="914400" lvl="1" indent="-317500" algn="l" rtl="0">
              <a:lnSpc>
                <a:spcPct val="100000"/>
              </a:lnSpc>
              <a:spcBef>
                <a:spcPts val="0"/>
              </a:spcBef>
              <a:spcAft>
                <a:spcPts val="0"/>
              </a:spcAft>
              <a:buClr>
                <a:schemeClr val="dk1"/>
              </a:buClr>
              <a:buSzPts val="1400"/>
              <a:buFont typeface="Lato"/>
              <a:buAutoNum type="alphaLcPeriod"/>
            </a:pPr>
            <a:r>
              <a:rPr lang="en-US" sz="1400">
                <a:latin typeface="Lato"/>
                <a:ea typeface="Lato"/>
                <a:cs typeface="Lato"/>
                <a:sym typeface="Lato"/>
              </a:rPr>
              <a:t>IRC </a:t>
            </a:r>
            <a:endParaRPr sz="1400">
              <a:latin typeface="Lato"/>
              <a:ea typeface="Lato"/>
              <a:cs typeface="Lato"/>
              <a:sym typeface="Lato"/>
            </a:endParaRPr>
          </a:p>
          <a:p>
            <a:pPr marL="0" lvl="0" indent="0" algn="l" rtl="0">
              <a:lnSpc>
                <a:spcPct val="100000"/>
              </a:lnSpc>
              <a:spcBef>
                <a:spcPts val="0"/>
              </a:spcBef>
              <a:spcAft>
                <a:spcPts val="0"/>
              </a:spcAft>
              <a:buSzPts val="1400"/>
              <a:buNone/>
            </a:pPr>
            <a:endParaRPr/>
          </a:p>
        </p:txBody>
      </p:sp>
      <p:sp>
        <p:nvSpPr>
          <p:cNvPr id="105" name="Google Shape;105;g2053332481a_0_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05bcfb76ed_0_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g205bcfb76ed_0_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This is an example from a Course Handbook.</a:t>
            </a:r>
            <a:endParaRPr/>
          </a:p>
          <a:p>
            <a:pPr marL="0" lvl="0" indent="0" algn="l" rtl="0">
              <a:lnSpc>
                <a:spcPct val="100000"/>
              </a:lnSpc>
              <a:spcBef>
                <a:spcPts val="0"/>
              </a:spcBef>
              <a:spcAft>
                <a:spcPts val="0"/>
              </a:spcAft>
              <a:buSzPts val="1400"/>
              <a:buNone/>
            </a:pPr>
            <a:r>
              <a:rPr lang="en-US"/>
              <a:t>Students need to know this information to make informed decisions about their schedules. Providing the extra Roster code and IAC code will help having one common place to record all this information.</a:t>
            </a:r>
            <a:endParaRPr/>
          </a:p>
        </p:txBody>
      </p:sp>
      <p:sp>
        <p:nvSpPr>
          <p:cNvPr id="112" name="Google Shape;112;g205bcfb76ed_0_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f27ea0bfca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g1f27ea0bfca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Or you could put your course information into a grid.</a:t>
            </a:r>
            <a:endParaRPr/>
          </a:p>
        </p:txBody>
      </p:sp>
      <p:sp>
        <p:nvSpPr>
          <p:cNvPr id="119" name="Google Shape;119;g1f27ea0bfca_0_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05bcfb76ed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g205bcfb76ed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This slide is meant to show you that Career Education data can be entered into the SIS in two ways.</a:t>
            </a:r>
            <a:endParaRPr/>
          </a:p>
          <a:p>
            <a:pPr marL="0" lvl="0" indent="0" algn="l" rtl="0">
              <a:lnSpc>
                <a:spcPct val="100000"/>
              </a:lnSpc>
              <a:spcBef>
                <a:spcPts val="0"/>
              </a:spcBef>
              <a:spcAft>
                <a:spcPts val="0"/>
              </a:spcAft>
              <a:buSzPts val="1400"/>
              <a:buNone/>
            </a:pPr>
            <a:r>
              <a:rPr lang="en-US"/>
              <a:t>*Always start with your SIS guidance documentation. Each SIS vendor provides training about how to enter Career Education data. These guidance document links are often provided to limited people in district and then those people share with Data Entry personnel.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Create a workflow document that describes how Career Education data will be collected from the classroom.</a:t>
            </a:r>
            <a:endParaRPr/>
          </a:p>
          <a:p>
            <a:pPr marL="0" lvl="0" indent="0" algn="l" rtl="0">
              <a:lnSpc>
                <a:spcPct val="100000"/>
              </a:lnSpc>
              <a:spcBef>
                <a:spcPts val="0"/>
              </a:spcBef>
              <a:spcAft>
                <a:spcPts val="0"/>
              </a:spcAft>
              <a:buSzPts val="1400"/>
              <a:buNone/>
            </a:pPr>
            <a:r>
              <a:rPr lang="en-US"/>
              <a:t>There are 2 options. You may use both…but you will need to remember how it was done year to year….so write it down.</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We collect data at either the Course Level - mean a course is setup to apply the data elements to all students scheduled in the course.</a:t>
            </a:r>
            <a:endParaRPr/>
          </a:p>
          <a:p>
            <a:pPr marL="0" lvl="0" indent="0" algn="l" rtl="0">
              <a:lnSpc>
                <a:spcPct val="100000"/>
              </a:lnSpc>
              <a:spcBef>
                <a:spcPts val="0"/>
              </a:spcBef>
              <a:spcAft>
                <a:spcPts val="0"/>
              </a:spcAft>
              <a:buSzPts val="1400"/>
              <a:buNone/>
            </a:pPr>
            <a:r>
              <a:rPr lang="en-US"/>
              <a:t>Or, we add the data element individually to each student level record.</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Using the course to automatically add data elements is done through the course/section master. The person that creates courses/sections in the SIS needs to be informed of specific data points that are indicated on the course setup and then automatically applied to each student in the course at the end of the term. Scheduling students into these courses is key for the data to attach to the student record. For Career Education, Data Entry needs to know details about:</a:t>
            </a:r>
            <a:endParaRPr/>
          </a:p>
          <a:p>
            <a:pPr marL="0" lvl="0" indent="0" algn="l" rtl="0">
              <a:lnSpc>
                <a:spcPct val="100000"/>
              </a:lnSpc>
              <a:spcBef>
                <a:spcPts val="0"/>
              </a:spcBef>
              <a:spcAft>
                <a:spcPts val="0"/>
              </a:spcAft>
              <a:buSzPts val="1400"/>
              <a:buNone/>
            </a:pPr>
            <a:r>
              <a:rPr lang="en-US"/>
              <a:t>Dual Enrollment, </a:t>
            </a:r>
            <a:endParaRPr/>
          </a:p>
          <a:p>
            <a:pPr marL="0" lvl="0" indent="0" algn="l" rtl="0">
              <a:lnSpc>
                <a:spcPct val="100000"/>
              </a:lnSpc>
              <a:spcBef>
                <a:spcPts val="0"/>
              </a:spcBef>
              <a:spcAft>
                <a:spcPts val="0"/>
              </a:spcAft>
              <a:buSzPts val="1400"/>
              <a:buNone/>
            </a:pPr>
            <a:r>
              <a:rPr lang="en-US"/>
              <a:t>Advanced Placement,</a:t>
            </a:r>
            <a:endParaRPr/>
          </a:p>
          <a:p>
            <a:pPr marL="0" lvl="0" indent="0" algn="l" rtl="0">
              <a:lnSpc>
                <a:spcPct val="100000"/>
              </a:lnSpc>
              <a:spcBef>
                <a:spcPts val="0"/>
              </a:spcBef>
              <a:spcAft>
                <a:spcPts val="0"/>
              </a:spcAft>
              <a:buSzPts val="1400"/>
              <a:buNone/>
            </a:pPr>
            <a:r>
              <a:rPr lang="en-US"/>
              <a:t>International Baccalaureate, </a:t>
            </a:r>
            <a:endParaRPr/>
          </a:p>
          <a:p>
            <a:pPr marL="0" lvl="0" indent="0" algn="l" rtl="0">
              <a:lnSpc>
                <a:spcPct val="100000"/>
              </a:lnSpc>
              <a:spcBef>
                <a:spcPts val="0"/>
              </a:spcBef>
              <a:spcAft>
                <a:spcPts val="0"/>
              </a:spcAft>
              <a:buSzPts val="1400"/>
              <a:buNone/>
            </a:pPr>
            <a:r>
              <a:rPr lang="en-US"/>
              <a:t>Industry Recognized Credential</a:t>
            </a:r>
            <a:endParaRPr/>
          </a:p>
          <a:p>
            <a:pPr marL="0" lvl="0" indent="0" algn="l" rtl="0">
              <a:lnSpc>
                <a:spcPct val="100000"/>
              </a:lnSpc>
              <a:spcBef>
                <a:spcPts val="0"/>
              </a:spcBef>
              <a:spcAft>
                <a:spcPts val="0"/>
              </a:spcAft>
              <a:buSzPts val="1400"/>
              <a:buNone/>
            </a:pPr>
            <a:r>
              <a:rPr lang="en-US"/>
              <a:t>Work-Based Learning</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You can then follow the box down to the next step of scheduling. Once the student is scheduled and has earned a grade in the course, Data Entry will complete a final step for those students that are in Certified courses for IRC and WBL…Data Entry personnel will add the Certificated Program Status Type to show that the student has complete &amp; received the certificate or WBL, or they have 3 other options for progress.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The other method of recording data is to do all of it or a portion of by each individual student. You will hear the phrase Student Program Association being used when the only method is to enter the data element manually per each student. Enter each data element individually through a Student Program Association entails collecting lists of students and their progress from teachers.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Either method is acceptable and is based on the capacity of the person entering the data. The key to both is creating deadlines to gain the information from teachers (before summer break) or while updating the course master. Also, write down which method was used…because you may only be doing this once or twice a year and we forget!</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Each SIS vendor has guidance on this.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127" name="Google Shape;127;g205bcfb76ed_0_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053332481a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g2053332481a_0_1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Here are common CTE WISEdata Elements. There are more but these are the ones to learn if you are new to CTE and Career Education reporting. </a:t>
            </a:r>
            <a:endParaRPr/>
          </a:p>
          <a:p>
            <a:pPr marL="0" lvl="0" indent="0" algn="l" rtl="0">
              <a:lnSpc>
                <a:spcPct val="100000"/>
              </a:lnSpc>
              <a:spcBef>
                <a:spcPts val="0"/>
              </a:spcBef>
              <a:spcAft>
                <a:spcPts val="0"/>
              </a:spcAft>
              <a:buSzPts val="1400"/>
              <a:buNone/>
            </a:pPr>
            <a:r>
              <a:rPr lang="en-US"/>
              <a:t>WISEdata Elements - dictionary of data elements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*I indicated CTE, Career Ed or Perkins after each data element, to help you understand what it is used for in reporting. Career Education refers to report cards, Perkins is for Perkins Accountability Reports. </a:t>
            </a:r>
            <a:endParaRPr/>
          </a:p>
          <a:p>
            <a:pPr marL="0" lvl="0" indent="0" algn="l" rtl="0">
              <a:lnSpc>
                <a:spcPct val="100000"/>
              </a:lnSpc>
              <a:spcBef>
                <a:spcPts val="0"/>
              </a:spcBef>
              <a:spcAft>
                <a:spcPts val="0"/>
              </a:spcAft>
              <a:buSzPts val="1400"/>
              <a:buNone/>
            </a:pPr>
            <a:r>
              <a:rPr lang="en-US"/>
              <a:t>Roster codes - code that describes the course. (CTE)</a:t>
            </a:r>
            <a:endParaRPr/>
          </a:p>
          <a:p>
            <a:pPr marL="0" lvl="0" indent="0" algn="l" rtl="0">
              <a:lnSpc>
                <a:spcPct val="100000"/>
              </a:lnSpc>
              <a:spcBef>
                <a:spcPts val="0"/>
              </a:spcBef>
              <a:spcAft>
                <a:spcPts val="0"/>
              </a:spcAft>
              <a:buSzPts val="1400"/>
              <a:buNone/>
            </a:pPr>
            <a:r>
              <a:rPr lang="en-US"/>
              <a:t>Instructional Area Codes (IAC) - numerical description of the CIP Code associated with the student's CTE program, used to describe the title of the Career Pathway. (Perkins)</a:t>
            </a:r>
            <a:endParaRPr/>
          </a:p>
          <a:p>
            <a:pPr marL="0" lvl="0" indent="0" algn="l" rtl="0">
              <a:lnSpc>
                <a:spcPct val="100000"/>
              </a:lnSpc>
              <a:spcBef>
                <a:spcPts val="0"/>
              </a:spcBef>
              <a:spcAft>
                <a:spcPts val="0"/>
              </a:spcAft>
              <a:buSzPts val="1400"/>
              <a:buNone/>
            </a:pPr>
            <a:r>
              <a:rPr lang="en-US"/>
              <a:t>Certificated Program Status Type - indicates a student's progress toward earning a certificate within the Certified Career Education programs. (Career Education)</a:t>
            </a:r>
            <a:endParaRPr/>
          </a:p>
          <a:p>
            <a:pPr marL="0" lvl="0" indent="0" algn="l" rtl="0">
              <a:lnSpc>
                <a:spcPct val="100000"/>
              </a:lnSpc>
              <a:spcBef>
                <a:spcPts val="0"/>
              </a:spcBef>
              <a:spcAft>
                <a:spcPts val="0"/>
              </a:spcAft>
              <a:buSzPts val="1400"/>
              <a:buNone/>
            </a:pPr>
            <a:r>
              <a:rPr lang="en-US"/>
              <a:t>Program Areas Type - CTE departments</a:t>
            </a:r>
            <a:endParaRPr/>
          </a:p>
          <a:p>
            <a:pPr marL="0" lvl="0" indent="0" algn="l" rtl="0">
              <a:lnSpc>
                <a:spcPct val="100000"/>
              </a:lnSpc>
              <a:spcBef>
                <a:spcPts val="0"/>
              </a:spcBef>
              <a:spcAft>
                <a:spcPts val="0"/>
              </a:spcAft>
              <a:buSzPts val="1400"/>
              <a:buNone/>
            </a:pPr>
            <a:r>
              <a:rPr lang="en-US"/>
              <a:t>Participants - student was enrolled in one or more CTE courses in the reporting year and completed (passed) at least one CTE course. (Perkins and CTE)</a:t>
            </a:r>
            <a:endParaRPr/>
          </a:p>
          <a:p>
            <a:pPr marL="0" lvl="0" indent="0" algn="l" rtl="0">
              <a:lnSpc>
                <a:spcPct val="100000"/>
              </a:lnSpc>
              <a:spcBef>
                <a:spcPts val="0"/>
              </a:spcBef>
              <a:spcAft>
                <a:spcPts val="0"/>
              </a:spcAft>
              <a:buSzPts val="1400"/>
              <a:buNone/>
            </a:pPr>
            <a:r>
              <a:rPr lang="en-US"/>
              <a:t>Concentrators - student completed at least two CTE courses in a single career pathway throughout high school. (Perkins)</a:t>
            </a:r>
            <a:endParaRPr/>
          </a:p>
          <a:p>
            <a:pPr marL="0" lvl="0" indent="0" algn="l" rtl="0">
              <a:lnSpc>
                <a:spcPct val="100000"/>
              </a:lnSpc>
              <a:spcBef>
                <a:spcPts val="0"/>
              </a:spcBef>
              <a:spcAft>
                <a:spcPts val="0"/>
              </a:spcAft>
              <a:buSzPts val="1400"/>
              <a:buNone/>
            </a:pPr>
            <a:endParaRPr/>
          </a:p>
        </p:txBody>
      </p:sp>
      <p:sp>
        <p:nvSpPr>
          <p:cNvPr id="147" name="Google Shape;147;g2053332481a_0_1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05bcfb76ed_0_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g205bcfb76ed_0_4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Someone on your team will have access to WISEdata Portal. This is often a data entry person. WISEdata Portal access allows you to see aggregate data, per student, that is sent to DPI.</a:t>
            </a:r>
            <a:endParaRPr/>
          </a:p>
          <a:p>
            <a:pPr marL="0" lvl="0" indent="0" algn="l" rtl="0">
              <a:lnSpc>
                <a:spcPct val="100000"/>
              </a:lnSpc>
              <a:spcBef>
                <a:spcPts val="0"/>
              </a:spcBef>
              <a:spcAft>
                <a:spcPts val="0"/>
              </a:spcAft>
              <a:buSzPts val="1400"/>
              <a:buNone/>
            </a:pPr>
            <a:r>
              <a:rPr lang="en-US"/>
              <a:t>There will be errors and warnings as student data is validated through DPI business rules.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There are 4 Exports to review Career Education data: Certified/Non-Certified (for WBL and IRC), CTE Concentrator (Perkins Concentrators), CTE Participants (9-12 CTE Participants), and Roster: Course Offerings (to review all the courses and look for the CTE designation for a Roster code).</a:t>
            </a:r>
            <a:endParaRPr/>
          </a:p>
          <a:p>
            <a:pPr marL="0" lvl="0" indent="0" algn="l" rtl="0">
              <a:lnSpc>
                <a:spcPct val="100000"/>
              </a:lnSpc>
              <a:spcBef>
                <a:spcPts val="0"/>
              </a:spcBef>
              <a:spcAft>
                <a:spcPts val="0"/>
              </a:spcAft>
              <a:buSzPts val="1400"/>
              <a:buNone/>
            </a:pPr>
            <a:r>
              <a:rPr lang="en-US"/>
              <a:t>*Be aware of student data privacy laws and do not email student exports. There are student WISEid’s and names (and other sensitive information in other exports).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Reviewing these exports is one method to reading your data. The other is through data analysis in WISEdash for District. WISEdash for District combines data elements and provides dashboards to view data that is used in report cards and Perkins.</a:t>
            </a:r>
            <a:endParaRPr/>
          </a:p>
        </p:txBody>
      </p:sp>
      <p:sp>
        <p:nvSpPr>
          <p:cNvPr id="154" name="Google Shape;154;g205bcfb76ed_0_4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053332481a_0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g2053332481a_0_2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This final slide is to provide you with Help topics. </a:t>
            </a:r>
            <a:endParaRPr/>
          </a:p>
          <a:p>
            <a:pPr marL="0" lvl="0" indent="0" algn="l" rtl="0">
              <a:lnSpc>
                <a:spcPct val="100000"/>
              </a:lnSpc>
              <a:spcBef>
                <a:spcPts val="0"/>
              </a:spcBef>
              <a:spcAft>
                <a:spcPts val="0"/>
              </a:spcAft>
              <a:buSzPts val="1400"/>
              <a:buNone/>
            </a:pPr>
            <a:r>
              <a:rPr lang="en-US"/>
              <a:t>The CTE Data Resources webpage is updated regularly to provide short training videos and slide decks by topic for this work.</a:t>
            </a:r>
            <a:endParaRPr/>
          </a:p>
          <a:p>
            <a:pPr marL="0" lvl="0" indent="0" algn="l" rtl="0">
              <a:lnSpc>
                <a:spcPct val="100000"/>
              </a:lnSpc>
              <a:spcBef>
                <a:spcPts val="0"/>
              </a:spcBef>
              <a:spcAft>
                <a:spcPts val="0"/>
              </a:spcAft>
              <a:buSzPts val="1400"/>
              <a:buNone/>
            </a:pPr>
            <a:r>
              <a:rPr lang="en-US"/>
              <a:t>I also offer monthly 45 minute training, after school, on the 3rd Thursday of each month. I will plan to do the same next school year. Please look at this years schedule and anticipate the same schedule. If you have something you want, please let me know.</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Those of you that have access to WISEdata Portal can access Vendor Resources and help your team watch the CTE Data Training. I am working with SIS vendors to offer it again in August.</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CTE Data Office Hours are for anyone to ask me a CTE/Career Ed data question.</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DPI WISE User Group web call - Tuesday’s at 1:30pm</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Perkins Fiscal Agent receives information about reporting requirements for Perkins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Finally, DPI Customer Service Help Ticket</a:t>
            </a:r>
            <a:endParaRPr/>
          </a:p>
        </p:txBody>
      </p:sp>
      <p:sp>
        <p:nvSpPr>
          <p:cNvPr id="165" name="Google Shape;165;g2053332481a_0_2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A48BE71-7C99-F442-BF14-4D98A0E36D27}" type="slidenum">
              <a:rPr lang="en-US" smtClean="0"/>
              <a:t>17</a:t>
            </a:fld>
            <a:endParaRPr lang="en-US"/>
          </a:p>
        </p:txBody>
      </p:sp>
    </p:spTree>
    <p:extLst>
      <p:ext uri="{BB962C8B-B14F-4D97-AF65-F5344CB8AC3E}">
        <p14:creationId xmlns:p14="http://schemas.microsoft.com/office/powerpoint/2010/main" val="512009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 name="Google Shape;44;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The Agenda is:</a:t>
            </a:r>
            <a:endParaRPr/>
          </a:p>
          <a:p>
            <a:pPr marL="457200" lvl="0" indent="-317500" algn="l" rtl="0">
              <a:lnSpc>
                <a:spcPct val="100000"/>
              </a:lnSpc>
              <a:spcBef>
                <a:spcPts val="0"/>
              </a:spcBef>
              <a:spcAft>
                <a:spcPts val="0"/>
              </a:spcAft>
              <a:buClr>
                <a:schemeClr val="dk1"/>
              </a:buClr>
              <a:buSzPts val="1400"/>
              <a:buFont typeface="Lato"/>
              <a:buChar char="●"/>
            </a:pPr>
            <a:r>
              <a:rPr lang="en-US" sz="1400">
                <a:latin typeface="Lato"/>
                <a:ea typeface="Lato"/>
                <a:cs typeface="Lato"/>
                <a:sym typeface="Lato"/>
              </a:rPr>
              <a:t>What is CTE</a:t>
            </a:r>
            <a:endParaRPr sz="1400">
              <a:latin typeface="Lato"/>
              <a:ea typeface="Lato"/>
              <a:cs typeface="Lato"/>
              <a:sym typeface="Lato"/>
            </a:endParaRPr>
          </a:p>
          <a:p>
            <a:pPr marL="457200" lvl="0" indent="-317500" algn="l" rtl="0">
              <a:lnSpc>
                <a:spcPct val="100000"/>
              </a:lnSpc>
              <a:spcBef>
                <a:spcPts val="0"/>
              </a:spcBef>
              <a:spcAft>
                <a:spcPts val="0"/>
              </a:spcAft>
              <a:buClr>
                <a:schemeClr val="dk1"/>
              </a:buClr>
              <a:buSzPts val="1400"/>
              <a:buFont typeface="Lato"/>
              <a:buChar char="●"/>
            </a:pPr>
            <a:r>
              <a:rPr lang="en-US" sz="1400">
                <a:latin typeface="Lato"/>
                <a:ea typeface="Lato"/>
                <a:cs typeface="Lato"/>
                <a:sym typeface="Lato"/>
              </a:rPr>
              <a:t>Creating a Career Education Data Team</a:t>
            </a:r>
            <a:endParaRPr sz="1400">
              <a:latin typeface="Lato"/>
              <a:ea typeface="Lato"/>
              <a:cs typeface="Lato"/>
              <a:sym typeface="Lato"/>
            </a:endParaRPr>
          </a:p>
          <a:p>
            <a:pPr marL="457200" lvl="0" indent="-317500" algn="l" rtl="0">
              <a:lnSpc>
                <a:spcPct val="100000"/>
              </a:lnSpc>
              <a:spcBef>
                <a:spcPts val="0"/>
              </a:spcBef>
              <a:spcAft>
                <a:spcPts val="0"/>
              </a:spcAft>
              <a:buClr>
                <a:schemeClr val="dk1"/>
              </a:buClr>
              <a:buSzPts val="1400"/>
              <a:buFont typeface="Lato"/>
              <a:buChar char="●"/>
            </a:pPr>
            <a:r>
              <a:rPr lang="en-US" sz="1400">
                <a:latin typeface="Lato"/>
                <a:ea typeface="Lato"/>
                <a:cs typeface="Lato"/>
                <a:sym typeface="Lato"/>
              </a:rPr>
              <a:t>Timeline</a:t>
            </a:r>
            <a:endParaRPr sz="1400">
              <a:latin typeface="Lato"/>
              <a:ea typeface="Lato"/>
              <a:cs typeface="Lato"/>
              <a:sym typeface="Lato"/>
            </a:endParaRPr>
          </a:p>
          <a:p>
            <a:pPr marL="457200" lvl="0" indent="-317500" algn="l" rtl="0">
              <a:lnSpc>
                <a:spcPct val="100000"/>
              </a:lnSpc>
              <a:spcBef>
                <a:spcPts val="0"/>
              </a:spcBef>
              <a:spcAft>
                <a:spcPts val="0"/>
              </a:spcAft>
              <a:buClr>
                <a:schemeClr val="dk1"/>
              </a:buClr>
              <a:buSzPts val="1400"/>
              <a:buFont typeface="Lato"/>
              <a:buChar char="●"/>
            </a:pPr>
            <a:r>
              <a:rPr lang="en-US" sz="1400">
                <a:latin typeface="Lato"/>
                <a:ea typeface="Lato"/>
                <a:cs typeface="Lato"/>
                <a:sym typeface="Lato"/>
              </a:rPr>
              <a:t>Career Education Data Reporting</a:t>
            </a:r>
            <a:endParaRPr sz="1400">
              <a:latin typeface="Lato"/>
              <a:ea typeface="Lato"/>
              <a:cs typeface="Lato"/>
              <a:sym typeface="Lato"/>
            </a:endParaRPr>
          </a:p>
          <a:p>
            <a:pPr marL="457200" lvl="0" indent="-317500" algn="l" rtl="0">
              <a:lnSpc>
                <a:spcPct val="100000"/>
              </a:lnSpc>
              <a:spcBef>
                <a:spcPts val="0"/>
              </a:spcBef>
              <a:spcAft>
                <a:spcPts val="0"/>
              </a:spcAft>
              <a:buClr>
                <a:schemeClr val="dk1"/>
              </a:buClr>
              <a:buSzPts val="1400"/>
              <a:buFont typeface="Lato"/>
              <a:buChar char="●"/>
            </a:pPr>
            <a:r>
              <a:rPr lang="en-US" sz="1400">
                <a:latin typeface="Lato"/>
                <a:ea typeface="Lato"/>
                <a:cs typeface="Lato"/>
                <a:sym typeface="Lato"/>
              </a:rPr>
              <a:t>Organizing Data</a:t>
            </a:r>
            <a:endParaRPr sz="1400">
              <a:latin typeface="Lato"/>
              <a:ea typeface="Lato"/>
              <a:cs typeface="Lato"/>
              <a:sym typeface="Lato"/>
            </a:endParaRPr>
          </a:p>
          <a:p>
            <a:pPr marL="457200" lvl="0" indent="-317500" algn="l" rtl="0">
              <a:lnSpc>
                <a:spcPct val="100000"/>
              </a:lnSpc>
              <a:spcBef>
                <a:spcPts val="0"/>
              </a:spcBef>
              <a:spcAft>
                <a:spcPts val="0"/>
              </a:spcAft>
              <a:buClr>
                <a:schemeClr val="dk1"/>
              </a:buClr>
              <a:buSzPts val="1400"/>
              <a:buFont typeface="Lato"/>
              <a:buChar char="●"/>
            </a:pPr>
            <a:r>
              <a:rPr lang="en-US" sz="1400">
                <a:latin typeface="Lato"/>
                <a:ea typeface="Lato"/>
                <a:cs typeface="Lato"/>
                <a:sym typeface="Lato"/>
              </a:rPr>
              <a:t>WISEdata and WISEdash</a:t>
            </a:r>
            <a:endParaRPr sz="1400">
              <a:latin typeface="Lato"/>
              <a:ea typeface="Lato"/>
              <a:cs typeface="Lato"/>
              <a:sym typeface="Lato"/>
            </a:endParaRPr>
          </a:p>
          <a:p>
            <a:pPr marL="457200" lvl="0" indent="-317500" algn="l" rtl="0">
              <a:lnSpc>
                <a:spcPct val="100000"/>
              </a:lnSpc>
              <a:spcBef>
                <a:spcPts val="0"/>
              </a:spcBef>
              <a:spcAft>
                <a:spcPts val="0"/>
              </a:spcAft>
              <a:buClr>
                <a:schemeClr val="dk1"/>
              </a:buClr>
              <a:buSzPts val="1400"/>
              <a:buFont typeface="Lato"/>
              <a:buChar char="●"/>
            </a:pPr>
            <a:r>
              <a:rPr lang="en-US" sz="1400">
                <a:latin typeface="Lato"/>
                <a:ea typeface="Lato"/>
                <a:cs typeface="Lato"/>
                <a:sym typeface="Lato"/>
              </a:rPr>
              <a:t>Help</a:t>
            </a:r>
            <a:endParaRPr sz="1400">
              <a:latin typeface="Lato"/>
              <a:ea typeface="Lato"/>
              <a:cs typeface="Lato"/>
              <a:sym typeface="Lato"/>
            </a:endParaRPr>
          </a:p>
          <a:p>
            <a:pPr marL="0" lvl="0" indent="0" algn="l" rtl="0">
              <a:lnSpc>
                <a:spcPct val="100000"/>
              </a:lnSpc>
              <a:spcBef>
                <a:spcPts val="0"/>
              </a:spcBef>
              <a:spcAft>
                <a:spcPts val="0"/>
              </a:spcAft>
              <a:buSzPts val="1400"/>
              <a:buNone/>
            </a:pPr>
            <a:endParaRPr/>
          </a:p>
        </p:txBody>
      </p:sp>
      <p:sp>
        <p:nvSpPr>
          <p:cNvPr id="45" name="Google Shape;45;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2053332481a_0_1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 name="Google Shape;51;g2053332481a_0_1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sz="1300">
                <a:solidFill>
                  <a:srgbClr val="292F33"/>
                </a:solidFill>
                <a:highlight>
                  <a:srgbClr val="FFFFFF"/>
                </a:highlight>
                <a:latin typeface="Roboto"/>
                <a:ea typeface="Roboto"/>
                <a:cs typeface="Roboto"/>
                <a:sym typeface="Roboto"/>
              </a:rPr>
              <a:t>Career and Technical Education (CTE) in Wisconsin develops students who are prepared for postsecondary education and career success. A high quality CTE program enhances family, business, and community engagement. Listed here are the 6 CTE academic areas. Each have specific licensing requirements.</a:t>
            </a:r>
            <a:endParaRPr sz="1300">
              <a:solidFill>
                <a:srgbClr val="292F33"/>
              </a:solidFill>
              <a:highlight>
                <a:srgbClr val="FFFFFF"/>
              </a:highlight>
              <a:latin typeface="Roboto"/>
              <a:ea typeface="Roboto"/>
              <a:cs typeface="Roboto"/>
              <a:sym typeface="Roboto"/>
            </a:endParaRPr>
          </a:p>
          <a:p>
            <a:pPr marL="0" lvl="0" indent="0" algn="l" rtl="0">
              <a:lnSpc>
                <a:spcPct val="100000"/>
              </a:lnSpc>
              <a:spcBef>
                <a:spcPts val="0"/>
              </a:spcBef>
              <a:spcAft>
                <a:spcPts val="0"/>
              </a:spcAft>
              <a:buSzPts val="1400"/>
              <a:buNone/>
            </a:pPr>
            <a:endParaRPr sz="1300">
              <a:solidFill>
                <a:srgbClr val="292F33"/>
              </a:solidFill>
              <a:highlight>
                <a:srgbClr val="FFFFFF"/>
              </a:highlight>
              <a:latin typeface="Roboto"/>
              <a:ea typeface="Roboto"/>
              <a:cs typeface="Roboto"/>
              <a:sym typeface="Roboto"/>
            </a:endParaRPr>
          </a:p>
          <a:p>
            <a:pPr marL="0" lvl="0" indent="0" algn="l" rtl="0">
              <a:lnSpc>
                <a:spcPct val="100000"/>
              </a:lnSpc>
              <a:spcBef>
                <a:spcPts val="0"/>
              </a:spcBef>
              <a:spcAft>
                <a:spcPts val="0"/>
              </a:spcAft>
              <a:buSzPts val="1400"/>
              <a:buNone/>
            </a:pPr>
            <a:r>
              <a:rPr lang="en-US" sz="1300">
                <a:solidFill>
                  <a:srgbClr val="292F33"/>
                </a:solidFill>
                <a:highlight>
                  <a:srgbClr val="FFFFFF"/>
                </a:highlight>
                <a:latin typeface="Roboto"/>
                <a:ea typeface="Roboto"/>
                <a:cs typeface="Roboto"/>
                <a:sym typeface="Roboto"/>
              </a:rPr>
              <a:t>CTE also has subject area standards. Academic standards define what students should know and be able to do in an area of study. We also identify courses in the correct content area by the standards the properly licensed teacher is using.</a:t>
            </a:r>
            <a:endParaRPr sz="1300">
              <a:solidFill>
                <a:srgbClr val="292F33"/>
              </a:solidFill>
              <a:highlight>
                <a:srgbClr val="FFFFFF"/>
              </a:highlight>
              <a:latin typeface="Roboto"/>
              <a:ea typeface="Roboto"/>
              <a:cs typeface="Roboto"/>
              <a:sym typeface="Roboto"/>
            </a:endParaRPr>
          </a:p>
        </p:txBody>
      </p:sp>
      <p:sp>
        <p:nvSpPr>
          <p:cNvPr id="52" name="Google Shape;52;g2053332481a_0_13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053332481a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g2053332481a_0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lnSpc>
                <a:spcPct val="100000"/>
              </a:lnSpc>
              <a:spcBef>
                <a:spcPts val="0"/>
              </a:spcBef>
              <a:spcAft>
                <a:spcPts val="0"/>
              </a:spcAft>
              <a:buClr>
                <a:schemeClr val="dk1"/>
              </a:buClr>
              <a:buSzPts val="1400"/>
              <a:buFont typeface="Lato"/>
              <a:buChar char="●"/>
            </a:pPr>
            <a:r>
              <a:rPr lang="en-US" sz="1400" b="1">
                <a:latin typeface="Lato"/>
                <a:ea typeface="Lato"/>
                <a:cs typeface="Lato"/>
                <a:sym typeface="Lato"/>
              </a:rPr>
              <a:t>Organization is Key!</a:t>
            </a:r>
            <a:endParaRPr sz="1400" b="1">
              <a:latin typeface="Lato"/>
              <a:ea typeface="Lato"/>
              <a:cs typeface="Lato"/>
              <a:sym typeface="Lato"/>
            </a:endParaRPr>
          </a:p>
          <a:p>
            <a:pPr marL="457200" lvl="0" indent="-317500" algn="l" rtl="0">
              <a:lnSpc>
                <a:spcPct val="100000"/>
              </a:lnSpc>
              <a:spcBef>
                <a:spcPts val="1000"/>
              </a:spcBef>
              <a:spcAft>
                <a:spcPts val="0"/>
              </a:spcAft>
              <a:buClr>
                <a:schemeClr val="dk1"/>
              </a:buClr>
              <a:buSzPts val="1400"/>
              <a:buFont typeface="Lato"/>
              <a:buChar char="●"/>
            </a:pPr>
            <a:r>
              <a:rPr lang="en-US" sz="1400" b="1">
                <a:latin typeface="Lato"/>
                <a:ea typeface="Lato"/>
                <a:cs typeface="Lato"/>
                <a:sym typeface="Lato"/>
              </a:rPr>
              <a:t>Teamwork!</a:t>
            </a:r>
            <a:endParaRPr sz="1400" b="1">
              <a:latin typeface="Lato"/>
              <a:ea typeface="Lato"/>
              <a:cs typeface="Lato"/>
              <a:sym typeface="Lato"/>
            </a:endParaRPr>
          </a:p>
          <a:p>
            <a:pPr marL="457200" lvl="0" indent="-317500" algn="l" rtl="0">
              <a:lnSpc>
                <a:spcPct val="100000"/>
              </a:lnSpc>
              <a:spcBef>
                <a:spcPts val="1000"/>
              </a:spcBef>
              <a:spcAft>
                <a:spcPts val="0"/>
              </a:spcAft>
              <a:buClr>
                <a:schemeClr val="dk1"/>
              </a:buClr>
              <a:buSzPts val="1400"/>
              <a:buFont typeface="Lato"/>
              <a:buChar char="●"/>
            </a:pPr>
            <a:r>
              <a:rPr lang="en-US" sz="1400" b="1">
                <a:latin typeface="Lato"/>
                <a:ea typeface="Lato"/>
                <a:cs typeface="Lato"/>
                <a:sym typeface="Lato"/>
              </a:rPr>
              <a:t>Help Data Entry and Career Ed team understand reporting requirements</a:t>
            </a:r>
            <a:endParaRPr sz="1400" b="1">
              <a:latin typeface="Lato"/>
              <a:ea typeface="Lato"/>
              <a:cs typeface="Lato"/>
              <a:sym typeface="Lato"/>
            </a:endParaRPr>
          </a:p>
          <a:p>
            <a:pPr marL="914400" lvl="1" indent="-317500" algn="l" rtl="0">
              <a:lnSpc>
                <a:spcPct val="100000"/>
              </a:lnSpc>
              <a:spcBef>
                <a:spcPts val="0"/>
              </a:spcBef>
              <a:spcAft>
                <a:spcPts val="0"/>
              </a:spcAft>
              <a:buClr>
                <a:schemeClr val="dk1"/>
              </a:buClr>
              <a:buSzPts val="1400"/>
              <a:buFont typeface="Lato"/>
              <a:buChar char="○"/>
            </a:pPr>
            <a:r>
              <a:rPr lang="en-US" sz="1400" b="1">
                <a:latin typeface="Lato"/>
                <a:ea typeface="Lato"/>
                <a:cs typeface="Lato"/>
                <a:sym typeface="Lato"/>
              </a:rPr>
              <a:t>Report Cards</a:t>
            </a:r>
            <a:endParaRPr sz="1400" b="1">
              <a:latin typeface="Lato"/>
              <a:ea typeface="Lato"/>
              <a:cs typeface="Lato"/>
              <a:sym typeface="Lato"/>
            </a:endParaRPr>
          </a:p>
          <a:p>
            <a:pPr marL="914400" lvl="1" indent="-317500" algn="l" rtl="0">
              <a:lnSpc>
                <a:spcPct val="100000"/>
              </a:lnSpc>
              <a:spcBef>
                <a:spcPts val="0"/>
              </a:spcBef>
              <a:spcAft>
                <a:spcPts val="0"/>
              </a:spcAft>
              <a:buClr>
                <a:schemeClr val="dk1"/>
              </a:buClr>
              <a:buSzPts val="1400"/>
              <a:buFont typeface="Lato"/>
              <a:buChar char="○"/>
            </a:pPr>
            <a:r>
              <a:rPr lang="en-US" sz="1400" b="1">
                <a:latin typeface="Lato"/>
                <a:ea typeface="Lato"/>
                <a:cs typeface="Lato"/>
                <a:sym typeface="Lato"/>
              </a:rPr>
              <a:t>Perkins V Accountability Reports</a:t>
            </a:r>
            <a:endParaRPr sz="1400" b="1">
              <a:latin typeface="Lato"/>
              <a:ea typeface="Lato"/>
              <a:cs typeface="Lato"/>
              <a:sym typeface="Lato"/>
            </a:endParaRPr>
          </a:p>
          <a:p>
            <a:pPr marL="914400" lvl="1" indent="-317500" algn="l" rtl="0">
              <a:lnSpc>
                <a:spcPct val="100000"/>
              </a:lnSpc>
              <a:spcBef>
                <a:spcPts val="0"/>
              </a:spcBef>
              <a:spcAft>
                <a:spcPts val="0"/>
              </a:spcAft>
              <a:buClr>
                <a:schemeClr val="dk1"/>
              </a:buClr>
              <a:buSzPts val="1400"/>
              <a:buFont typeface="Lato"/>
              <a:buChar char="○"/>
            </a:pPr>
            <a:r>
              <a:rPr lang="en-US" sz="1400" b="1">
                <a:latin typeface="Lato"/>
                <a:ea typeface="Lato"/>
                <a:cs typeface="Lato"/>
                <a:sym typeface="Lato"/>
              </a:rPr>
              <a:t>School Improvement…</a:t>
            </a:r>
            <a:endParaRPr sz="1400" b="1">
              <a:latin typeface="Lato"/>
              <a:ea typeface="Lato"/>
              <a:cs typeface="Lato"/>
              <a:sym typeface="Lato"/>
            </a:endParaRPr>
          </a:p>
          <a:p>
            <a:pPr marL="457200" lvl="0" indent="-317500" algn="l" rtl="0">
              <a:lnSpc>
                <a:spcPct val="100000"/>
              </a:lnSpc>
              <a:spcBef>
                <a:spcPts val="1000"/>
              </a:spcBef>
              <a:spcAft>
                <a:spcPts val="0"/>
              </a:spcAft>
              <a:buClr>
                <a:schemeClr val="dk1"/>
              </a:buClr>
              <a:buSzPts val="1400"/>
              <a:buFont typeface="Lato"/>
              <a:buChar char="●"/>
            </a:pPr>
            <a:r>
              <a:rPr lang="en-US" sz="1400" b="1">
                <a:latin typeface="Lato"/>
                <a:ea typeface="Lato"/>
                <a:cs typeface="Lato"/>
                <a:sym typeface="Lato"/>
              </a:rPr>
              <a:t>Create a system within the school to record and archive what is happening in the classroom and give to Data Entry personnel</a:t>
            </a:r>
            <a:endParaRPr sz="1400" b="1">
              <a:latin typeface="Lato"/>
              <a:ea typeface="Lato"/>
              <a:cs typeface="Lato"/>
              <a:sym typeface="Lato"/>
            </a:endParaRPr>
          </a:p>
          <a:p>
            <a:pPr marL="457200" lvl="0" indent="-317500" algn="l" rtl="0">
              <a:lnSpc>
                <a:spcPct val="100000"/>
              </a:lnSpc>
              <a:spcBef>
                <a:spcPts val="1000"/>
              </a:spcBef>
              <a:spcAft>
                <a:spcPts val="0"/>
              </a:spcAft>
              <a:buClr>
                <a:schemeClr val="dk1"/>
              </a:buClr>
              <a:buSzPts val="1400"/>
              <a:buFont typeface="Lato"/>
              <a:buChar char="●"/>
            </a:pPr>
            <a:r>
              <a:rPr lang="en-US" sz="1400" b="1">
                <a:latin typeface="Lato"/>
                <a:ea typeface="Lato"/>
                <a:cs typeface="Lato"/>
                <a:sym typeface="Lato"/>
              </a:rPr>
              <a:t>Help Data Entry locate DPI WISEdata element definitions and stay up to date  </a:t>
            </a:r>
            <a:endParaRPr sz="1400" b="1">
              <a:latin typeface="Lato"/>
              <a:ea typeface="Lato"/>
              <a:cs typeface="Lato"/>
              <a:sym typeface="Lato"/>
            </a:endParaRPr>
          </a:p>
          <a:p>
            <a:pPr marL="457200" lvl="0" indent="-317500" algn="l" rtl="0">
              <a:lnSpc>
                <a:spcPct val="100000"/>
              </a:lnSpc>
              <a:spcBef>
                <a:spcPts val="1000"/>
              </a:spcBef>
              <a:spcAft>
                <a:spcPts val="0"/>
              </a:spcAft>
              <a:buClr>
                <a:schemeClr val="dk1"/>
              </a:buClr>
              <a:buSzPts val="1400"/>
              <a:buFont typeface="Lato"/>
              <a:buChar char="●"/>
            </a:pPr>
            <a:r>
              <a:rPr lang="en-US" sz="1400" b="1">
                <a:latin typeface="Lato"/>
                <a:ea typeface="Lato"/>
                <a:cs typeface="Lato"/>
                <a:sym typeface="Lato"/>
              </a:rPr>
              <a:t>Help school teams record Career Pathway data elements on paper and give to Data Entry personnel</a:t>
            </a:r>
            <a:endParaRPr sz="1400" b="1">
              <a:latin typeface="Lato"/>
              <a:ea typeface="Lato"/>
              <a:cs typeface="Lato"/>
              <a:sym typeface="Lato"/>
            </a:endParaRPr>
          </a:p>
          <a:p>
            <a:pPr marL="0" lvl="0" indent="0" algn="l" rtl="0">
              <a:lnSpc>
                <a:spcPct val="100000"/>
              </a:lnSpc>
              <a:spcBef>
                <a:spcPts val="0"/>
              </a:spcBef>
              <a:spcAft>
                <a:spcPts val="0"/>
              </a:spcAft>
              <a:buSzPts val="1400"/>
              <a:buNone/>
            </a:pPr>
            <a:endParaRPr/>
          </a:p>
        </p:txBody>
      </p:sp>
      <p:sp>
        <p:nvSpPr>
          <p:cNvPr id="59" name="Google Shape;59;g2053332481a_0_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053332481a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 name="Google Shape;65;g2053332481a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a:t>Data teams already exist in districts. For example we probably already have established data teams for ACT, graduation, and special education. </a:t>
            </a:r>
            <a:endParaRPr/>
          </a:p>
          <a:p>
            <a:pPr marL="0" lvl="0" indent="0" algn="l" rtl="0">
              <a:lnSpc>
                <a:spcPct val="100000"/>
              </a:lnSpc>
              <a:spcBef>
                <a:spcPts val="0"/>
              </a:spcBef>
              <a:spcAft>
                <a:spcPts val="0"/>
              </a:spcAft>
              <a:buClr>
                <a:schemeClr val="dk1"/>
              </a:buClr>
              <a:buSzPts val="1100"/>
              <a:buFont typeface="Arial"/>
              <a:buNone/>
            </a:pPr>
            <a:r>
              <a:rPr lang="en-US"/>
              <a:t>Here is an example of multiple data teams that work with the WISE system.</a:t>
            </a:r>
            <a:endParaRPr/>
          </a:p>
          <a:p>
            <a:pPr marL="0" lvl="0" indent="0" algn="l" rtl="0">
              <a:lnSpc>
                <a:spcPct val="100000"/>
              </a:lnSpc>
              <a:spcBef>
                <a:spcPts val="0"/>
              </a:spcBef>
              <a:spcAft>
                <a:spcPts val="0"/>
              </a:spcAft>
              <a:buClr>
                <a:schemeClr val="dk1"/>
              </a:buClr>
              <a:buSzPts val="1100"/>
              <a:buFont typeface="Arial"/>
              <a:buNone/>
            </a:pPr>
            <a:r>
              <a:rPr lang="en-US"/>
              <a:t>Focus on the yellow boxes to create a team for College Career Readiness &amp; CTE data collection. </a:t>
            </a:r>
            <a:endParaRPr/>
          </a:p>
          <a:p>
            <a:pPr marL="0" lvl="0" indent="0" algn="l" rtl="0">
              <a:lnSpc>
                <a:spcPct val="100000"/>
              </a:lnSpc>
              <a:spcBef>
                <a:spcPts val="0"/>
              </a:spcBef>
              <a:spcAft>
                <a:spcPts val="0"/>
              </a:spcAft>
              <a:buClr>
                <a:schemeClr val="dk1"/>
              </a:buClr>
              <a:buSzPts val="1100"/>
              <a:buFont typeface="Arial"/>
              <a:buNone/>
            </a:pPr>
            <a:r>
              <a:rPr lang="en-US"/>
              <a:t>Here are some of the roles that are involved on a data team and you can name the individuals that will fulfill these roles or tasks.</a:t>
            </a:r>
            <a:endParaRPr/>
          </a:p>
          <a:p>
            <a:pPr marL="0" lvl="0" indent="0" algn="l" rtl="0">
              <a:lnSpc>
                <a:spcPct val="100000"/>
              </a:lnSpc>
              <a:spcBef>
                <a:spcPts val="0"/>
              </a:spcBef>
              <a:spcAft>
                <a:spcPts val="0"/>
              </a:spcAft>
              <a:buClr>
                <a:schemeClr val="dk1"/>
              </a:buClr>
              <a:buSzPts val="1100"/>
              <a:buFont typeface="Arial"/>
              <a:buNone/>
            </a:pPr>
            <a:r>
              <a:rPr lang="en-US"/>
              <a:t>Select Team members to be responsible for specific tasks.</a:t>
            </a:r>
            <a:endParaRPr/>
          </a:p>
          <a:p>
            <a:pPr marL="0" lvl="0" indent="0" algn="l" rtl="0">
              <a:lnSpc>
                <a:spcPct val="100000"/>
              </a:lnSpc>
              <a:spcBef>
                <a:spcPts val="0"/>
              </a:spcBef>
              <a:spcAft>
                <a:spcPts val="0"/>
              </a:spcAft>
              <a:buClr>
                <a:schemeClr val="dk1"/>
              </a:buClr>
              <a:buSzPts val="1100"/>
              <a:buFont typeface="Arial"/>
              <a:buNone/>
            </a:pPr>
            <a:r>
              <a:rPr lang="en-US"/>
              <a:t>Who enters the data?</a:t>
            </a:r>
            <a:endParaRPr/>
          </a:p>
          <a:p>
            <a:pPr marL="0" lvl="0" indent="0" algn="l" rtl="0">
              <a:lnSpc>
                <a:spcPct val="100000"/>
              </a:lnSpc>
              <a:spcBef>
                <a:spcPts val="0"/>
              </a:spcBef>
              <a:spcAft>
                <a:spcPts val="0"/>
              </a:spcAft>
              <a:buClr>
                <a:schemeClr val="dk1"/>
              </a:buClr>
              <a:buSzPts val="1100"/>
              <a:buFont typeface="Arial"/>
              <a:buNone/>
            </a:pPr>
            <a:r>
              <a:rPr lang="en-US"/>
              <a:t>Who is involved in the classroom practices and curriculum development?</a:t>
            </a:r>
            <a:endParaRPr/>
          </a:p>
          <a:p>
            <a:pPr marL="0" lvl="0" indent="0" algn="l" rtl="0">
              <a:lnSpc>
                <a:spcPct val="100000"/>
              </a:lnSpc>
              <a:spcBef>
                <a:spcPts val="0"/>
              </a:spcBef>
              <a:spcAft>
                <a:spcPts val="0"/>
              </a:spcAft>
              <a:buClr>
                <a:schemeClr val="dk1"/>
              </a:buClr>
              <a:buSzPts val="1100"/>
              <a:buFont typeface="Arial"/>
              <a:buNone/>
            </a:pPr>
            <a:r>
              <a:rPr lang="en-US"/>
              <a:t>Who reads the DPI website or receives updates from DPI?</a:t>
            </a:r>
            <a:endParaRPr/>
          </a:p>
          <a:p>
            <a:pPr marL="0" lvl="0" indent="0" algn="l" rtl="0">
              <a:lnSpc>
                <a:spcPct val="100000"/>
              </a:lnSpc>
              <a:spcBef>
                <a:spcPts val="0"/>
              </a:spcBef>
              <a:spcAft>
                <a:spcPts val="0"/>
              </a:spcAft>
              <a:buClr>
                <a:schemeClr val="dk1"/>
              </a:buClr>
              <a:buSzPts val="1100"/>
              <a:buFont typeface="Arial"/>
              <a:buNone/>
            </a:pPr>
            <a:r>
              <a:rPr lang="en-US"/>
              <a:t>Who can teach others how to use the SIS vendor?</a:t>
            </a:r>
            <a:endParaRPr/>
          </a:p>
          <a:p>
            <a:pPr marL="0" lvl="0" indent="0" algn="l" rtl="0">
              <a:lnSpc>
                <a:spcPct val="100000"/>
              </a:lnSpc>
              <a:spcBef>
                <a:spcPts val="0"/>
              </a:spcBef>
              <a:spcAft>
                <a:spcPts val="0"/>
              </a:spcAft>
              <a:buClr>
                <a:schemeClr val="dk1"/>
              </a:buClr>
              <a:buSzPts val="1100"/>
              <a:buFont typeface="Arial"/>
              <a:buNone/>
            </a:pPr>
            <a:r>
              <a:rPr lang="en-US"/>
              <a:t>Who reviews WISEdata Portal or WISEdash for District?</a:t>
            </a: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Clr>
                <a:schemeClr val="dk1"/>
              </a:buClr>
              <a:buSzPts val="1400"/>
              <a:buFont typeface="Arial"/>
              <a:buNone/>
            </a:pPr>
            <a:endParaRPr/>
          </a:p>
          <a:p>
            <a:pPr marL="0" lvl="0" indent="0" algn="l" rtl="0">
              <a:lnSpc>
                <a:spcPct val="100000"/>
              </a:lnSpc>
              <a:spcBef>
                <a:spcPts val="0"/>
              </a:spcBef>
              <a:spcAft>
                <a:spcPts val="0"/>
              </a:spcAft>
              <a:buSzPts val="1400"/>
              <a:buNone/>
            </a:pPr>
            <a:endParaRPr/>
          </a:p>
        </p:txBody>
      </p:sp>
      <p:sp>
        <p:nvSpPr>
          <p:cNvPr id="66" name="Google Shape;66;g2053332481a_0_3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2053332481a_0_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g2053332481a_0_4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Creating timelines is very important for Career Education data. Data is submitted almost daily from your district SIS and shows up in WISEdata Portal after validation (the next day). State and federal reports that use this data should not be a surprise to districts because it is viewable in real time.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Creating timelines to check and collect data will be important for accuracy.</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Here are some suggested months to review the health of your data, in the present school year (November, January, March, June).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Career Education data is expected to be accurate in time for the December Snapshot. The December Snasphot for Career Education data is about 6 months after the school year ends. Checking your data during the school year will ensure that you have the data correct in real time….and not have to remember it 6 months later.</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You will use WISEdata Portal and WISEdash for District to review your Career Education data. Any report that DPI uses your data comes from WISEdash for District. It is the data that was entered into your SIS and sent through WISE. There is no paper or Excel spreadsheet collection of Career Education data.</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Most Career Education data comes from the course master in your SIS. There is another training called Roster Work Plan that will help you organize and collect individual Career Education data. We are collecting data that is influenced by classroom instruction, taught to students.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The Career Education data team will need to provide information to the Data Entry person, so it can be properly entered into the SIS, in real time.</a:t>
            </a:r>
            <a:endParaRPr/>
          </a:p>
          <a:p>
            <a:pPr marL="0" lvl="0" indent="0" algn="l" rtl="0">
              <a:lnSpc>
                <a:spcPct val="100000"/>
              </a:lnSpc>
              <a:spcBef>
                <a:spcPts val="0"/>
              </a:spcBef>
              <a:spcAft>
                <a:spcPts val="0"/>
              </a:spcAft>
              <a:buSzPts val="1400"/>
              <a:buNone/>
            </a:pPr>
            <a:r>
              <a:rPr lang="en-US"/>
              <a:t>Information to collect and organize is:</a:t>
            </a:r>
            <a:endParaRPr/>
          </a:p>
          <a:p>
            <a:pPr marL="0" lvl="0" indent="0" algn="l" rtl="0">
              <a:lnSpc>
                <a:spcPct val="100000"/>
              </a:lnSpc>
              <a:spcBef>
                <a:spcPts val="0"/>
              </a:spcBef>
              <a:spcAft>
                <a:spcPts val="0"/>
              </a:spcAft>
              <a:buSzPts val="1400"/>
              <a:buNone/>
            </a:pPr>
            <a:r>
              <a:rPr lang="en-US"/>
              <a:t>Updates to courses </a:t>
            </a:r>
            <a:endParaRPr/>
          </a:p>
          <a:p>
            <a:pPr marL="0" lvl="0" indent="0" algn="l" rtl="0">
              <a:lnSpc>
                <a:spcPct val="100000"/>
              </a:lnSpc>
              <a:spcBef>
                <a:spcPts val="0"/>
              </a:spcBef>
              <a:spcAft>
                <a:spcPts val="0"/>
              </a:spcAft>
              <a:buSzPts val="1400"/>
              <a:buNone/>
            </a:pPr>
            <a:r>
              <a:rPr lang="en-US"/>
              <a:t>Roster codes</a:t>
            </a:r>
            <a:endParaRPr/>
          </a:p>
          <a:p>
            <a:pPr marL="0" lvl="0" indent="0" algn="l" rtl="0">
              <a:lnSpc>
                <a:spcPct val="100000"/>
              </a:lnSpc>
              <a:spcBef>
                <a:spcPts val="0"/>
              </a:spcBef>
              <a:spcAft>
                <a:spcPts val="0"/>
              </a:spcAft>
              <a:buSzPts val="1400"/>
              <a:buNone/>
            </a:pPr>
            <a:r>
              <a:rPr lang="en-US"/>
              <a:t>Career Pathways</a:t>
            </a:r>
            <a:endParaRPr/>
          </a:p>
          <a:p>
            <a:pPr marL="0" lvl="0" indent="0" algn="l" rtl="0">
              <a:lnSpc>
                <a:spcPct val="100000"/>
              </a:lnSpc>
              <a:spcBef>
                <a:spcPts val="0"/>
              </a:spcBef>
              <a:spcAft>
                <a:spcPts val="0"/>
              </a:spcAft>
              <a:buSzPts val="1400"/>
              <a:buNone/>
            </a:pPr>
            <a:r>
              <a:rPr lang="en-US"/>
              <a:t>Work Based Learning</a:t>
            </a:r>
            <a:endParaRPr/>
          </a:p>
          <a:p>
            <a:pPr marL="0" lvl="0" indent="0" algn="l" rtl="0">
              <a:lnSpc>
                <a:spcPct val="100000"/>
              </a:lnSpc>
              <a:spcBef>
                <a:spcPts val="0"/>
              </a:spcBef>
              <a:spcAft>
                <a:spcPts val="0"/>
              </a:spcAft>
              <a:buSzPts val="1400"/>
              <a:buNone/>
            </a:pPr>
            <a:r>
              <a:rPr lang="en-US"/>
              <a:t>Industry Recognized Credentials</a:t>
            </a:r>
            <a:endParaRPr/>
          </a:p>
          <a:p>
            <a:pPr marL="0" lvl="0" indent="0" algn="l" rtl="0">
              <a:lnSpc>
                <a:spcPct val="100000"/>
              </a:lnSpc>
              <a:spcBef>
                <a:spcPts val="0"/>
              </a:spcBef>
              <a:spcAft>
                <a:spcPts val="0"/>
              </a:spcAft>
              <a:buSzPts val="1400"/>
              <a:buNone/>
            </a:pPr>
            <a:r>
              <a:rPr lang="en-US"/>
              <a:t>Dual Enrollment</a:t>
            </a:r>
            <a:endParaRPr/>
          </a:p>
        </p:txBody>
      </p:sp>
      <p:sp>
        <p:nvSpPr>
          <p:cNvPr id="74" name="Google Shape;74;g2053332481a_0_4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053332481a_0_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g2053332481a_0_5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It is always important to remember dates of previous snapshots. This helps us remember what happened when we feel data is inaccurate in WISEdash. A common issue is that districts forget which day the snapshot took place for a given reporting year, and then changes their data after the fact. The school looks at their data in their SIS vendor a year later and believes they reported it in time. However, the school fails to look at the data in WISEdash to understand that they did not get the data to WISE in time for the snapshot. You need to see your data in WISEdash before the snapshot to remind yourself that it got there in time.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Tip:  Enter your data in real time, during the actual school year, as it happens</a:t>
            </a:r>
            <a:endParaRPr/>
          </a:p>
          <a:p>
            <a:pPr marL="0" lvl="0" indent="0" algn="l" rtl="0">
              <a:lnSpc>
                <a:spcPct val="100000"/>
              </a:lnSpc>
              <a:spcBef>
                <a:spcPts val="0"/>
              </a:spcBef>
              <a:spcAft>
                <a:spcPts val="0"/>
              </a:spcAft>
              <a:buSzPts val="1400"/>
              <a:buNone/>
            </a:pPr>
            <a:r>
              <a:rPr lang="en-US"/>
              <a:t>Tip:  Complete Career Education data before June 30</a:t>
            </a:r>
            <a:endParaRPr/>
          </a:p>
          <a:p>
            <a:pPr marL="0" lvl="0" indent="0" algn="l" rtl="0">
              <a:lnSpc>
                <a:spcPct val="100000"/>
              </a:lnSpc>
              <a:spcBef>
                <a:spcPts val="0"/>
              </a:spcBef>
              <a:spcAft>
                <a:spcPts val="0"/>
              </a:spcAft>
              <a:buSzPts val="1400"/>
              <a:buNone/>
            </a:pPr>
            <a:r>
              <a:rPr lang="en-US"/>
              <a:t>Humans forget over the summer</a:t>
            </a:r>
            <a:endParaRPr/>
          </a:p>
          <a:p>
            <a:pPr marL="0" lvl="0" indent="0" algn="l" rtl="0">
              <a:lnSpc>
                <a:spcPct val="100000"/>
              </a:lnSpc>
              <a:spcBef>
                <a:spcPts val="0"/>
              </a:spcBef>
              <a:spcAft>
                <a:spcPts val="0"/>
              </a:spcAft>
              <a:buSzPts val="1400"/>
              <a:buNone/>
            </a:pPr>
            <a:r>
              <a:rPr lang="en-US"/>
              <a:t>Educators change jobs</a:t>
            </a:r>
            <a:endParaRPr/>
          </a:p>
          <a:p>
            <a:pPr marL="0" lvl="0" indent="0" algn="l" rtl="0">
              <a:lnSpc>
                <a:spcPct val="100000"/>
              </a:lnSpc>
              <a:spcBef>
                <a:spcPts val="0"/>
              </a:spcBef>
              <a:spcAft>
                <a:spcPts val="0"/>
              </a:spcAft>
              <a:buSzPts val="1400"/>
              <a:buNone/>
            </a:pPr>
            <a:r>
              <a:rPr lang="en-US"/>
              <a:t>New staff may not understand what happened the year prior</a:t>
            </a:r>
            <a:endParaRPr/>
          </a:p>
          <a:p>
            <a:pPr marL="0" lvl="0" indent="0" algn="l" rtl="0">
              <a:lnSpc>
                <a:spcPct val="100000"/>
              </a:lnSpc>
              <a:spcBef>
                <a:spcPts val="0"/>
              </a:spcBef>
              <a:spcAft>
                <a:spcPts val="0"/>
              </a:spcAft>
              <a:buSzPts val="1400"/>
              <a:buNone/>
            </a:pPr>
            <a:r>
              <a:rPr lang="en-US"/>
              <a:t>It is really hard to work on the previous school year data, when we are starting a new school year</a:t>
            </a:r>
            <a:endParaRPr/>
          </a:p>
          <a:p>
            <a:pPr marL="0" lvl="0" indent="0" algn="l" rtl="0">
              <a:lnSpc>
                <a:spcPct val="100000"/>
              </a:lnSpc>
              <a:spcBef>
                <a:spcPts val="0"/>
              </a:spcBef>
              <a:spcAft>
                <a:spcPts val="0"/>
              </a:spcAft>
              <a:buSzPts val="1400"/>
              <a:buNone/>
            </a:pPr>
            <a:endParaRPr/>
          </a:p>
        </p:txBody>
      </p:sp>
      <p:sp>
        <p:nvSpPr>
          <p:cNvPr id="81" name="Google Shape;81;g2053332481a_0_5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053332481a_0_9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g2053332481a_0_9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Here is an example schedule of when to update data for Career Education.</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Clr>
                <a:schemeClr val="dk1"/>
              </a:buClr>
              <a:buSzPts val="1200"/>
              <a:buFont typeface="Arial"/>
              <a:buNone/>
            </a:pPr>
            <a:r>
              <a:rPr lang="en-US" b="1">
                <a:latin typeface="Lato"/>
                <a:ea typeface="Lato"/>
                <a:cs typeface="Lato"/>
                <a:sym typeface="Lato"/>
              </a:rPr>
              <a:t>Spring/Summer of Year Prior</a:t>
            </a:r>
            <a:endParaRPr b="1">
              <a:latin typeface="Lato"/>
              <a:ea typeface="Lato"/>
              <a:cs typeface="Lato"/>
              <a:sym typeface="Lato"/>
            </a:endParaRPr>
          </a:p>
          <a:p>
            <a:pPr marL="457200" lvl="0" indent="-304800" algn="l" rtl="0">
              <a:lnSpc>
                <a:spcPct val="100000"/>
              </a:lnSpc>
              <a:spcBef>
                <a:spcPts val="0"/>
              </a:spcBef>
              <a:spcAft>
                <a:spcPts val="0"/>
              </a:spcAft>
              <a:buClr>
                <a:schemeClr val="dk1"/>
              </a:buClr>
              <a:buSzPts val="1200"/>
              <a:buFont typeface="Lato"/>
              <a:buChar char="●"/>
            </a:pPr>
            <a:r>
              <a:rPr lang="en-US" b="1">
                <a:latin typeface="Lato"/>
                <a:ea typeface="Lato"/>
                <a:cs typeface="Lato"/>
                <a:sym typeface="Lato"/>
              </a:rPr>
              <a:t>CTE courses are created with CTE Roster codes and WISEdata elements identified from the </a:t>
            </a:r>
            <a:r>
              <a:rPr lang="en-US" b="1" u="sng">
                <a:solidFill>
                  <a:schemeClr val="hlink"/>
                </a:solidFill>
                <a:latin typeface="Lato"/>
                <a:ea typeface="Lato"/>
                <a:cs typeface="Lato"/>
                <a:sym typeface="Lato"/>
                <a:hlinkClick r:id="rId3"/>
              </a:rPr>
              <a:t>Roster Work Plan</a:t>
            </a:r>
            <a:endParaRPr b="1">
              <a:latin typeface="Lato"/>
              <a:ea typeface="Lato"/>
              <a:cs typeface="Lato"/>
              <a:sym typeface="Lato"/>
            </a:endParaRPr>
          </a:p>
          <a:p>
            <a:pPr marL="457200" lvl="0" indent="-304800" algn="l" rtl="0">
              <a:lnSpc>
                <a:spcPct val="100000"/>
              </a:lnSpc>
              <a:spcBef>
                <a:spcPts val="0"/>
              </a:spcBef>
              <a:spcAft>
                <a:spcPts val="0"/>
              </a:spcAft>
              <a:buClr>
                <a:schemeClr val="dk1"/>
              </a:buClr>
              <a:buSzPts val="1200"/>
              <a:buFont typeface="Lato"/>
              <a:buChar char="●"/>
            </a:pPr>
            <a:r>
              <a:rPr lang="en-US" b="1">
                <a:latin typeface="Lato"/>
                <a:ea typeface="Lato"/>
                <a:cs typeface="Lato"/>
                <a:sym typeface="Lato"/>
              </a:rPr>
              <a:t>Perkins Career Pathways are created with Instructional Area Codes (IAC) and sequence of courses are aligned </a:t>
            </a:r>
            <a:endParaRPr b="1">
              <a:latin typeface="Lato"/>
              <a:ea typeface="Lato"/>
              <a:cs typeface="Lato"/>
              <a:sym typeface="Lato"/>
            </a:endParaRPr>
          </a:p>
          <a:p>
            <a:pPr marL="0" lvl="0" indent="0" algn="l" rtl="0">
              <a:lnSpc>
                <a:spcPct val="100000"/>
              </a:lnSpc>
              <a:spcBef>
                <a:spcPts val="439"/>
              </a:spcBef>
              <a:spcAft>
                <a:spcPts val="0"/>
              </a:spcAft>
              <a:buClr>
                <a:schemeClr val="dk1"/>
              </a:buClr>
              <a:buSzPts val="1200"/>
              <a:buFont typeface="Arial"/>
              <a:buNone/>
            </a:pPr>
            <a:r>
              <a:rPr lang="en-US" b="1">
                <a:latin typeface="Lato"/>
                <a:ea typeface="Lato"/>
                <a:cs typeface="Lato"/>
                <a:sym typeface="Lato"/>
              </a:rPr>
              <a:t>School Year Begins</a:t>
            </a:r>
            <a:endParaRPr b="1">
              <a:latin typeface="Lato"/>
              <a:ea typeface="Lato"/>
              <a:cs typeface="Lato"/>
              <a:sym typeface="Lato"/>
            </a:endParaRPr>
          </a:p>
          <a:p>
            <a:pPr marL="457200" lvl="0" indent="-304800" algn="l" rtl="0">
              <a:lnSpc>
                <a:spcPct val="100000"/>
              </a:lnSpc>
              <a:spcBef>
                <a:spcPts val="0"/>
              </a:spcBef>
              <a:spcAft>
                <a:spcPts val="0"/>
              </a:spcAft>
              <a:buClr>
                <a:schemeClr val="dk1"/>
              </a:buClr>
              <a:buSzPts val="1200"/>
              <a:buFont typeface="Lato"/>
              <a:buChar char="●"/>
            </a:pPr>
            <a:r>
              <a:rPr lang="en-US" b="1">
                <a:latin typeface="Lato"/>
                <a:ea typeface="Lato"/>
                <a:cs typeface="Lato"/>
                <a:sym typeface="Lato"/>
              </a:rPr>
              <a:t>Student enrolls and demographic information is collected</a:t>
            </a:r>
            <a:endParaRPr b="1">
              <a:latin typeface="Lato"/>
              <a:ea typeface="Lato"/>
              <a:cs typeface="Lato"/>
              <a:sym typeface="Lato"/>
            </a:endParaRPr>
          </a:p>
          <a:p>
            <a:pPr marL="457200" lvl="0" indent="-304800" algn="l" rtl="0">
              <a:lnSpc>
                <a:spcPct val="100000"/>
              </a:lnSpc>
              <a:spcBef>
                <a:spcPts val="0"/>
              </a:spcBef>
              <a:spcAft>
                <a:spcPts val="0"/>
              </a:spcAft>
              <a:buClr>
                <a:schemeClr val="dk1"/>
              </a:buClr>
              <a:buSzPts val="1200"/>
              <a:buFont typeface="Lato"/>
              <a:buChar char="●"/>
            </a:pPr>
            <a:r>
              <a:rPr lang="en-US" b="1">
                <a:latin typeface="Lato"/>
                <a:ea typeface="Lato"/>
                <a:cs typeface="Lato"/>
                <a:sym typeface="Lato"/>
              </a:rPr>
              <a:t>Student is scheduled into courses</a:t>
            </a:r>
            <a:endParaRPr b="1">
              <a:latin typeface="Lato"/>
              <a:ea typeface="Lato"/>
              <a:cs typeface="Lato"/>
              <a:sym typeface="Lato"/>
            </a:endParaRPr>
          </a:p>
          <a:p>
            <a:pPr marL="0" lvl="0" indent="0" algn="l" rtl="0">
              <a:lnSpc>
                <a:spcPct val="100000"/>
              </a:lnSpc>
              <a:spcBef>
                <a:spcPts val="439"/>
              </a:spcBef>
              <a:spcAft>
                <a:spcPts val="0"/>
              </a:spcAft>
              <a:buClr>
                <a:schemeClr val="dk1"/>
              </a:buClr>
              <a:buSzPts val="1100"/>
              <a:buFont typeface="Arial"/>
              <a:buNone/>
            </a:pPr>
            <a:r>
              <a:rPr lang="en-US" b="1">
                <a:latin typeface="Lato"/>
                <a:ea typeface="Lato"/>
                <a:cs typeface="Lato"/>
                <a:sym typeface="Lato"/>
              </a:rPr>
              <a:t>December after the School Year</a:t>
            </a:r>
            <a:endParaRPr b="1">
              <a:latin typeface="Lato"/>
              <a:ea typeface="Lato"/>
              <a:cs typeface="Lato"/>
              <a:sym typeface="Lato"/>
            </a:endParaRPr>
          </a:p>
          <a:p>
            <a:pPr marL="457200" lvl="0" indent="-304800" algn="l" rtl="0">
              <a:lnSpc>
                <a:spcPct val="100000"/>
              </a:lnSpc>
              <a:spcBef>
                <a:spcPts val="0"/>
              </a:spcBef>
              <a:spcAft>
                <a:spcPts val="0"/>
              </a:spcAft>
              <a:buClr>
                <a:schemeClr val="dk1"/>
              </a:buClr>
              <a:buSzPts val="1200"/>
              <a:buFont typeface="Lato"/>
              <a:buChar char="•"/>
            </a:pPr>
            <a:r>
              <a:rPr lang="en-US" b="1">
                <a:latin typeface="Lato"/>
                <a:ea typeface="Lato"/>
                <a:cs typeface="Lato"/>
                <a:sym typeface="Lato"/>
              </a:rPr>
              <a:t>Snapshot of CTE data from the prior school year</a:t>
            </a:r>
            <a:endParaRPr b="1">
              <a:latin typeface="Lato"/>
              <a:ea typeface="Lato"/>
              <a:cs typeface="Lato"/>
              <a:sym typeface="Lato"/>
            </a:endParaRPr>
          </a:p>
          <a:p>
            <a:pPr marL="0" lvl="0" indent="0" algn="l" rtl="0">
              <a:lnSpc>
                <a:spcPct val="100000"/>
              </a:lnSpc>
              <a:spcBef>
                <a:spcPts val="439"/>
              </a:spcBef>
              <a:spcAft>
                <a:spcPts val="0"/>
              </a:spcAft>
              <a:buClr>
                <a:schemeClr val="dk1"/>
              </a:buClr>
              <a:buSzPts val="1200"/>
              <a:buFont typeface="Arial"/>
              <a:buNone/>
            </a:pPr>
            <a:r>
              <a:rPr lang="en-US" b="1">
                <a:latin typeface="Lato"/>
                <a:ea typeface="Lato"/>
                <a:cs typeface="Lato"/>
                <a:sym typeface="Lato"/>
              </a:rPr>
              <a:t>School Year</a:t>
            </a:r>
            <a:endParaRPr b="1">
              <a:latin typeface="Lato"/>
              <a:ea typeface="Lato"/>
              <a:cs typeface="Lato"/>
              <a:sym typeface="Lato"/>
            </a:endParaRPr>
          </a:p>
          <a:p>
            <a:pPr marL="457200" lvl="0" indent="-304800" algn="l" rtl="0">
              <a:lnSpc>
                <a:spcPct val="100000"/>
              </a:lnSpc>
              <a:spcBef>
                <a:spcPts val="0"/>
              </a:spcBef>
              <a:spcAft>
                <a:spcPts val="0"/>
              </a:spcAft>
              <a:buClr>
                <a:schemeClr val="dk1"/>
              </a:buClr>
              <a:buSzPts val="1200"/>
              <a:buFont typeface="Lato"/>
              <a:buChar char="●"/>
            </a:pPr>
            <a:r>
              <a:rPr lang="en-US" b="1">
                <a:latin typeface="Lato"/>
                <a:ea typeface="Lato"/>
                <a:cs typeface="Lato"/>
                <a:sym typeface="Lato"/>
              </a:rPr>
              <a:t>SIS data flows to WISEdata Portal</a:t>
            </a:r>
            <a:endParaRPr b="1">
              <a:latin typeface="Lato"/>
              <a:ea typeface="Lato"/>
              <a:cs typeface="Lato"/>
              <a:sym typeface="Lato"/>
            </a:endParaRPr>
          </a:p>
          <a:p>
            <a:pPr marL="457200" lvl="0" indent="-304800" algn="l" rtl="0">
              <a:lnSpc>
                <a:spcPct val="100000"/>
              </a:lnSpc>
              <a:spcBef>
                <a:spcPts val="0"/>
              </a:spcBef>
              <a:spcAft>
                <a:spcPts val="0"/>
              </a:spcAft>
              <a:buClr>
                <a:schemeClr val="dk1"/>
              </a:buClr>
              <a:buSzPts val="1200"/>
              <a:buFont typeface="Lato"/>
              <a:buChar char="●"/>
            </a:pPr>
            <a:r>
              <a:rPr lang="en-US" b="1">
                <a:latin typeface="Lato"/>
                <a:ea typeface="Lato"/>
                <a:cs typeface="Lato"/>
                <a:sym typeface="Lato"/>
              </a:rPr>
              <a:t>Data Team reviews WISEdata Portal student details and Exports</a:t>
            </a:r>
            <a:endParaRPr b="1">
              <a:latin typeface="Lato"/>
              <a:ea typeface="Lato"/>
              <a:cs typeface="Lato"/>
              <a:sym typeface="Lato"/>
            </a:endParaRPr>
          </a:p>
          <a:p>
            <a:pPr marL="914400" lvl="1" indent="-304800" algn="l" rtl="0">
              <a:lnSpc>
                <a:spcPct val="100000"/>
              </a:lnSpc>
              <a:spcBef>
                <a:spcPts val="0"/>
              </a:spcBef>
              <a:spcAft>
                <a:spcPts val="0"/>
              </a:spcAft>
              <a:buClr>
                <a:schemeClr val="dk1"/>
              </a:buClr>
              <a:buSzPts val="1200"/>
              <a:buFont typeface="Lato"/>
              <a:buChar char="○"/>
            </a:pPr>
            <a:r>
              <a:rPr lang="en-US">
                <a:latin typeface="Lato"/>
                <a:ea typeface="Lato"/>
                <a:cs typeface="Lato"/>
                <a:sym typeface="Lato"/>
              </a:rPr>
              <a:t>CTE Data Team reviews WISEdash fro District each quarter (November, January, March, </a:t>
            </a:r>
            <a:r>
              <a:rPr lang="en-US" b="1">
                <a:latin typeface="Lato"/>
                <a:ea typeface="Lato"/>
                <a:cs typeface="Lato"/>
                <a:sym typeface="Lato"/>
              </a:rPr>
              <a:t>June</a:t>
            </a:r>
            <a:r>
              <a:rPr lang="en-US">
                <a:latin typeface="Lato"/>
                <a:ea typeface="Lato"/>
                <a:cs typeface="Lato"/>
                <a:sym typeface="Lato"/>
              </a:rPr>
              <a:t>)</a:t>
            </a:r>
            <a:endParaRPr>
              <a:latin typeface="Lato"/>
              <a:ea typeface="Lato"/>
              <a:cs typeface="Lato"/>
              <a:sym typeface="Lato"/>
            </a:endParaRPr>
          </a:p>
          <a:p>
            <a:pPr marL="914400" lvl="1" indent="-304800" algn="l" rtl="0">
              <a:lnSpc>
                <a:spcPct val="100000"/>
              </a:lnSpc>
              <a:spcBef>
                <a:spcPts val="0"/>
              </a:spcBef>
              <a:spcAft>
                <a:spcPts val="0"/>
              </a:spcAft>
              <a:buClr>
                <a:schemeClr val="dk1"/>
              </a:buClr>
              <a:buSzPts val="1200"/>
              <a:buFont typeface="Lato"/>
              <a:buChar char="○"/>
            </a:pPr>
            <a:r>
              <a:rPr lang="en-US">
                <a:latin typeface="Lato"/>
                <a:ea typeface="Lato"/>
                <a:cs typeface="Lato"/>
                <a:sym typeface="Lato"/>
              </a:rPr>
              <a:t>December is the Snapshot to certify CTE, Roster, Demographic data for the Prior School Year</a:t>
            </a:r>
            <a:endParaRPr>
              <a:latin typeface="Lato"/>
              <a:ea typeface="Lato"/>
              <a:cs typeface="Lato"/>
              <a:sym typeface="Lato"/>
            </a:endParaRPr>
          </a:p>
          <a:p>
            <a:pPr marL="0" lvl="0" indent="0" algn="l" rtl="0">
              <a:lnSpc>
                <a:spcPct val="100000"/>
              </a:lnSpc>
              <a:spcBef>
                <a:spcPts val="0"/>
              </a:spcBef>
              <a:spcAft>
                <a:spcPts val="0"/>
              </a:spcAft>
              <a:buClr>
                <a:schemeClr val="dk1"/>
              </a:buClr>
              <a:buSzPts val="1200"/>
              <a:buFont typeface="Arial"/>
              <a:buNone/>
            </a:pPr>
            <a:r>
              <a:rPr lang="en-US" b="1">
                <a:latin typeface="Lato"/>
                <a:ea typeface="Lato"/>
                <a:cs typeface="Lato"/>
                <a:sym typeface="Lato"/>
              </a:rPr>
              <a:t>End of School Year</a:t>
            </a:r>
            <a:endParaRPr b="1">
              <a:latin typeface="Lato"/>
              <a:ea typeface="Lato"/>
              <a:cs typeface="Lato"/>
              <a:sym typeface="Lato"/>
            </a:endParaRPr>
          </a:p>
          <a:p>
            <a:pPr marL="457200" lvl="0" indent="-304800" algn="l" rtl="0">
              <a:lnSpc>
                <a:spcPct val="100000"/>
              </a:lnSpc>
              <a:spcBef>
                <a:spcPts val="0"/>
              </a:spcBef>
              <a:spcAft>
                <a:spcPts val="0"/>
              </a:spcAft>
              <a:buClr>
                <a:schemeClr val="dk1"/>
              </a:buClr>
              <a:buSzPts val="1200"/>
              <a:buFont typeface="Lato"/>
              <a:buChar char="•"/>
            </a:pPr>
            <a:r>
              <a:rPr lang="en-US" b="1">
                <a:latin typeface="Lato"/>
                <a:ea typeface="Lato"/>
                <a:cs typeface="Lato"/>
                <a:sym typeface="Lato"/>
              </a:rPr>
              <a:t>CTE team provides lists of students with </a:t>
            </a:r>
            <a:r>
              <a:rPr lang="en-US" b="1" u="sng">
                <a:solidFill>
                  <a:schemeClr val="hlink"/>
                </a:solidFill>
                <a:latin typeface="Lato"/>
                <a:ea typeface="Lato"/>
                <a:cs typeface="Lato"/>
                <a:sym typeface="Lato"/>
                <a:hlinkClick r:id="rId4"/>
              </a:rPr>
              <a:t>Certificated Program Status</a:t>
            </a:r>
            <a:r>
              <a:rPr lang="en-US" b="1">
                <a:latin typeface="Lato"/>
                <a:ea typeface="Lato"/>
                <a:cs typeface="Lato"/>
                <a:sym typeface="Lato"/>
              </a:rPr>
              <a:t> to Data Entry for </a:t>
            </a:r>
            <a:r>
              <a:rPr lang="en-US" b="1" u="sng">
                <a:solidFill>
                  <a:schemeClr val="hlink"/>
                </a:solidFill>
                <a:latin typeface="Lato"/>
                <a:ea typeface="Lato"/>
                <a:cs typeface="Lato"/>
                <a:sym typeface="Lato"/>
                <a:hlinkClick r:id="rId5"/>
              </a:rPr>
              <a:t>Work Based Learning</a:t>
            </a:r>
            <a:r>
              <a:rPr lang="en-US" b="1">
                <a:latin typeface="Lato"/>
                <a:ea typeface="Lato"/>
                <a:cs typeface="Lato"/>
                <a:sym typeface="Lato"/>
              </a:rPr>
              <a:t> and </a:t>
            </a:r>
            <a:r>
              <a:rPr lang="en-US" b="1" u="sng">
                <a:solidFill>
                  <a:schemeClr val="hlink"/>
                </a:solidFill>
                <a:latin typeface="Lato"/>
                <a:ea typeface="Lato"/>
                <a:cs typeface="Lato"/>
                <a:sym typeface="Lato"/>
                <a:hlinkClick r:id="rId6"/>
              </a:rPr>
              <a:t>Industry Recognized Credentials</a:t>
            </a:r>
            <a:endParaRPr/>
          </a:p>
        </p:txBody>
      </p:sp>
      <p:sp>
        <p:nvSpPr>
          <p:cNvPr id="88" name="Google Shape;88;g2053332481a_0_9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053332481a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g2053332481a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Career Education data consists of College and Career Readiness (CCR) data and Career and Technical Education (CTE) data.  </a:t>
            </a:r>
            <a:endParaRPr/>
          </a:p>
          <a:p>
            <a:pPr marL="0" lvl="0" indent="0" algn="l" rtl="0">
              <a:lnSpc>
                <a:spcPct val="100000"/>
              </a:lnSpc>
              <a:spcBef>
                <a:spcPts val="0"/>
              </a:spcBef>
              <a:spcAft>
                <a:spcPts val="0"/>
              </a:spcAft>
              <a:buSzPts val="1400"/>
              <a:buNone/>
            </a:pPr>
            <a:r>
              <a:rPr lang="en-US"/>
              <a:t>All public school districts are required to submit the data for grades 9 - 12 to satisfy CCR requirements.  </a:t>
            </a:r>
            <a:endParaRPr/>
          </a:p>
          <a:p>
            <a:pPr marL="0" lvl="0" indent="0" algn="l" rtl="0">
              <a:lnSpc>
                <a:spcPct val="100000"/>
              </a:lnSpc>
              <a:spcBef>
                <a:spcPts val="0"/>
              </a:spcBef>
              <a:spcAft>
                <a:spcPts val="0"/>
              </a:spcAft>
              <a:buSzPts val="1400"/>
              <a:buNone/>
            </a:pPr>
            <a:r>
              <a:rPr lang="en-US"/>
              <a:t>Additional data are required for districts which receive Carl Perkins funding.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These three bubble depict data element reporting requirement for College and Career Readiness data and CTE/Perkins.</a:t>
            </a:r>
            <a:endParaRPr/>
          </a:p>
          <a:p>
            <a:pPr marL="0" lvl="0" indent="0" algn="l" rtl="0">
              <a:lnSpc>
                <a:spcPct val="100000"/>
              </a:lnSpc>
              <a:spcBef>
                <a:spcPts val="0"/>
              </a:spcBef>
              <a:spcAft>
                <a:spcPts val="0"/>
              </a:spcAft>
              <a:buSzPts val="1400"/>
              <a:buNone/>
            </a:pPr>
            <a:r>
              <a:rPr lang="en-US"/>
              <a:t>This data is collected through your Student Information System and sent to WISE. This data is viewable in WISEdata Portal and WISEdash for District. This is the data that Career Ed teams should review 2 or 3 times a school year, to ensure accuracy. None of this data should be a surprise to a district on report cards or Perkins Accountability reports. It is viewable in WISEdash for District roughly 24 hours after it is validated in WISEdata Portal.</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The data team should create a method to organize and update this information in the SIS.</a:t>
            </a:r>
            <a:endParaRPr/>
          </a:p>
          <a:p>
            <a:pPr marL="0" lvl="0" indent="0" algn="l" rtl="0">
              <a:lnSpc>
                <a:spcPct val="100000"/>
              </a:lnSpc>
              <a:spcBef>
                <a:spcPts val="0"/>
              </a:spcBef>
              <a:spcAft>
                <a:spcPts val="0"/>
              </a:spcAft>
              <a:buSzPts val="1400"/>
              <a:buNone/>
            </a:pPr>
            <a:r>
              <a:rPr lang="en-US"/>
              <a:t>Each SIS has a guide for CTE/Career Ed data to assist with data entry. There is also a recording in WISEdata Portal&gt;Vendor Resources of DPI and your SIS vendor showing you how to use the SIS software.</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96" name="Google Shape;96;g2053332481a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3"/>
        <p:cNvGrpSpPr/>
        <p:nvPr/>
      </p:nvGrpSpPr>
      <p:grpSpPr>
        <a:xfrm>
          <a:off x="0" y="0"/>
          <a:ext cx="0" cy="0"/>
          <a:chOff x="0" y="0"/>
          <a:chExt cx="0" cy="0"/>
        </a:xfrm>
      </p:grpSpPr>
      <p:sp>
        <p:nvSpPr>
          <p:cNvPr id="14" name="Google Shape;14;p10"/>
          <p:cNvSpPr txBox="1">
            <a:spLocks noGrp="1"/>
          </p:cNvSpPr>
          <p:nvPr>
            <p:ph type="body" idx="1"/>
          </p:nvPr>
        </p:nvSpPr>
        <p:spPr>
          <a:xfrm>
            <a:off x="1416575" y="1293834"/>
            <a:ext cx="6311370" cy="1262666"/>
          </a:xfrm>
          <a:prstGeom prst="rect">
            <a:avLst/>
          </a:prstGeom>
          <a:noFill/>
          <a:ln>
            <a:noFill/>
          </a:ln>
        </p:spPr>
        <p:txBody>
          <a:bodyPr spcFirstLastPara="1" wrap="square" lIns="91425" tIns="45700" rIns="91425" bIns="45700" anchor="t" anchorCtr="0">
            <a:noAutofit/>
          </a:bodyPr>
          <a:lstStyle>
            <a:lvl1pPr marL="457200" lvl="0" indent="-228600" algn="ctr">
              <a:lnSpc>
                <a:spcPct val="106111"/>
              </a:lnSpc>
              <a:spcBef>
                <a:spcPts val="0"/>
              </a:spcBef>
              <a:spcAft>
                <a:spcPts val="0"/>
              </a:spcAft>
              <a:buClr>
                <a:srgbClr val="333399"/>
              </a:buClr>
              <a:buSzPts val="3600"/>
              <a:buNone/>
              <a:defRPr sz="3600">
                <a:solidFill>
                  <a:srgbClr val="333399"/>
                </a:solidFill>
                <a:latin typeface="Lato Black"/>
                <a:ea typeface="Lato Black"/>
                <a:cs typeface="Lato Black"/>
                <a:sym typeface="Lato Black"/>
              </a:defRPr>
            </a:lvl1pPr>
            <a:lvl2pPr marL="914400" lvl="1" indent="-228600" algn="l">
              <a:lnSpc>
                <a:spcPct val="150000"/>
              </a:lnSpc>
              <a:spcBef>
                <a:spcPts val="3000"/>
              </a:spcBef>
              <a:spcAft>
                <a:spcPts val="0"/>
              </a:spcAft>
              <a:buClr>
                <a:srgbClr val="333399"/>
              </a:buClr>
              <a:buSzPts val="2637"/>
              <a:buNone/>
              <a:defRPr sz="2637">
                <a:solidFill>
                  <a:srgbClr val="333399"/>
                </a:solidFill>
                <a:latin typeface="Calibri"/>
                <a:ea typeface="Calibri"/>
                <a:cs typeface="Calibri"/>
                <a:sym typeface="Calibri"/>
              </a:defRPr>
            </a:lvl2pPr>
            <a:lvl3pPr marL="1371600" lvl="2" indent="-396049" algn="l">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3pPr>
            <a:lvl4pPr marL="1828800" lvl="3" indent="-396049" algn="l">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4pPr>
            <a:lvl5pPr marL="2286000" lvl="4" indent="-396049" algn="l">
              <a:lnSpc>
                <a:spcPct val="90000"/>
              </a:lnSpc>
              <a:spcBef>
                <a:spcPts val="375"/>
              </a:spcBef>
              <a:spcAft>
                <a:spcPts val="0"/>
              </a:spcAft>
              <a:buClr>
                <a:srgbClr val="333399"/>
              </a:buClr>
              <a:buSzPts val="2637"/>
              <a:buChar char="•"/>
              <a:defRPr sz="2637">
                <a:solidFill>
                  <a:srgbClr val="333399"/>
                </a:solidFill>
                <a:latin typeface="Calibri"/>
                <a:ea typeface="Calibri"/>
                <a:cs typeface="Calibri"/>
                <a:sym typeface="Calibri"/>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 name="Google Shape;15;p10"/>
          <p:cNvSpPr txBox="1">
            <a:spLocks noGrp="1"/>
          </p:cNvSpPr>
          <p:nvPr>
            <p:ph type="body" idx="2"/>
          </p:nvPr>
        </p:nvSpPr>
        <p:spPr>
          <a:xfrm>
            <a:off x="5458013" y="3035370"/>
            <a:ext cx="2228771" cy="112387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0"/>
              </a:spcBef>
              <a:spcAft>
                <a:spcPts val="0"/>
              </a:spcAft>
              <a:buClr>
                <a:schemeClr val="dk1"/>
              </a:buClr>
              <a:buSzPts val="1800"/>
              <a:buNone/>
              <a:defRPr sz="1800"/>
            </a:lvl1pPr>
            <a:lvl2pPr marL="914400" lvl="1" indent="-228600" algn="l">
              <a:lnSpc>
                <a:spcPct val="100000"/>
              </a:lnSpc>
              <a:spcBef>
                <a:spcPts val="3000"/>
              </a:spcBef>
              <a:spcAft>
                <a:spcPts val="0"/>
              </a:spcAft>
              <a:buClr>
                <a:schemeClr val="dk1"/>
              </a:buClr>
              <a:buSzPts val="1465"/>
              <a:buNone/>
              <a:defRPr sz="1465"/>
            </a:lvl2pPr>
            <a:lvl3pPr marL="1371600" lvl="2" indent="-228600" algn="l">
              <a:lnSpc>
                <a:spcPct val="100000"/>
              </a:lnSpc>
              <a:spcBef>
                <a:spcPts val="375"/>
              </a:spcBef>
              <a:spcAft>
                <a:spcPts val="0"/>
              </a:spcAft>
              <a:buClr>
                <a:schemeClr val="dk1"/>
              </a:buClr>
              <a:buSzPts val="1465"/>
              <a:buNone/>
              <a:defRPr sz="1465"/>
            </a:lvl3pPr>
            <a:lvl4pPr marL="1828800" lvl="3" indent="-228600" algn="l">
              <a:lnSpc>
                <a:spcPct val="100000"/>
              </a:lnSpc>
              <a:spcBef>
                <a:spcPts val="375"/>
              </a:spcBef>
              <a:spcAft>
                <a:spcPts val="0"/>
              </a:spcAft>
              <a:buClr>
                <a:schemeClr val="dk1"/>
              </a:buClr>
              <a:buSzPts val="1465"/>
              <a:buNone/>
              <a:defRPr sz="1465"/>
            </a:lvl4pPr>
            <a:lvl5pPr marL="2286000" lvl="4" indent="-228600" algn="l">
              <a:lnSpc>
                <a:spcPct val="100000"/>
              </a:lnSpc>
              <a:spcBef>
                <a:spcPts val="375"/>
              </a:spcBef>
              <a:spcAft>
                <a:spcPts val="0"/>
              </a:spcAft>
              <a:buClr>
                <a:schemeClr val="dk1"/>
              </a:buClr>
              <a:buSzPts val="1465"/>
              <a:buNone/>
              <a:defRPr sz="1465"/>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16" name="Google Shape;16;p10"/>
          <p:cNvPicPr preferRelativeResize="0"/>
          <p:nvPr/>
        </p:nvPicPr>
        <p:blipFill rotWithShape="1">
          <a:blip r:embed="rId2">
            <a:alphaModFix/>
          </a:blip>
          <a:srcRect t="3724" b="9439"/>
          <a:stretch/>
        </p:blipFill>
        <p:spPr>
          <a:xfrm>
            <a:off x="0" y="3392384"/>
            <a:ext cx="9141824" cy="175111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75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charRg st="1" end="1"/>
                                            </p:txEl>
                                          </p:spTgt>
                                        </p:tgtEl>
                                        <p:attrNameLst>
                                          <p:attrName>style.visibility</p:attrName>
                                        </p:attrNameLst>
                                      </p:cBhvr>
                                      <p:to>
                                        <p:strVal val="visible"/>
                                      </p:to>
                                    </p:set>
                                    <p:animEffect transition="in" filter="fade">
                                      <p:cBhvr>
                                        <p:cTn id="12" dur="750"/>
                                        <p:tgtEl>
                                          <p:spTgt spid="14">
                                            <p:txEl>
                                              <p:char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charRg st="1" end="1"/>
                                            </p:txEl>
                                          </p:spTgt>
                                        </p:tgtEl>
                                        <p:attrNameLst>
                                          <p:attrName>style.visibility</p:attrName>
                                        </p:attrNameLst>
                                      </p:cBhvr>
                                      <p:to>
                                        <p:strVal val="visible"/>
                                      </p:to>
                                    </p:set>
                                    <p:animEffect transition="in" filter="fade">
                                      <p:cBhvr>
                                        <p:cTn id="17" dur="750"/>
                                        <p:tgtEl>
                                          <p:spTgt spid="14">
                                            <p:txEl>
                                              <p:char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charRg st="1" end="1"/>
                                            </p:txEl>
                                          </p:spTgt>
                                        </p:tgtEl>
                                        <p:attrNameLst>
                                          <p:attrName>style.visibility</p:attrName>
                                        </p:attrNameLst>
                                      </p:cBhvr>
                                      <p:to>
                                        <p:strVal val="visible"/>
                                      </p:to>
                                    </p:set>
                                    <p:animEffect transition="in" filter="fade">
                                      <p:cBhvr>
                                        <p:cTn id="22" dur="750"/>
                                        <p:tgtEl>
                                          <p:spTgt spid="14">
                                            <p:txEl>
                                              <p:char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xEl>
                                              <p:charRg st="1" end="1"/>
                                            </p:txEl>
                                          </p:spTgt>
                                        </p:tgtEl>
                                        <p:attrNameLst>
                                          <p:attrName>style.visibility</p:attrName>
                                        </p:attrNameLst>
                                      </p:cBhvr>
                                      <p:to>
                                        <p:strVal val="visible"/>
                                      </p:to>
                                    </p:set>
                                    <p:animEffect transition="in" filter="fade">
                                      <p:cBhvr>
                                        <p:cTn id="27" dur="750"/>
                                        <p:tgtEl>
                                          <p:spTgt spid="14">
                                            <p:txEl>
                                              <p:char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xEl>
                                              <p:charRg st="1" end="1"/>
                                            </p:txEl>
                                          </p:spTgt>
                                        </p:tgtEl>
                                        <p:attrNameLst>
                                          <p:attrName>style.visibility</p:attrName>
                                        </p:attrNameLst>
                                      </p:cBhvr>
                                      <p:to>
                                        <p:strVal val="visible"/>
                                      </p:to>
                                    </p:set>
                                    <p:animEffect transition="in" filter="fade">
                                      <p:cBhvr>
                                        <p:cTn id="32" dur="750"/>
                                        <p:tgtEl>
                                          <p:spTgt spid="14">
                                            <p:txEl>
                                              <p:char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
                                            <p:txEl>
                                              <p:charRg st="1" end="1"/>
                                            </p:txEl>
                                          </p:spTgt>
                                        </p:tgtEl>
                                        <p:attrNameLst>
                                          <p:attrName>style.visibility</p:attrName>
                                        </p:attrNameLst>
                                      </p:cBhvr>
                                      <p:to>
                                        <p:strVal val="visible"/>
                                      </p:to>
                                    </p:set>
                                    <p:animEffect transition="in" filter="fade">
                                      <p:cBhvr>
                                        <p:cTn id="37" dur="750"/>
                                        <p:tgtEl>
                                          <p:spTgt spid="14">
                                            <p:txEl>
                                              <p:char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
                                            <p:txEl>
                                              <p:charRg st="1" end="1"/>
                                            </p:txEl>
                                          </p:spTgt>
                                        </p:tgtEl>
                                        <p:attrNameLst>
                                          <p:attrName>style.visibility</p:attrName>
                                        </p:attrNameLst>
                                      </p:cBhvr>
                                      <p:to>
                                        <p:strVal val="visible"/>
                                      </p:to>
                                    </p:set>
                                    <p:animEffect transition="in" filter="fade">
                                      <p:cBhvr>
                                        <p:cTn id="42" dur="750"/>
                                        <p:tgtEl>
                                          <p:spTgt spid="14">
                                            <p:txEl>
                                              <p:char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
                                            <p:txEl>
                                              <p:charRg st="1" end="1"/>
                                            </p:txEl>
                                          </p:spTgt>
                                        </p:tgtEl>
                                        <p:attrNameLst>
                                          <p:attrName>style.visibility</p:attrName>
                                        </p:attrNameLst>
                                      </p:cBhvr>
                                      <p:to>
                                        <p:strVal val="visible"/>
                                      </p:to>
                                    </p:set>
                                    <p:animEffect transition="in" filter="fade">
                                      <p:cBhvr>
                                        <p:cTn id="47" dur="750"/>
                                        <p:tgtEl>
                                          <p:spTgt spid="14">
                                            <p:txEl>
                                              <p:charRg st="1" end="1"/>
                                            </p:txEl>
                                          </p:spTgt>
                                        </p:tgtEl>
                                      </p:cBhvr>
                                    </p:animEffect>
                                  </p:childTnLst>
                                </p:cTn>
                              </p:par>
                            </p:childTnLst>
                          </p:cTn>
                        </p:par>
                        <p:par>
                          <p:cTn id="48" fill="hold">
                            <p:stCondLst>
                              <p:cond delay="750"/>
                            </p:stCondLst>
                            <p:childTnLst>
                              <p:par>
                                <p:cTn id="49" presetID="10" presetClass="entr" presetSubtype="0" fill="hold" nodeType="afterEffect">
                                  <p:stCondLst>
                                    <p:cond delay="0"/>
                                  </p:stCondLst>
                                  <p:childTnLst>
                                    <p:set>
                                      <p:cBhvr>
                                        <p:cTn id="50" dur="1" fill="hold">
                                          <p:stCondLst>
                                            <p:cond delay="0"/>
                                          </p:stCondLst>
                                        </p:cTn>
                                        <p:tgtEl>
                                          <p:spTgt spid="15">
                                            <p:txEl>
                                              <p:pRg st="0" end="0"/>
                                            </p:txEl>
                                          </p:spTgt>
                                        </p:tgtEl>
                                        <p:attrNameLst>
                                          <p:attrName>style.visibility</p:attrName>
                                        </p:attrNameLst>
                                      </p:cBhvr>
                                      <p:to>
                                        <p:strVal val="visible"/>
                                      </p:to>
                                    </p:set>
                                    <p:animEffect transition="in" filter="fade">
                                      <p:cBhvr>
                                        <p:cTn id="51" dur="750"/>
                                        <p:tgtEl>
                                          <p:spTgt spid="15">
                                            <p:txEl>
                                              <p:pRg st="0" end="0"/>
                                            </p:txEl>
                                          </p:spTgt>
                                        </p:tgtEl>
                                      </p:cBhvr>
                                    </p:animEffect>
                                  </p:childTnLst>
                                </p:cTn>
                              </p:par>
                            </p:childTnLst>
                          </p:cTn>
                        </p:par>
                        <p:par>
                          <p:cTn id="52" fill="hold">
                            <p:stCondLst>
                              <p:cond delay="1500"/>
                            </p:stCondLst>
                            <p:childTnLst>
                              <p:par>
                                <p:cTn id="53" presetID="10" presetClass="entr" presetSubtype="0" fill="hold" nodeType="afterEffect">
                                  <p:stCondLst>
                                    <p:cond delay="0"/>
                                  </p:stCondLst>
                                  <p:childTnLst>
                                    <p:set>
                                      <p:cBhvr>
                                        <p:cTn id="54" dur="1" fill="hold">
                                          <p:stCondLst>
                                            <p:cond delay="0"/>
                                          </p:stCondLst>
                                        </p:cTn>
                                        <p:tgtEl>
                                          <p:spTgt spid="15">
                                            <p:txEl>
                                              <p:charRg st="1" end="1"/>
                                            </p:txEl>
                                          </p:spTgt>
                                        </p:tgtEl>
                                        <p:attrNameLst>
                                          <p:attrName>style.visibility</p:attrName>
                                        </p:attrNameLst>
                                      </p:cBhvr>
                                      <p:to>
                                        <p:strVal val="visible"/>
                                      </p:to>
                                    </p:set>
                                    <p:animEffect transition="in" filter="fade">
                                      <p:cBhvr>
                                        <p:cTn id="55" dur="750"/>
                                        <p:tgtEl>
                                          <p:spTgt spid="15">
                                            <p:txEl>
                                              <p:charRg st="1" end="1"/>
                                            </p:txEl>
                                          </p:spTgt>
                                        </p:tgtEl>
                                      </p:cBhvr>
                                    </p:animEffect>
                                  </p:childTnLst>
                                </p:cTn>
                              </p:par>
                            </p:childTnLst>
                          </p:cTn>
                        </p:par>
                        <p:par>
                          <p:cTn id="56" fill="hold">
                            <p:stCondLst>
                              <p:cond delay="2250"/>
                            </p:stCondLst>
                            <p:childTnLst>
                              <p:par>
                                <p:cTn id="57" presetID="10" presetClass="entr" presetSubtype="0" fill="hold" nodeType="afterEffect">
                                  <p:stCondLst>
                                    <p:cond delay="0"/>
                                  </p:stCondLst>
                                  <p:childTnLst>
                                    <p:set>
                                      <p:cBhvr>
                                        <p:cTn id="58" dur="1" fill="hold">
                                          <p:stCondLst>
                                            <p:cond delay="0"/>
                                          </p:stCondLst>
                                        </p:cTn>
                                        <p:tgtEl>
                                          <p:spTgt spid="15">
                                            <p:txEl>
                                              <p:charRg st="1" end="1"/>
                                            </p:txEl>
                                          </p:spTgt>
                                        </p:tgtEl>
                                        <p:attrNameLst>
                                          <p:attrName>style.visibility</p:attrName>
                                        </p:attrNameLst>
                                      </p:cBhvr>
                                      <p:to>
                                        <p:strVal val="visible"/>
                                      </p:to>
                                    </p:set>
                                    <p:animEffect transition="in" filter="fade">
                                      <p:cBhvr>
                                        <p:cTn id="59" dur="750"/>
                                        <p:tgtEl>
                                          <p:spTgt spid="15">
                                            <p:txEl>
                                              <p:charRg st="1" end="1"/>
                                            </p:txEl>
                                          </p:spTgt>
                                        </p:tgtEl>
                                      </p:cBhvr>
                                    </p:animEffect>
                                  </p:childTnLst>
                                </p:cTn>
                              </p:par>
                            </p:childTnLst>
                          </p:cTn>
                        </p:par>
                        <p:par>
                          <p:cTn id="60" fill="hold">
                            <p:stCondLst>
                              <p:cond delay="3000"/>
                            </p:stCondLst>
                            <p:childTnLst>
                              <p:par>
                                <p:cTn id="61" presetID="10" presetClass="entr" presetSubtype="0" fill="hold" nodeType="afterEffect">
                                  <p:stCondLst>
                                    <p:cond delay="0"/>
                                  </p:stCondLst>
                                  <p:childTnLst>
                                    <p:set>
                                      <p:cBhvr>
                                        <p:cTn id="62" dur="1" fill="hold">
                                          <p:stCondLst>
                                            <p:cond delay="0"/>
                                          </p:stCondLst>
                                        </p:cTn>
                                        <p:tgtEl>
                                          <p:spTgt spid="15">
                                            <p:txEl>
                                              <p:charRg st="1" end="1"/>
                                            </p:txEl>
                                          </p:spTgt>
                                        </p:tgtEl>
                                        <p:attrNameLst>
                                          <p:attrName>style.visibility</p:attrName>
                                        </p:attrNameLst>
                                      </p:cBhvr>
                                      <p:to>
                                        <p:strVal val="visible"/>
                                      </p:to>
                                    </p:set>
                                    <p:animEffect transition="in" filter="fade">
                                      <p:cBhvr>
                                        <p:cTn id="63" dur="750"/>
                                        <p:tgtEl>
                                          <p:spTgt spid="15">
                                            <p:txEl>
                                              <p:charRg st="1" end="1"/>
                                            </p:txEl>
                                          </p:spTgt>
                                        </p:tgtEl>
                                      </p:cBhvr>
                                    </p:animEffect>
                                  </p:childTnLst>
                                </p:cTn>
                              </p:par>
                            </p:childTnLst>
                          </p:cTn>
                        </p:par>
                        <p:par>
                          <p:cTn id="64" fill="hold">
                            <p:stCondLst>
                              <p:cond delay="3750"/>
                            </p:stCondLst>
                            <p:childTnLst>
                              <p:par>
                                <p:cTn id="65" presetID="10" presetClass="entr" presetSubtype="0" fill="hold" nodeType="afterEffect">
                                  <p:stCondLst>
                                    <p:cond delay="0"/>
                                  </p:stCondLst>
                                  <p:childTnLst>
                                    <p:set>
                                      <p:cBhvr>
                                        <p:cTn id="66" dur="1" fill="hold">
                                          <p:stCondLst>
                                            <p:cond delay="0"/>
                                          </p:stCondLst>
                                        </p:cTn>
                                        <p:tgtEl>
                                          <p:spTgt spid="15">
                                            <p:txEl>
                                              <p:charRg st="1" end="1"/>
                                            </p:txEl>
                                          </p:spTgt>
                                        </p:tgtEl>
                                        <p:attrNameLst>
                                          <p:attrName>style.visibility</p:attrName>
                                        </p:attrNameLst>
                                      </p:cBhvr>
                                      <p:to>
                                        <p:strVal val="visible"/>
                                      </p:to>
                                    </p:set>
                                    <p:animEffect transition="in" filter="fade">
                                      <p:cBhvr>
                                        <p:cTn id="67" dur="750"/>
                                        <p:tgtEl>
                                          <p:spTgt spid="15">
                                            <p:txEl>
                                              <p:charRg st="1" end="1"/>
                                            </p:txEl>
                                          </p:spTgt>
                                        </p:tgtEl>
                                      </p:cBhvr>
                                    </p:animEffect>
                                  </p:childTnLst>
                                </p:cTn>
                              </p:par>
                            </p:childTnLst>
                          </p:cTn>
                        </p:par>
                        <p:par>
                          <p:cTn id="68" fill="hold">
                            <p:stCondLst>
                              <p:cond delay="4500"/>
                            </p:stCondLst>
                            <p:childTnLst>
                              <p:par>
                                <p:cTn id="69" presetID="10" presetClass="entr" presetSubtype="0" fill="hold" nodeType="afterEffect">
                                  <p:stCondLst>
                                    <p:cond delay="0"/>
                                  </p:stCondLst>
                                  <p:childTnLst>
                                    <p:set>
                                      <p:cBhvr>
                                        <p:cTn id="70" dur="1" fill="hold">
                                          <p:stCondLst>
                                            <p:cond delay="0"/>
                                          </p:stCondLst>
                                        </p:cTn>
                                        <p:tgtEl>
                                          <p:spTgt spid="15">
                                            <p:txEl>
                                              <p:charRg st="1" end="1"/>
                                            </p:txEl>
                                          </p:spTgt>
                                        </p:tgtEl>
                                        <p:attrNameLst>
                                          <p:attrName>style.visibility</p:attrName>
                                        </p:attrNameLst>
                                      </p:cBhvr>
                                      <p:to>
                                        <p:strVal val="visible"/>
                                      </p:to>
                                    </p:set>
                                    <p:animEffect transition="in" filter="fade">
                                      <p:cBhvr>
                                        <p:cTn id="71" dur="750"/>
                                        <p:tgtEl>
                                          <p:spTgt spid="15">
                                            <p:txEl>
                                              <p:charRg st="1" end="1"/>
                                            </p:txEl>
                                          </p:spTgt>
                                        </p:tgtEl>
                                      </p:cBhvr>
                                    </p:animEffect>
                                  </p:childTnLst>
                                </p:cTn>
                              </p:par>
                            </p:childTnLst>
                          </p:cTn>
                        </p:par>
                        <p:par>
                          <p:cTn id="72" fill="hold">
                            <p:stCondLst>
                              <p:cond delay="5250"/>
                            </p:stCondLst>
                            <p:childTnLst>
                              <p:par>
                                <p:cTn id="73" presetID="10" presetClass="entr" presetSubtype="0" fill="hold" nodeType="afterEffect">
                                  <p:stCondLst>
                                    <p:cond delay="0"/>
                                  </p:stCondLst>
                                  <p:childTnLst>
                                    <p:set>
                                      <p:cBhvr>
                                        <p:cTn id="74" dur="1" fill="hold">
                                          <p:stCondLst>
                                            <p:cond delay="0"/>
                                          </p:stCondLst>
                                        </p:cTn>
                                        <p:tgtEl>
                                          <p:spTgt spid="15">
                                            <p:txEl>
                                              <p:charRg st="1" end="1"/>
                                            </p:txEl>
                                          </p:spTgt>
                                        </p:tgtEl>
                                        <p:attrNameLst>
                                          <p:attrName>style.visibility</p:attrName>
                                        </p:attrNameLst>
                                      </p:cBhvr>
                                      <p:to>
                                        <p:strVal val="visible"/>
                                      </p:to>
                                    </p:set>
                                    <p:animEffect transition="in" filter="fade">
                                      <p:cBhvr>
                                        <p:cTn id="75" dur="750"/>
                                        <p:tgtEl>
                                          <p:spTgt spid="15">
                                            <p:txEl>
                                              <p:charRg st="1" end="1"/>
                                            </p:txEl>
                                          </p:spTgt>
                                        </p:tgtEl>
                                      </p:cBhvr>
                                    </p:animEffect>
                                  </p:childTnLst>
                                </p:cTn>
                              </p:par>
                            </p:childTnLst>
                          </p:cTn>
                        </p:par>
                        <p:par>
                          <p:cTn id="76" fill="hold">
                            <p:stCondLst>
                              <p:cond delay="6000"/>
                            </p:stCondLst>
                            <p:childTnLst>
                              <p:par>
                                <p:cTn id="77" presetID="10" presetClass="entr" presetSubtype="0" fill="hold" nodeType="afterEffect">
                                  <p:stCondLst>
                                    <p:cond delay="0"/>
                                  </p:stCondLst>
                                  <p:childTnLst>
                                    <p:set>
                                      <p:cBhvr>
                                        <p:cTn id="78" dur="1" fill="hold">
                                          <p:stCondLst>
                                            <p:cond delay="0"/>
                                          </p:stCondLst>
                                        </p:cTn>
                                        <p:tgtEl>
                                          <p:spTgt spid="15">
                                            <p:txEl>
                                              <p:charRg st="1" end="1"/>
                                            </p:txEl>
                                          </p:spTgt>
                                        </p:tgtEl>
                                        <p:attrNameLst>
                                          <p:attrName>style.visibility</p:attrName>
                                        </p:attrNameLst>
                                      </p:cBhvr>
                                      <p:to>
                                        <p:strVal val="visible"/>
                                      </p:to>
                                    </p:set>
                                    <p:animEffect transition="in" filter="fade">
                                      <p:cBhvr>
                                        <p:cTn id="79" dur="750"/>
                                        <p:tgtEl>
                                          <p:spTgt spid="15">
                                            <p:txEl>
                                              <p:charRg st="1" end="1"/>
                                            </p:txEl>
                                          </p:spTgt>
                                        </p:tgtEl>
                                      </p:cBhvr>
                                    </p:animEffect>
                                  </p:childTnLst>
                                </p:cTn>
                              </p:par>
                            </p:childTnLst>
                          </p:cTn>
                        </p:par>
                        <p:par>
                          <p:cTn id="80" fill="hold">
                            <p:stCondLst>
                              <p:cond delay="6750"/>
                            </p:stCondLst>
                            <p:childTnLst>
                              <p:par>
                                <p:cTn id="81" presetID="10" presetClass="entr" presetSubtype="0" fill="hold" nodeType="afterEffect">
                                  <p:stCondLst>
                                    <p:cond delay="0"/>
                                  </p:stCondLst>
                                  <p:childTnLst>
                                    <p:set>
                                      <p:cBhvr>
                                        <p:cTn id="82" dur="1" fill="hold">
                                          <p:stCondLst>
                                            <p:cond delay="0"/>
                                          </p:stCondLst>
                                        </p:cTn>
                                        <p:tgtEl>
                                          <p:spTgt spid="15">
                                            <p:txEl>
                                              <p:charRg st="1" end="1"/>
                                            </p:txEl>
                                          </p:spTgt>
                                        </p:tgtEl>
                                        <p:attrNameLst>
                                          <p:attrName>style.visibility</p:attrName>
                                        </p:attrNameLst>
                                      </p:cBhvr>
                                      <p:to>
                                        <p:strVal val="visible"/>
                                      </p:to>
                                    </p:set>
                                    <p:animEffect transition="in" filter="fade">
                                      <p:cBhvr>
                                        <p:cTn id="83" dur="750"/>
                                        <p:tgtEl>
                                          <p:spTgt spid="15">
                                            <p:txEl>
                                              <p:char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XL image">
  <p:cSld name="XL image">
    <p:spTree>
      <p:nvGrpSpPr>
        <p:cNvPr id="1" name="Shape 17"/>
        <p:cNvGrpSpPr/>
        <p:nvPr/>
      </p:nvGrpSpPr>
      <p:grpSpPr>
        <a:xfrm>
          <a:off x="0" y="0"/>
          <a:ext cx="0" cy="0"/>
          <a:chOff x="0" y="0"/>
          <a:chExt cx="0" cy="0"/>
        </a:xfrm>
      </p:grpSpPr>
      <p:sp>
        <p:nvSpPr>
          <p:cNvPr id="18" name="Google Shape;18;p14"/>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a:lnSpc>
                <a:spcPct val="150000"/>
              </a:lnSpc>
              <a:spcBef>
                <a:spcPts val="3000"/>
              </a:spcBef>
              <a:spcAft>
                <a:spcPts val="0"/>
              </a:spcAft>
              <a:buClr>
                <a:schemeClr val="dk1"/>
              </a:buClr>
              <a:buSzPts val="1800"/>
              <a:buNone/>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19" name="Google Shape;19;p14"/>
          <p:cNvPicPr preferRelativeResize="0"/>
          <p:nvPr/>
        </p:nvPicPr>
        <p:blipFill rotWithShape="1">
          <a:blip r:embed="rId2">
            <a:alphaModFix/>
          </a:blip>
          <a:srcRect l="109" t="7102" b="33562"/>
          <a:stretch/>
        </p:blipFill>
        <p:spPr>
          <a:xfrm>
            <a:off x="-8873" y="4598378"/>
            <a:ext cx="9152873" cy="57150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ext only">
  <p:cSld name="Text only">
    <p:spTree>
      <p:nvGrpSpPr>
        <p:cNvPr id="1" name="Shape 20"/>
        <p:cNvGrpSpPr/>
        <p:nvPr/>
      </p:nvGrpSpPr>
      <p:grpSpPr>
        <a:xfrm>
          <a:off x="0" y="0"/>
          <a:ext cx="0" cy="0"/>
          <a:chOff x="0" y="0"/>
          <a:chExt cx="0" cy="0"/>
        </a:xfrm>
      </p:grpSpPr>
      <p:sp>
        <p:nvSpPr>
          <p:cNvPr id="21" name="Google Shape;21;p11"/>
          <p:cNvSpPr txBox="1"/>
          <p:nvPr/>
        </p:nvSpPr>
        <p:spPr>
          <a:xfrm>
            <a:off x="-6304" y="0"/>
            <a:ext cx="9150304" cy="921657"/>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lnSpc>
                <a:spcPct val="100000"/>
              </a:lnSpc>
              <a:spcBef>
                <a:spcPts val="0"/>
              </a:spcBef>
              <a:spcAft>
                <a:spcPts val="0"/>
              </a:spcAft>
              <a:buClr>
                <a:srgbClr val="000000"/>
              </a:buClr>
              <a:buSzPts val="2344"/>
              <a:buFont typeface="Arial"/>
              <a:buNone/>
            </a:pPr>
            <a:endParaRPr sz="2344" b="0" i="0" u="none" strike="noStrike" cap="none">
              <a:solidFill>
                <a:schemeClr val="dk1"/>
              </a:solidFill>
              <a:latin typeface="Lato Black"/>
              <a:ea typeface="Lato Black"/>
              <a:cs typeface="Lato Black"/>
              <a:sym typeface="Lato Black"/>
            </a:endParaRPr>
          </a:p>
        </p:txBody>
      </p:sp>
      <p:sp>
        <p:nvSpPr>
          <p:cNvPr id="22" name="Google Shape;22;p11"/>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a:lnSpc>
                <a:spcPct val="150000"/>
              </a:lnSpc>
              <a:spcBef>
                <a:spcPts val="3000"/>
              </a:spcBef>
              <a:spcAft>
                <a:spcPts val="0"/>
              </a:spcAft>
              <a:buClr>
                <a:schemeClr val="dk1"/>
              </a:buClr>
              <a:buSzPts val="1800"/>
              <a:buNone/>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 name="Google Shape;23;p11"/>
          <p:cNvSpPr txBox="1">
            <a:spLocks noGrp="1"/>
          </p:cNvSpPr>
          <p:nvPr>
            <p:ph type="body" idx="2"/>
          </p:nvPr>
        </p:nvSpPr>
        <p:spPr>
          <a:xfrm>
            <a:off x="2052028" y="1197429"/>
            <a:ext cx="5046877" cy="2512779"/>
          </a:xfrm>
          <a:prstGeom prst="rect">
            <a:avLst/>
          </a:prstGeom>
          <a:noFill/>
          <a:ln>
            <a:noFill/>
          </a:ln>
        </p:spPr>
        <p:txBody>
          <a:bodyPr spcFirstLastPara="1" wrap="square" lIns="91425" tIns="45700" rIns="91425" bIns="45700" anchor="t" anchorCtr="0">
            <a:normAutofit/>
          </a:bodyPr>
          <a:lstStyle>
            <a:lvl1pPr marL="457200" lvl="0" indent="-381000" algn="l">
              <a:lnSpc>
                <a:spcPct val="150000"/>
              </a:lnSpc>
              <a:spcBef>
                <a:spcPts val="0"/>
              </a:spcBef>
              <a:spcAft>
                <a:spcPts val="0"/>
              </a:spcAft>
              <a:buClr>
                <a:schemeClr val="dk1"/>
              </a:buClr>
              <a:buSzPts val="2400"/>
              <a:buFont typeface="Arial"/>
              <a:buChar char="•"/>
              <a:defRPr sz="2400" b="1"/>
            </a:lvl1pPr>
            <a:lvl2pPr marL="914400" lvl="1" indent="-228600" algn="l">
              <a:lnSpc>
                <a:spcPct val="150000"/>
              </a:lnSpc>
              <a:spcBef>
                <a:spcPts val="439"/>
              </a:spcBef>
              <a:spcAft>
                <a:spcPts val="0"/>
              </a:spcAft>
              <a:buClr>
                <a:schemeClr val="dk1"/>
              </a:buClr>
              <a:buSzPts val="1758"/>
              <a:buNone/>
              <a:defRPr sz="1758"/>
            </a:lvl2pPr>
            <a:lvl3pPr marL="1371600" lvl="2" indent="-228600" algn="l">
              <a:lnSpc>
                <a:spcPct val="90000"/>
              </a:lnSpc>
              <a:spcBef>
                <a:spcPts val="375"/>
              </a:spcBef>
              <a:spcAft>
                <a:spcPts val="0"/>
              </a:spcAft>
              <a:buClr>
                <a:schemeClr val="dk1"/>
              </a:buClr>
              <a:buSzPts val="1758"/>
              <a:buNone/>
              <a:defRPr sz="1758"/>
            </a:lvl3pPr>
            <a:lvl4pPr marL="1828800" lvl="3" indent="-228600" algn="l">
              <a:lnSpc>
                <a:spcPct val="90000"/>
              </a:lnSpc>
              <a:spcBef>
                <a:spcPts val="375"/>
              </a:spcBef>
              <a:spcAft>
                <a:spcPts val="0"/>
              </a:spcAft>
              <a:buClr>
                <a:schemeClr val="dk1"/>
              </a:buClr>
              <a:buSzPts val="1758"/>
              <a:buNone/>
              <a:defRPr sz="1758"/>
            </a:lvl4pPr>
            <a:lvl5pPr marL="2286000" lvl="4" indent="-228600" algn="l">
              <a:lnSpc>
                <a:spcPct val="90000"/>
              </a:lnSpc>
              <a:spcBef>
                <a:spcPts val="375"/>
              </a:spcBef>
              <a:spcAft>
                <a:spcPts val="0"/>
              </a:spcAft>
              <a:buClr>
                <a:schemeClr val="dk1"/>
              </a:buClr>
              <a:buSzPts val="1758"/>
              <a:buNone/>
              <a:defRPr sz="1758"/>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pic>
        <p:nvPicPr>
          <p:cNvPr id="24" name="Google Shape;24;p11"/>
          <p:cNvPicPr preferRelativeResize="0"/>
          <p:nvPr/>
        </p:nvPicPr>
        <p:blipFill rotWithShape="1">
          <a:blip r:embed="rId2">
            <a:alphaModFix/>
          </a:blip>
          <a:srcRect l="109" t="7102" b="33562"/>
          <a:stretch/>
        </p:blipFill>
        <p:spPr>
          <a:xfrm>
            <a:off x="-8814" y="3710690"/>
            <a:ext cx="9152873" cy="1436291"/>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ext with image">
  <p:cSld name="Text with image">
    <p:spTree>
      <p:nvGrpSpPr>
        <p:cNvPr id="1" name="Shape 25"/>
        <p:cNvGrpSpPr/>
        <p:nvPr/>
      </p:nvGrpSpPr>
      <p:grpSpPr>
        <a:xfrm>
          <a:off x="0" y="0"/>
          <a:ext cx="0" cy="0"/>
          <a:chOff x="0" y="0"/>
          <a:chExt cx="0" cy="0"/>
        </a:xfrm>
      </p:grpSpPr>
      <p:sp>
        <p:nvSpPr>
          <p:cNvPr id="26" name="Google Shape;26;p12"/>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a:lnSpc>
                <a:spcPct val="150000"/>
              </a:lnSpc>
              <a:spcBef>
                <a:spcPts val="3000"/>
              </a:spcBef>
              <a:spcAft>
                <a:spcPts val="0"/>
              </a:spcAft>
              <a:buClr>
                <a:schemeClr val="dk1"/>
              </a:buClr>
              <a:buSzPts val="1800"/>
              <a:buNone/>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7" name="Google Shape;27;p12"/>
          <p:cNvSpPr txBox="1">
            <a:spLocks noGrp="1"/>
          </p:cNvSpPr>
          <p:nvPr>
            <p:ph type="body" idx="2"/>
          </p:nvPr>
        </p:nvSpPr>
        <p:spPr>
          <a:xfrm>
            <a:off x="942822" y="1277258"/>
            <a:ext cx="3993459" cy="2329521"/>
          </a:xfrm>
          <a:prstGeom prst="rect">
            <a:avLst/>
          </a:prstGeom>
          <a:noFill/>
          <a:ln>
            <a:noFill/>
          </a:ln>
        </p:spPr>
        <p:txBody>
          <a:bodyPr spcFirstLastPara="1" wrap="square" lIns="91425" tIns="45700" rIns="91425" bIns="45700" anchor="t" anchorCtr="0">
            <a:normAutofit/>
          </a:bodyPr>
          <a:lstStyle>
            <a:lvl1pPr marL="457200" lvl="0" indent="-381000" algn="l">
              <a:lnSpc>
                <a:spcPct val="150000"/>
              </a:lnSpc>
              <a:spcBef>
                <a:spcPts val="0"/>
              </a:spcBef>
              <a:spcAft>
                <a:spcPts val="0"/>
              </a:spcAft>
              <a:buClr>
                <a:schemeClr val="dk1"/>
              </a:buClr>
              <a:buSzPts val="2400"/>
              <a:buFont typeface="Arial"/>
              <a:buChar char="•"/>
              <a:defRPr sz="2400" b="1"/>
            </a:lvl1pPr>
            <a:lvl2pPr marL="914400" lvl="1" indent="-228600" algn="l">
              <a:lnSpc>
                <a:spcPct val="150000"/>
              </a:lnSpc>
              <a:spcBef>
                <a:spcPts val="439"/>
              </a:spcBef>
              <a:spcAft>
                <a:spcPts val="0"/>
              </a:spcAft>
              <a:buClr>
                <a:schemeClr val="dk1"/>
              </a:buClr>
              <a:buSzPts val="2400"/>
              <a:buNone/>
              <a:defRPr/>
            </a:lvl2pPr>
            <a:lvl3pPr marL="1371600" lvl="2" indent="-228600" algn="l">
              <a:lnSpc>
                <a:spcPct val="150000"/>
              </a:lnSpc>
              <a:spcBef>
                <a:spcPts val="375"/>
              </a:spcBef>
              <a:spcAft>
                <a:spcPts val="0"/>
              </a:spcAft>
              <a:buClr>
                <a:schemeClr val="dk1"/>
              </a:buClr>
              <a:buSzPts val="1500"/>
              <a:buNone/>
              <a:defRPr/>
            </a:lvl3pPr>
            <a:lvl4pPr marL="1828800" lvl="3" indent="-228600" algn="l">
              <a:lnSpc>
                <a:spcPct val="150000"/>
              </a:lnSpc>
              <a:spcBef>
                <a:spcPts val="375"/>
              </a:spcBef>
              <a:spcAft>
                <a:spcPts val="0"/>
              </a:spcAft>
              <a:buClr>
                <a:schemeClr val="dk1"/>
              </a:buClr>
              <a:buSzPts val="1350"/>
              <a:buNone/>
              <a:defRPr/>
            </a:lvl4pPr>
            <a:lvl5pPr marL="2286000" lvl="4" indent="-228600" algn="l">
              <a:lnSpc>
                <a:spcPct val="150000"/>
              </a:lnSpc>
              <a:spcBef>
                <a:spcPts val="375"/>
              </a:spcBef>
              <a:spcAft>
                <a:spcPts val="0"/>
              </a:spcAft>
              <a:buClr>
                <a:schemeClr val="dk1"/>
              </a:buClr>
              <a:buSzPts val="1350"/>
              <a:buNone/>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8" name="Google Shape;28;p12"/>
          <p:cNvSpPr>
            <a:spLocks noGrp="1"/>
          </p:cNvSpPr>
          <p:nvPr>
            <p:ph type="pic" idx="3"/>
          </p:nvPr>
        </p:nvSpPr>
        <p:spPr>
          <a:xfrm>
            <a:off x="5262429" y="1291773"/>
            <a:ext cx="3420446" cy="3090606"/>
          </a:xfrm>
          <a:prstGeom prst="rect">
            <a:avLst/>
          </a:prstGeom>
          <a:noFill/>
          <a:ln>
            <a:noFill/>
          </a:ln>
        </p:spPr>
      </p:sp>
      <p:pic>
        <p:nvPicPr>
          <p:cNvPr id="29" name="Google Shape;29;p12"/>
          <p:cNvPicPr preferRelativeResize="0"/>
          <p:nvPr/>
        </p:nvPicPr>
        <p:blipFill rotWithShape="1">
          <a:blip r:embed="rId2">
            <a:alphaModFix/>
          </a:blip>
          <a:srcRect l="109" t="7102" b="33562"/>
          <a:stretch/>
        </p:blipFill>
        <p:spPr>
          <a:xfrm>
            <a:off x="-8814" y="3710690"/>
            <a:ext cx="9152873" cy="1436291"/>
          </a:xfrm>
          <a:prstGeom prst="rect">
            <a:avLst/>
          </a:prstGeom>
          <a:noFill/>
          <a:ln>
            <a:noFill/>
          </a:ln>
        </p:spPr>
      </p:pic>
    </p:spTree>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30"/>
        <p:cNvGrpSpPr/>
        <p:nvPr/>
      </p:nvGrpSpPr>
      <p:grpSpPr>
        <a:xfrm>
          <a:off x="0" y="0"/>
          <a:ext cx="0" cy="0"/>
          <a:chOff x="0" y="0"/>
          <a:chExt cx="0" cy="0"/>
        </a:xfrm>
      </p:grpSpPr>
      <p:sp>
        <p:nvSpPr>
          <p:cNvPr id="31" name="Google Shape;31;p13"/>
          <p:cNvSpPr txBox="1"/>
          <p:nvPr/>
        </p:nvSpPr>
        <p:spPr>
          <a:xfrm>
            <a:off x="-6304" y="0"/>
            <a:ext cx="9150304" cy="921657"/>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lnSpc>
                <a:spcPct val="100000"/>
              </a:lnSpc>
              <a:spcBef>
                <a:spcPts val="0"/>
              </a:spcBef>
              <a:spcAft>
                <a:spcPts val="0"/>
              </a:spcAft>
              <a:buClr>
                <a:srgbClr val="000000"/>
              </a:buClr>
              <a:buSzPts val="2344"/>
              <a:buFont typeface="Arial"/>
              <a:buNone/>
            </a:pPr>
            <a:endParaRPr sz="2344" b="0" i="0" u="none" strike="noStrike" cap="none">
              <a:solidFill>
                <a:schemeClr val="dk1"/>
              </a:solidFill>
              <a:latin typeface="Lato Black"/>
              <a:ea typeface="Lato Black"/>
              <a:cs typeface="Lato Black"/>
              <a:sym typeface="Lato Black"/>
            </a:endParaRPr>
          </a:p>
        </p:txBody>
      </p:sp>
      <p:sp>
        <p:nvSpPr>
          <p:cNvPr id="32" name="Google Shape;32;p13"/>
          <p:cNvSpPr txBox="1">
            <a:spLocks noGrp="1"/>
          </p:cNvSpPr>
          <p:nvPr>
            <p:ph type="body" idx="1"/>
          </p:nvPr>
        </p:nvSpPr>
        <p:spPr>
          <a:xfrm>
            <a:off x="0" y="0"/>
            <a:ext cx="9144000" cy="921657"/>
          </a:xfrm>
          <a:prstGeom prst="rect">
            <a:avLst/>
          </a:prstGeom>
          <a:noFill/>
          <a:ln>
            <a:noFill/>
          </a:ln>
        </p:spPr>
        <p:txBody>
          <a:bodyPr spcFirstLastPara="1" wrap="square" lIns="91425" tIns="45700" rIns="91425" bIns="45700" anchor="ctr" anchorCtr="0">
            <a:normAutofit/>
          </a:bodyPr>
          <a:lstStyle>
            <a:lvl1pPr marL="457200" lvl="0" indent="-228600" algn="ctr">
              <a:lnSpc>
                <a:spcPct val="100000"/>
              </a:lnSpc>
              <a:spcBef>
                <a:spcPts val="0"/>
              </a:spcBef>
              <a:spcAft>
                <a:spcPts val="0"/>
              </a:spcAft>
              <a:buClr>
                <a:schemeClr val="lt1"/>
              </a:buClr>
              <a:buSzPts val="3600"/>
              <a:buNone/>
              <a:defRPr sz="3600">
                <a:solidFill>
                  <a:schemeClr val="lt1"/>
                </a:solidFill>
                <a:latin typeface="Lato Black"/>
                <a:ea typeface="Lato Black"/>
                <a:cs typeface="Lato Black"/>
                <a:sym typeface="Lato Black"/>
              </a:defRPr>
            </a:lvl1pPr>
            <a:lvl2pPr marL="914400" lvl="1" indent="-228600" algn="l">
              <a:lnSpc>
                <a:spcPct val="150000"/>
              </a:lnSpc>
              <a:spcBef>
                <a:spcPts val="3000"/>
              </a:spcBef>
              <a:spcAft>
                <a:spcPts val="0"/>
              </a:spcAft>
              <a:buClr>
                <a:schemeClr val="dk1"/>
              </a:buClr>
              <a:buSzPts val="1800"/>
              <a:buNone/>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13"/>
          <p:cNvSpPr>
            <a:spLocks noGrp="1"/>
          </p:cNvSpPr>
          <p:nvPr>
            <p:ph type="media" idx="2"/>
          </p:nvPr>
        </p:nvSpPr>
        <p:spPr>
          <a:xfrm>
            <a:off x="2042012" y="1304873"/>
            <a:ext cx="5045075" cy="2530475"/>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0"/>
              </a:spcBef>
              <a:spcAft>
                <a:spcPts val="0"/>
              </a:spcAft>
              <a:buClr>
                <a:schemeClr val="dk1"/>
              </a:buClr>
              <a:buSzPts val="2400"/>
              <a:buFont typeface="Arial"/>
              <a:buChar char="•"/>
              <a:defRPr sz="2400" b="1" i="0" u="none" strike="noStrike" cap="none">
                <a:solidFill>
                  <a:schemeClr val="dk1"/>
                </a:solidFill>
                <a:latin typeface="Lato"/>
                <a:ea typeface="Lato"/>
                <a:cs typeface="Lato"/>
                <a:sym typeface="Lato"/>
              </a:defRPr>
            </a:lvl1pPr>
            <a:lvl2pPr marR="0" lvl="1" algn="l" rtl="0">
              <a:lnSpc>
                <a:spcPct val="150000"/>
              </a:lnSpc>
              <a:spcBef>
                <a:spcPts val="3000"/>
              </a:spcBef>
              <a:spcAft>
                <a:spcPts val="0"/>
              </a:spcAft>
              <a:buClr>
                <a:schemeClr val="dk1"/>
              </a:buClr>
              <a:buSzPts val="2400"/>
              <a:buFont typeface="Lato"/>
              <a:buNone/>
              <a:defRPr sz="2400" b="0" i="0" u="none" strike="noStrike" cap="none">
                <a:solidFill>
                  <a:schemeClr val="dk1"/>
                </a:solidFill>
                <a:latin typeface="Lato"/>
                <a:ea typeface="Lato"/>
                <a:cs typeface="Lato"/>
                <a:sym typeface="Lato"/>
              </a:defRPr>
            </a:lvl2pPr>
            <a:lvl3pPr marR="0" lvl="2"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pic>
        <p:nvPicPr>
          <p:cNvPr id="34" name="Google Shape;34;p13"/>
          <p:cNvPicPr preferRelativeResize="0"/>
          <p:nvPr/>
        </p:nvPicPr>
        <p:blipFill rotWithShape="1">
          <a:blip r:embed="rId2">
            <a:alphaModFix/>
          </a:blip>
          <a:srcRect l="109" t="7102" b="33562"/>
          <a:stretch/>
        </p:blipFill>
        <p:spPr>
          <a:xfrm>
            <a:off x="-8814" y="3710690"/>
            <a:ext cx="9152873" cy="1436291"/>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XL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with XL chart or image </a:t>
            </a:r>
          </a:p>
        </p:txBody>
      </p:sp>
      <p:pic>
        <p:nvPicPr>
          <p:cNvPr id="8" name="Picture 7">
            <a:extLst>
              <a:ext uri="{FF2B5EF4-FFF2-40B4-BE49-F238E27FC236}">
                <a16:creationId xmlns:a16="http://schemas.microsoft.com/office/drawing/2014/main" id="{F23BCA43-DB9D-EE41-AC02-21BBE9FFA5E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73" y="4598378"/>
            <a:ext cx="9152873" cy="571500"/>
          </a:xfrm>
          <a:prstGeom prst="rect">
            <a:avLst/>
          </a:prstGeom>
        </p:spPr>
      </p:pic>
    </p:spTree>
    <p:extLst>
      <p:ext uri="{BB962C8B-B14F-4D97-AF65-F5344CB8AC3E}">
        <p14:creationId xmlns:p14="http://schemas.microsoft.com/office/powerpoint/2010/main" val="812286219"/>
      </p:ext>
    </p:extLst>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body" idx="1"/>
          </p:nvPr>
        </p:nvSpPr>
        <p:spPr>
          <a:xfrm>
            <a:off x="2184116" y="1364104"/>
            <a:ext cx="4762552" cy="2478963"/>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100000"/>
              </a:lnSpc>
              <a:spcBef>
                <a:spcPts val="0"/>
              </a:spcBef>
              <a:spcAft>
                <a:spcPts val="0"/>
              </a:spcAft>
              <a:buClr>
                <a:schemeClr val="dk1"/>
              </a:buClr>
              <a:buSzPts val="2400"/>
              <a:buFont typeface="Arial"/>
              <a:buChar char="•"/>
              <a:defRPr sz="2400" b="1" i="0" u="none" strike="noStrike" cap="none">
                <a:solidFill>
                  <a:schemeClr val="dk1"/>
                </a:solidFill>
                <a:latin typeface="Lato"/>
                <a:ea typeface="Lato"/>
                <a:cs typeface="Lato"/>
                <a:sym typeface="Lato"/>
              </a:defRPr>
            </a:lvl1pPr>
            <a:lvl2pPr marL="914400" marR="0" lvl="1" indent="-228600" algn="l" rtl="0">
              <a:lnSpc>
                <a:spcPct val="150000"/>
              </a:lnSpc>
              <a:spcBef>
                <a:spcPts val="3000"/>
              </a:spcBef>
              <a:spcAft>
                <a:spcPts val="0"/>
              </a:spcAft>
              <a:buClr>
                <a:schemeClr val="dk1"/>
              </a:buClr>
              <a:buSzPts val="2400"/>
              <a:buFont typeface="Lato"/>
              <a:buNone/>
              <a:defRPr sz="2400" b="0" i="0" u="none" strike="noStrike" cap="none">
                <a:solidFill>
                  <a:schemeClr val="dk1"/>
                </a:solidFill>
                <a:latin typeface="Lato"/>
                <a:ea typeface="Lato"/>
                <a:cs typeface="Lato"/>
                <a:sym typeface="Lato"/>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1" name="Google Shape;11;p9"/>
          <p:cNvSpPr txBox="1"/>
          <p:nvPr/>
        </p:nvSpPr>
        <p:spPr>
          <a:xfrm>
            <a:off x="-6304" y="0"/>
            <a:ext cx="9150304" cy="921657"/>
          </a:xfrm>
          <a:prstGeom prst="rect">
            <a:avLst/>
          </a:prstGeom>
          <a:solidFill>
            <a:srgbClr val="333399"/>
          </a:solidFill>
          <a:ln>
            <a:noFill/>
          </a:ln>
        </p:spPr>
        <p:txBody>
          <a:bodyPr spcFirstLastPara="1" wrap="square" lIns="66950" tIns="33475" rIns="66950" bIns="33475" anchor="ctr" anchorCtr="0">
            <a:noAutofit/>
          </a:bodyPr>
          <a:lstStyle/>
          <a:p>
            <a:pPr marL="0" marR="0" lvl="0" indent="0" algn="ctr" rtl="0">
              <a:lnSpc>
                <a:spcPct val="100000"/>
              </a:lnSpc>
              <a:spcBef>
                <a:spcPts val="0"/>
              </a:spcBef>
              <a:spcAft>
                <a:spcPts val="0"/>
              </a:spcAft>
              <a:buClr>
                <a:srgbClr val="000000"/>
              </a:buClr>
              <a:buSzPts val="2344"/>
              <a:buFont typeface="Arial"/>
              <a:buNone/>
            </a:pPr>
            <a:endParaRPr sz="2344" b="0" i="0" u="none" strike="noStrike" cap="none">
              <a:solidFill>
                <a:schemeClr val="dk1"/>
              </a:solidFill>
              <a:latin typeface="Lato Black"/>
              <a:ea typeface="Lato Black"/>
              <a:cs typeface="Lato Black"/>
              <a:sym typeface="Lato Black"/>
            </a:endParaRPr>
          </a:p>
        </p:txBody>
      </p:sp>
      <p:sp>
        <p:nvSpPr>
          <p:cNvPr id="12" name="Google Shape;12;p9"/>
          <p:cNvSpPr txBox="1">
            <a:spLocks noGrp="1"/>
          </p:cNvSpPr>
          <p:nvPr>
            <p:ph type="title"/>
          </p:nvPr>
        </p:nvSpPr>
        <p:spPr>
          <a:xfrm>
            <a:off x="616258" y="0"/>
            <a:ext cx="7886700" cy="914400"/>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chemeClr val="lt1"/>
              </a:buClr>
              <a:buSzPts val="3600"/>
              <a:buFont typeface="Lato Black"/>
              <a:buNone/>
              <a:defRPr sz="3600" b="0" i="0" u="none" strike="noStrike" cap="none">
                <a:solidFill>
                  <a:schemeClr val="lt1"/>
                </a:solidFill>
                <a:latin typeface="Lato Black"/>
                <a:ea typeface="Lato Black"/>
                <a:cs typeface="Lato Black"/>
                <a:sym typeface="Lato Black"/>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mailto:jessica.sloan@dpi.wi.gov"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8" Type="http://schemas.openxmlformats.org/officeDocument/2006/relationships/hyperlink" Target="https://dpi.wi.gov/wise/data-elements/cte-concentrator" TargetMode="External"/><Relationship Id="rId3" Type="http://schemas.openxmlformats.org/officeDocument/2006/relationships/notesSlide" Target="../notesSlides/notesSlide14.xml"/><Relationship Id="rId7" Type="http://schemas.openxmlformats.org/officeDocument/2006/relationships/hyperlink" Target="https://dpi.wi.gov/wise/data-elements/cte-participant" TargetMode="Externa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hyperlink" Target="https://dpi.wi.gov/wise/data-elements/program-areas-type" TargetMode="External"/><Relationship Id="rId5" Type="http://schemas.openxmlformats.org/officeDocument/2006/relationships/hyperlink" Target="https://dpi.wi.gov/wise/data-elements/certified-programs-status-type" TargetMode="External"/><Relationship Id="rId10" Type="http://schemas.openxmlformats.org/officeDocument/2006/relationships/hyperlink" Target="https://dpi.wi.gov/wise/data-elements/coursereference" TargetMode="External"/><Relationship Id="rId4" Type="http://schemas.openxmlformats.org/officeDocument/2006/relationships/hyperlink" Target="https://dpi.wi.gov/wise/data-elements/iac-code-type" TargetMode="External"/><Relationship Id="rId9" Type="http://schemas.openxmlformats.org/officeDocument/2006/relationships/hyperlink" Target="https://dpi.wi.gov/wise/data-elements"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8" Type="http://schemas.openxmlformats.org/officeDocument/2006/relationships/hyperlink" Target="https://dpi.wi.gov/wisedata/help/request" TargetMode="External"/><Relationship Id="rId3" Type="http://schemas.openxmlformats.org/officeDocument/2006/relationships/notesSlide" Target="../notesSlides/notesSlide16.xml"/><Relationship Id="rId7" Type="http://schemas.openxmlformats.org/officeDocument/2006/relationships/hyperlink" Target="https://dpi.wi.gov/wisedata/events/upcoming" TargetMode="Externa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hyperlink" Target="https://dpi.wi.gov/cte/events/month" TargetMode="External"/><Relationship Id="rId5" Type="http://schemas.openxmlformats.org/officeDocument/2006/relationships/hyperlink" Target="https://dpi.wi.gov/cte/2022-23-professional-development" TargetMode="External"/><Relationship Id="rId10" Type="http://schemas.openxmlformats.org/officeDocument/2006/relationships/hyperlink" Target="https://dpi.wi.gov/wise#Didn't%20Find%20What%20You%20Needed%20-%20WISE%20Help%20Ticket" TargetMode="External"/><Relationship Id="rId4" Type="http://schemas.openxmlformats.org/officeDocument/2006/relationships/hyperlink" Target="https://dpi.wi.gov/cte/data/cteers/resources" TargetMode="External"/><Relationship Id="rId9" Type="http://schemas.openxmlformats.org/officeDocument/2006/relationships/hyperlink" Target="mailto:jessica.sloan@dpi.wi.gov"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tags" Target="../tags/tag18.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8" Type="http://schemas.openxmlformats.org/officeDocument/2006/relationships/hyperlink" Target="https://dpi.wi.gov/hs" TargetMode="External"/><Relationship Id="rId3" Type="http://schemas.openxmlformats.org/officeDocument/2006/relationships/notesSlide" Target="../notesSlides/notesSlide3.xml"/><Relationship Id="rId7" Type="http://schemas.openxmlformats.org/officeDocument/2006/relationships/hyperlink" Target="https://dpi.wi.gov/fcs" TargetMode="Externa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hyperlink" Target="https://dpi.wi.gov/bit" TargetMode="External"/><Relationship Id="rId11" Type="http://schemas.openxmlformats.org/officeDocument/2006/relationships/hyperlink" Target="https://dpi.wi.gov/cte/standards" TargetMode="External"/><Relationship Id="rId5" Type="http://schemas.openxmlformats.org/officeDocument/2006/relationships/hyperlink" Target="https://dpi.wi.gov/ag" TargetMode="External"/><Relationship Id="rId10" Type="http://schemas.openxmlformats.org/officeDocument/2006/relationships/hyperlink" Target="https://dpi.wi.gov/te" TargetMode="External"/><Relationship Id="rId4" Type="http://schemas.openxmlformats.org/officeDocument/2006/relationships/hyperlink" Target="https://dpi.wi.gov/cte/academic-programs" TargetMode="External"/><Relationship Id="rId9" Type="http://schemas.openxmlformats.org/officeDocument/2006/relationships/hyperlink" Target="https://dpi.wi.gov/mmee"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hyperlink" Target="https://dpi.wi.gov/wise/data-elements/cte-programs" TargetMode="Externa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https://dpi.wi.gov/acp/work-based-learning" TargetMode="External"/><Relationship Id="rId5" Type="http://schemas.openxmlformats.org/officeDocument/2006/relationships/hyperlink" Target="https://dpi.wi.gov/wise/data-elements/certified-programs-status-type" TargetMode="External"/><Relationship Id="rId4" Type="http://schemas.openxmlformats.org/officeDocument/2006/relationships/hyperlink" Target="https://docs.google.com/document/d/1FPX0HvjBHNkHZ_1QaQWhfeMHJukCEdlZDsUtwCVJhWA/edit?usp=sharing"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dpi.wi.gov/sites/default/files/imce/cte/CPACTEERS/2023_08_25_Career_Education_Data_Reporting_graphic_8.25.202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1"/>
          <p:cNvSpPr txBox="1">
            <a:spLocks noGrp="1"/>
          </p:cNvSpPr>
          <p:nvPr>
            <p:ph type="title" idx="4294967295"/>
          </p:nvPr>
        </p:nvSpPr>
        <p:spPr>
          <a:xfrm>
            <a:off x="1751013" y="1320800"/>
            <a:ext cx="5921375" cy="1352550"/>
          </a:xfrm>
          <a:prstGeom prst="rect">
            <a:avLst/>
          </a:prstGeom>
          <a:noFill/>
          <a:ln>
            <a:noFill/>
          </a:ln>
        </p:spPr>
        <p:txBody>
          <a:bodyPr spcFirstLastPara="1" wrap="square" lIns="91425" tIns="45700" rIns="91425" bIns="45700" anchor="t" anchorCtr="0">
            <a:normAutofit fontScale="92500"/>
          </a:bodyPr>
          <a:lstStyle/>
          <a:p>
            <a:pPr marL="0" marR="0" lvl="0" indent="0" algn="ctr" rtl="0">
              <a:lnSpc>
                <a:spcPct val="100000"/>
              </a:lnSpc>
              <a:spcBef>
                <a:spcPts val="0"/>
              </a:spcBef>
              <a:spcAft>
                <a:spcPts val="0"/>
              </a:spcAft>
              <a:buClr>
                <a:srgbClr val="333399"/>
              </a:buClr>
              <a:buSzPct val="100000"/>
              <a:buFont typeface="Arial"/>
              <a:buNone/>
            </a:pPr>
            <a:r>
              <a:rPr lang="en-US" sz="4000" b="1" i="0" u="none" strike="noStrike" cap="none">
                <a:solidFill>
                  <a:srgbClr val="333399"/>
                </a:solidFill>
                <a:latin typeface="Lato Black"/>
                <a:ea typeface="Lato Black"/>
                <a:cs typeface="Lato Black"/>
                <a:sym typeface="Lato Black"/>
              </a:rPr>
              <a:t>CTE and Career Education: 101 for Beginners</a:t>
            </a:r>
            <a:endParaRPr sz="3600" b="1" i="0" u="none" strike="noStrike" cap="none">
              <a:solidFill>
                <a:srgbClr val="333399"/>
              </a:solidFill>
              <a:latin typeface="Lato Black"/>
              <a:ea typeface="Lato Black"/>
              <a:cs typeface="Lato Black"/>
              <a:sym typeface="Lato Black"/>
            </a:endParaRPr>
          </a:p>
        </p:txBody>
      </p:sp>
      <p:sp>
        <p:nvSpPr>
          <p:cNvPr id="41" name="Google Shape;41;p1"/>
          <p:cNvSpPr txBox="1">
            <a:spLocks noGrp="1"/>
          </p:cNvSpPr>
          <p:nvPr>
            <p:ph type="body" idx="2"/>
          </p:nvPr>
        </p:nvSpPr>
        <p:spPr>
          <a:xfrm>
            <a:off x="6195462" y="3267358"/>
            <a:ext cx="2342104" cy="1089849"/>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0"/>
              </a:spcBef>
              <a:spcAft>
                <a:spcPts val="0"/>
              </a:spcAft>
              <a:buSzPts val="1800"/>
              <a:buNone/>
            </a:pPr>
            <a:r>
              <a:rPr lang="en-US" sz="1300"/>
              <a:t>Jessie Sloan</a:t>
            </a:r>
            <a:endParaRPr/>
          </a:p>
          <a:p>
            <a:pPr marL="457200" lvl="0" indent="-228600" algn="l" rtl="0">
              <a:lnSpc>
                <a:spcPct val="100000"/>
              </a:lnSpc>
              <a:spcBef>
                <a:spcPts val="0"/>
              </a:spcBef>
              <a:spcAft>
                <a:spcPts val="0"/>
              </a:spcAft>
              <a:buSzPts val="1800"/>
              <a:buNone/>
            </a:pPr>
            <a:r>
              <a:rPr lang="en-US" sz="1300"/>
              <a:t>CTE Data Consultant</a:t>
            </a:r>
            <a:endParaRPr sz="1300"/>
          </a:p>
          <a:p>
            <a:pPr marL="457200" lvl="0" indent="-228600" algn="l" rtl="0">
              <a:lnSpc>
                <a:spcPct val="100000"/>
              </a:lnSpc>
              <a:spcBef>
                <a:spcPts val="0"/>
              </a:spcBef>
              <a:spcAft>
                <a:spcPts val="0"/>
              </a:spcAft>
              <a:buClr>
                <a:schemeClr val="dk1"/>
              </a:buClr>
              <a:buSzPts val="1800"/>
              <a:buNone/>
            </a:pPr>
            <a:r>
              <a:rPr lang="en-US" sz="1300" u="sng">
                <a:solidFill>
                  <a:schemeClr val="hlink"/>
                </a:solidFill>
                <a:hlinkClick r:id="rId4"/>
              </a:rPr>
              <a:t>jessica.sloan@dpi.wi.gov</a:t>
            </a:r>
            <a:endParaRPr/>
          </a:p>
          <a:p>
            <a:pPr marL="457200" lvl="0" indent="-228600" algn="l" rtl="0">
              <a:lnSpc>
                <a:spcPct val="100000"/>
              </a:lnSpc>
              <a:spcBef>
                <a:spcPts val="0"/>
              </a:spcBef>
              <a:spcAft>
                <a:spcPts val="0"/>
              </a:spcAft>
              <a:buClr>
                <a:schemeClr val="dk1"/>
              </a:buClr>
              <a:buSzPts val="1800"/>
              <a:buNone/>
            </a:pPr>
            <a:r>
              <a:rPr lang="en-US" sz="1300"/>
              <a:t>March 2024</a:t>
            </a:r>
            <a:endParaRPr/>
          </a:p>
          <a:p>
            <a:pPr marL="0" lvl="0" indent="0" algn="l" rtl="0">
              <a:lnSpc>
                <a:spcPct val="89681"/>
              </a:lnSpc>
              <a:spcBef>
                <a:spcPts val="0"/>
              </a:spcBef>
              <a:spcAft>
                <a:spcPts val="0"/>
              </a:spcAft>
              <a:buSzPts val="1318"/>
              <a:buNone/>
            </a:pPr>
            <a:endParaRPr sz="130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2053332481a_0_11"/>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Organizing Data</a:t>
            </a:r>
            <a:endParaRPr/>
          </a:p>
        </p:txBody>
      </p:sp>
      <p:sp>
        <p:nvSpPr>
          <p:cNvPr id="108" name="Google Shape;108;g2053332481a_0_11"/>
          <p:cNvSpPr txBox="1"/>
          <p:nvPr/>
        </p:nvSpPr>
        <p:spPr>
          <a:xfrm>
            <a:off x="467833" y="922731"/>
            <a:ext cx="8414142" cy="3862566"/>
          </a:xfrm>
          <a:prstGeom prst="rect">
            <a:avLst/>
          </a:prstGeom>
          <a:noFill/>
          <a:ln>
            <a:noFill/>
          </a:ln>
        </p:spPr>
        <p:txBody>
          <a:bodyPr spcFirstLastPara="1" wrap="square" lIns="91425" tIns="91425" rIns="91425" bIns="91425" anchor="t" anchorCtr="0">
            <a:spAutoFit/>
          </a:bodyPr>
          <a:lstStyle/>
          <a:p>
            <a:pPr marL="164592" marR="0" lvl="0" indent="-164592" algn="l" rtl="0">
              <a:lnSpc>
                <a:spcPct val="100000"/>
              </a:lnSpc>
              <a:spcBef>
                <a:spcPts val="0"/>
              </a:spcBef>
              <a:spcAft>
                <a:spcPts val="180"/>
              </a:spcAft>
              <a:buClr>
                <a:srgbClr val="000000"/>
              </a:buClr>
              <a:buSzPts val="1400"/>
              <a:buFont typeface="Lato"/>
              <a:buAutoNum type="arabicPeriod"/>
            </a:pPr>
            <a:r>
              <a:rPr lang="en-US" sz="1600" b="1" i="0" u="none" strike="noStrike" cap="none" dirty="0">
                <a:solidFill>
                  <a:srgbClr val="000000"/>
                </a:solidFill>
                <a:latin typeface="Lato"/>
                <a:ea typeface="Lato"/>
                <a:cs typeface="Lato"/>
                <a:sym typeface="Lato"/>
              </a:rPr>
              <a:t>Create and record a method to organize CTE and Career Ed data.</a:t>
            </a:r>
            <a:endParaRPr sz="16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400"/>
              <a:buFont typeface="Lato"/>
              <a:buAutoNum type="arabicPeriod"/>
            </a:pPr>
            <a:r>
              <a:rPr lang="en-US" sz="1600" b="1" i="0" u="none" strike="noStrike" cap="none" dirty="0">
                <a:solidFill>
                  <a:srgbClr val="000000"/>
                </a:solidFill>
                <a:latin typeface="Lato"/>
                <a:ea typeface="Lato"/>
                <a:cs typeface="Lato"/>
                <a:sym typeface="Lato"/>
              </a:rPr>
              <a:t>Course Handbook - identify:</a:t>
            </a:r>
            <a:endParaRPr sz="1600" b="1"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AutoNum type="alphaLcPeriod"/>
            </a:pPr>
            <a:r>
              <a:rPr lang="en-US" sz="1600" b="1" i="0" u="none" strike="noStrike" cap="none" dirty="0">
                <a:solidFill>
                  <a:srgbClr val="000000"/>
                </a:solidFill>
                <a:latin typeface="Lato"/>
                <a:ea typeface="Lato"/>
                <a:cs typeface="Lato"/>
                <a:sym typeface="Lato"/>
              </a:rPr>
              <a:t>CTE, Advanced Placement, and International Baccalaureate - these all have specific Roster codes.</a:t>
            </a:r>
            <a:endParaRPr sz="1600" b="1"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AutoNum type="alphaLcPeriod"/>
            </a:pPr>
            <a:r>
              <a:rPr lang="en-US" sz="1600" b="1" i="0" u="none" strike="noStrike" cap="none" dirty="0">
                <a:solidFill>
                  <a:srgbClr val="000000"/>
                </a:solidFill>
                <a:latin typeface="Lato"/>
                <a:ea typeface="Lato"/>
                <a:cs typeface="Lato"/>
                <a:sym typeface="Lato"/>
              </a:rPr>
              <a:t>Dual Enrollment - identify all courses that offer high school and college credit - within the course setup, select the Dual Enrollment identifier (often a check box). Name the college.</a:t>
            </a:r>
            <a:endParaRPr sz="1600" b="1"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AutoNum type="alphaLcPeriod"/>
            </a:pPr>
            <a:r>
              <a:rPr lang="en-US" sz="1600" b="1" i="0" u="none" strike="noStrike" cap="none" dirty="0">
                <a:solidFill>
                  <a:srgbClr val="000000"/>
                </a:solidFill>
                <a:latin typeface="Lato"/>
                <a:ea typeface="Lato"/>
                <a:cs typeface="Lato"/>
                <a:sym typeface="Lato"/>
              </a:rPr>
              <a:t>Work-Based Learning - is there a course name or is it an assignment? Will student work release time earn a credit or not?</a:t>
            </a:r>
            <a:endParaRPr sz="1600" b="1"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AutoNum type="alphaLcPeriod"/>
            </a:pPr>
            <a:r>
              <a:rPr lang="en-US" sz="1600" b="1" i="0" u="none" strike="noStrike" cap="none" dirty="0">
                <a:solidFill>
                  <a:srgbClr val="000000"/>
                </a:solidFill>
                <a:latin typeface="Lato"/>
                <a:ea typeface="Lato"/>
                <a:cs typeface="Lato"/>
                <a:sym typeface="Lato"/>
              </a:rPr>
              <a:t>Industry Recognized Credentials - identify CTE courses that offer IRCs and name.</a:t>
            </a:r>
            <a:endParaRPr sz="16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400"/>
              <a:buFont typeface="Lato"/>
              <a:buAutoNum type="arabicPeriod"/>
            </a:pPr>
            <a:r>
              <a:rPr lang="en-US" sz="1600" b="1" i="0" u="none" strike="noStrike" cap="none" dirty="0">
                <a:solidFill>
                  <a:srgbClr val="000000"/>
                </a:solidFill>
                <a:latin typeface="Lato"/>
                <a:ea typeface="Lato"/>
                <a:cs typeface="Lato"/>
                <a:sym typeface="Lato"/>
              </a:rPr>
              <a:t>Are you collecting student lists from teachers or scheduling students into courses set up to record: </a:t>
            </a:r>
            <a:endParaRPr sz="1600" b="1"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AutoNum type="alphaLcPeriod"/>
            </a:pPr>
            <a:r>
              <a:rPr lang="en-US" sz="1600" b="1" i="0" u="none" strike="noStrike" cap="none" dirty="0">
                <a:solidFill>
                  <a:srgbClr val="000000"/>
                </a:solidFill>
                <a:latin typeface="Lato"/>
                <a:ea typeface="Lato"/>
                <a:cs typeface="Lato"/>
                <a:sym typeface="Lato"/>
              </a:rPr>
              <a:t>WBL </a:t>
            </a:r>
            <a:endParaRPr sz="1600" b="1"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AutoNum type="alphaLcPeriod"/>
            </a:pPr>
            <a:r>
              <a:rPr lang="en-US" sz="1600" b="1" i="0" u="none" strike="noStrike" cap="none" dirty="0">
                <a:solidFill>
                  <a:srgbClr val="000000"/>
                </a:solidFill>
                <a:latin typeface="Lato"/>
                <a:ea typeface="Lato"/>
                <a:cs typeface="Lato"/>
                <a:sym typeface="Lato"/>
              </a:rPr>
              <a:t>IRC </a:t>
            </a:r>
            <a:endParaRPr sz="1600" b="1" i="0" u="none" strike="noStrike" cap="none" dirty="0">
              <a:solidFill>
                <a:srgbClr val="000000"/>
              </a:solidFill>
              <a:latin typeface="Lato"/>
              <a:ea typeface="Lato"/>
              <a:cs typeface="Lato"/>
              <a:sym typeface="Lato"/>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205bcfb76ed_0_3"/>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Course Handbook Example (1 of 2)</a:t>
            </a:r>
            <a:endParaRPr/>
          </a:p>
        </p:txBody>
      </p:sp>
      <p:sp>
        <p:nvSpPr>
          <p:cNvPr id="115" name="Google Shape;115;g205bcfb76ed_0_3"/>
          <p:cNvSpPr txBox="1"/>
          <p:nvPr/>
        </p:nvSpPr>
        <p:spPr>
          <a:xfrm>
            <a:off x="460744" y="1401900"/>
            <a:ext cx="8222512" cy="2339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Lato"/>
                <a:ea typeface="Lato"/>
                <a:cs typeface="Lato"/>
                <a:sym typeface="Lato"/>
              </a:rPr>
              <a:t>SMALL ENGINE REPAIR (3928)</a:t>
            </a:r>
            <a:endParaRPr sz="1400" b="1" i="0" u="none" strike="noStrike" cap="none">
              <a:solidFill>
                <a:srgbClr val="000000"/>
              </a:solidFill>
              <a:latin typeface="Lato"/>
              <a:ea typeface="Lato"/>
              <a:cs typeface="Lato"/>
              <a:sym typeface="Lato"/>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Lato"/>
                <a:ea typeface="Lato"/>
                <a:cs typeface="Lato"/>
                <a:sym typeface="Lato"/>
              </a:rPr>
              <a:t>Grade Level:</a:t>
            </a:r>
            <a:r>
              <a:rPr lang="en-US" sz="1400" b="0" i="0" u="none" strike="noStrike" cap="none">
                <a:solidFill>
                  <a:srgbClr val="000000"/>
                </a:solidFill>
                <a:latin typeface="Lato"/>
                <a:ea typeface="Lato"/>
                <a:cs typeface="Lato"/>
                <a:sym typeface="Lato"/>
              </a:rPr>
              <a:t> 10-12</a:t>
            </a:r>
            <a:endParaRPr sz="1400" b="0" i="0" u="none" strike="noStrike" cap="none">
              <a:solidFill>
                <a:srgbClr val="000000"/>
              </a:solidFill>
              <a:latin typeface="Lato"/>
              <a:ea typeface="Lato"/>
              <a:cs typeface="Lato"/>
              <a:sym typeface="Lato"/>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Lato"/>
                <a:ea typeface="Lato"/>
                <a:cs typeface="Lato"/>
                <a:sym typeface="Lato"/>
              </a:rPr>
              <a:t>High School Credit:</a:t>
            </a:r>
            <a:r>
              <a:rPr lang="en-US" sz="1400" b="0" i="0" u="none" strike="noStrike" cap="none">
                <a:solidFill>
                  <a:srgbClr val="000000"/>
                </a:solidFill>
                <a:latin typeface="Lato"/>
                <a:ea typeface="Lato"/>
                <a:cs typeface="Lato"/>
                <a:sym typeface="Lato"/>
              </a:rPr>
              <a:t> 1</a:t>
            </a:r>
            <a:endParaRPr sz="1400" b="0" i="0" u="none" strike="noStrike" cap="none">
              <a:solidFill>
                <a:srgbClr val="000000"/>
              </a:solidFill>
              <a:latin typeface="Lato"/>
              <a:ea typeface="Lato"/>
              <a:cs typeface="Lato"/>
              <a:sym typeface="Lato"/>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Lato"/>
                <a:ea typeface="Lato"/>
                <a:cs typeface="Lato"/>
                <a:sym typeface="Lato"/>
              </a:rPr>
              <a:t>Dual Enrollment: </a:t>
            </a:r>
            <a:r>
              <a:rPr lang="en-US" sz="1400" b="0" i="0" u="none" strike="noStrike" cap="none">
                <a:solidFill>
                  <a:srgbClr val="000000"/>
                </a:solidFill>
                <a:latin typeface="Lato"/>
                <a:ea typeface="Lato"/>
                <a:cs typeface="Lato"/>
                <a:sym typeface="Lato"/>
              </a:rPr>
              <a:t>WI Technical College</a:t>
            </a:r>
            <a:endParaRPr sz="1400" b="0" i="0" u="none" strike="noStrike" cap="none">
              <a:solidFill>
                <a:srgbClr val="000000"/>
              </a:solidFill>
              <a:latin typeface="Lato"/>
              <a:ea typeface="Lato"/>
              <a:cs typeface="Lato"/>
              <a:sym typeface="Lato"/>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Lato"/>
                <a:ea typeface="Lato"/>
                <a:cs typeface="Lato"/>
                <a:sym typeface="Lato"/>
              </a:rPr>
              <a:t>Advanced Placement</a:t>
            </a:r>
            <a:r>
              <a:rPr lang="en-US" sz="1400" b="0" i="0" u="none" strike="noStrike" cap="none">
                <a:solidFill>
                  <a:srgbClr val="000000"/>
                </a:solidFill>
                <a:latin typeface="Lato"/>
                <a:ea typeface="Lato"/>
                <a:cs typeface="Lato"/>
                <a:sym typeface="Lato"/>
              </a:rPr>
              <a:t>: No</a:t>
            </a:r>
            <a:endParaRPr sz="1400" b="0" i="0" u="none" strike="noStrike" cap="none">
              <a:solidFill>
                <a:srgbClr val="000000"/>
              </a:solidFill>
              <a:latin typeface="Lato"/>
              <a:ea typeface="Lato"/>
              <a:cs typeface="Lato"/>
              <a:sym typeface="Lato"/>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Lato"/>
                <a:ea typeface="Lato"/>
                <a:cs typeface="Lato"/>
                <a:sym typeface="Lato"/>
              </a:rPr>
              <a:t>Industry Recognized Credential: </a:t>
            </a:r>
            <a:r>
              <a:rPr lang="en-US" sz="1400" b="0" i="0" u="none" strike="noStrike" cap="none">
                <a:solidFill>
                  <a:srgbClr val="000000"/>
                </a:solidFill>
                <a:latin typeface="Lato"/>
                <a:ea typeface="Lato"/>
                <a:cs typeface="Lato"/>
                <a:sym typeface="Lato"/>
              </a:rPr>
              <a:t>Small Engine Repair Certificate, (Certification Organization)</a:t>
            </a:r>
            <a:endParaRPr sz="1400" b="0" i="0" u="none" strike="noStrike" cap="none">
              <a:solidFill>
                <a:srgbClr val="000000"/>
              </a:solidFill>
              <a:latin typeface="Lato"/>
              <a:ea typeface="Lato"/>
              <a:cs typeface="Lato"/>
              <a:sym typeface="Lato"/>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Lato"/>
                <a:ea typeface="Lato"/>
                <a:cs typeface="Lato"/>
                <a:sym typeface="Lato"/>
              </a:rPr>
              <a:t>Work-Based Learning:</a:t>
            </a:r>
            <a:r>
              <a:rPr lang="en-US" sz="1400" b="0" i="0" u="none" strike="noStrike" cap="none">
                <a:solidFill>
                  <a:srgbClr val="000000"/>
                </a:solidFill>
                <a:latin typeface="Lato"/>
                <a:ea typeface="Lato"/>
                <a:cs typeface="Lato"/>
                <a:sym typeface="Lato"/>
              </a:rPr>
              <a:t> No</a:t>
            </a:r>
            <a:endParaRPr sz="1400" b="0" i="0" u="none" strike="noStrike" cap="none">
              <a:solidFill>
                <a:srgbClr val="000000"/>
              </a:solidFill>
              <a:latin typeface="Lato"/>
              <a:ea typeface="Lato"/>
              <a:cs typeface="Lato"/>
              <a:sym typeface="Lato"/>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Lato"/>
                <a:ea typeface="Lato"/>
                <a:cs typeface="Lato"/>
                <a:sym typeface="Lato"/>
              </a:rPr>
              <a:t>Career Pathway (IAC): </a:t>
            </a:r>
            <a:r>
              <a:rPr lang="en-US" sz="1400" b="0" i="0" u="none" strike="noStrike" cap="none">
                <a:solidFill>
                  <a:srgbClr val="000000"/>
                </a:solidFill>
                <a:latin typeface="Lato"/>
                <a:ea typeface="Lato"/>
                <a:cs typeface="Lato"/>
                <a:sym typeface="Lato"/>
              </a:rPr>
              <a:t>Transportation, Distribution, and Logistics (14.01)</a:t>
            </a:r>
            <a:endParaRPr sz="1400" b="0" i="0" u="none" strike="noStrike" cap="none">
              <a:solidFill>
                <a:srgbClr val="000000"/>
              </a:solidFill>
              <a:latin typeface="Lato"/>
              <a:ea typeface="Lato"/>
              <a:cs typeface="Lato"/>
              <a:sym typeface="Lato"/>
            </a:endParaRPr>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Lato"/>
                <a:ea typeface="Lato"/>
                <a:cs typeface="Lato"/>
                <a:sym typeface="Lato"/>
              </a:rPr>
              <a:t>Description: </a:t>
            </a:r>
            <a:r>
              <a:rPr lang="en-US" sz="1400" b="0" i="0" u="none" strike="noStrike" cap="none">
                <a:solidFill>
                  <a:srgbClr val="000000"/>
                </a:solidFill>
                <a:latin typeface="Lato"/>
                <a:ea typeface="Lato"/>
                <a:cs typeface="Lato"/>
                <a:sym typeface="Lato"/>
              </a:rPr>
              <a:t>Topics covered include: 4 cycle theory and engine operation, engine construction and repair, fuel systems, lubrication systems, cooling systems and more.</a:t>
            </a:r>
            <a:endParaRPr sz="1400" b="0" i="0" u="none" strike="noStrike" cap="none">
              <a:solidFill>
                <a:srgbClr val="000000"/>
              </a:solidFill>
              <a:latin typeface="Lato"/>
              <a:ea typeface="Lato"/>
              <a:cs typeface="Lato"/>
              <a:sym typeface="Lato"/>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1f27ea0bfca_0_5"/>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Course Handbook Example (2 of 2)</a:t>
            </a:r>
            <a:endParaRPr/>
          </a:p>
        </p:txBody>
      </p:sp>
      <p:graphicFrame>
        <p:nvGraphicFramePr>
          <p:cNvPr id="122" name="Google Shape;122;g1f27ea0bfca_0_5"/>
          <p:cNvGraphicFramePr/>
          <p:nvPr/>
        </p:nvGraphicFramePr>
        <p:xfrm>
          <a:off x="290145" y="1145627"/>
          <a:ext cx="8627600" cy="2920450"/>
        </p:xfrm>
        <a:graphic>
          <a:graphicData uri="http://schemas.openxmlformats.org/drawingml/2006/table">
            <a:tbl>
              <a:tblPr firstRow="1">
                <a:noFill/>
                <a:tableStyleId>{9361AA43-B2CD-42BA-AE29-013F138E5271}</a:tableStyleId>
              </a:tblPr>
              <a:tblGrid>
                <a:gridCol w="706900">
                  <a:extLst>
                    <a:ext uri="{9D8B030D-6E8A-4147-A177-3AD203B41FA5}">
                      <a16:colId xmlns:a16="http://schemas.microsoft.com/office/drawing/2014/main" val="20000"/>
                    </a:ext>
                  </a:extLst>
                </a:gridCol>
                <a:gridCol w="1721025">
                  <a:extLst>
                    <a:ext uri="{9D8B030D-6E8A-4147-A177-3AD203B41FA5}">
                      <a16:colId xmlns:a16="http://schemas.microsoft.com/office/drawing/2014/main" val="20001"/>
                    </a:ext>
                  </a:extLst>
                </a:gridCol>
                <a:gridCol w="382850">
                  <a:extLst>
                    <a:ext uri="{9D8B030D-6E8A-4147-A177-3AD203B41FA5}">
                      <a16:colId xmlns:a16="http://schemas.microsoft.com/office/drawing/2014/main" val="20002"/>
                    </a:ext>
                  </a:extLst>
                </a:gridCol>
                <a:gridCol w="382850">
                  <a:extLst>
                    <a:ext uri="{9D8B030D-6E8A-4147-A177-3AD203B41FA5}">
                      <a16:colId xmlns:a16="http://schemas.microsoft.com/office/drawing/2014/main" val="20003"/>
                    </a:ext>
                  </a:extLst>
                </a:gridCol>
                <a:gridCol w="382850">
                  <a:extLst>
                    <a:ext uri="{9D8B030D-6E8A-4147-A177-3AD203B41FA5}">
                      <a16:colId xmlns:a16="http://schemas.microsoft.com/office/drawing/2014/main" val="20004"/>
                    </a:ext>
                  </a:extLst>
                </a:gridCol>
                <a:gridCol w="382850">
                  <a:extLst>
                    <a:ext uri="{9D8B030D-6E8A-4147-A177-3AD203B41FA5}">
                      <a16:colId xmlns:a16="http://schemas.microsoft.com/office/drawing/2014/main" val="20005"/>
                    </a:ext>
                  </a:extLst>
                </a:gridCol>
                <a:gridCol w="443750">
                  <a:extLst>
                    <a:ext uri="{9D8B030D-6E8A-4147-A177-3AD203B41FA5}">
                      <a16:colId xmlns:a16="http://schemas.microsoft.com/office/drawing/2014/main" val="20006"/>
                    </a:ext>
                  </a:extLst>
                </a:gridCol>
                <a:gridCol w="474375">
                  <a:extLst>
                    <a:ext uri="{9D8B030D-6E8A-4147-A177-3AD203B41FA5}">
                      <a16:colId xmlns:a16="http://schemas.microsoft.com/office/drawing/2014/main" val="20007"/>
                    </a:ext>
                  </a:extLst>
                </a:gridCol>
                <a:gridCol w="559200">
                  <a:extLst>
                    <a:ext uri="{9D8B030D-6E8A-4147-A177-3AD203B41FA5}">
                      <a16:colId xmlns:a16="http://schemas.microsoft.com/office/drawing/2014/main" val="20008"/>
                    </a:ext>
                  </a:extLst>
                </a:gridCol>
                <a:gridCol w="634975">
                  <a:extLst>
                    <a:ext uri="{9D8B030D-6E8A-4147-A177-3AD203B41FA5}">
                      <a16:colId xmlns:a16="http://schemas.microsoft.com/office/drawing/2014/main" val="20009"/>
                    </a:ext>
                  </a:extLst>
                </a:gridCol>
                <a:gridCol w="2555975">
                  <a:extLst>
                    <a:ext uri="{9D8B030D-6E8A-4147-A177-3AD203B41FA5}">
                      <a16:colId xmlns:a16="http://schemas.microsoft.com/office/drawing/2014/main" val="20010"/>
                    </a:ext>
                  </a:extLst>
                </a:gridCol>
              </a:tblGrid>
              <a:tr h="41000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a:latin typeface="Lato"/>
                          <a:ea typeface="Lato"/>
                          <a:cs typeface="Lato"/>
                          <a:sym typeface="Lato"/>
                        </a:rPr>
                        <a:t>Roster Code</a:t>
                      </a:r>
                      <a:endParaRPr sz="1100" b="1"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a:latin typeface="Lato"/>
                          <a:ea typeface="Lato"/>
                          <a:cs typeface="Lato"/>
                          <a:sym typeface="Lato"/>
                        </a:rPr>
                        <a:t>Course</a:t>
                      </a:r>
                      <a:endParaRPr sz="1100" b="1"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a:latin typeface="Lato"/>
                          <a:ea typeface="Lato"/>
                          <a:cs typeface="Lato"/>
                          <a:sym typeface="Lato"/>
                        </a:rPr>
                        <a:t>9</a:t>
                      </a:r>
                      <a:endParaRPr sz="1100" b="1"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a:latin typeface="Lato"/>
                          <a:ea typeface="Lato"/>
                          <a:cs typeface="Lato"/>
                          <a:sym typeface="Lato"/>
                        </a:rPr>
                        <a:t>10</a:t>
                      </a:r>
                      <a:endParaRPr sz="1100" b="1"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a:latin typeface="Lato"/>
                          <a:ea typeface="Lato"/>
                          <a:cs typeface="Lato"/>
                          <a:sym typeface="Lato"/>
                        </a:rPr>
                        <a:t>11</a:t>
                      </a:r>
                      <a:endParaRPr sz="1100" b="1"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a:latin typeface="Lato"/>
                          <a:ea typeface="Lato"/>
                          <a:cs typeface="Lato"/>
                          <a:sym typeface="Lato"/>
                        </a:rPr>
                        <a:t>12</a:t>
                      </a:r>
                      <a:endParaRPr sz="1100" b="1"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a:latin typeface="Lato"/>
                          <a:ea typeface="Lato"/>
                          <a:cs typeface="Lato"/>
                          <a:sym typeface="Lato"/>
                        </a:rPr>
                        <a:t>DE</a:t>
                      </a:r>
                      <a:endParaRPr sz="1100" b="1"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a:latin typeface="Lato"/>
                          <a:ea typeface="Lato"/>
                          <a:cs typeface="Lato"/>
                          <a:sym typeface="Lato"/>
                        </a:rPr>
                        <a:t>IRC</a:t>
                      </a:r>
                      <a:endParaRPr sz="1100" b="1"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a:latin typeface="Lato"/>
                          <a:ea typeface="Lato"/>
                          <a:cs typeface="Lato"/>
                          <a:sym typeface="Lato"/>
                        </a:rPr>
                        <a:t>WBL</a:t>
                      </a:r>
                      <a:endParaRPr sz="1100" b="1"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a:latin typeface="Lato"/>
                          <a:ea typeface="Lato"/>
                          <a:cs typeface="Lato"/>
                          <a:sym typeface="Lato"/>
                        </a:rPr>
                        <a:t>IAC</a:t>
                      </a:r>
                      <a:endParaRPr sz="1100" b="1"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a:latin typeface="Lato"/>
                          <a:ea typeface="Lato"/>
                          <a:cs typeface="Lato"/>
                          <a:sym typeface="Lato"/>
                        </a:rPr>
                        <a:t>CTE Career Pathway Type/Cluster Title</a:t>
                      </a:r>
                      <a:endParaRPr sz="1100" b="1"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31050">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3928</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Small Engine</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14.01</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Transportation, Distribution, and Logistics</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519025">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3882</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dirty="0">
                          <a:latin typeface="Lato"/>
                          <a:ea typeface="Lato"/>
                          <a:cs typeface="Lato"/>
                          <a:sym typeface="Lato"/>
                        </a:rPr>
                        <a:t>Power &amp; Energy</a:t>
                      </a:r>
                      <a:endParaRPr sz="1100" b="0" u="none" strike="noStrike" cap="none" dirty="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14.01</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Transportation, Distribution, and Logistics</a:t>
                      </a:r>
                      <a:endParaRPr sz="1100" b="0" u="none" strike="noStrike" cap="none">
                        <a:latin typeface="Lato"/>
                        <a:ea typeface="Lato"/>
                        <a:cs typeface="Lato"/>
                        <a:sym typeface="Lato"/>
                      </a:endParaRPr>
                    </a:p>
                    <a:p>
                      <a:pPr marL="0" marR="0" lvl="0" indent="0" algn="l" rtl="0">
                        <a:lnSpc>
                          <a:spcPct val="100000"/>
                        </a:lnSpc>
                        <a:spcBef>
                          <a:spcPts val="0"/>
                        </a:spcBef>
                        <a:spcAft>
                          <a:spcPts val="0"/>
                        </a:spcAft>
                        <a:buClr>
                          <a:srgbClr val="000000"/>
                        </a:buClr>
                        <a:buSzPts val="1100"/>
                        <a:buFont typeface="Arial"/>
                        <a:buNone/>
                      </a:pP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542750">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4887</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Woodworking I</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46.02</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Architecture and Construction</a:t>
                      </a:r>
                      <a:endParaRPr sz="1100" b="0" u="none" strike="noStrike" cap="none">
                        <a:latin typeface="Lato"/>
                        <a:ea typeface="Lato"/>
                        <a:cs typeface="Lato"/>
                        <a:sym typeface="Lato"/>
                      </a:endParaRPr>
                    </a:p>
                    <a:p>
                      <a:pPr marL="0" marR="0" lvl="0" indent="0" algn="l" rtl="0">
                        <a:lnSpc>
                          <a:spcPct val="100000"/>
                        </a:lnSpc>
                        <a:spcBef>
                          <a:spcPts val="0"/>
                        </a:spcBef>
                        <a:spcAft>
                          <a:spcPts val="0"/>
                        </a:spcAft>
                        <a:buClr>
                          <a:srgbClr val="000000"/>
                        </a:buClr>
                        <a:buSzPts val="1100"/>
                        <a:buFont typeface="Arial"/>
                        <a:buNone/>
                      </a:pP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542750">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4892</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Woodworking II</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x</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a:latin typeface="Lato"/>
                          <a:ea typeface="Lato"/>
                          <a:cs typeface="Lato"/>
                          <a:sym typeface="Lato"/>
                        </a:rPr>
                        <a:t>46.02</a:t>
                      </a:r>
                      <a:endParaRPr sz="1100" b="0" u="none" strike="noStrike" cap="none">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100" b="0" u="none" strike="noStrike" cap="none" dirty="0">
                          <a:latin typeface="Lato"/>
                          <a:ea typeface="Lato"/>
                          <a:cs typeface="Lato"/>
                          <a:sym typeface="Lato"/>
                        </a:rPr>
                        <a:t>Architecture and Construction</a:t>
                      </a:r>
                      <a:endParaRPr sz="1100" b="0" u="none" strike="noStrike" cap="none" dirty="0">
                        <a:latin typeface="Lato"/>
                        <a:ea typeface="Lato"/>
                        <a:cs typeface="Lato"/>
                        <a:sym typeface="Lato"/>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123" name="Google Shape;123;g1f27ea0bfca_0_5"/>
          <p:cNvSpPr txBox="1"/>
          <p:nvPr/>
        </p:nvSpPr>
        <p:spPr>
          <a:xfrm>
            <a:off x="2694917" y="4161315"/>
            <a:ext cx="4250700" cy="4002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Lato"/>
                <a:ea typeface="Lato"/>
                <a:cs typeface="Lato"/>
                <a:sym typeface="Lato"/>
              </a:rPr>
              <a:t>Will need to identify specific DE, IRC, WBL types</a:t>
            </a:r>
            <a:endParaRPr sz="1400" b="1" i="0" u="none" strike="noStrike" cap="none">
              <a:solidFill>
                <a:srgbClr val="000000"/>
              </a:solidFill>
              <a:latin typeface="Lato"/>
              <a:ea typeface="Lato"/>
              <a:cs typeface="Lato"/>
              <a:sym typeface="Lato"/>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205bcfb76ed_0_11"/>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Example of Organization</a:t>
            </a:r>
            <a:endParaRPr/>
          </a:p>
        </p:txBody>
      </p:sp>
      <p:sp>
        <p:nvSpPr>
          <p:cNvPr id="130" name="Google Shape;130;g205bcfb76ed_0_11"/>
          <p:cNvSpPr txBox="1"/>
          <p:nvPr/>
        </p:nvSpPr>
        <p:spPr>
          <a:xfrm>
            <a:off x="1643575" y="882250"/>
            <a:ext cx="1298100" cy="384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a:solidFill>
                  <a:srgbClr val="000000"/>
                </a:solidFill>
                <a:latin typeface="Lato"/>
                <a:ea typeface="Lato"/>
                <a:cs typeface="Lato"/>
                <a:sym typeface="Lato"/>
              </a:rPr>
              <a:t>Course Level</a:t>
            </a:r>
            <a:endParaRPr sz="1300" b="1" i="0" u="none" strike="noStrike" cap="none">
              <a:solidFill>
                <a:srgbClr val="000000"/>
              </a:solidFill>
              <a:latin typeface="Lato"/>
              <a:ea typeface="Lato"/>
              <a:cs typeface="Lato"/>
              <a:sym typeface="Lato"/>
            </a:endParaRPr>
          </a:p>
        </p:txBody>
      </p:sp>
      <p:grpSp>
        <p:nvGrpSpPr>
          <p:cNvPr id="131" name="Google Shape;131;g205bcfb76ed_0_11" descr="Image - screenshot"/>
          <p:cNvGrpSpPr/>
          <p:nvPr/>
        </p:nvGrpSpPr>
        <p:grpSpPr>
          <a:xfrm>
            <a:off x="473175" y="1172875"/>
            <a:ext cx="3884700" cy="3153600"/>
            <a:chOff x="473175" y="1214900"/>
            <a:chExt cx="3884700" cy="3153600"/>
          </a:xfrm>
        </p:grpSpPr>
        <p:sp>
          <p:nvSpPr>
            <p:cNvPr id="132" name="Google Shape;132;g205bcfb76ed_0_11"/>
            <p:cNvSpPr txBox="1"/>
            <p:nvPr/>
          </p:nvSpPr>
          <p:spPr>
            <a:xfrm>
              <a:off x="473175" y="1214900"/>
              <a:ext cx="3884700" cy="3540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Lato"/>
                  <a:ea typeface="Lato"/>
                  <a:cs typeface="Lato"/>
                  <a:sym typeface="Lato"/>
                </a:rPr>
                <a:t>23.24 Course Master created - winter 2023</a:t>
              </a:r>
              <a:endParaRPr sz="1100" b="0" i="0" u="none" strike="noStrike" cap="none">
                <a:solidFill>
                  <a:srgbClr val="000000"/>
                </a:solidFill>
                <a:latin typeface="Lato"/>
                <a:ea typeface="Lato"/>
                <a:cs typeface="Lato"/>
                <a:sym typeface="Lato"/>
              </a:endParaRPr>
            </a:p>
          </p:txBody>
        </p:sp>
        <p:sp>
          <p:nvSpPr>
            <p:cNvPr id="133" name="Google Shape;133;g205bcfb76ed_0_11"/>
            <p:cNvSpPr txBox="1"/>
            <p:nvPr/>
          </p:nvSpPr>
          <p:spPr>
            <a:xfrm>
              <a:off x="473175" y="1568900"/>
              <a:ext cx="3884700" cy="12006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Lato"/>
                  <a:ea typeface="Lato"/>
                  <a:cs typeface="Lato"/>
                  <a:sym typeface="Lato"/>
                </a:rPr>
                <a:t>Identify in the course setup: </a:t>
              </a:r>
              <a:endParaRPr sz="1100" b="0" i="0" u="none" strike="noStrike" cap="none">
                <a:solidFill>
                  <a:srgbClr val="000000"/>
                </a:solidFill>
                <a:latin typeface="Lato"/>
                <a:ea typeface="Lato"/>
                <a:cs typeface="Lato"/>
                <a:sym typeface="Lato"/>
              </a:endParaRPr>
            </a:p>
            <a:p>
              <a:pPr marL="457200" marR="0" lvl="0" indent="-298450" algn="l" rtl="0">
                <a:lnSpc>
                  <a:spcPct val="100000"/>
                </a:lnSpc>
                <a:spcBef>
                  <a:spcPts val="0"/>
                </a:spcBef>
                <a:spcAft>
                  <a:spcPts val="0"/>
                </a:spcAft>
                <a:buClr>
                  <a:srgbClr val="000000"/>
                </a:buClr>
                <a:buSzPts val="1100"/>
                <a:buFont typeface="Lato"/>
                <a:buChar char="●"/>
              </a:pPr>
              <a:r>
                <a:rPr lang="en-US" sz="1100" b="0" i="0" u="none" strike="noStrike" cap="none">
                  <a:solidFill>
                    <a:srgbClr val="000000"/>
                  </a:solidFill>
                  <a:latin typeface="Lato"/>
                  <a:ea typeface="Lato"/>
                  <a:cs typeface="Lato"/>
                  <a:sym typeface="Lato"/>
                </a:rPr>
                <a:t>Dual Enrollment, </a:t>
              </a:r>
              <a:endParaRPr sz="1100" b="0" i="0" u="none" strike="noStrike" cap="none">
                <a:solidFill>
                  <a:srgbClr val="000000"/>
                </a:solidFill>
                <a:latin typeface="Lato"/>
                <a:ea typeface="Lato"/>
                <a:cs typeface="Lato"/>
                <a:sym typeface="Lato"/>
              </a:endParaRPr>
            </a:p>
            <a:p>
              <a:pPr marL="457200" marR="0" lvl="0" indent="-298450" algn="l" rtl="0">
                <a:lnSpc>
                  <a:spcPct val="100000"/>
                </a:lnSpc>
                <a:spcBef>
                  <a:spcPts val="0"/>
                </a:spcBef>
                <a:spcAft>
                  <a:spcPts val="0"/>
                </a:spcAft>
                <a:buClr>
                  <a:srgbClr val="000000"/>
                </a:buClr>
                <a:buSzPts val="1100"/>
                <a:buFont typeface="Lato"/>
                <a:buChar char="●"/>
              </a:pPr>
              <a:r>
                <a:rPr lang="en-US" sz="1100" b="0" i="0" u="none" strike="noStrike" cap="none">
                  <a:solidFill>
                    <a:srgbClr val="000000"/>
                  </a:solidFill>
                  <a:latin typeface="Lato"/>
                  <a:ea typeface="Lato"/>
                  <a:cs typeface="Lato"/>
                  <a:sym typeface="Lato"/>
                </a:rPr>
                <a:t>Advanced Placement,</a:t>
              </a:r>
              <a:endParaRPr sz="1100" b="0" i="0" u="none" strike="noStrike" cap="none">
                <a:solidFill>
                  <a:srgbClr val="000000"/>
                </a:solidFill>
                <a:latin typeface="Lato"/>
                <a:ea typeface="Lato"/>
                <a:cs typeface="Lato"/>
                <a:sym typeface="Lato"/>
              </a:endParaRPr>
            </a:p>
            <a:p>
              <a:pPr marL="457200" marR="0" lvl="0" indent="-298450" algn="l" rtl="0">
                <a:lnSpc>
                  <a:spcPct val="100000"/>
                </a:lnSpc>
                <a:spcBef>
                  <a:spcPts val="0"/>
                </a:spcBef>
                <a:spcAft>
                  <a:spcPts val="0"/>
                </a:spcAft>
                <a:buClr>
                  <a:srgbClr val="000000"/>
                </a:buClr>
                <a:buSzPts val="1100"/>
                <a:buFont typeface="Lato"/>
                <a:buChar char="●"/>
              </a:pPr>
              <a:r>
                <a:rPr lang="en-US" sz="1100" b="0" i="0" u="none" strike="noStrike" cap="none">
                  <a:solidFill>
                    <a:srgbClr val="000000"/>
                  </a:solidFill>
                  <a:latin typeface="Lato"/>
                  <a:ea typeface="Lato"/>
                  <a:cs typeface="Lato"/>
                  <a:sym typeface="Lato"/>
                </a:rPr>
                <a:t>International Baccalaureate, </a:t>
              </a:r>
              <a:endParaRPr sz="1100" b="0" i="0" u="none" strike="noStrike" cap="none">
                <a:solidFill>
                  <a:srgbClr val="000000"/>
                </a:solidFill>
                <a:latin typeface="Lato"/>
                <a:ea typeface="Lato"/>
                <a:cs typeface="Lato"/>
                <a:sym typeface="Lato"/>
              </a:endParaRPr>
            </a:p>
            <a:p>
              <a:pPr marL="457200" marR="0" lvl="0" indent="-298450" algn="l" rtl="0">
                <a:lnSpc>
                  <a:spcPct val="100000"/>
                </a:lnSpc>
                <a:spcBef>
                  <a:spcPts val="0"/>
                </a:spcBef>
                <a:spcAft>
                  <a:spcPts val="0"/>
                </a:spcAft>
                <a:buClr>
                  <a:srgbClr val="000000"/>
                </a:buClr>
                <a:buSzPts val="1100"/>
                <a:buFont typeface="Lato"/>
                <a:buChar char="●"/>
              </a:pPr>
              <a:r>
                <a:rPr lang="en-US" sz="1100" b="0" i="0" u="none" strike="noStrike" cap="none">
                  <a:solidFill>
                    <a:srgbClr val="000000"/>
                  </a:solidFill>
                  <a:latin typeface="Lato"/>
                  <a:ea typeface="Lato"/>
                  <a:cs typeface="Lato"/>
                  <a:sym typeface="Lato"/>
                </a:rPr>
                <a:t>Industry Recognized Credential</a:t>
              </a:r>
              <a:endParaRPr sz="1100" b="0" i="0" u="none" strike="noStrike" cap="none">
                <a:solidFill>
                  <a:srgbClr val="000000"/>
                </a:solidFill>
                <a:latin typeface="Lato"/>
                <a:ea typeface="Lato"/>
                <a:cs typeface="Lato"/>
                <a:sym typeface="Lato"/>
              </a:endParaRPr>
            </a:p>
            <a:p>
              <a:pPr marL="457200" marR="0" lvl="0" indent="-298450" algn="l" rtl="0">
                <a:lnSpc>
                  <a:spcPct val="100000"/>
                </a:lnSpc>
                <a:spcBef>
                  <a:spcPts val="0"/>
                </a:spcBef>
                <a:spcAft>
                  <a:spcPts val="0"/>
                </a:spcAft>
                <a:buClr>
                  <a:srgbClr val="000000"/>
                </a:buClr>
                <a:buSzPts val="1100"/>
                <a:buFont typeface="Lato"/>
                <a:buChar char="●"/>
              </a:pPr>
              <a:r>
                <a:rPr lang="en-US" sz="1100" b="0" i="0" u="none" strike="noStrike" cap="none">
                  <a:solidFill>
                    <a:srgbClr val="000000"/>
                  </a:solidFill>
                  <a:latin typeface="Lato"/>
                  <a:ea typeface="Lato"/>
                  <a:cs typeface="Lato"/>
                  <a:sym typeface="Lato"/>
                </a:rPr>
                <a:t>Work-Based Learning</a:t>
              </a:r>
              <a:endParaRPr sz="1100" b="0" i="0" u="none" strike="noStrike" cap="none">
                <a:solidFill>
                  <a:srgbClr val="000000"/>
                </a:solidFill>
                <a:latin typeface="Lato"/>
                <a:ea typeface="Lato"/>
                <a:cs typeface="Lato"/>
                <a:sym typeface="Lato"/>
              </a:endParaRPr>
            </a:p>
          </p:txBody>
        </p:sp>
        <p:sp>
          <p:nvSpPr>
            <p:cNvPr id="134" name="Google Shape;134;g205bcfb76ed_0_11"/>
            <p:cNvSpPr txBox="1"/>
            <p:nvPr/>
          </p:nvSpPr>
          <p:spPr>
            <a:xfrm>
              <a:off x="473175" y="2779188"/>
              <a:ext cx="3884700" cy="3540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Lato"/>
                  <a:ea typeface="Lato"/>
                  <a:cs typeface="Lato"/>
                  <a:sym typeface="Lato"/>
                </a:rPr>
                <a:t>Schedule students into 23.24 SY</a:t>
              </a:r>
              <a:endParaRPr sz="1100" b="0" i="0" u="none" strike="noStrike" cap="none">
                <a:solidFill>
                  <a:srgbClr val="000000"/>
                </a:solidFill>
                <a:latin typeface="Lato"/>
                <a:ea typeface="Lato"/>
                <a:cs typeface="Lato"/>
                <a:sym typeface="Lato"/>
              </a:endParaRPr>
            </a:p>
          </p:txBody>
        </p:sp>
        <p:sp>
          <p:nvSpPr>
            <p:cNvPr id="135" name="Google Shape;135;g205bcfb76ed_0_11"/>
            <p:cNvSpPr txBox="1"/>
            <p:nvPr/>
          </p:nvSpPr>
          <p:spPr>
            <a:xfrm>
              <a:off x="473175" y="3142900"/>
              <a:ext cx="3884700" cy="692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Lato"/>
                  <a:ea typeface="Lato"/>
                  <a:cs typeface="Lato"/>
                  <a:sym typeface="Lato"/>
                </a:rPr>
                <a:t>23.24 SY - students take courses and are graded. The scheduled course will automatically update the student record, also known as Student Program Association.</a:t>
              </a:r>
              <a:endParaRPr sz="1100" b="0" i="0" u="none" strike="noStrike" cap="none">
                <a:solidFill>
                  <a:srgbClr val="000000"/>
                </a:solidFill>
                <a:latin typeface="Lato"/>
                <a:ea typeface="Lato"/>
                <a:cs typeface="Lato"/>
                <a:sym typeface="Lato"/>
              </a:endParaRPr>
            </a:p>
          </p:txBody>
        </p:sp>
        <p:sp>
          <p:nvSpPr>
            <p:cNvPr id="136" name="Google Shape;136;g205bcfb76ed_0_11"/>
            <p:cNvSpPr txBox="1"/>
            <p:nvPr/>
          </p:nvSpPr>
          <p:spPr>
            <a:xfrm>
              <a:off x="473175" y="3845300"/>
              <a:ext cx="3884700" cy="523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Lato"/>
                  <a:ea typeface="Lato"/>
                  <a:cs typeface="Lato"/>
                  <a:sym typeface="Lato"/>
                </a:rPr>
                <a:t>End of grading term - complete required Certificated Program Status Type for IRC and WBL (Certified).</a:t>
              </a:r>
              <a:endParaRPr sz="1100" b="0" i="0" u="none" strike="noStrike" cap="none">
                <a:solidFill>
                  <a:srgbClr val="000000"/>
                </a:solidFill>
                <a:latin typeface="Lato"/>
                <a:ea typeface="Lato"/>
                <a:cs typeface="Lato"/>
                <a:sym typeface="Lato"/>
              </a:endParaRPr>
            </a:p>
          </p:txBody>
        </p:sp>
      </p:grpSp>
      <p:sp>
        <p:nvSpPr>
          <p:cNvPr id="137" name="Google Shape;137;g205bcfb76ed_0_11"/>
          <p:cNvSpPr txBox="1"/>
          <p:nvPr/>
        </p:nvSpPr>
        <p:spPr>
          <a:xfrm>
            <a:off x="5896950" y="882250"/>
            <a:ext cx="1445700" cy="3849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a:solidFill>
                  <a:srgbClr val="000000"/>
                </a:solidFill>
                <a:latin typeface="Lato"/>
                <a:ea typeface="Lato"/>
                <a:cs typeface="Lato"/>
                <a:sym typeface="Lato"/>
              </a:rPr>
              <a:t>Student Level</a:t>
            </a:r>
            <a:endParaRPr sz="1300" b="1" i="0" u="none" strike="noStrike" cap="none">
              <a:solidFill>
                <a:srgbClr val="000000"/>
              </a:solidFill>
              <a:latin typeface="Lato"/>
              <a:ea typeface="Lato"/>
              <a:cs typeface="Lato"/>
              <a:sym typeface="Lato"/>
            </a:endParaRPr>
          </a:p>
        </p:txBody>
      </p:sp>
      <p:grpSp>
        <p:nvGrpSpPr>
          <p:cNvPr id="138" name="Google Shape;138;g205bcfb76ed_0_11" descr="Image - screenshot"/>
          <p:cNvGrpSpPr/>
          <p:nvPr/>
        </p:nvGrpSpPr>
        <p:grpSpPr>
          <a:xfrm>
            <a:off x="4572000" y="1172863"/>
            <a:ext cx="4270500" cy="3108912"/>
            <a:chOff x="4574175" y="1214888"/>
            <a:chExt cx="4270500" cy="3108912"/>
          </a:xfrm>
        </p:grpSpPr>
        <p:sp>
          <p:nvSpPr>
            <p:cNvPr id="139" name="Google Shape;139;g205bcfb76ed_0_11"/>
            <p:cNvSpPr txBox="1"/>
            <p:nvPr/>
          </p:nvSpPr>
          <p:spPr>
            <a:xfrm>
              <a:off x="4574175" y="1738100"/>
              <a:ext cx="4270500" cy="523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Lato"/>
                  <a:ea typeface="Lato"/>
                  <a:cs typeface="Lato"/>
                  <a:sym typeface="Lato"/>
                </a:rPr>
                <a:t>Collect Lists of Students and enter per Student - enter during the school year. Set a due date for teachers.</a:t>
              </a:r>
              <a:endParaRPr sz="1100" b="0" i="0" u="none" strike="noStrike" cap="none">
                <a:solidFill>
                  <a:srgbClr val="000000"/>
                </a:solidFill>
                <a:latin typeface="Lato"/>
                <a:ea typeface="Lato"/>
                <a:cs typeface="Lato"/>
                <a:sym typeface="Lato"/>
              </a:endParaRPr>
            </a:p>
          </p:txBody>
        </p:sp>
        <p:sp>
          <p:nvSpPr>
            <p:cNvPr id="140" name="Google Shape;140;g205bcfb76ed_0_11"/>
            <p:cNvSpPr txBox="1"/>
            <p:nvPr/>
          </p:nvSpPr>
          <p:spPr>
            <a:xfrm>
              <a:off x="4574175" y="1214888"/>
              <a:ext cx="4270500" cy="523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Lato"/>
                  <a:ea typeface="Lato"/>
                  <a:cs typeface="Lato"/>
                  <a:sym typeface="Lato"/>
                </a:rPr>
                <a:t>Student Program Association - individually identify data points per each student (courses are not setup to automatically add the data.)</a:t>
              </a:r>
              <a:endParaRPr sz="1100" b="0" i="0" u="none" strike="noStrike" cap="none">
                <a:solidFill>
                  <a:srgbClr val="000000"/>
                </a:solidFill>
                <a:latin typeface="Lato"/>
                <a:ea typeface="Lato"/>
                <a:cs typeface="Lato"/>
                <a:sym typeface="Lato"/>
              </a:endParaRPr>
            </a:p>
          </p:txBody>
        </p:sp>
        <p:sp>
          <p:nvSpPr>
            <p:cNvPr id="141" name="Google Shape;141;g205bcfb76ed_0_11"/>
            <p:cNvSpPr txBox="1"/>
            <p:nvPr/>
          </p:nvSpPr>
          <p:spPr>
            <a:xfrm>
              <a:off x="4574175" y="2261300"/>
              <a:ext cx="4270500" cy="15393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Lato"/>
                  <a:ea typeface="Lato"/>
                  <a:cs typeface="Lato"/>
                  <a:sym typeface="Lato"/>
                </a:rPr>
                <a:t>Within the student record of the SIS vendor, add Student Program Association for each student. Check with SIS vendor that this can be done for:</a:t>
              </a:r>
              <a:endParaRPr sz="1100" b="0" i="0" u="none" strike="noStrike" cap="none">
                <a:solidFill>
                  <a:srgbClr val="000000"/>
                </a:solidFill>
                <a:latin typeface="Lato"/>
                <a:ea typeface="Lato"/>
                <a:cs typeface="Lato"/>
                <a:sym typeface="Lato"/>
              </a:endParaRPr>
            </a:p>
            <a:p>
              <a:pPr marL="457200" marR="0" lvl="0" indent="-298450" algn="l" rtl="0">
                <a:lnSpc>
                  <a:spcPct val="100000"/>
                </a:lnSpc>
                <a:spcBef>
                  <a:spcPts val="0"/>
                </a:spcBef>
                <a:spcAft>
                  <a:spcPts val="0"/>
                </a:spcAft>
                <a:buClr>
                  <a:srgbClr val="000000"/>
                </a:buClr>
                <a:buSzPts val="1100"/>
                <a:buFont typeface="Lato"/>
                <a:buChar char="●"/>
              </a:pPr>
              <a:r>
                <a:rPr lang="en-US" sz="1100" b="0" i="0" u="none" strike="noStrike" cap="none">
                  <a:solidFill>
                    <a:srgbClr val="000000"/>
                  </a:solidFill>
                  <a:latin typeface="Lato"/>
                  <a:ea typeface="Lato"/>
                  <a:cs typeface="Lato"/>
                  <a:sym typeface="Lato"/>
                </a:rPr>
                <a:t>Dual Enrollment</a:t>
              </a:r>
              <a:endParaRPr sz="1100" b="0" i="0" u="none" strike="noStrike" cap="none">
                <a:solidFill>
                  <a:srgbClr val="000000"/>
                </a:solidFill>
                <a:latin typeface="Lato"/>
                <a:ea typeface="Lato"/>
                <a:cs typeface="Lato"/>
                <a:sym typeface="Lato"/>
              </a:endParaRPr>
            </a:p>
            <a:p>
              <a:pPr marL="457200" marR="0" lvl="0" indent="-298450" algn="l" rtl="0">
                <a:lnSpc>
                  <a:spcPct val="100000"/>
                </a:lnSpc>
                <a:spcBef>
                  <a:spcPts val="0"/>
                </a:spcBef>
                <a:spcAft>
                  <a:spcPts val="0"/>
                </a:spcAft>
                <a:buClr>
                  <a:srgbClr val="000000"/>
                </a:buClr>
                <a:buSzPts val="1100"/>
                <a:buFont typeface="Lato"/>
                <a:buChar char="●"/>
              </a:pPr>
              <a:r>
                <a:rPr lang="en-US" sz="1100" b="0" i="0" u="none" strike="noStrike" cap="none">
                  <a:solidFill>
                    <a:srgbClr val="000000"/>
                  </a:solidFill>
                  <a:latin typeface="Lato"/>
                  <a:ea typeface="Lato"/>
                  <a:cs typeface="Lato"/>
                  <a:sym typeface="Lato"/>
                </a:rPr>
                <a:t>Advanced Placement</a:t>
              </a:r>
              <a:endParaRPr sz="1100" b="0" i="0" u="none" strike="noStrike" cap="none">
                <a:solidFill>
                  <a:srgbClr val="000000"/>
                </a:solidFill>
                <a:latin typeface="Lato"/>
                <a:ea typeface="Lato"/>
                <a:cs typeface="Lato"/>
                <a:sym typeface="Lato"/>
              </a:endParaRPr>
            </a:p>
            <a:p>
              <a:pPr marL="457200" marR="0" lvl="0" indent="-298450" algn="l" rtl="0">
                <a:lnSpc>
                  <a:spcPct val="100000"/>
                </a:lnSpc>
                <a:spcBef>
                  <a:spcPts val="0"/>
                </a:spcBef>
                <a:spcAft>
                  <a:spcPts val="0"/>
                </a:spcAft>
                <a:buClr>
                  <a:srgbClr val="000000"/>
                </a:buClr>
                <a:buSzPts val="1100"/>
                <a:buFont typeface="Lato"/>
                <a:buChar char="●"/>
              </a:pPr>
              <a:r>
                <a:rPr lang="en-US" sz="1100" b="0" i="0" u="none" strike="noStrike" cap="none">
                  <a:solidFill>
                    <a:srgbClr val="000000"/>
                  </a:solidFill>
                  <a:latin typeface="Lato"/>
                  <a:ea typeface="Lato"/>
                  <a:cs typeface="Lato"/>
                  <a:sym typeface="Lato"/>
                </a:rPr>
                <a:t>International Baccalaureate</a:t>
              </a:r>
              <a:endParaRPr sz="1100" b="0" i="0" u="none" strike="noStrike" cap="none">
                <a:solidFill>
                  <a:srgbClr val="000000"/>
                </a:solidFill>
                <a:latin typeface="Lato"/>
                <a:ea typeface="Lato"/>
                <a:cs typeface="Lato"/>
                <a:sym typeface="Lato"/>
              </a:endParaRPr>
            </a:p>
            <a:p>
              <a:pPr marL="457200" marR="0" lvl="0" indent="-298450" algn="l" rtl="0">
                <a:lnSpc>
                  <a:spcPct val="100000"/>
                </a:lnSpc>
                <a:spcBef>
                  <a:spcPts val="0"/>
                </a:spcBef>
                <a:spcAft>
                  <a:spcPts val="0"/>
                </a:spcAft>
                <a:buClr>
                  <a:srgbClr val="000000"/>
                </a:buClr>
                <a:buSzPts val="1100"/>
                <a:buFont typeface="Lato"/>
                <a:buChar char="●"/>
              </a:pPr>
              <a:r>
                <a:rPr lang="en-US" sz="1100" b="0" i="0" u="none" strike="noStrike" cap="none">
                  <a:solidFill>
                    <a:srgbClr val="000000"/>
                  </a:solidFill>
                  <a:latin typeface="Lato"/>
                  <a:ea typeface="Lato"/>
                  <a:cs typeface="Lato"/>
                  <a:sym typeface="Lato"/>
                </a:rPr>
                <a:t>Industry Recognized Credentials</a:t>
              </a:r>
              <a:endParaRPr sz="1100" b="0" i="0" u="none" strike="noStrike" cap="none">
                <a:solidFill>
                  <a:srgbClr val="000000"/>
                </a:solidFill>
                <a:latin typeface="Lato"/>
                <a:ea typeface="Lato"/>
                <a:cs typeface="Lato"/>
                <a:sym typeface="Lato"/>
              </a:endParaRPr>
            </a:p>
            <a:p>
              <a:pPr marL="457200" marR="0" lvl="0" indent="-298450" algn="l" rtl="0">
                <a:lnSpc>
                  <a:spcPct val="100000"/>
                </a:lnSpc>
                <a:spcBef>
                  <a:spcPts val="0"/>
                </a:spcBef>
                <a:spcAft>
                  <a:spcPts val="0"/>
                </a:spcAft>
                <a:buClr>
                  <a:srgbClr val="000000"/>
                </a:buClr>
                <a:buSzPts val="1100"/>
                <a:buFont typeface="Lato"/>
                <a:buChar char="●"/>
              </a:pPr>
              <a:r>
                <a:rPr lang="en-US" sz="1100" b="0" i="0" u="none" strike="noStrike" cap="none">
                  <a:solidFill>
                    <a:srgbClr val="000000"/>
                  </a:solidFill>
                  <a:latin typeface="Lato"/>
                  <a:ea typeface="Lato"/>
                  <a:cs typeface="Lato"/>
                  <a:sym typeface="Lato"/>
                </a:rPr>
                <a:t>Work-Based Learning</a:t>
              </a:r>
              <a:endParaRPr sz="1100" b="0" i="0" u="none" strike="noStrike" cap="none">
                <a:solidFill>
                  <a:srgbClr val="000000"/>
                </a:solidFill>
                <a:latin typeface="Lato"/>
                <a:ea typeface="Lato"/>
                <a:cs typeface="Lato"/>
                <a:sym typeface="Lato"/>
              </a:endParaRPr>
            </a:p>
          </p:txBody>
        </p:sp>
        <p:sp>
          <p:nvSpPr>
            <p:cNvPr id="142" name="Google Shape;142;g205bcfb76ed_0_11"/>
            <p:cNvSpPr txBox="1"/>
            <p:nvPr/>
          </p:nvSpPr>
          <p:spPr>
            <a:xfrm>
              <a:off x="4574175" y="3800600"/>
              <a:ext cx="4270500" cy="523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Lato"/>
                  <a:ea typeface="Lato"/>
                  <a:cs typeface="Lato"/>
                  <a:sym typeface="Lato"/>
                </a:rPr>
                <a:t>Tip: complete this work before June 30th. It is difficult for teachers to remember student completion and lists months later.</a:t>
              </a:r>
              <a:endParaRPr sz="1100" b="0" i="0" u="none" strike="noStrike" cap="none">
                <a:solidFill>
                  <a:srgbClr val="000000"/>
                </a:solidFill>
                <a:latin typeface="Lato"/>
                <a:ea typeface="Lato"/>
                <a:cs typeface="Lato"/>
                <a:sym typeface="Lato"/>
              </a:endParaRPr>
            </a:p>
          </p:txBody>
        </p:sp>
      </p:grpSp>
      <p:sp>
        <p:nvSpPr>
          <p:cNvPr id="143" name="Google Shape;143;g205bcfb76ed_0_11"/>
          <p:cNvSpPr txBox="1"/>
          <p:nvPr/>
        </p:nvSpPr>
        <p:spPr>
          <a:xfrm>
            <a:off x="473175" y="4375950"/>
            <a:ext cx="8376600" cy="3540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Lato"/>
                <a:ea typeface="Lato"/>
                <a:cs typeface="Lato"/>
                <a:sym typeface="Lato"/>
              </a:rPr>
              <a:t>Tip: SIS vendors provide methods to override any course level data point that needs to be altered due to an individual student need.</a:t>
            </a:r>
            <a:endParaRPr sz="1100" b="0" i="0" u="none" strike="noStrike" cap="none">
              <a:solidFill>
                <a:srgbClr val="000000"/>
              </a:solidFill>
              <a:latin typeface="Lato"/>
              <a:ea typeface="Lato"/>
              <a:cs typeface="Lato"/>
              <a:sym typeface="Lato"/>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2053332481a_0_16"/>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WISEdata Elements</a:t>
            </a:r>
            <a:endParaRPr/>
          </a:p>
        </p:txBody>
      </p:sp>
      <p:sp>
        <p:nvSpPr>
          <p:cNvPr id="150" name="Google Shape;150;g2053332481a_0_16"/>
          <p:cNvSpPr txBox="1"/>
          <p:nvPr/>
        </p:nvSpPr>
        <p:spPr>
          <a:xfrm>
            <a:off x="482008" y="922338"/>
            <a:ext cx="8374141" cy="3170700"/>
          </a:xfrm>
          <a:prstGeom prst="rect">
            <a:avLst/>
          </a:prstGeom>
          <a:noFill/>
          <a:ln>
            <a:noFill/>
          </a:ln>
        </p:spPr>
        <p:txBody>
          <a:bodyPr spcFirstLastPara="1" wrap="square" lIns="91425" tIns="91425" rIns="91425" bIns="91425" anchor="t" anchorCtr="0">
            <a:noAutofit/>
          </a:bodyPr>
          <a:lstStyle/>
          <a:p>
            <a:pPr marL="164592" marR="0" lvl="0" indent="-164592" algn="l" rtl="0">
              <a:lnSpc>
                <a:spcPct val="100000"/>
              </a:lnSpc>
              <a:spcAft>
                <a:spcPts val="180"/>
              </a:spcAft>
              <a:buClr>
                <a:srgbClr val="000000"/>
              </a:buClr>
              <a:buSzPts val="1300"/>
              <a:buFont typeface="Arial" panose="020B0604020202020204" pitchFamily="34" charset="0"/>
              <a:buChar char="•"/>
            </a:pPr>
            <a:r>
              <a:rPr lang="en-US" sz="1600" b="1" i="0" u="sng" strike="noStrike" cap="none" dirty="0">
                <a:solidFill>
                  <a:schemeClr val="hlink"/>
                </a:solidFill>
                <a:latin typeface="Lato"/>
                <a:ea typeface="Lato"/>
                <a:cs typeface="Lato"/>
                <a:sym typeface="Lato"/>
                <a:hlinkClick r:id="rId4"/>
              </a:rPr>
              <a:t>Instructional Area Codes (IAC)</a:t>
            </a:r>
            <a:r>
              <a:rPr lang="en-US" sz="1600" b="1" i="0" u="none" strike="noStrike" cap="none" dirty="0">
                <a:solidFill>
                  <a:srgbClr val="000000"/>
                </a:solidFill>
                <a:latin typeface="Lato"/>
                <a:ea typeface="Lato"/>
                <a:cs typeface="Lato"/>
                <a:sym typeface="Lato"/>
              </a:rPr>
              <a:t> - </a:t>
            </a:r>
            <a:r>
              <a:rPr lang="en-US" sz="1600" b="1" i="0" u="none" strike="noStrike" cap="none" dirty="0">
                <a:solidFill>
                  <a:srgbClr val="292F33"/>
                </a:solidFill>
                <a:highlight>
                  <a:srgbClr val="FFFFFF"/>
                </a:highlight>
                <a:latin typeface="Lato"/>
                <a:ea typeface="Lato"/>
                <a:cs typeface="Lato"/>
                <a:sym typeface="Lato"/>
              </a:rPr>
              <a:t>numerical description of the CIP Code associated with the student's CTE program, used to describe the title of the Career Pathway. (Perkins)</a:t>
            </a:r>
            <a:endParaRPr sz="1600" b="1" i="0" u="none" strike="noStrike" cap="none" dirty="0">
              <a:solidFill>
                <a:srgbClr val="000000"/>
              </a:solidFill>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300"/>
              <a:buFont typeface="Arial" panose="020B0604020202020204" pitchFamily="34" charset="0"/>
              <a:buChar char="•"/>
            </a:pPr>
            <a:r>
              <a:rPr lang="en-US" sz="1600" b="1" i="0" u="sng" strike="noStrike" cap="none" dirty="0">
                <a:solidFill>
                  <a:schemeClr val="hlink"/>
                </a:solidFill>
                <a:latin typeface="Lato"/>
                <a:ea typeface="Lato"/>
                <a:cs typeface="Lato"/>
                <a:sym typeface="Lato"/>
                <a:hlinkClick r:id="rId5"/>
              </a:rPr>
              <a:t>Certificated Program Status Type</a:t>
            </a:r>
            <a:r>
              <a:rPr lang="en-US" sz="1600" b="1" i="0" u="none" strike="noStrike" cap="none" dirty="0">
                <a:solidFill>
                  <a:srgbClr val="000000"/>
                </a:solidFill>
                <a:latin typeface="Lato"/>
                <a:ea typeface="Lato"/>
                <a:cs typeface="Lato"/>
                <a:sym typeface="Lato"/>
              </a:rPr>
              <a:t> - </a:t>
            </a:r>
            <a:r>
              <a:rPr lang="en-US" sz="1600" b="1" i="0" u="none" strike="noStrike" cap="none" dirty="0">
                <a:solidFill>
                  <a:srgbClr val="292F33"/>
                </a:solidFill>
                <a:highlight>
                  <a:srgbClr val="FFFFFF"/>
                </a:highlight>
                <a:latin typeface="Lato"/>
                <a:ea typeface="Lato"/>
                <a:cs typeface="Lato"/>
                <a:sym typeface="Lato"/>
              </a:rPr>
              <a:t>indicates a student's progress toward earning a certificate within the Certified Career Education programs. (Career Education and Perkins)</a:t>
            </a:r>
            <a:endParaRPr sz="1600" b="1" i="0" u="none" strike="noStrike" cap="none" dirty="0">
              <a:solidFill>
                <a:srgbClr val="000000"/>
              </a:solidFill>
              <a:latin typeface="Lato"/>
              <a:ea typeface="Lato"/>
              <a:cs typeface="Lato"/>
              <a:sym typeface="Lato"/>
            </a:endParaRPr>
          </a:p>
          <a:p>
            <a:pPr marL="164592" marR="0" lvl="0" indent="-164592" algn="l" rtl="0">
              <a:lnSpc>
                <a:spcPct val="100000"/>
              </a:lnSpc>
              <a:spcBef>
                <a:spcPts val="1000"/>
              </a:spcBef>
              <a:spcAft>
                <a:spcPts val="180"/>
              </a:spcAft>
              <a:buClr>
                <a:schemeClr val="dk1"/>
              </a:buClr>
              <a:buSzPts val="1100"/>
              <a:buFont typeface="Arial" panose="020B0604020202020204" pitchFamily="34" charset="0"/>
              <a:buChar char="•"/>
            </a:pPr>
            <a:r>
              <a:rPr lang="en-US" sz="1600" b="1" i="0" u="sng" strike="noStrike" cap="none" dirty="0">
                <a:solidFill>
                  <a:schemeClr val="hlink"/>
                </a:solidFill>
                <a:latin typeface="Lato"/>
                <a:ea typeface="Lato"/>
                <a:cs typeface="Lato"/>
                <a:sym typeface="Lato"/>
                <a:hlinkClick r:id="rId6"/>
              </a:rPr>
              <a:t>Program Areas Type</a:t>
            </a:r>
            <a:r>
              <a:rPr lang="en-US" sz="1600" b="1" i="0" u="none" strike="noStrike" cap="none" dirty="0">
                <a:solidFill>
                  <a:schemeClr val="dk1"/>
                </a:solidFill>
                <a:latin typeface="Lato"/>
                <a:ea typeface="Lato"/>
                <a:cs typeface="Lato"/>
                <a:sym typeface="Lato"/>
              </a:rPr>
              <a:t> - CTE departments (Perkins)</a:t>
            </a:r>
            <a:endParaRPr sz="1600" b="1" i="0" u="none" strike="noStrike" cap="none" dirty="0">
              <a:solidFill>
                <a:schemeClr val="dk1"/>
              </a:solidFill>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300"/>
              <a:buFont typeface="Arial" panose="020B0604020202020204" pitchFamily="34" charset="0"/>
              <a:buChar char="•"/>
            </a:pPr>
            <a:r>
              <a:rPr lang="en-US" sz="1600" b="1" i="0" u="sng" strike="noStrike" cap="none" dirty="0">
                <a:solidFill>
                  <a:schemeClr val="hlink"/>
                </a:solidFill>
                <a:latin typeface="Lato"/>
                <a:ea typeface="Lato"/>
                <a:cs typeface="Lato"/>
                <a:sym typeface="Lato"/>
                <a:hlinkClick r:id="rId7"/>
              </a:rPr>
              <a:t>Participants</a:t>
            </a:r>
            <a:r>
              <a:rPr lang="en-US" sz="1600" b="1" i="0" u="none" strike="noStrike" cap="none" dirty="0">
                <a:solidFill>
                  <a:schemeClr val="dk1"/>
                </a:solidFill>
                <a:latin typeface="Lato"/>
                <a:ea typeface="Lato"/>
                <a:cs typeface="Lato"/>
                <a:sym typeface="Lato"/>
              </a:rPr>
              <a:t> - student was enrolled in one or more CTE courses in the reporting year and completed (passed) at least one CTE course. (Perkins and CTE)</a:t>
            </a:r>
            <a:endParaRPr sz="1600" b="1" i="0" u="none" strike="noStrike" cap="none" dirty="0">
              <a:solidFill>
                <a:schemeClr val="dk1"/>
              </a:solidFill>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300"/>
              <a:buFont typeface="Arial" panose="020B0604020202020204" pitchFamily="34" charset="0"/>
              <a:buChar char="•"/>
            </a:pPr>
            <a:r>
              <a:rPr lang="en-US" sz="1600" b="1" i="0" u="sng" strike="noStrike" cap="none" dirty="0">
                <a:solidFill>
                  <a:schemeClr val="hlink"/>
                </a:solidFill>
                <a:latin typeface="Lato"/>
                <a:ea typeface="Lato"/>
                <a:cs typeface="Lato"/>
                <a:sym typeface="Lato"/>
                <a:hlinkClick r:id="rId8"/>
              </a:rPr>
              <a:t>Concentrators</a:t>
            </a:r>
            <a:r>
              <a:rPr lang="en-US" sz="1600" b="1" i="0" u="none" strike="noStrike" cap="none" dirty="0">
                <a:solidFill>
                  <a:schemeClr val="dk1"/>
                </a:solidFill>
                <a:latin typeface="Lato"/>
                <a:ea typeface="Lato"/>
                <a:cs typeface="Lato"/>
                <a:sym typeface="Lato"/>
              </a:rPr>
              <a:t> - student </a:t>
            </a:r>
            <a:r>
              <a:rPr lang="en-US" sz="1600" b="1" i="0" u="none" strike="noStrike" cap="none" dirty="0">
                <a:solidFill>
                  <a:srgbClr val="292F33"/>
                </a:solidFill>
                <a:highlight>
                  <a:srgbClr val="FFFFFF"/>
                </a:highlight>
                <a:latin typeface="Lato"/>
                <a:ea typeface="Lato"/>
                <a:cs typeface="Lato"/>
                <a:sym typeface="Lato"/>
              </a:rPr>
              <a:t>completed at least two CTE courses in a single career pathway throughout high school. (Perkins)</a:t>
            </a:r>
          </a:p>
          <a:p>
            <a:pPr marL="164592" marR="0" lvl="0" indent="-164592" algn="l" rtl="0">
              <a:lnSpc>
                <a:spcPct val="100000"/>
              </a:lnSpc>
              <a:spcBef>
                <a:spcPts val="0"/>
              </a:spcBef>
              <a:spcAft>
                <a:spcPts val="180"/>
              </a:spcAft>
              <a:buClr>
                <a:srgbClr val="000000"/>
              </a:buClr>
              <a:buSzPts val="1400"/>
              <a:buFont typeface="Arial" panose="020B0604020202020204" pitchFamily="34" charset="0"/>
              <a:buChar char="•"/>
            </a:pPr>
            <a:r>
              <a:rPr lang="en-US" sz="1600" b="1" i="0" u="sng" strike="noStrike" cap="none" dirty="0">
                <a:solidFill>
                  <a:schemeClr val="hlink"/>
                </a:solidFill>
                <a:latin typeface="Lato"/>
                <a:ea typeface="Lato"/>
                <a:cs typeface="Lato"/>
                <a:sym typeface="Lato"/>
                <a:hlinkClick r:id="rId9"/>
              </a:rPr>
              <a:t>WISEdata Elements</a:t>
            </a:r>
            <a:r>
              <a:rPr lang="en-US" sz="1600" b="1" i="0" u="none" strike="noStrike" cap="none" dirty="0">
                <a:solidFill>
                  <a:srgbClr val="000000"/>
                </a:solidFill>
                <a:latin typeface="Lato"/>
                <a:ea typeface="Lato"/>
                <a:cs typeface="Lato"/>
                <a:sym typeface="Lato"/>
              </a:rPr>
              <a:t> - dictionary of data elements</a:t>
            </a:r>
          </a:p>
          <a:p>
            <a:pPr marL="164592" marR="0" lvl="0" indent="-164592" algn="l" rtl="0">
              <a:lnSpc>
                <a:spcPct val="100000"/>
              </a:lnSpc>
              <a:spcBef>
                <a:spcPts val="1000"/>
              </a:spcBef>
              <a:spcAft>
                <a:spcPts val="180"/>
              </a:spcAft>
              <a:buClr>
                <a:srgbClr val="000000"/>
              </a:buClr>
              <a:buSzPts val="1300"/>
              <a:buFont typeface="Arial" panose="020B0604020202020204" pitchFamily="34" charset="0"/>
              <a:buChar char="•"/>
            </a:pPr>
            <a:r>
              <a:rPr lang="en-US" sz="1600" b="1" i="0" u="sng" strike="noStrike" cap="none" dirty="0">
                <a:solidFill>
                  <a:schemeClr val="hlink"/>
                </a:solidFill>
                <a:latin typeface="Lato"/>
                <a:ea typeface="Lato"/>
                <a:cs typeface="Lato"/>
                <a:sym typeface="Lato"/>
                <a:hlinkClick r:id="rId10"/>
              </a:rPr>
              <a:t>Roster codes</a:t>
            </a:r>
            <a:r>
              <a:rPr lang="en-US" sz="1600" b="1" i="0" u="none" strike="noStrike" cap="none" dirty="0">
                <a:solidFill>
                  <a:srgbClr val="000000"/>
                </a:solidFill>
                <a:latin typeface="Lato"/>
                <a:ea typeface="Lato"/>
                <a:cs typeface="Lato"/>
                <a:sym typeface="Lato"/>
              </a:rPr>
              <a:t> - code that describes the course. (CTE)</a:t>
            </a:r>
          </a:p>
          <a:p>
            <a:pPr marL="164592" marR="0" lvl="0" indent="-164592" algn="l" rtl="0">
              <a:lnSpc>
                <a:spcPct val="100000"/>
              </a:lnSpc>
              <a:spcBef>
                <a:spcPts val="1000"/>
              </a:spcBef>
              <a:spcAft>
                <a:spcPts val="180"/>
              </a:spcAft>
              <a:buClr>
                <a:srgbClr val="000000"/>
              </a:buClr>
              <a:buSzPts val="1300"/>
              <a:buFont typeface="Arial" panose="020B0604020202020204" pitchFamily="34" charset="0"/>
              <a:buChar char="•"/>
            </a:pPr>
            <a:endParaRPr sz="1600" b="1" i="0" u="none" strike="noStrike" cap="none" dirty="0">
              <a:solidFill>
                <a:schemeClr val="dk1"/>
              </a:solidFill>
              <a:latin typeface="Lato"/>
              <a:ea typeface="Lato"/>
              <a:cs typeface="Lato"/>
              <a:sym typeface="Lato"/>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g205bcfb76ed_0_44"/>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WISEdata Portal</a:t>
            </a:r>
            <a:endParaRPr/>
          </a:p>
        </p:txBody>
      </p:sp>
      <p:grpSp>
        <p:nvGrpSpPr>
          <p:cNvPr id="2" name="Group 1" descr="Screenshot of WISEdata Portal Exports screen.">
            <a:extLst>
              <a:ext uri="{FF2B5EF4-FFF2-40B4-BE49-F238E27FC236}">
                <a16:creationId xmlns:a16="http://schemas.microsoft.com/office/drawing/2014/main" id="{34D390BD-0FCE-7F67-67DE-F01A3A9D9DE2}"/>
              </a:ext>
            </a:extLst>
          </p:cNvPr>
          <p:cNvGrpSpPr/>
          <p:nvPr/>
        </p:nvGrpSpPr>
        <p:grpSpPr>
          <a:xfrm>
            <a:off x="152400" y="922350"/>
            <a:ext cx="8839200" cy="3088775"/>
            <a:chOff x="152400" y="922350"/>
            <a:chExt cx="8839200" cy="3088775"/>
          </a:xfrm>
        </p:grpSpPr>
        <p:pic>
          <p:nvPicPr>
            <p:cNvPr id="157" name="Google Shape;157;g205bcfb76ed_0_44" descr="image - screenshot"/>
            <p:cNvPicPr preferRelativeResize="0"/>
            <p:nvPr/>
          </p:nvPicPr>
          <p:blipFill rotWithShape="1">
            <a:blip r:embed="rId4">
              <a:alphaModFix/>
            </a:blip>
            <a:srcRect/>
            <a:stretch/>
          </p:blipFill>
          <p:spPr>
            <a:xfrm>
              <a:off x="152400" y="2742630"/>
              <a:ext cx="8839200" cy="843872"/>
            </a:xfrm>
            <a:prstGeom prst="rect">
              <a:avLst/>
            </a:prstGeom>
            <a:noFill/>
            <a:ln w="3175">
              <a:solidFill>
                <a:schemeClr val="tx1">
                  <a:lumMod val="50000"/>
                  <a:lumOff val="50000"/>
                </a:schemeClr>
              </a:solidFill>
            </a:ln>
          </p:spPr>
        </p:pic>
        <p:pic>
          <p:nvPicPr>
            <p:cNvPr id="158" name="Google Shape;158;g205bcfb76ed_0_44" descr="image - screenshot"/>
            <p:cNvPicPr preferRelativeResize="0"/>
            <p:nvPr/>
          </p:nvPicPr>
          <p:blipFill rotWithShape="1">
            <a:blip r:embed="rId5">
              <a:alphaModFix/>
            </a:blip>
            <a:srcRect/>
            <a:stretch/>
          </p:blipFill>
          <p:spPr>
            <a:xfrm>
              <a:off x="184925" y="3699550"/>
              <a:ext cx="8774148" cy="311575"/>
            </a:xfrm>
            <a:prstGeom prst="rect">
              <a:avLst/>
            </a:prstGeom>
            <a:noFill/>
            <a:ln w="3175">
              <a:solidFill>
                <a:schemeClr val="tx1">
                  <a:lumMod val="50000"/>
                  <a:lumOff val="50000"/>
                </a:schemeClr>
              </a:solidFill>
            </a:ln>
          </p:spPr>
        </p:pic>
        <p:pic>
          <p:nvPicPr>
            <p:cNvPr id="159" name="Google Shape;159;g205bcfb76ed_0_44"/>
            <p:cNvPicPr preferRelativeResize="0"/>
            <p:nvPr/>
          </p:nvPicPr>
          <p:blipFill>
            <a:blip r:embed="rId6">
              <a:alphaModFix/>
            </a:blip>
            <a:stretch>
              <a:fillRect/>
            </a:stretch>
          </p:blipFill>
          <p:spPr>
            <a:xfrm>
              <a:off x="184925" y="922350"/>
              <a:ext cx="8766540" cy="1820275"/>
            </a:xfrm>
            <a:prstGeom prst="rect">
              <a:avLst/>
            </a:prstGeom>
            <a:noFill/>
            <a:ln w="3175">
              <a:solidFill>
                <a:schemeClr val="tx1">
                  <a:lumMod val="50000"/>
                  <a:lumOff val="50000"/>
                </a:schemeClr>
              </a:solidFill>
            </a:ln>
          </p:spPr>
        </p:pic>
      </p:grpSp>
      <p:sp>
        <p:nvSpPr>
          <p:cNvPr id="160" name="Google Shape;160;g205bcfb76ed_0_44">
            <a:extLst>
              <a:ext uri="{C183D7F6-B498-43B3-948B-1728B52AA6E4}">
                <adec:decorative xmlns:adec="http://schemas.microsoft.com/office/drawing/2017/decorative" val="1"/>
              </a:ext>
            </a:extLst>
          </p:cNvPr>
          <p:cNvSpPr txBox="1"/>
          <p:nvPr/>
        </p:nvSpPr>
        <p:spPr>
          <a:xfrm>
            <a:off x="3037325" y="922350"/>
            <a:ext cx="628200" cy="338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000" b="1" i="0" u="none" strike="noStrike" cap="none">
              <a:solidFill>
                <a:srgbClr val="000000"/>
              </a:solidFill>
              <a:latin typeface="Lato"/>
              <a:ea typeface="Lato"/>
              <a:cs typeface="Lato"/>
              <a:sym typeface="Lato"/>
            </a:endParaRPr>
          </a:p>
        </p:txBody>
      </p:sp>
      <p:sp>
        <p:nvSpPr>
          <p:cNvPr id="161" name="Google Shape;161;g205bcfb76ed_0_44">
            <a:extLst>
              <a:ext uri="{C183D7F6-B498-43B3-948B-1728B52AA6E4}">
                <adec:decorative xmlns:adec="http://schemas.microsoft.com/office/drawing/2017/decorative" val="1"/>
              </a:ext>
            </a:extLst>
          </p:cNvPr>
          <p:cNvSpPr txBox="1"/>
          <p:nvPr/>
        </p:nvSpPr>
        <p:spPr>
          <a:xfrm>
            <a:off x="5037250" y="1170825"/>
            <a:ext cx="628200" cy="3387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000" b="1" i="0" u="none" strike="noStrike" cap="none">
              <a:solidFill>
                <a:srgbClr val="000000"/>
              </a:solidFill>
              <a:latin typeface="Lato"/>
              <a:ea typeface="Lato"/>
              <a:cs typeface="Lato"/>
              <a:sym typeface="Lato"/>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2053332481a_0_26"/>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Help</a:t>
            </a:r>
            <a:endParaRPr/>
          </a:p>
        </p:txBody>
      </p:sp>
      <p:sp>
        <p:nvSpPr>
          <p:cNvPr id="168" name="Google Shape;168;g2053332481a_0_26"/>
          <p:cNvSpPr txBox="1"/>
          <p:nvPr/>
        </p:nvSpPr>
        <p:spPr>
          <a:xfrm>
            <a:off x="542566" y="922338"/>
            <a:ext cx="8058867" cy="3667640"/>
          </a:xfrm>
          <a:prstGeom prst="rect">
            <a:avLst/>
          </a:prstGeom>
          <a:noFill/>
          <a:ln>
            <a:noFill/>
          </a:ln>
        </p:spPr>
        <p:txBody>
          <a:bodyPr spcFirstLastPara="1" wrap="square" lIns="91425" tIns="91425" rIns="91425" bIns="91425" anchor="t" anchorCtr="0">
            <a:spAutoFit/>
          </a:bodyPr>
          <a:lstStyle/>
          <a:p>
            <a:pPr marL="164592" marR="0" lvl="0" indent="-164592" algn="l" rtl="0">
              <a:lnSpc>
                <a:spcPct val="100000"/>
              </a:lnSpc>
              <a:spcBef>
                <a:spcPts val="0"/>
              </a:spcBef>
              <a:spcAft>
                <a:spcPts val="0"/>
              </a:spcAft>
              <a:buClr>
                <a:srgbClr val="000000"/>
              </a:buClr>
              <a:buSzPts val="1400"/>
              <a:buFont typeface="Lato"/>
              <a:buAutoNum type="arabicPeriod"/>
            </a:pPr>
            <a:r>
              <a:rPr lang="en-US" b="1" dirty="0">
                <a:latin typeface="Lato" panose="020F0502020204030203" pitchFamily="34" charset="0"/>
              </a:rPr>
              <a:t>CTE and Career Education Data WISE Guide, </a:t>
            </a:r>
            <a:r>
              <a:rPr lang="en-US" sz="1400" b="1" i="0" u="sng" strike="noStrike" cap="none" dirty="0">
                <a:solidFill>
                  <a:schemeClr val="hlink"/>
                </a:solidFill>
                <a:latin typeface="Lato" panose="020F0502020204030203" pitchFamily="34" charset="0"/>
                <a:ea typeface="Lato"/>
                <a:cs typeface="Lato"/>
                <a:sym typeface="Lato"/>
                <a:hlinkClick r:id="rId4"/>
              </a:rPr>
              <a:t>CTE Data Resources webpage</a:t>
            </a:r>
            <a:endParaRPr sz="1400" b="1" i="0" u="none" strike="noStrike" cap="none" dirty="0">
              <a:solidFill>
                <a:srgbClr val="000000"/>
              </a:solidFill>
              <a:latin typeface="Lato" panose="020F0502020204030203" pitchFamily="34" charset="0"/>
              <a:ea typeface="Lato"/>
              <a:cs typeface="Lato"/>
              <a:sym typeface="Lato"/>
            </a:endParaRPr>
          </a:p>
          <a:p>
            <a:pPr marL="164592" marR="0" lvl="0" indent="-164592" algn="l" rtl="0">
              <a:lnSpc>
                <a:spcPct val="100000"/>
              </a:lnSpc>
              <a:spcBef>
                <a:spcPts val="1000"/>
              </a:spcBef>
              <a:spcAft>
                <a:spcPts val="0"/>
              </a:spcAft>
              <a:buClr>
                <a:srgbClr val="000000"/>
              </a:buClr>
              <a:buSzPts val="1400"/>
              <a:buFont typeface="Lato"/>
              <a:buAutoNum type="arabicPeriod"/>
            </a:pPr>
            <a:r>
              <a:rPr lang="en-US" sz="1400" b="1" i="0" u="sng" strike="noStrike" cap="none" dirty="0">
                <a:solidFill>
                  <a:schemeClr val="hlink"/>
                </a:solidFill>
                <a:latin typeface="Lato" panose="020F0502020204030203" pitchFamily="34" charset="0"/>
                <a:ea typeface="Lato"/>
                <a:cs typeface="Lato"/>
                <a:sym typeface="Lato"/>
                <a:hlinkClick r:id="rId5"/>
              </a:rPr>
              <a:t>202</a:t>
            </a:r>
            <a:r>
              <a:rPr lang="en-US" b="1" u="sng" dirty="0">
                <a:solidFill>
                  <a:schemeClr val="hlink"/>
                </a:solidFill>
                <a:latin typeface="Lato" panose="020F0502020204030203" pitchFamily="34" charset="0"/>
                <a:ea typeface="Lato"/>
                <a:cs typeface="Lato"/>
                <a:sym typeface="Lato"/>
                <a:hlinkClick r:id="rId5"/>
              </a:rPr>
              <a:t>3</a:t>
            </a:r>
            <a:r>
              <a:rPr lang="en-US" sz="1400" b="1" i="0" u="sng" strike="noStrike" cap="none" dirty="0">
                <a:solidFill>
                  <a:schemeClr val="hlink"/>
                </a:solidFill>
                <a:latin typeface="Lato" panose="020F0502020204030203" pitchFamily="34" charset="0"/>
                <a:ea typeface="Lato"/>
                <a:cs typeface="Lato"/>
                <a:sym typeface="Lato"/>
                <a:hlinkClick r:id="rId5"/>
              </a:rPr>
              <a:t>-2</a:t>
            </a:r>
            <a:r>
              <a:rPr lang="en-US" b="1" u="sng" dirty="0">
                <a:solidFill>
                  <a:schemeClr val="hlink"/>
                </a:solidFill>
                <a:latin typeface="Lato" panose="020F0502020204030203" pitchFamily="34" charset="0"/>
                <a:ea typeface="Lato"/>
                <a:cs typeface="Lato"/>
                <a:sym typeface="Lato"/>
                <a:hlinkClick r:id="rId5"/>
              </a:rPr>
              <a:t>4</a:t>
            </a:r>
            <a:r>
              <a:rPr lang="en-US" sz="1400" b="1" i="0" u="sng" strike="noStrike" cap="none" dirty="0">
                <a:solidFill>
                  <a:schemeClr val="hlink"/>
                </a:solidFill>
                <a:latin typeface="Lato" panose="020F0502020204030203" pitchFamily="34" charset="0"/>
                <a:ea typeface="Lato"/>
                <a:cs typeface="Lato"/>
                <a:sym typeface="Lato"/>
                <a:hlinkClick r:id="rId5"/>
              </a:rPr>
              <a:t> Professional Development - Track 2: CTE Data &amp; Accountability</a:t>
            </a:r>
            <a:endParaRPr sz="1400" b="1" i="0" u="none" strike="noStrike" cap="none" dirty="0">
              <a:solidFill>
                <a:schemeClr val="hlink"/>
              </a:solidFill>
              <a:latin typeface="Lato" panose="020F0502020204030203" pitchFamily="34" charset="0"/>
              <a:ea typeface="Lato"/>
              <a:cs typeface="Lato"/>
              <a:sym typeface="Lato"/>
            </a:endParaRPr>
          </a:p>
          <a:p>
            <a:pPr marL="457200" marR="0" lvl="1" indent="-164592" algn="l" rtl="0">
              <a:lnSpc>
                <a:spcPct val="100000"/>
              </a:lnSpc>
              <a:spcBef>
                <a:spcPts val="0"/>
              </a:spcBef>
              <a:spcAft>
                <a:spcPts val="0"/>
              </a:spcAft>
              <a:buClr>
                <a:srgbClr val="000000"/>
              </a:buClr>
              <a:buSzPts val="1400"/>
              <a:buFont typeface="Lato"/>
              <a:buAutoNum type="alphaLcPeriod"/>
            </a:pPr>
            <a:r>
              <a:rPr lang="en-US" b="1" dirty="0">
                <a:latin typeface="Lato" panose="020F0502020204030203" pitchFamily="34" charset="0"/>
                <a:ea typeface="Lato"/>
                <a:cs typeface="Lato"/>
                <a:sym typeface="Lato"/>
              </a:rPr>
              <a:t>U</a:t>
            </a:r>
            <a:r>
              <a:rPr lang="en-US" sz="1400" b="1" i="0" u="none" strike="noStrike" cap="none" dirty="0">
                <a:solidFill>
                  <a:srgbClr val="000000"/>
                </a:solidFill>
                <a:latin typeface="Lato" panose="020F0502020204030203" pitchFamily="34" charset="0"/>
                <a:ea typeface="Lato"/>
                <a:cs typeface="Lato"/>
                <a:sym typeface="Lato"/>
              </a:rPr>
              <a:t>sually the 3rd Thursday of the month, 3:00-3:45 p.m. (September-June)</a:t>
            </a:r>
            <a:endParaRPr sz="1400" b="1" i="0" u="none" strike="noStrike" cap="none" dirty="0">
              <a:solidFill>
                <a:srgbClr val="000000"/>
              </a:solidFill>
              <a:latin typeface="Lato" panose="020F0502020204030203" pitchFamily="34" charset="0"/>
              <a:ea typeface="Lato"/>
              <a:cs typeface="Lato"/>
              <a:sym typeface="Lato"/>
            </a:endParaRPr>
          </a:p>
          <a:p>
            <a:pPr marL="164592" marR="0" lvl="0" indent="-164592" algn="l" rtl="0">
              <a:lnSpc>
                <a:spcPct val="100000"/>
              </a:lnSpc>
              <a:spcBef>
                <a:spcPts val="1000"/>
              </a:spcBef>
              <a:spcAft>
                <a:spcPts val="0"/>
              </a:spcAft>
              <a:buClr>
                <a:srgbClr val="000000"/>
              </a:buClr>
              <a:buSzPts val="1400"/>
              <a:buFont typeface="Lato"/>
              <a:buAutoNum type="arabicPeriod"/>
            </a:pPr>
            <a:r>
              <a:rPr lang="en-US" sz="1400" b="1" i="0" u="none" strike="noStrike" cap="none" dirty="0">
                <a:solidFill>
                  <a:srgbClr val="000000"/>
                </a:solidFill>
                <a:latin typeface="Lato" panose="020F0502020204030203" pitchFamily="34" charset="0"/>
                <a:ea typeface="Lato"/>
                <a:cs typeface="Lato"/>
                <a:sym typeface="Lato"/>
              </a:rPr>
              <a:t>WISEdata Portal Vendor Resources - Student Information System &amp; DPI recorded training</a:t>
            </a:r>
            <a:endParaRPr sz="1400" b="1" i="0" u="none" strike="noStrike" cap="none" dirty="0">
              <a:solidFill>
                <a:srgbClr val="000000"/>
              </a:solidFill>
              <a:latin typeface="Lato" panose="020F0502020204030203" pitchFamily="34" charset="0"/>
              <a:ea typeface="Lato"/>
              <a:cs typeface="Lato"/>
              <a:sym typeface="Lato"/>
            </a:endParaRPr>
          </a:p>
          <a:p>
            <a:pPr marL="457200" marR="0" lvl="1" indent="-164592" algn="l" rtl="0">
              <a:lnSpc>
                <a:spcPct val="100000"/>
              </a:lnSpc>
              <a:spcBef>
                <a:spcPts val="0"/>
              </a:spcBef>
              <a:spcAft>
                <a:spcPts val="0"/>
              </a:spcAft>
              <a:buClr>
                <a:srgbClr val="000000"/>
              </a:buClr>
              <a:buSzPts val="1400"/>
              <a:buFont typeface="Lato"/>
              <a:buAutoNum type="alphaLcPeriod"/>
            </a:pPr>
            <a:r>
              <a:rPr lang="en-US" b="1" dirty="0">
                <a:latin typeface="Lato" panose="020F0502020204030203" pitchFamily="34" charset="0"/>
                <a:ea typeface="Lato"/>
                <a:cs typeface="Lato"/>
                <a:sym typeface="Lato"/>
              </a:rPr>
              <a:t>W</a:t>
            </a:r>
            <a:r>
              <a:rPr lang="en-US" sz="1400" b="1" i="0" u="none" strike="noStrike" cap="none" dirty="0">
                <a:solidFill>
                  <a:srgbClr val="000000"/>
                </a:solidFill>
                <a:latin typeface="Lato" panose="020F0502020204030203" pitchFamily="34" charset="0"/>
                <a:ea typeface="Lato"/>
                <a:cs typeface="Lato"/>
                <a:sym typeface="Lato"/>
              </a:rPr>
              <a:t>ill be discussing with SIS vendors about August 2024 training - would be recorded and posted in WISEdata Portal Vendor Resources</a:t>
            </a:r>
            <a:endParaRPr sz="1400" b="1" i="0" u="none" strike="noStrike" cap="none" dirty="0">
              <a:solidFill>
                <a:srgbClr val="000000"/>
              </a:solidFill>
              <a:latin typeface="Lato" panose="020F0502020204030203" pitchFamily="34" charset="0"/>
              <a:ea typeface="Lato"/>
              <a:cs typeface="Lato"/>
              <a:sym typeface="Lato"/>
            </a:endParaRPr>
          </a:p>
          <a:p>
            <a:pPr marL="164592" marR="0" lvl="0" indent="-164592" algn="l" rtl="0">
              <a:lnSpc>
                <a:spcPct val="100000"/>
              </a:lnSpc>
              <a:spcBef>
                <a:spcPts val="1000"/>
              </a:spcBef>
              <a:spcAft>
                <a:spcPts val="0"/>
              </a:spcAft>
              <a:buClr>
                <a:srgbClr val="000000"/>
              </a:buClr>
              <a:buSzPts val="1400"/>
              <a:buFont typeface="Lato"/>
              <a:buAutoNum type="arabicPeriod"/>
            </a:pPr>
            <a:r>
              <a:rPr lang="en-US" sz="1400" b="1" i="0" u="none" strike="noStrike" cap="none" dirty="0">
                <a:solidFill>
                  <a:srgbClr val="000000"/>
                </a:solidFill>
                <a:latin typeface="Lato" panose="020F0502020204030203" pitchFamily="34" charset="0"/>
                <a:ea typeface="Lato"/>
                <a:cs typeface="Lato"/>
                <a:sym typeface="Lato"/>
              </a:rPr>
              <a:t>CTE Data Office Hours </a:t>
            </a:r>
            <a:endParaRPr sz="1400" b="1" i="0" u="none" strike="noStrike" cap="none" dirty="0">
              <a:solidFill>
                <a:srgbClr val="000000"/>
              </a:solidFill>
              <a:latin typeface="Lato" panose="020F0502020204030203" pitchFamily="34" charset="0"/>
              <a:ea typeface="Lato"/>
              <a:cs typeface="Lato"/>
              <a:sym typeface="Lato"/>
            </a:endParaRPr>
          </a:p>
          <a:p>
            <a:pPr marL="457200" marR="0" lvl="1" indent="-164592" algn="l" rtl="0">
              <a:lnSpc>
                <a:spcPct val="100000"/>
              </a:lnSpc>
              <a:spcBef>
                <a:spcPts val="0"/>
              </a:spcBef>
              <a:spcAft>
                <a:spcPts val="0"/>
              </a:spcAft>
              <a:buClr>
                <a:srgbClr val="000000"/>
              </a:buClr>
              <a:buSzPts val="1400"/>
              <a:buFont typeface="Lato"/>
              <a:buAutoNum type="alphaLcPeriod"/>
            </a:pPr>
            <a:r>
              <a:rPr lang="en-US" sz="1400" b="1" i="0" u="none" strike="noStrike" cap="none" dirty="0">
                <a:solidFill>
                  <a:srgbClr val="000000"/>
                </a:solidFill>
                <a:latin typeface="Lato" panose="020F0502020204030203" pitchFamily="34" charset="0"/>
                <a:ea typeface="Lato"/>
                <a:cs typeface="Lato"/>
                <a:sym typeface="Lato"/>
              </a:rPr>
              <a:t>1st Thursday of the month, 2:00-3:45 p.m. (September-June) - </a:t>
            </a:r>
            <a:r>
              <a:rPr lang="en-US" sz="1400" b="1" i="0" u="sng" strike="noStrike" cap="none" dirty="0">
                <a:solidFill>
                  <a:schemeClr val="hlink"/>
                </a:solidFill>
                <a:latin typeface="Lato" panose="020F0502020204030203" pitchFamily="34" charset="0"/>
                <a:ea typeface="Lato"/>
                <a:cs typeface="Lato"/>
                <a:sym typeface="Lato"/>
                <a:hlinkClick r:id="rId6"/>
              </a:rPr>
              <a:t>CTE calendar</a:t>
            </a:r>
            <a:endParaRPr sz="1400" b="1" i="0" u="none" strike="noStrike" cap="none" dirty="0">
              <a:solidFill>
                <a:schemeClr val="hlink"/>
              </a:solidFill>
              <a:latin typeface="Lato" panose="020F0502020204030203" pitchFamily="34" charset="0"/>
              <a:ea typeface="Lato"/>
              <a:cs typeface="Lato"/>
              <a:sym typeface="Lato"/>
            </a:endParaRPr>
          </a:p>
          <a:p>
            <a:pPr marL="164592" marR="0" lvl="0" indent="-164592" algn="l" rtl="0">
              <a:lnSpc>
                <a:spcPct val="100000"/>
              </a:lnSpc>
              <a:spcBef>
                <a:spcPts val="1000"/>
              </a:spcBef>
              <a:spcAft>
                <a:spcPts val="0"/>
              </a:spcAft>
              <a:buClr>
                <a:srgbClr val="000000"/>
              </a:buClr>
              <a:buSzPts val="1400"/>
              <a:buFont typeface="Lato"/>
              <a:buAutoNum type="arabicPeriod"/>
            </a:pPr>
            <a:r>
              <a:rPr lang="en-US" sz="1400" b="1" i="0" u="sng" strike="noStrike" cap="none" dirty="0">
                <a:solidFill>
                  <a:schemeClr val="hlink"/>
                </a:solidFill>
                <a:latin typeface="Lato" panose="020F0502020204030203" pitchFamily="34" charset="0"/>
                <a:ea typeface="Lato"/>
                <a:cs typeface="Lato"/>
                <a:sym typeface="Lato"/>
                <a:hlinkClick r:id="rId7"/>
              </a:rPr>
              <a:t>DPI WISE User Group web call</a:t>
            </a:r>
            <a:endParaRPr sz="1400" b="1" i="0" u="none" strike="noStrike" cap="none" dirty="0">
              <a:solidFill>
                <a:schemeClr val="hlink"/>
              </a:solidFill>
              <a:latin typeface="Lato" panose="020F0502020204030203" pitchFamily="34" charset="0"/>
              <a:ea typeface="Lato"/>
              <a:cs typeface="Lato"/>
              <a:sym typeface="Lato"/>
            </a:endParaRPr>
          </a:p>
          <a:p>
            <a:pPr marL="457200" marR="0" lvl="1" indent="-164592" algn="l" rtl="0">
              <a:lnSpc>
                <a:spcPct val="100000"/>
              </a:lnSpc>
              <a:spcBef>
                <a:spcPts val="0"/>
              </a:spcBef>
              <a:spcAft>
                <a:spcPts val="0"/>
              </a:spcAft>
              <a:buClr>
                <a:srgbClr val="000000"/>
              </a:buClr>
              <a:buSzPts val="1400"/>
              <a:buFont typeface="Lato"/>
              <a:buAutoNum type="alphaLcPeriod"/>
            </a:pPr>
            <a:r>
              <a:rPr lang="en-US" sz="1400" b="1" i="0" u="none" strike="noStrike" cap="none" dirty="0">
                <a:solidFill>
                  <a:srgbClr val="000000"/>
                </a:solidFill>
                <a:latin typeface="Lato" panose="020F0502020204030203" pitchFamily="34" charset="0"/>
                <a:ea typeface="Lato"/>
                <a:cs typeface="Lato"/>
                <a:sym typeface="Lato"/>
              </a:rPr>
              <a:t>Tuesday’s at 1:30 p.m.</a:t>
            </a:r>
            <a:endParaRPr sz="1400" b="1" i="0" u="none" strike="noStrike" cap="none" dirty="0">
              <a:solidFill>
                <a:srgbClr val="000000"/>
              </a:solidFill>
              <a:latin typeface="Lato" panose="020F0502020204030203" pitchFamily="34" charset="0"/>
              <a:ea typeface="Lato"/>
              <a:cs typeface="Lato"/>
              <a:sym typeface="Lato"/>
            </a:endParaRPr>
          </a:p>
          <a:p>
            <a:pPr marL="164592" marR="0" lvl="0" indent="-164592" algn="l" rtl="0">
              <a:lnSpc>
                <a:spcPct val="100000"/>
              </a:lnSpc>
              <a:spcBef>
                <a:spcPts val="1000"/>
              </a:spcBef>
              <a:spcAft>
                <a:spcPts val="0"/>
              </a:spcAft>
              <a:buClr>
                <a:srgbClr val="000000"/>
              </a:buClr>
              <a:buSzPts val="1400"/>
              <a:buFont typeface="Lato"/>
              <a:buAutoNum type="arabicPeriod"/>
            </a:pPr>
            <a:r>
              <a:rPr lang="en-US" sz="1400" b="1" i="0" u="none" strike="noStrike" cap="none" dirty="0">
                <a:solidFill>
                  <a:srgbClr val="000000"/>
                </a:solidFill>
                <a:latin typeface="Lato" panose="020F0502020204030203" pitchFamily="34" charset="0"/>
                <a:ea typeface="Lato"/>
                <a:cs typeface="Lato"/>
                <a:sym typeface="Lato"/>
              </a:rPr>
              <a:t>CTE Data Team - Perkins lead should be getting information about Perkins data requirements</a:t>
            </a:r>
            <a:endParaRPr sz="1400" b="1" i="0" u="none" strike="noStrike" cap="none" dirty="0">
              <a:solidFill>
                <a:srgbClr val="000000"/>
              </a:solidFill>
              <a:latin typeface="Lato" panose="020F0502020204030203" pitchFamily="34" charset="0"/>
              <a:ea typeface="Lato"/>
              <a:cs typeface="Lato"/>
              <a:sym typeface="Lato"/>
            </a:endParaRPr>
          </a:p>
          <a:p>
            <a:pPr marL="164592" marR="0" lvl="0" indent="-164592" algn="l" rtl="0">
              <a:lnSpc>
                <a:spcPct val="100000"/>
              </a:lnSpc>
              <a:spcBef>
                <a:spcPts val="1000"/>
              </a:spcBef>
              <a:spcAft>
                <a:spcPts val="1000"/>
              </a:spcAft>
              <a:buClr>
                <a:srgbClr val="000000"/>
              </a:buClr>
              <a:buSzPts val="1400"/>
              <a:buFont typeface="Lato"/>
              <a:buAutoNum type="arabicPeriod"/>
            </a:pPr>
            <a:r>
              <a:rPr lang="en-US" sz="1400" b="1" i="0" u="sng" strike="noStrike" cap="none" dirty="0">
                <a:solidFill>
                  <a:schemeClr val="hlink"/>
                </a:solidFill>
                <a:latin typeface="Lato" panose="020F0502020204030203" pitchFamily="34" charset="0"/>
                <a:ea typeface="Lato"/>
                <a:cs typeface="Lato"/>
                <a:sym typeface="Lato"/>
                <a:hlinkClick r:id="rId8"/>
              </a:rPr>
              <a:t>DPI Customer Service Help Ticket</a:t>
            </a:r>
            <a:endParaRPr sz="1400" b="1" i="0" u="none" strike="noStrike" cap="none" dirty="0">
              <a:solidFill>
                <a:schemeClr val="hlink"/>
              </a:solidFill>
              <a:latin typeface="Lato" panose="020F0502020204030203" pitchFamily="34" charset="0"/>
              <a:ea typeface="Lato"/>
              <a:cs typeface="Lato"/>
              <a:sym typeface="Lato"/>
            </a:endParaRPr>
          </a:p>
        </p:txBody>
      </p:sp>
      <p:sp>
        <p:nvSpPr>
          <p:cNvPr id="2" name="Google Shape;175;g2100553bf7b_1_5">
            <a:extLst>
              <a:ext uri="{FF2B5EF4-FFF2-40B4-BE49-F238E27FC236}">
                <a16:creationId xmlns:a16="http://schemas.microsoft.com/office/drawing/2014/main" id="{3DF147B6-D775-7527-97D2-EE46AED8DD88}"/>
              </a:ext>
            </a:extLst>
          </p:cNvPr>
          <p:cNvSpPr txBox="1"/>
          <p:nvPr/>
        </p:nvSpPr>
        <p:spPr>
          <a:xfrm>
            <a:off x="1270234" y="4112944"/>
            <a:ext cx="7044266" cy="954067"/>
          </a:xfrm>
          <a:prstGeom prst="rect">
            <a:avLst/>
          </a:prstGeom>
          <a:noFill/>
          <a:ln>
            <a:noFill/>
          </a:ln>
        </p:spPr>
        <p:txBody>
          <a:bodyPr spcFirstLastPara="1" wrap="square" lIns="91425" tIns="45700" rIns="91425" bIns="45700" anchor="t" anchorCtr="0">
            <a:spAutoFit/>
          </a:bodyPr>
          <a:lstStyle/>
          <a:p>
            <a:pPr marL="457200" marR="0" lvl="0" indent="-317500" algn="r" rtl="0">
              <a:lnSpc>
                <a:spcPct val="100000"/>
              </a:lnSpc>
              <a:spcBef>
                <a:spcPts val="0"/>
              </a:spcBef>
              <a:spcAft>
                <a:spcPts val="0"/>
              </a:spcAft>
              <a:buClr>
                <a:srgbClr val="000000"/>
              </a:buClr>
              <a:buSzPts val="1400"/>
              <a:buFont typeface="Lato"/>
              <a:buChar char="●"/>
            </a:pPr>
            <a:r>
              <a:rPr lang="en-US" b="1" i="0" u="none" strike="noStrike" cap="none" dirty="0">
                <a:solidFill>
                  <a:srgbClr val="000000"/>
                </a:solidFill>
                <a:latin typeface="Lato"/>
                <a:ea typeface="Lato"/>
                <a:cs typeface="Lato"/>
                <a:sym typeface="Lato"/>
              </a:rPr>
              <a:t>Please reach out if you have questions:</a:t>
            </a:r>
            <a:endParaRPr b="1" i="0" u="none" strike="noStrike" cap="none" dirty="0">
              <a:solidFill>
                <a:srgbClr val="000000"/>
              </a:solidFill>
              <a:latin typeface="Lato"/>
              <a:ea typeface="Lato"/>
              <a:cs typeface="Lato"/>
              <a:sym typeface="Lato"/>
            </a:endParaRPr>
          </a:p>
          <a:p>
            <a:pPr marL="457200" marR="0" lvl="0" indent="0" algn="r" rtl="0">
              <a:lnSpc>
                <a:spcPct val="100000"/>
              </a:lnSpc>
              <a:spcBef>
                <a:spcPts val="0"/>
              </a:spcBef>
              <a:spcAft>
                <a:spcPts val="0"/>
              </a:spcAft>
              <a:buClr>
                <a:srgbClr val="000000"/>
              </a:buClr>
              <a:buSzPts val="1400"/>
              <a:buFont typeface="Arial"/>
              <a:buNone/>
            </a:pPr>
            <a:r>
              <a:rPr lang="en-US" b="1" i="0" u="sng" strike="noStrike" cap="none" dirty="0">
                <a:solidFill>
                  <a:schemeClr val="hlink"/>
                </a:solidFill>
                <a:latin typeface="Lato"/>
                <a:ea typeface="Lato"/>
                <a:cs typeface="Lato"/>
                <a:sym typeface="Lato"/>
                <a:hlinkClick r:id="rId9"/>
              </a:rPr>
              <a:t>jessica.sloan@dpi.wi.gov</a:t>
            </a:r>
            <a:br>
              <a:rPr lang="en-US" b="1" i="0" u="none" strike="noStrike" cap="none" dirty="0">
                <a:solidFill>
                  <a:srgbClr val="000000"/>
                </a:solidFill>
                <a:latin typeface="Lato"/>
                <a:ea typeface="Lato"/>
                <a:cs typeface="Lato"/>
                <a:sym typeface="Lato"/>
              </a:rPr>
            </a:br>
            <a:endParaRPr b="1" i="0" u="none" strike="noStrike" cap="none" dirty="0">
              <a:solidFill>
                <a:srgbClr val="000000"/>
              </a:solidFill>
              <a:latin typeface="Lato"/>
              <a:ea typeface="Lato"/>
              <a:cs typeface="Lato"/>
              <a:sym typeface="Lato"/>
            </a:endParaRPr>
          </a:p>
          <a:p>
            <a:pPr marL="457200" marR="0" lvl="0" indent="-317500" algn="r" rtl="0">
              <a:lnSpc>
                <a:spcPct val="100000"/>
              </a:lnSpc>
              <a:spcBef>
                <a:spcPts val="0"/>
              </a:spcBef>
              <a:spcAft>
                <a:spcPts val="0"/>
              </a:spcAft>
              <a:buClr>
                <a:srgbClr val="000000"/>
              </a:buClr>
              <a:buSzPts val="1400"/>
              <a:buFont typeface="Lato"/>
              <a:buChar char="●"/>
            </a:pPr>
            <a:r>
              <a:rPr lang="en-US" b="1" i="0" u="sng" strike="noStrike" cap="none" dirty="0">
                <a:solidFill>
                  <a:schemeClr val="hlink"/>
                </a:solidFill>
                <a:latin typeface="Lato"/>
                <a:ea typeface="Lato"/>
                <a:cs typeface="Lato"/>
                <a:sym typeface="Lato"/>
                <a:hlinkClick r:id="rId10"/>
              </a:rPr>
              <a:t>DPI Help Ticket</a:t>
            </a:r>
            <a:endParaRPr sz="1800" b="0" i="0" u="none" strike="noStrike" cap="none" dirty="0">
              <a:solidFill>
                <a:srgbClr val="000000"/>
              </a:solidFill>
              <a:latin typeface="Arial"/>
              <a:ea typeface="Arial"/>
              <a:cs typeface="Arial"/>
              <a:sym typeface="Arial"/>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F83F6C-AB78-1686-B398-FC8865A95335}"/>
              </a:ext>
            </a:extLst>
          </p:cNvPr>
          <p:cNvSpPr txBox="1">
            <a:spLocks noGrp="1"/>
          </p:cNvSpPr>
          <p:nvPr>
            <p:ph type="title" idx="4294967295"/>
          </p:nvPr>
        </p:nvSpPr>
        <p:spPr>
          <a:xfrm>
            <a:off x="0" y="-1"/>
            <a:ext cx="9143999" cy="91439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81635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solidFill>
                <a:effectLst/>
                <a:uLnTx/>
                <a:uFillTx/>
                <a:latin typeface="Lato Black" panose="020F0A02020204030203" pitchFamily="34" charset="0"/>
                <a:ea typeface="+mn-ea"/>
                <a:cs typeface="+mn-cs"/>
              </a:rPr>
              <a:t>Questions?</a:t>
            </a:r>
          </a:p>
        </p:txBody>
      </p:sp>
      <p:sp>
        <p:nvSpPr>
          <p:cNvPr id="3" name="Text Placeholder 2">
            <a:extLst>
              <a:ext uri="{FF2B5EF4-FFF2-40B4-BE49-F238E27FC236}">
                <a16:creationId xmlns:a16="http://schemas.microsoft.com/office/drawing/2014/main" id="{89DEF891-7F0B-8F1A-98E5-B57A3C15F2A0}"/>
              </a:ext>
            </a:extLst>
          </p:cNvPr>
          <p:cNvSpPr txBox="1">
            <a:spLocks/>
          </p:cNvSpPr>
          <p:nvPr/>
        </p:nvSpPr>
        <p:spPr>
          <a:xfrm>
            <a:off x="450273" y="922338"/>
            <a:ext cx="8243454" cy="3912898"/>
          </a:xfrm>
          <a:prstGeom prst="rect">
            <a:avLst/>
          </a:prstGeom>
        </p:spPr>
        <p:txBody>
          <a:bodyPr>
            <a:noAutofit/>
          </a:bodyPr>
          <a:lst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a:buNone/>
            </a:pPr>
            <a:r>
              <a:rPr lang="en-US" sz="3600"/>
              <a:t>Thank you!					Thank you!</a:t>
            </a:r>
          </a:p>
          <a:p>
            <a:pPr marL="0" indent="0" algn="ctr">
              <a:buFont typeface="Arial"/>
              <a:buNone/>
            </a:pPr>
            <a:endParaRPr lang="en-US" sz="3200"/>
          </a:p>
          <a:p>
            <a:pPr marL="0" indent="0" algn="ctr">
              <a:buFont typeface="Arial"/>
              <a:buNone/>
            </a:pPr>
            <a:endParaRPr lang="en-US" sz="3200"/>
          </a:p>
          <a:p>
            <a:pPr marL="0" indent="0" algn="ctr">
              <a:buFont typeface="Arial"/>
              <a:buNone/>
            </a:pPr>
            <a:r>
              <a:rPr lang="en-US" sz="3200"/>
              <a:t>Please scan the QR code to provide us with your feedback!</a:t>
            </a:r>
            <a:endParaRPr lang="en-US" sz="3200" dirty="0"/>
          </a:p>
        </p:txBody>
      </p:sp>
      <p:pic>
        <p:nvPicPr>
          <p:cNvPr id="5" name="Picture 4" descr="QR code to view evaluation form">
            <a:extLst>
              <a:ext uri="{FF2B5EF4-FFF2-40B4-BE49-F238E27FC236}">
                <a16:creationId xmlns:a16="http://schemas.microsoft.com/office/drawing/2014/main" id="{9A63BA77-C7ED-3308-73FE-E326C54BA1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7047" y="1005557"/>
            <a:ext cx="2589905" cy="2589905"/>
          </a:xfrm>
          <a:prstGeom prst="rect">
            <a:avLst/>
          </a:prstGeom>
          <a:ln w="3175">
            <a:solidFill>
              <a:schemeClr val="tx1">
                <a:lumMod val="50000"/>
                <a:lumOff val="50000"/>
              </a:schemeClr>
            </a:solidFill>
          </a:ln>
        </p:spPr>
      </p:pic>
    </p:spTree>
    <p:custDataLst>
      <p:tags r:id="rId1"/>
    </p:custDataLst>
    <p:extLst>
      <p:ext uri="{BB962C8B-B14F-4D97-AF65-F5344CB8AC3E}">
        <p14:creationId xmlns:p14="http://schemas.microsoft.com/office/powerpoint/2010/main" val="72250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8"/>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Agenda</a:t>
            </a:r>
            <a:endParaRPr/>
          </a:p>
        </p:txBody>
      </p:sp>
      <p:sp>
        <p:nvSpPr>
          <p:cNvPr id="48" name="Google Shape;48;p8"/>
          <p:cNvSpPr txBox="1"/>
          <p:nvPr/>
        </p:nvSpPr>
        <p:spPr>
          <a:xfrm>
            <a:off x="491836" y="922338"/>
            <a:ext cx="7508223" cy="2303164"/>
          </a:xfrm>
          <a:prstGeom prst="rect">
            <a:avLst/>
          </a:prstGeom>
          <a:noFill/>
          <a:ln>
            <a:noFill/>
          </a:ln>
        </p:spPr>
        <p:txBody>
          <a:bodyPr spcFirstLastPara="1" wrap="square" lIns="91425" tIns="91425" rIns="91425" bIns="91425" anchor="t" anchorCtr="0">
            <a:spAutoFit/>
          </a:bodyPr>
          <a:lstStyle/>
          <a:p>
            <a:pPr marL="164592" marR="0" lvl="0" indent="-164592" algn="l" rtl="0">
              <a:lnSpc>
                <a:spcPct val="100000"/>
              </a:lnSpc>
              <a:spcBef>
                <a:spcPts val="0"/>
              </a:spcBef>
              <a:spcAft>
                <a:spcPts val="180"/>
              </a:spcAft>
              <a:buClr>
                <a:srgbClr val="000000"/>
              </a:buClr>
              <a:buSzPts val="1400"/>
              <a:buFont typeface="Lato"/>
              <a:buChar char="●"/>
            </a:pPr>
            <a:r>
              <a:rPr lang="en-US" sz="1800" b="1" i="0" u="none" strike="noStrike" cap="none" dirty="0">
                <a:solidFill>
                  <a:srgbClr val="000000"/>
                </a:solidFill>
                <a:latin typeface="Lato"/>
                <a:ea typeface="Lato"/>
                <a:cs typeface="Lato"/>
                <a:sym typeface="Lato"/>
              </a:rPr>
              <a:t>What is CTE?</a:t>
            </a:r>
            <a:endParaRPr sz="18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400"/>
              <a:buFont typeface="Lato"/>
              <a:buChar char="●"/>
            </a:pPr>
            <a:r>
              <a:rPr lang="en-US" sz="1800" b="1" i="0" u="none" strike="noStrike" cap="none" dirty="0">
                <a:solidFill>
                  <a:srgbClr val="000000"/>
                </a:solidFill>
                <a:latin typeface="Lato"/>
                <a:ea typeface="Lato"/>
                <a:cs typeface="Lato"/>
                <a:sym typeface="Lato"/>
              </a:rPr>
              <a:t>Creating a Career Education Data Team</a:t>
            </a:r>
            <a:endParaRPr sz="18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400"/>
              <a:buFont typeface="Lato"/>
              <a:buChar char="●"/>
            </a:pPr>
            <a:r>
              <a:rPr lang="en-US" sz="1800" b="1" i="0" u="none" strike="noStrike" cap="none" dirty="0">
                <a:solidFill>
                  <a:srgbClr val="000000"/>
                </a:solidFill>
                <a:latin typeface="Lato"/>
                <a:ea typeface="Lato"/>
                <a:cs typeface="Lato"/>
                <a:sym typeface="Lato"/>
              </a:rPr>
              <a:t>Timeline</a:t>
            </a:r>
            <a:endParaRPr sz="18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400"/>
              <a:buFont typeface="Lato"/>
              <a:buChar char="●"/>
            </a:pPr>
            <a:r>
              <a:rPr lang="en-US" sz="1800" b="1" i="0" u="none" strike="noStrike" cap="none" dirty="0">
                <a:solidFill>
                  <a:srgbClr val="000000"/>
                </a:solidFill>
                <a:latin typeface="Lato"/>
                <a:ea typeface="Lato"/>
                <a:cs typeface="Lato"/>
                <a:sym typeface="Lato"/>
              </a:rPr>
              <a:t>Career Education Data Reporting</a:t>
            </a:r>
            <a:endParaRPr sz="18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400"/>
              <a:buFont typeface="Lato"/>
              <a:buChar char="●"/>
            </a:pPr>
            <a:r>
              <a:rPr lang="en-US" sz="1800" b="1" i="0" u="none" strike="noStrike" cap="none" dirty="0">
                <a:solidFill>
                  <a:srgbClr val="000000"/>
                </a:solidFill>
                <a:latin typeface="Lato"/>
                <a:ea typeface="Lato"/>
                <a:cs typeface="Lato"/>
                <a:sym typeface="Lato"/>
              </a:rPr>
              <a:t>Organizing Data</a:t>
            </a:r>
            <a:endParaRPr sz="18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400"/>
              <a:buFont typeface="Lato"/>
              <a:buChar char="●"/>
            </a:pPr>
            <a:r>
              <a:rPr lang="en-US" sz="1800" b="1" i="0" u="none" strike="noStrike" cap="none" dirty="0">
                <a:solidFill>
                  <a:srgbClr val="000000"/>
                </a:solidFill>
                <a:latin typeface="Lato"/>
                <a:ea typeface="Lato"/>
                <a:cs typeface="Lato"/>
                <a:sym typeface="Lato"/>
              </a:rPr>
              <a:t>WISEdata and WISEdash</a:t>
            </a:r>
            <a:endParaRPr sz="18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400"/>
              <a:buFont typeface="Lato"/>
              <a:buChar char="●"/>
            </a:pPr>
            <a:r>
              <a:rPr lang="en-US" sz="1800" b="1" i="0" u="none" strike="noStrike" cap="none" dirty="0">
                <a:solidFill>
                  <a:srgbClr val="000000"/>
                </a:solidFill>
                <a:latin typeface="Lato"/>
                <a:ea typeface="Lato"/>
                <a:cs typeface="Lato"/>
                <a:sym typeface="Lato"/>
              </a:rPr>
              <a:t>Help</a:t>
            </a:r>
            <a:endParaRPr sz="1800" b="1" i="0" u="none" strike="noStrike" cap="none" dirty="0">
              <a:solidFill>
                <a:srgbClr val="000000"/>
              </a:solidFill>
              <a:latin typeface="Lato"/>
              <a:ea typeface="Lato"/>
              <a:cs typeface="Lato"/>
              <a:sym typeface="Lato"/>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g2053332481a_0_131"/>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What is CTE</a:t>
            </a:r>
            <a:r>
              <a:rPr lang="en-US" sz="3600" b="1" i="0" u="none" strike="noStrike" cap="none" dirty="0">
                <a:solidFill>
                  <a:schemeClr val="lt1"/>
                </a:solidFill>
                <a:latin typeface="Lato Black"/>
                <a:ea typeface="Lato Black"/>
                <a:cs typeface="Lato Black"/>
                <a:sym typeface="Lato Black"/>
              </a:rPr>
              <a:t>?</a:t>
            </a:r>
            <a:endParaRPr/>
          </a:p>
        </p:txBody>
      </p:sp>
      <p:sp>
        <p:nvSpPr>
          <p:cNvPr id="55" name="Google Shape;55;g2053332481a_0_131"/>
          <p:cNvSpPr txBox="1"/>
          <p:nvPr/>
        </p:nvSpPr>
        <p:spPr>
          <a:xfrm>
            <a:off x="484043" y="922338"/>
            <a:ext cx="6734100" cy="2882810"/>
          </a:xfrm>
          <a:prstGeom prst="rect">
            <a:avLst/>
          </a:prstGeom>
          <a:noFill/>
          <a:ln>
            <a:noFill/>
          </a:ln>
        </p:spPr>
        <p:txBody>
          <a:bodyPr spcFirstLastPara="1" wrap="square" lIns="91425" tIns="91425" rIns="91425" bIns="91425" anchor="t" anchorCtr="0">
            <a:spAutoFit/>
          </a:bodyPr>
          <a:lstStyle/>
          <a:p>
            <a:pPr marL="164592" marR="0" lvl="0" indent="-164592" algn="l" rtl="0">
              <a:lnSpc>
                <a:spcPct val="100000"/>
              </a:lnSpc>
              <a:spcBef>
                <a:spcPts val="0"/>
              </a:spcBef>
              <a:spcAft>
                <a:spcPts val="180"/>
              </a:spcAft>
              <a:buClr>
                <a:srgbClr val="000000"/>
              </a:buClr>
              <a:buSzPts val="1400"/>
              <a:buFont typeface="Lato"/>
              <a:buChar char="●"/>
            </a:pPr>
            <a:r>
              <a:rPr lang="en-US" sz="1800" b="1" i="0" u="sng" strike="noStrike" cap="none" dirty="0">
                <a:solidFill>
                  <a:srgbClr val="0063D2"/>
                </a:solidFill>
                <a:latin typeface="Lato"/>
                <a:ea typeface="Lato"/>
                <a:cs typeface="Lato"/>
                <a:sym typeface="Lato"/>
                <a:hlinkClick r:id="rId4">
                  <a:extLst>
                    <a:ext uri="{A12FA001-AC4F-418D-AE19-62706E023703}">
                      <ahyp:hlinkClr xmlns:ahyp="http://schemas.microsoft.com/office/drawing/2018/hyperlinkcolor" val="tx"/>
                    </a:ext>
                  </a:extLst>
                </a:hlinkClick>
              </a:rPr>
              <a:t>Career and Technical Education</a:t>
            </a:r>
            <a:endParaRPr sz="1800" b="1" i="0" u="none" strike="noStrike" cap="none" dirty="0">
              <a:solidFill>
                <a:srgbClr val="0063D2"/>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sz="1800" b="1" i="0" u="sng" strike="noStrike" cap="none" dirty="0">
                <a:solidFill>
                  <a:srgbClr val="0563C1"/>
                </a:solidFill>
                <a:latin typeface="Lato"/>
                <a:ea typeface="Lato"/>
                <a:cs typeface="Lato"/>
                <a:sym typeface="Lato"/>
                <a:hlinkClick r:id="rId5">
                  <a:extLst>
                    <a:ext uri="{A12FA001-AC4F-418D-AE19-62706E023703}">
                      <ahyp:hlinkClr xmlns:ahyp="http://schemas.microsoft.com/office/drawing/2018/hyperlinkcolor" val="tx"/>
                    </a:ext>
                  </a:extLst>
                </a:hlinkClick>
              </a:rPr>
              <a:t>Ag</a:t>
            </a:r>
            <a:r>
              <a:rPr lang="en-US" sz="1800" b="1" i="0" u="sng" strike="noStrike" cap="none" dirty="0">
                <a:solidFill>
                  <a:srgbClr val="0063D2"/>
                </a:solidFill>
                <a:latin typeface="Lato"/>
                <a:ea typeface="Lato"/>
                <a:cs typeface="Lato"/>
                <a:sym typeface="Lato"/>
                <a:hlinkClick r:id="rId5">
                  <a:extLst>
                    <a:ext uri="{A12FA001-AC4F-418D-AE19-62706E023703}">
                      <ahyp:hlinkClr xmlns:ahyp="http://schemas.microsoft.com/office/drawing/2018/hyperlinkcolor" val="tx"/>
                    </a:ext>
                  </a:extLst>
                </a:hlinkClick>
              </a:rPr>
              <a:t>ric</a:t>
            </a:r>
            <a:r>
              <a:rPr lang="en-US" sz="1800" b="1" i="0" u="sng" strike="noStrike" cap="none" dirty="0">
                <a:solidFill>
                  <a:srgbClr val="0563C1"/>
                </a:solidFill>
                <a:latin typeface="Lato"/>
                <a:ea typeface="Lato"/>
                <a:cs typeface="Lato"/>
                <a:sym typeface="Lato"/>
                <a:hlinkClick r:id="rId5">
                  <a:extLst>
                    <a:ext uri="{A12FA001-AC4F-418D-AE19-62706E023703}">
                      <ahyp:hlinkClr xmlns:ahyp="http://schemas.microsoft.com/office/drawing/2018/hyperlinkcolor" val="tx"/>
                    </a:ext>
                  </a:extLst>
                </a:hlinkClick>
              </a:rPr>
              <a:t>ulture &amp; Natural Resources</a:t>
            </a:r>
            <a:endParaRPr sz="1800" b="1" i="0" u="none" strike="noStrike" cap="none" dirty="0">
              <a:solidFill>
                <a:schemeClr val="hlink"/>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sz="1800" b="1" i="0" u="sng" strike="noStrike" cap="none" dirty="0">
                <a:solidFill>
                  <a:schemeClr val="hlink"/>
                </a:solidFill>
                <a:latin typeface="Lato"/>
                <a:ea typeface="Lato"/>
                <a:cs typeface="Lato"/>
                <a:sym typeface="Lato"/>
                <a:hlinkClick r:id="rId6"/>
              </a:rPr>
              <a:t>Business and Information Technology</a:t>
            </a:r>
            <a:endParaRPr sz="1800" b="1" i="0" u="none" strike="noStrike" cap="none" dirty="0">
              <a:solidFill>
                <a:schemeClr val="hlink"/>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sz="1800" b="1" i="0" u="sng" strike="noStrike" cap="none" dirty="0">
                <a:solidFill>
                  <a:schemeClr val="hlink"/>
                </a:solidFill>
                <a:latin typeface="Lato"/>
                <a:ea typeface="Lato"/>
                <a:cs typeface="Lato"/>
                <a:sym typeface="Lato"/>
                <a:hlinkClick r:id="rId7"/>
              </a:rPr>
              <a:t>Family &amp; Consumer Sciences</a:t>
            </a:r>
            <a:endParaRPr sz="1800" b="1" i="0" u="none" strike="noStrike" cap="none" dirty="0">
              <a:solidFill>
                <a:schemeClr val="hlink"/>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sz="1800" b="1" i="0" u="sng" strike="noStrike" cap="none" dirty="0">
                <a:solidFill>
                  <a:schemeClr val="hlink"/>
                </a:solidFill>
                <a:latin typeface="Lato"/>
                <a:ea typeface="Lato"/>
                <a:cs typeface="Lato"/>
                <a:sym typeface="Lato"/>
                <a:hlinkClick r:id="rId8"/>
              </a:rPr>
              <a:t>Health Science</a:t>
            </a:r>
            <a:endParaRPr sz="1800" b="1" i="0" u="none" strike="noStrike" cap="none" dirty="0">
              <a:solidFill>
                <a:schemeClr val="hlink"/>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sz="1800" b="1" i="0" u="sng" strike="noStrike" cap="none" dirty="0">
                <a:solidFill>
                  <a:schemeClr val="hlink"/>
                </a:solidFill>
                <a:latin typeface="Lato"/>
                <a:ea typeface="Lato"/>
                <a:cs typeface="Lato"/>
                <a:sym typeface="Lato"/>
                <a:hlinkClick r:id="rId9"/>
              </a:rPr>
              <a:t>Marketing, Management &amp; Entrepreneurship</a:t>
            </a:r>
            <a:endParaRPr sz="1800" b="1" i="0" u="none" strike="noStrike" cap="none" dirty="0">
              <a:solidFill>
                <a:schemeClr val="hlink"/>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sz="1800" b="1" i="0" u="sng" strike="noStrike" cap="none" dirty="0">
                <a:solidFill>
                  <a:schemeClr val="hlink"/>
                </a:solidFill>
                <a:latin typeface="Lato"/>
                <a:ea typeface="Lato"/>
                <a:cs typeface="Lato"/>
                <a:sym typeface="Lato"/>
                <a:hlinkClick r:id="rId10"/>
              </a:rPr>
              <a:t>Technology &amp; Engineering</a:t>
            </a:r>
            <a:br>
              <a:rPr lang="en-US" sz="1800" b="1" i="0" u="none" strike="noStrike" cap="none" dirty="0">
                <a:solidFill>
                  <a:srgbClr val="000000"/>
                </a:solidFill>
                <a:latin typeface="Lato"/>
                <a:ea typeface="Lato"/>
                <a:cs typeface="Lato"/>
                <a:sym typeface="Lato"/>
              </a:rPr>
            </a:br>
            <a:endParaRPr sz="18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400"/>
              <a:buFont typeface="Lato"/>
              <a:buChar char="●"/>
            </a:pPr>
            <a:r>
              <a:rPr lang="en-US" sz="1800" b="1" i="0" u="sng" strike="noStrike" cap="none" dirty="0">
                <a:solidFill>
                  <a:schemeClr val="hlink"/>
                </a:solidFill>
                <a:latin typeface="Lato"/>
                <a:ea typeface="Lato"/>
                <a:cs typeface="Lato"/>
                <a:sym typeface="Lato"/>
                <a:hlinkClick r:id="rId11"/>
              </a:rPr>
              <a:t>Career &amp; Technical Education Standards</a:t>
            </a:r>
            <a:endParaRPr sz="1800" b="1" i="0" u="none" strike="noStrike" cap="none" dirty="0">
              <a:solidFill>
                <a:schemeClr val="hlink"/>
              </a:solidFill>
              <a:latin typeface="Lato"/>
              <a:ea typeface="Lato"/>
              <a:cs typeface="Lato"/>
              <a:sym typeface="Lato"/>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g2053332481a_0_1"/>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Creating a Career Education Data Team</a:t>
            </a:r>
            <a:endParaRPr/>
          </a:p>
        </p:txBody>
      </p:sp>
      <p:sp>
        <p:nvSpPr>
          <p:cNvPr id="62" name="Google Shape;62;g2053332481a_0_1"/>
          <p:cNvSpPr txBox="1"/>
          <p:nvPr/>
        </p:nvSpPr>
        <p:spPr>
          <a:xfrm>
            <a:off x="448737" y="922338"/>
            <a:ext cx="8093861" cy="3744585"/>
          </a:xfrm>
          <a:prstGeom prst="rect">
            <a:avLst/>
          </a:prstGeom>
          <a:noFill/>
          <a:ln>
            <a:noFill/>
          </a:ln>
        </p:spPr>
        <p:txBody>
          <a:bodyPr spcFirstLastPara="1" wrap="square" lIns="91425" tIns="91425" rIns="91425" bIns="91425" anchor="t" anchorCtr="0">
            <a:noAutofit/>
          </a:bodyPr>
          <a:lstStyle/>
          <a:p>
            <a:pPr marL="164592" marR="0" lvl="0" indent="-164592" algn="l" rtl="0">
              <a:lnSpc>
                <a:spcPct val="100000"/>
              </a:lnSpc>
              <a:spcBef>
                <a:spcPts val="0"/>
              </a:spcBef>
              <a:spcAft>
                <a:spcPts val="180"/>
              </a:spcAft>
              <a:buClr>
                <a:srgbClr val="000000"/>
              </a:buClr>
              <a:buSzPts val="1400"/>
              <a:buFont typeface="Lato"/>
              <a:buChar char="●"/>
            </a:pPr>
            <a:r>
              <a:rPr lang="en-US" sz="1800" b="1" i="0" u="none" strike="noStrike" cap="none" dirty="0">
                <a:solidFill>
                  <a:srgbClr val="000000"/>
                </a:solidFill>
                <a:latin typeface="Lato"/>
                <a:ea typeface="Lato"/>
                <a:cs typeface="Lato"/>
                <a:sym typeface="Lato"/>
              </a:rPr>
              <a:t>Organization and teamwork are key!</a:t>
            </a:r>
            <a:endParaRPr sz="1800" b="1" i="0" u="none" strike="noStrike" cap="none" dirty="0">
              <a:solidFill>
                <a:srgbClr val="000000"/>
              </a:solidFill>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400"/>
              <a:buFont typeface="Lato"/>
              <a:buChar char="●"/>
            </a:pPr>
            <a:r>
              <a:rPr lang="en-US" sz="1800" b="1" i="0" u="none" strike="noStrike" cap="none" dirty="0">
                <a:solidFill>
                  <a:schemeClr val="dk1"/>
                </a:solidFill>
                <a:latin typeface="Lato"/>
                <a:ea typeface="Lato"/>
                <a:cs typeface="Lato"/>
                <a:sym typeface="Lato"/>
              </a:rPr>
              <a:t>Help Data Entry and Career Ed team understand reporting requirements.</a:t>
            </a:r>
            <a:endParaRPr sz="1800" b="1" i="0" u="none" strike="noStrike" cap="none" dirty="0">
              <a:solidFill>
                <a:schemeClr val="dk1"/>
              </a:solidFill>
              <a:latin typeface="Lato"/>
              <a:ea typeface="Lato"/>
              <a:cs typeface="Lato"/>
              <a:sym typeface="Lato"/>
            </a:endParaRPr>
          </a:p>
          <a:p>
            <a:pPr marL="457200" marR="0" lvl="1" indent="-164592" algn="l" rtl="0">
              <a:lnSpc>
                <a:spcPct val="100000"/>
              </a:lnSpc>
              <a:spcBef>
                <a:spcPts val="0"/>
              </a:spcBef>
              <a:spcAft>
                <a:spcPts val="180"/>
              </a:spcAft>
              <a:buClr>
                <a:schemeClr val="dk1"/>
              </a:buClr>
              <a:buSzPts val="1400"/>
              <a:buFont typeface="Lato"/>
              <a:buChar char="○"/>
            </a:pPr>
            <a:r>
              <a:rPr lang="en-US" sz="1800" b="1" i="0" u="none" strike="noStrike" cap="none" dirty="0">
                <a:solidFill>
                  <a:schemeClr val="dk1"/>
                </a:solidFill>
                <a:latin typeface="Lato"/>
                <a:ea typeface="Lato"/>
                <a:cs typeface="Lato"/>
                <a:sym typeface="Lato"/>
              </a:rPr>
              <a:t>Report Cards</a:t>
            </a:r>
            <a:endParaRPr sz="1800" b="1" i="0" u="none" strike="noStrike" cap="none" dirty="0">
              <a:solidFill>
                <a:schemeClr val="dk1"/>
              </a:solidFill>
              <a:latin typeface="Lato"/>
              <a:ea typeface="Lato"/>
              <a:cs typeface="Lato"/>
              <a:sym typeface="Lato"/>
            </a:endParaRPr>
          </a:p>
          <a:p>
            <a:pPr marL="457200" marR="0" lvl="1" indent="-164592" algn="l" rtl="0">
              <a:lnSpc>
                <a:spcPct val="100000"/>
              </a:lnSpc>
              <a:spcBef>
                <a:spcPts val="0"/>
              </a:spcBef>
              <a:spcAft>
                <a:spcPts val="180"/>
              </a:spcAft>
              <a:buClr>
                <a:schemeClr val="dk1"/>
              </a:buClr>
              <a:buSzPts val="1400"/>
              <a:buFont typeface="Lato"/>
              <a:buChar char="○"/>
            </a:pPr>
            <a:r>
              <a:rPr lang="en-US" sz="1800" b="1" i="0" u="none" strike="noStrike" cap="none" dirty="0">
                <a:solidFill>
                  <a:schemeClr val="dk1"/>
                </a:solidFill>
                <a:latin typeface="Lato"/>
                <a:ea typeface="Lato"/>
                <a:cs typeface="Lato"/>
                <a:sym typeface="Lato"/>
              </a:rPr>
              <a:t>Perkins V Accountability Reports</a:t>
            </a:r>
            <a:endParaRPr sz="1800" b="1" i="0" u="none" strike="noStrike" cap="none" dirty="0">
              <a:solidFill>
                <a:schemeClr val="dk1"/>
              </a:solidFill>
              <a:latin typeface="Lato"/>
              <a:ea typeface="Lato"/>
              <a:cs typeface="Lato"/>
              <a:sym typeface="Lato"/>
            </a:endParaRPr>
          </a:p>
          <a:p>
            <a:pPr marL="457200" marR="0" lvl="1" indent="-164592" algn="l" rtl="0">
              <a:lnSpc>
                <a:spcPct val="100000"/>
              </a:lnSpc>
              <a:spcBef>
                <a:spcPts val="0"/>
              </a:spcBef>
              <a:spcAft>
                <a:spcPts val="180"/>
              </a:spcAft>
              <a:buClr>
                <a:schemeClr val="dk1"/>
              </a:buClr>
              <a:buSzPts val="1400"/>
              <a:buFont typeface="Lato"/>
              <a:buChar char="○"/>
            </a:pPr>
            <a:r>
              <a:rPr lang="en-US" sz="1800" b="1" i="0" u="none" strike="noStrike" cap="none" dirty="0">
                <a:solidFill>
                  <a:schemeClr val="dk1"/>
                </a:solidFill>
                <a:latin typeface="Lato"/>
                <a:ea typeface="Lato"/>
                <a:cs typeface="Lato"/>
                <a:sym typeface="Lato"/>
              </a:rPr>
              <a:t>School Improvement…</a:t>
            </a:r>
            <a:endParaRPr sz="1800" b="1" i="0" u="none" strike="noStrike" cap="none" dirty="0">
              <a:solidFill>
                <a:schemeClr val="dk1"/>
              </a:solidFill>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400"/>
              <a:buFont typeface="Lato"/>
              <a:buChar char="●"/>
            </a:pPr>
            <a:r>
              <a:rPr lang="en-US" sz="1800" b="1" i="0" u="none" strike="noStrike" cap="none" dirty="0">
                <a:solidFill>
                  <a:srgbClr val="000000"/>
                </a:solidFill>
                <a:latin typeface="Lato"/>
                <a:ea typeface="Lato"/>
                <a:cs typeface="Lato"/>
                <a:sym typeface="Lato"/>
              </a:rPr>
              <a:t>Create a system within the school to record and archive what is happening in the classroom and give to Data Entry personnel.</a:t>
            </a:r>
          </a:p>
          <a:p>
            <a:pPr marL="164592" marR="0" lvl="0" indent="-164592" algn="l" rtl="0">
              <a:lnSpc>
                <a:spcPct val="100000"/>
              </a:lnSpc>
              <a:spcBef>
                <a:spcPts val="1000"/>
              </a:spcBef>
              <a:spcAft>
                <a:spcPts val="180"/>
              </a:spcAft>
              <a:buClr>
                <a:srgbClr val="000000"/>
              </a:buClr>
              <a:buSzPts val="1400"/>
              <a:buFont typeface="Lato"/>
              <a:buChar char="●"/>
            </a:pPr>
            <a:r>
              <a:rPr lang="en-US" sz="1800" b="1" i="0" u="none" strike="noStrike" cap="none" dirty="0">
                <a:solidFill>
                  <a:srgbClr val="000000"/>
                </a:solidFill>
                <a:latin typeface="Lato"/>
                <a:ea typeface="Lato"/>
                <a:cs typeface="Lato"/>
                <a:sym typeface="Lato"/>
              </a:rPr>
              <a:t>Help Data Entry locate DPI WISEdata element definitions and stay up to date.  </a:t>
            </a:r>
          </a:p>
          <a:p>
            <a:pPr marL="164592" marR="0" lvl="0" indent="-164592" algn="l" rtl="0">
              <a:lnSpc>
                <a:spcPct val="100000"/>
              </a:lnSpc>
              <a:spcBef>
                <a:spcPts val="1000"/>
              </a:spcBef>
              <a:spcAft>
                <a:spcPts val="180"/>
              </a:spcAft>
              <a:buClr>
                <a:schemeClr val="dk1"/>
              </a:buClr>
              <a:buSzPts val="1400"/>
              <a:buFont typeface="Lato"/>
              <a:buChar char="●"/>
            </a:pPr>
            <a:r>
              <a:rPr lang="en-US" sz="1800" b="1" i="0" u="none" strike="noStrike" cap="none" dirty="0">
                <a:solidFill>
                  <a:schemeClr val="dk1"/>
                </a:solidFill>
                <a:latin typeface="Lato"/>
                <a:ea typeface="Lato"/>
                <a:cs typeface="Lato"/>
                <a:sym typeface="Lato"/>
              </a:rPr>
              <a:t>Help school teams record Career Pathway data elements on paper and give to Data Entry personnel.</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g2053332481a_0_33"/>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Team Member Roles</a:t>
            </a:r>
            <a:endParaRPr/>
          </a:p>
        </p:txBody>
      </p:sp>
      <p:sp>
        <p:nvSpPr>
          <p:cNvPr id="69" name="Google Shape;69;g2053332481a_0_33"/>
          <p:cNvSpPr txBox="1"/>
          <p:nvPr/>
        </p:nvSpPr>
        <p:spPr>
          <a:xfrm>
            <a:off x="467833" y="920718"/>
            <a:ext cx="7882616" cy="2549386"/>
          </a:xfrm>
          <a:prstGeom prst="rect">
            <a:avLst/>
          </a:prstGeom>
          <a:noFill/>
          <a:ln>
            <a:noFill/>
          </a:ln>
        </p:spPr>
        <p:txBody>
          <a:bodyPr spcFirstLastPara="1" wrap="square" lIns="91425" tIns="91425" rIns="91425" bIns="91425" anchor="t" anchorCtr="0">
            <a:spAutoFit/>
          </a:bodyPr>
          <a:lstStyle/>
          <a:p>
            <a:pPr marL="164592" marR="0" lvl="0" indent="-164592" algn="l" rtl="0">
              <a:lnSpc>
                <a:spcPct val="100000"/>
              </a:lnSpc>
              <a:spcBef>
                <a:spcPts val="0"/>
              </a:spcBef>
              <a:spcAft>
                <a:spcPts val="180"/>
              </a:spcAft>
              <a:buClr>
                <a:srgbClr val="000000"/>
              </a:buClr>
              <a:buSzPts val="1400"/>
              <a:buFont typeface="Lato"/>
              <a:buChar char="●"/>
            </a:pPr>
            <a:r>
              <a:rPr lang="en-US" sz="1600" b="1" i="0" u="none" strike="noStrike" cap="none" dirty="0">
                <a:solidFill>
                  <a:srgbClr val="000000"/>
                </a:solidFill>
                <a:latin typeface="Lato"/>
                <a:ea typeface="Lato"/>
                <a:cs typeface="Lato"/>
                <a:sym typeface="Lato"/>
              </a:rPr>
              <a:t>Data teams already exist and can work together.</a:t>
            </a:r>
            <a:endParaRPr sz="1600" b="1" i="0" u="none" strike="noStrike" cap="none" dirty="0">
              <a:solidFill>
                <a:srgbClr val="000000"/>
              </a:solidFill>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400"/>
              <a:buFont typeface="Lato"/>
              <a:buChar char="●"/>
            </a:pPr>
            <a:r>
              <a:rPr lang="en-US" sz="1600" b="1" i="0" u="none" strike="noStrike" cap="none" dirty="0">
                <a:solidFill>
                  <a:srgbClr val="000000"/>
                </a:solidFill>
                <a:latin typeface="Lato"/>
                <a:ea typeface="Lato"/>
                <a:cs typeface="Lato"/>
                <a:sym typeface="Lato"/>
              </a:rPr>
              <a:t>Name individuals and roles for your data team.</a:t>
            </a:r>
            <a:endParaRPr sz="1600" b="1" i="0" u="none" strike="noStrike" cap="none" dirty="0">
              <a:solidFill>
                <a:srgbClr val="000000"/>
              </a:solidFill>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400"/>
              <a:buFont typeface="Lato"/>
              <a:buChar char="●"/>
            </a:pPr>
            <a:r>
              <a:rPr lang="en-US" sz="1600" b="1" i="0" u="none" strike="noStrike" cap="none" dirty="0">
                <a:solidFill>
                  <a:srgbClr val="000000"/>
                </a:solidFill>
                <a:latin typeface="Lato"/>
                <a:ea typeface="Lato"/>
                <a:cs typeface="Lato"/>
                <a:sym typeface="Lato"/>
              </a:rPr>
              <a:t>Each member contributes by staying up to date with information pertaining to their role.</a:t>
            </a:r>
            <a:endParaRPr sz="1600" b="1" i="0" u="none" strike="noStrike" cap="none" dirty="0">
              <a:solidFill>
                <a:srgbClr val="000000"/>
              </a:solidFill>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400"/>
              <a:buFont typeface="Lato"/>
              <a:buChar char="●"/>
            </a:pPr>
            <a:r>
              <a:rPr lang="en-US" sz="1600" b="1" i="0" u="none" strike="noStrike" cap="none" dirty="0">
                <a:solidFill>
                  <a:srgbClr val="000000"/>
                </a:solidFill>
                <a:latin typeface="Lato"/>
                <a:ea typeface="Lato"/>
                <a:cs typeface="Lato"/>
                <a:sym typeface="Lato"/>
              </a:rPr>
              <a:t>Career Education and CTE data come from many places. It is the work of a team, not an individual.</a:t>
            </a:r>
            <a:endParaRPr sz="1600" b="1" i="0" u="none" strike="noStrike" cap="none" dirty="0">
              <a:solidFill>
                <a:srgbClr val="000000"/>
              </a:solidFill>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400"/>
              <a:buFont typeface="Lato"/>
              <a:buChar char="●"/>
            </a:pPr>
            <a:r>
              <a:rPr lang="en-US" sz="1600" b="1" i="0" u="none" strike="noStrike" cap="none" dirty="0">
                <a:solidFill>
                  <a:srgbClr val="000000"/>
                </a:solidFill>
                <a:latin typeface="Lato"/>
                <a:ea typeface="Lato"/>
                <a:cs typeface="Lato"/>
                <a:sym typeface="Lato"/>
              </a:rPr>
              <a:t>How do staff learn about CTE data elements for reporting?</a:t>
            </a:r>
            <a:endParaRPr sz="1600" b="1" i="0" u="none" strike="noStrike" cap="none" dirty="0">
              <a:solidFill>
                <a:srgbClr val="000000"/>
              </a:solidFill>
              <a:latin typeface="Lato"/>
              <a:ea typeface="Lato"/>
              <a:cs typeface="Lato"/>
              <a:sym typeface="Lato"/>
            </a:endParaRPr>
          </a:p>
        </p:txBody>
      </p:sp>
      <p:pic>
        <p:nvPicPr>
          <p:cNvPr id="70" name="Google Shape;70;g2053332481a_0_33" descr="A screenshot of a table as a way to organize CTE Team Members and their roles. The table is only 2 rows, with 7 columns each row. The top row serves as the header, and each cell (from left to right) states: Name of all staff involved; SIS Registration Team; SpEd Team; Pupil Services Team; Graduation/Dropout/Exit type Team; Discipline/ISS/OSS/Expulsion team; Instruction, CCR &amp; CTE (Roster) Team. &#10;&#10;The 2nd row has the following content in the 1st cell as a template for team members and notes to be entered: Data Entry; Practices/Collection/Curriculum, DPI Rules; Teach How to Use SIS; Who Can Ask SIS for Help;  Review of Data in WISEdata and WISEdash. &#10;&#10;All other cells in row 2 are blank. "/>
          <p:cNvPicPr preferRelativeResize="0"/>
          <p:nvPr/>
        </p:nvPicPr>
        <p:blipFill rotWithShape="1">
          <a:blip r:embed="rId4">
            <a:alphaModFix/>
          </a:blip>
          <a:srcRect/>
          <a:stretch/>
        </p:blipFill>
        <p:spPr>
          <a:xfrm>
            <a:off x="158262" y="3341365"/>
            <a:ext cx="8839200" cy="1235960"/>
          </a:xfrm>
          <a:prstGeom prst="rect">
            <a:avLst/>
          </a:prstGeom>
          <a:noFill/>
          <a:ln>
            <a:noFill/>
          </a:ln>
        </p:spPr>
      </p:pic>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g2053332481a_0_40"/>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Timeline</a:t>
            </a:r>
            <a:endParaRPr/>
          </a:p>
        </p:txBody>
      </p:sp>
      <p:sp>
        <p:nvSpPr>
          <p:cNvPr id="77" name="Google Shape;77;g2053332481a_0_40"/>
          <p:cNvSpPr txBox="1"/>
          <p:nvPr/>
        </p:nvSpPr>
        <p:spPr>
          <a:xfrm>
            <a:off x="474921" y="922350"/>
            <a:ext cx="8251729" cy="3954899"/>
          </a:xfrm>
          <a:prstGeom prst="rect">
            <a:avLst/>
          </a:prstGeom>
          <a:noFill/>
          <a:ln>
            <a:noFill/>
          </a:ln>
        </p:spPr>
        <p:txBody>
          <a:bodyPr spcFirstLastPara="1" wrap="square" lIns="91425" tIns="91425" rIns="91425" bIns="91425" anchor="t" anchorCtr="0">
            <a:spAutoFit/>
          </a:bodyPr>
          <a:lstStyle/>
          <a:p>
            <a:pPr marL="164592" marR="0" lvl="0" indent="-164592" algn="l" rtl="0">
              <a:lnSpc>
                <a:spcPct val="100000"/>
              </a:lnSpc>
              <a:spcBef>
                <a:spcPts val="1000"/>
              </a:spcBef>
              <a:spcAft>
                <a:spcPts val="180"/>
              </a:spcAft>
              <a:buClr>
                <a:srgbClr val="000000"/>
              </a:buClr>
              <a:buSzPts val="1300"/>
              <a:buFont typeface="Lato"/>
              <a:buChar char="●"/>
            </a:pPr>
            <a:r>
              <a:rPr lang="en-US" sz="1500" b="1" i="0" u="none" strike="noStrike" cap="none" dirty="0">
                <a:solidFill>
                  <a:srgbClr val="000000"/>
                </a:solidFill>
                <a:latin typeface="Lato"/>
                <a:ea typeface="Lato"/>
                <a:cs typeface="Lato"/>
                <a:sym typeface="Lato"/>
              </a:rPr>
              <a:t>Create due dates for data entry and review (November, January, March, June).</a:t>
            </a:r>
            <a:endParaRPr sz="1500" b="1" i="0" u="none" strike="noStrike" cap="none" dirty="0">
              <a:solidFill>
                <a:srgbClr val="000000"/>
              </a:solidFill>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300"/>
              <a:buFont typeface="Lato"/>
              <a:buChar char="●"/>
            </a:pPr>
            <a:r>
              <a:rPr lang="en-US" sz="1500" b="1" i="0" u="none" strike="noStrike" cap="none" dirty="0">
                <a:solidFill>
                  <a:srgbClr val="000000"/>
                </a:solidFill>
                <a:latin typeface="Lato"/>
                <a:ea typeface="Lato"/>
                <a:cs typeface="Lato"/>
                <a:sym typeface="Lato"/>
              </a:rPr>
              <a:t>Career Education data is due on the December Snapshot date (data for the previous school year).</a:t>
            </a:r>
            <a:endParaRPr sz="1500" b="1" i="0" u="none" strike="noStrike" cap="none" dirty="0">
              <a:solidFill>
                <a:srgbClr val="000000"/>
              </a:solidFill>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300"/>
              <a:buFont typeface="Lato"/>
              <a:buChar char="●"/>
            </a:pPr>
            <a:r>
              <a:rPr lang="en-US" sz="1500" b="1" i="0" u="none" strike="noStrike" cap="none" dirty="0">
                <a:solidFill>
                  <a:srgbClr val="000000"/>
                </a:solidFill>
                <a:latin typeface="Lato"/>
                <a:ea typeface="Lato"/>
                <a:cs typeface="Lato"/>
                <a:sym typeface="Lato"/>
              </a:rPr>
              <a:t>Data should be reviewed in real time through WISEdata Portal and WISEdash for Districts.</a:t>
            </a:r>
            <a:endParaRPr sz="1500" b="1" i="0" u="none" strike="noStrike" cap="none" dirty="0">
              <a:solidFill>
                <a:srgbClr val="000000"/>
              </a:solidFill>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300"/>
              <a:buFont typeface="Lato"/>
              <a:buChar char="●"/>
            </a:pPr>
            <a:r>
              <a:rPr lang="en-US" sz="1500" b="1" i="0" u="none" strike="noStrike" cap="none" dirty="0">
                <a:solidFill>
                  <a:srgbClr val="000000"/>
                </a:solidFill>
                <a:latin typeface="Lato"/>
                <a:ea typeface="Lato"/>
                <a:cs typeface="Lato"/>
                <a:sym typeface="Lato"/>
              </a:rPr>
              <a:t>The Career Education data team will need to identify the data elements collected on the Roster Work Plan for Data Entry personnel to enter into the student </a:t>
            </a:r>
            <a:r>
              <a:rPr lang="en-US" sz="1500" b="1" dirty="0">
                <a:latin typeface="Lato"/>
                <a:ea typeface="Lato"/>
                <a:cs typeface="Lato"/>
                <a:sym typeface="Lato"/>
              </a:rPr>
              <a:t>i</a:t>
            </a:r>
            <a:r>
              <a:rPr lang="en-US" sz="1500" b="1" i="0" u="none" strike="noStrike" cap="none" dirty="0">
                <a:solidFill>
                  <a:srgbClr val="000000"/>
                </a:solidFill>
                <a:latin typeface="Lato"/>
                <a:ea typeface="Lato"/>
                <a:cs typeface="Lato"/>
                <a:sym typeface="Lato"/>
              </a:rPr>
              <a:t>nformation </a:t>
            </a:r>
            <a:r>
              <a:rPr lang="en-US" sz="1500" b="1" dirty="0">
                <a:latin typeface="Lato"/>
                <a:ea typeface="Lato"/>
                <a:cs typeface="Lato"/>
                <a:sym typeface="Lato"/>
              </a:rPr>
              <a:t>s</a:t>
            </a:r>
            <a:r>
              <a:rPr lang="en-US" sz="1500" b="1" i="0" u="none" strike="noStrike" cap="none" dirty="0">
                <a:solidFill>
                  <a:srgbClr val="000000"/>
                </a:solidFill>
                <a:latin typeface="Lato"/>
                <a:ea typeface="Lato"/>
                <a:cs typeface="Lato"/>
                <a:sym typeface="Lato"/>
              </a:rPr>
              <a:t>ystem in real time.</a:t>
            </a:r>
            <a:endParaRPr sz="1500" b="1"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300"/>
              <a:buFont typeface="Lato"/>
              <a:buChar char="○"/>
            </a:pPr>
            <a:r>
              <a:rPr lang="en-US" sz="1500" b="0" i="0" u="none" strike="noStrike" cap="none" dirty="0">
                <a:solidFill>
                  <a:srgbClr val="000000"/>
                </a:solidFill>
                <a:latin typeface="Lato"/>
                <a:ea typeface="Lato"/>
                <a:cs typeface="Lato"/>
                <a:sym typeface="Lato"/>
              </a:rPr>
              <a:t>Updates to courses </a:t>
            </a:r>
            <a:endParaRPr sz="1500" b="0"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300"/>
              <a:buFont typeface="Lato"/>
              <a:buChar char="○"/>
            </a:pPr>
            <a:r>
              <a:rPr lang="en-US" sz="1500" b="0" i="0" u="none" strike="noStrike" cap="none" dirty="0">
                <a:solidFill>
                  <a:srgbClr val="000000"/>
                </a:solidFill>
                <a:latin typeface="Lato"/>
                <a:ea typeface="Lato"/>
                <a:cs typeface="Lato"/>
                <a:sym typeface="Lato"/>
              </a:rPr>
              <a:t>Roster codes</a:t>
            </a:r>
            <a:endParaRPr sz="1500" b="0"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300"/>
              <a:buFont typeface="Lato"/>
              <a:buChar char="○"/>
            </a:pPr>
            <a:r>
              <a:rPr lang="en-US" sz="1500" b="0" i="0" u="none" strike="noStrike" cap="none" dirty="0">
                <a:solidFill>
                  <a:srgbClr val="000000"/>
                </a:solidFill>
                <a:latin typeface="Lato"/>
                <a:ea typeface="Lato"/>
                <a:cs typeface="Lato"/>
                <a:sym typeface="Lato"/>
              </a:rPr>
              <a:t>Career Pathways</a:t>
            </a:r>
            <a:endParaRPr sz="1500" b="0"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300"/>
              <a:buFont typeface="Lato"/>
              <a:buChar char="○"/>
            </a:pPr>
            <a:r>
              <a:rPr lang="en-US" sz="1500" b="0" i="0" u="none" strike="noStrike" cap="none" dirty="0">
                <a:solidFill>
                  <a:srgbClr val="000000"/>
                </a:solidFill>
                <a:latin typeface="Lato"/>
                <a:ea typeface="Lato"/>
                <a:cs typeface="Lato"/>
                <a:sym typeface="Lato"/>
              </a:rPr>
              <a:t>Work Based Learning</a:t>
            </a:r>
            <a:endParaRPr sz="1500" b="0"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300"/>
              <a:buFont typeface="Lato"/>
              <a:buChar char="○"/>
            </a:pPr>
            <a:r>
              <a:rPr lang="en-US" sz="1500" b="0" i="0" u="none" strike="noStrike" cap="none" dirty="0">
                <a:solidFill>
                  <a:srgbClr val="000000"/>
                </a:solidFill>
                <a:latin typeface="Lato"/>
                <a:ea typeface="Lato"/>
                <a:cs typeface="Lato"/>
                <a:sym typeface="Lato"/>
              </a:rPr>
              <a:t>Industry Recognized Credentials</a:t>
            </a:r>
            <a:endParaRPr sz="1500" b="0"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300"/>
              <a:buFont typeface="Lato"/>
              <a:buChar char="○"/>
            </a:pPr>
            <a:r>
              <a:rPr lang="en-US" sz="1500" b="0" i="0" u="none" strike="noStrike" cap="none" dirty="0">
                <a:solidFill>
                  <a:srgbClr val="000000"/>
                </a:solidFill>
                <a:latin typeface="Lato"/>
                <a:ea typeface="Lato"/>
                <a:cs typeface="Lato"/>
                <a:sym typeface="Lato"/>
              </a:rPr>
              <a:t>Dual Enrollment</a:t>
            </a:r>
            <a:endParaRPr sz="1500" b="0" i="0" u="none" strike="noStrike" cap="none" dirty="0">
              <a:solidFill>
                <a:srgbClr val="000000"/>
              </a:solidFill>
              <a:latin typeface="Lato"/>
              <a:ea typeface="Lato"/>
              <a:cs typeface="Lato"/>
              <a:sym typeface="Lato"/>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g2053332481a_0_51"/>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Clr>
                <a:schemeClr val="lt1"/>
              </a:buClr>
              <a:buSzPts val="3600"/>
              <a:buFont typeface="Arial"/>
              <a:buNone/>
            </a:pPr>
            <a:r>
              <a:rPr lang="en-US" sz="3600" b="1" i="0" u="none" strike="noStrike" cap="none">
                <a:solidFill>
                  <a:schemeClr val="lt1"/>
                </a:solidFill>
                <a:latin typeface="Lato Black"/>
                <a:ea typeface="Lato Black"/>
                <a:cs typeface="Lato Black"/>
                <a:sym typeface="Lato Black"/>
              </a:rPr>
              <a:t>Timeline (continued)</a:t>
            </a:r>
            <a:endParaRPr/>
          </a:p>
        </p:txBody>
      </p:sp>
      <p:sp>
        <p:nvSpPr>
          <p:cNvPr id="84" name="Google Shape;84;g2053332481a_0_51"/>
          <p:cNvSpPr txBox="1"/>
          <p:nvPr/>
        </p:nvSpPr>
        <p:spPr>
          <a:xfrm>
            <a:off x="611902" y="919029"/>
            <a:ext cx="7949100" cy="4221638"/>
          </a:xfrm>
          <a:prstGeom prst="rect">
            <a:avLst/>
          </a:prstGeom>
          <a:noFill/>
          <a:ln>
            <a:noFill/>
          </a:ln>
        </p:spPr>
        <p:txBody>
          <a:bodyPr spcFirstLastPara="1" wrap="square" lIns="91425" tIns="91425" rIns="91425" bIns="91425" anchor="t" anchorCtr="0">
            <a:noAutofit/>
          </a:bodyPr>
          <a:lstStyle/>
          <a:p>
            <a:pPr marL="164592" marR="0" lvl="0" indent="-164592" algn="l" rtl="0">
              <a:lnSpc>
                <a:spcPct val="100000"/>
              </a:lnSpc>
              <a:spcBef>
                <a:spcPts val="0"/>
              </a:spcBef>
              <a:spcAft>
                <a:spcPts val="180"/>
              </a:spcAft>
              <a:buClr>
                <a:srgbClr val="000000"/>
              </a:buClr>
              <a:buSzPts val="1400"/>
              <a:buFont typeface="Lato"/>
              <a:buChar char="●"/>
            </a:pPr>
            <a:r>
              <a:rPr lang="en-US" sz="1600" b="1" i="0" u="none" strike="noStrike" cap="none" dirty="0">
                <a:solidFill>
                  <a:srgbClr val="000000"/>
                </a:solidFill>
                <a:latin typeface="Lato"/>
                <a:ea typeface="Lato"/>
                <a:cs typeface="Lato"/>
                <a:sym typeface="Lato"/>
              </a:rPr>
              <a:t>December Snapshot</a:t>
            </a:r>
            <a:endParaRPr sz="1600" b="1"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b="0" i="0" u="none" strike="noStrike" cap="none" dirty="0">
                <a:solidFill>
                  <a:srgbClr val="000000"/>
                </a:solidFill>
                <a:latin typeface="Lato"/>
                <a:ea typeface="Lato"/>
                <a:cs typeface="Lato"/>
                <a:sym typeface="Lato"/>
              </a:rPr>
              <a:t>18.19 Roster/Career Ed data was January 28, 2020.  </a:t>
            </a:r>
            <a:endParaRPr b="0"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b="0" i="0" u="none" strike="noStrike" cap="none" dirty="0">
                <a:solidFill>
                  <a:srgbClr val="000000"/>
                </a:solidFill>
                <a:latin typeface="Lato"/>
                <a:ea typeface="Lato"/>
                <a:cs typeface="Lato"/>
                <a:sym typeface="Lato"/>
              </a:rPr>
              <a:t>19.20 Roster/Career Ed data was December 8, 2020.  </a:t>
            </a:r>
            <a:endParaRPr b="0"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b="0" i="0" u="none" strike="noStrike" cap="none" dirty="0">
                <a:solidFill>
                  <a:srgbClr val="000000"/>
                </a:solidFill>
                <a:latin typeface="Lato"/>
                <a:ea typeface="Lato"/>
                <a:cs typeface="Lato"/>
                <a:sym typeface="Lato"/>
              </a:rPr>
              <a:t>20.21 Roster/Career Ed data was December 7, 2021.</a:t>
            </a:r>
            <a:endParaRPr b="0"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b="0" i="0" u="none" strike="noStrike" cap="none" dirty="0">
                <a:solidFill>
                  <a:srgbClr val="000000"/>
                </a:solidFill>
                <a:latin typeface="Lato"/>
                <a:ea typeface="Lato"/>
                <a:cs typeface="Lato"/>
                <a:sym typeface="Lato"/>
              </a:rPr>
              <a:t>21.22 Roster/Career Ed data </a:t>
            </a:r>
            <a:r>
              <a:rPr lang="en-US" dirty="0">
                <a:latin typeface="Lato"/>
                <a:ea typeface="Lato"/>
                <a:cs typeface="Lato"/>
                <a:sym typeface="Lato"/>
              </a:rPr>
              <a:t>was</a:t>
            </a:r>
            <a:r>
              <a:rPr lang="en-US" b="0" i="0" u="none" strike="noStrike" cap="none" dirty="0">
                <a:solidFill>
                  <a:srgbClr val="000000"/>
                </a:solidFill>
                <a:latin typeface="Lato"/>
                <a:ea typeface="Lato"/>
                <a:cs typeface="Lato"/>
                <a:sym typeface="Lato"/>
              </a:rPr>
              <a:t> December 6, 2022</a:t>
            </a:r>
            <a:endParaRPr b="0"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i="0" u="none" strike="noStrike" cap="none" dirty="0">
                <a:solidFill>
                  <a:srgbClr val="000000"/>
                </a:solidFill>
                <a:latin typeface="Lato"/>
                <a:ea typeface="Lato"/>
                <a:cs typeface="Lato"/>
                <a:sym typeface="Lato"/>
              </a:rPr>
              <a:t>22.23 Roster/Career Ed data </a:t>
            </a:r>
            <a:r>
              <a:rPr lang="en-US" dirty="0">
                <a:latin typeface="Lato"/>
                <a:ea typeface="Lato"/>
                <a:cs typeface="Lato"/>
                <a:sym typeface="Lato"/>
              </a:rPr>
              <a:t>was</a:t>
            </a:r>
            <a:r>
              <a:rPr lang="en-US" i="0" u="none" strike="noStrike" cap="none" dirty="0">
                <a:solidFill>
                  <a:srgbClr val="000000"/>
                </a:solidFill>
                <a:latin typeface="Lato"/>
                <a:ea typeface="Lato"/>
                <a:cs typeface="Lato"/>
                <a:sym typeface="Lato"/>
              </a:rPr>
              <a:t> December </a:t>
            </a:r>
            <a:r>
              <a:rPr lang="en-US" dirty="0">
                <a:latin typeface="Lato"/>
                <a:ea typeface="Lato"/>
                <a:cs typeface="Lato"/>
                <a:sym typeface="Lato"/>
              </a:rPr>
              <a:t>5</a:t>
            </a:r>
            <a:r>
              <a:rPr lang="en-US" i="0" u="none" strike="noStrike" cap="none" dirty="0">
                <a:solidFill>
                  <a:srgbClr val="000000"/>
                </a:solidFill>
                <a:latin typeface="Lato"/>
                <a:ea typeface="Lato"/>
                <a:cs typeface="Lato"/>
                <a:sym typeface="Lato"/>
              </a:rPr>
              <a:t>, 2023</a:t>
            </a:r>
            <a:endParaRPr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SzPts val="1400"/>
              <a:buFont typeface="Lato"/>
              <a:buChar char="○"/>
            </a:pPr>
            <a:r>
              <a:rPr lang="en-US" dirty="0">
                <a:latin typeface="Lato"/>
                <a:ea typeface="Lato"/>
                <a:cs typeface="Lato"/>
                <a:sym typeface="Lato"/>
              </a:rPr>
              <a:t>23.24 Roster/Career Ed data will be December 10, 2024</a:t>
            </a:r>
            <a:endParaRPr dirty="0">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400"/>
              <a:buFont typeface="Lato"/>
              <a:buChar char="●"/>
            </a:pPr>
            <a:r>
              <a:rPr lang="en-US" sz="1600" b="1" i="0" u="none" strike="noStrike" cap="none" dirty="0">
                <a:solidFill>
                  <a:srgbClr val="000000"/>
                </a:solidFill>
                <a:latin typeface="Lato"/>
                <a:ea typeface="Lato"/>
                <a:cs typeface="Lato"/>
                <a:sym typeface="Lato"/>
              </a:rPr>
              <a:t>Tip:  Enter your data in real time, during the actual school year, as it happens.</a:t>
            </a:r>
            <a:endParaRPr sz="1600" b="1" i="0" u="none" strike="noStrike" cap="none" dirty="0">
              <a:solidFill>
                <a:srgbClr val="000000"/>
              </a:solidFill>
              <a:latin typeface="Lato"/>
              <a:ea typeface="Lato"/>
              <a:cs typeface="Lato"/>
              <a:sym typeface="Lato"/>
            </a:endParaRPr>
          </a:p>
          <a:p>
            <a:pPr marL="164592" marR="0" lvl="0" indent="-164592" algn="l" rtl="0">
              <a:lnSpc>
                <a:spcPct val="100000"/>
              </a:lnSpc>
              <a:spcBef>
                <a:spcPts val="1000"/>
              </a:spcBef>
              <a:spcAft>
                <a:spcPts val="180"/>
              </a:spcAft>
              <a:buClr>
                <a:srgbClr val="000000"/>
              </a:buClr>
              <a:buSzPts val="1400"/>
              <a:buFont typeface="Lato"/>
              <a:buChar char="●"/>
            </a:pPr>
            <a:r>
              <a:rPr lang="en-US" sz="1600" b="1" i="0" u="none" strike="noStrike" cap="none" dirty="0">
                <a:solidFill>
                  <a:srgbClr val="000000"/>
                </a:solidFill>
                <a:latin typeface="Lato"/>
                <a:ea typeface="Lato"/>
                <a:cs typeface="Lato"/>
                <a:sym typeface="Lato"/>
              </a:rPr>
              <a:t>Tip:  Complete Career Education data before June 30.</a:t>
            </a:r>
            <a:endParaRPr sz="1600" b="1"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b="1" i="0" u="none" strike="noStrike" cap="none" dirty="0">
                <a:solidFill>
                  <a:srgbClr val="000000"/>
                </a:solidFill>
                <a:latin typeface="Lato"/>
                <a:ea typeface="Lato"/>
                <a:cs typeface="Lato"/>
                <a:sym typeface="Lato"/>
              </a:rPr>
              <a:t>Humans forget over the summer.</a:t>
            </a:r>
            <a:endParaRPr b="1"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b="1" i="0" u="none" strike="noStrike" cap="none" dirty="0">
                <a:solidFill>
                  <a:srgbClr val="000000"/>
                </a:solidFill>
                <a:latin typeface="Lato"/>
                <a:ea typeface="Lato"/>
                <a:cs typeface="Lato"/>
                <a:sym typeface="Lato"/>
              </a:rPr>
              <a:t>Educators change jobs.</a:t>
            </a:r>
            <a:endParaRPr b="1"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b="1" i="0" u="none" strike="noStrike" cap="none" dirty="0">
                <a:solidFill>
                  <a:srgbClr val="000000"/>
                </a:solidFill>
                <a:latin typeface="Lato"/>
                <a:ea typeface="Lato"/>
                <a:cs typeface="Lato"/>
                <a:sym typeface="Lato"/>
              </a:rPr>
              <a:t>New staff may not understand what happened the year prior.</a:t>
            </a:r>
            <a:endParaRPr b="1"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400"/>
              <a:buFont typeface="Lato"/>
              <a:buChar char="○"/>
            </a:pPr>
            <a:r>
              <a:rPr lang="en-US" b="1" i="0" u="none" strike="noStrike" cap="none" dirty="0">
                <a:solidFill>
                  <a:srgbClr val="000000"/>
                </a:solidFill>
                <a:latin typeface="Lato"/>
                <a:ea typeface="Lato"/>
                <a:cs typeface="Lato"/>
                <a:sym typeface="Lato"/>
              </a:rPr>
              <a:t>It is really hard to work on the previous school year data, when we are starting a new school year.</a:t>
            </a:r>
            <a:endParaRPr b="1" i="0" u="none" strike="noStrike" cap="none" dirty="0">
              <a:solidFill>
                <a:srgbClr val="000000"/>
              </a:solidFill>
              <a:latin typeface="Lato"/>
              <a:ea typeface="Lato"/>
              <a:cs typeface="Lato"/>
              <a:sym typeface="Lato"/>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g2053332481a_0_90"/>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fontScale="90000"/>
          </a:bodyPr>
          <a:lstStyle/>
          <a:p>
            <a:pPr marL="0" marR="0" lvl="0" indent="0" algn="ctr" rtl="0">
              <a:lnSpc>
                <a:spcPct val="100000"/>
              </a:lnSpc>
              <a:spcBef>
                <a:spcPts val="0"/>
              </a:spcBef>
              <a:spcAft>
                <a:spcPts val="3000"/>
              </a:spcAft>
              <a:buClr>
                <a:schemeClr val="lt1"/>
              </a:buClr>
              <a:buSzPct val="111111"/>
              <a:buFont typeface="Arial"/>
              <a:buNone/>
            </a:pPr>
            <a:r>
              <a:rPr lang="en-US" sz="3600" b="1" i="0" u="none" strike="noStrike" cap="none">
                <a:solidFill>
                  <a:schemeClr val="lt1"/>
                </a:solidFill>
                <a:latin typeface="Lato Black"/>
                <a:ea typeface="Lato Black"/>
                <a:cs typeface="Lato Black"/>
                <a:sym typeface="Lato Black"/>
              </a:rPr>
              <a:t>Timeline for Data Entry &amp; Review</a:t>
            </a:r>
            <a:endParaRPr/>
          </a:p>
        </p:txBody>
      </p:sp>
      <p:sp>
        <p:nvSpPr>
          <p:cNvPr id="91" name="Google Shape;91;g2053332481a_0_90"/>
          <p:cNvSpPr txBox="1"/>
          <p:nvPr/>
        </p:nvSpPr>
        <p:spPr>
          <a:xfrm>
            <a:off x="482009" y="923625"/>
            <a:ext cx="8151966" cy="3869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300" b="1" i="0" u="none" strike="noStrike" cap="none" dirty="0">
                <a:solidFill>
                  <a:srgbClr val="000000"/>
                </a:solidFill>
                <a:latin typeface="Lato"/>
                <a:ea typeface="Lato"/>
                <a:cs typeface="Lato"/>
                <a:sym typeface="Lato"/>
              </a:rPr>
              <a:t>Spring/Summer of Year Prior</a:t>
            </a:r>
            <a:endParaRPr sz="13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100"/>
              <a:buFont typeface="Lato"/>
              <a:buChar char="●"/>
            </a:pPr>
            <a:r>
              <a:rPr lang="en-US" sz="1200" b="1" i="0" u="none" strike="noStrike" cap="none" dirty="0">
                <a:solidFill>
                  <a:srgbClr val="000000"/>
                </a:solidFill>
                <a:latin typeface="Lato"/>
                <a:ea typeface="Lato"/>
                <a:cs typeface="Lato"/>
                <a:sym typeface="Lato"/>
              </a:rPr>
              <a:t>CTE courses are created with CTE Roster codes and WISEdata elements identified from the </a:t>
            </a:r>
            <a:r>
              <a:rPr lang="en-US" sz="1200" b="1" i="0" u="sng" strike="noStrike" cap="none" dirty="0">
                <a:solidFill>
                  <a:schemeClr val="hlink"/>
                </a:solidFill>
                <a:latin typeface="Lato"/>
                <a:ea typeface="Lato"/>
                <a:cs typeface="Lato"/>
                <a:sym typeface="Lato"/>
                <a:hlinkClick r:id="rId4"/>
              </a:rPr>
              <a:t>Roster Work Plan</a:t>
            </a:r>
            <a:r>
              <a:rPr lang="en-US" sz="1200" b="1" i="0" u="sng" strike="noStrike" cap="none" dirty="0">
                <a:solidFill>
                  <a:schemeClr val="hlink"/>
                </a:solidFill>
                <a:latin typeface="Lato"/>
                <a:ea typeface="Lato"/>
                <a:cs typeface="Lato"/>
                <a:sym typeface="Lato"/>
              </a:rPr>
              <a:t>.</a:t>
            </a:r>
            <a:endParaRPr lang="en-US" sz="1200" b="1" i="0" u="none" strike="noStrike" cap="none" dirty="0">
              <a:solidFill>
                <a:schemeClr val="hlink"/>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100"/>
              <a:buFont typeface="Lato"/>
              <a:buChar char="●"/>
            </a:pPr>
            <a:r>
              <a:rPr lang="en-US" sz="1200" b="1" i="0" u="none" strike="noStrike" cap="none" dirty="0">
                <a:solidFill>
                  <a:srgbClr val="000000"/>
                </a:solidFill>
                <a:latin typeface="Lato"/>
                <a:ea typeface="Lato"/>
                <a:cs typeface="Lato"/>
                <a:sym typeface="Lato"/>
              </a:rPr>
              <a:t>Perkins Career Pathways are created with Instructional Area Codes (IAC) and sequence of courses are aligned. </a:t>
            </a:r>
            <a:endParaRPr sz="1200" b="1" i="0" u="none" strike="noStrike" cap="none" dirty="0">
              <a:solidFill>
                <a:srgbClr val="000000"/>
              </a:solidFill>
              <a:latin typeface="Lato"/>
              <a:ea typeface="Lato"/>
              <a:cs typeface="Lato"/>
              <a:sym typeface="Lato"/>
            </a:endParaRPr>
          </a:p>
          <a:p>
            <a:pPr marL="0" marR="0" lvl="0" indent="0" algn="l" rtl="0">
              <a:lnSpc>
                <a:spcPct val="100000"/>
              </a:lnSpc>
              <a:spcBef>
                <a:spcPts val="439"/>
              </a:spcBef>
              <a:spcAft>
                <a:spcPts val="0"/>
              </a:spcAft>
              <a:buClr>
                <a:srgbClr val="000000"/>
              </a:buClr>
              <a:buSzPts val="1200"/>
              <a:buFont typeface="Arial"/>
              <a:buNone/>
            </a:pPr>
            <a:r>
              <a:rPr lang="en-US" sz="1300" b="1" i="0" u="none" strike="noStrike" cap="none" dirty="0">
                <a:solidFill>
                  <a:srgbClr val="000000"/>
                </a:solidFill>
                <a:latin typeface="Lato"/>
                <a:ea typeface="Lato"/>
                <a:cs typeface="Lato"/>
                <a:sym typeface="Lato"/>
              </a:rPr>
              <a:t>School Year Begins</a:t>
            </a:r>
            <a:endParaRPr sz="13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100"/>
              <a:buFont typeface="Lato"/>
              <a:buChar char="●"/>
            </a:pPr>
            <a:r>
              <a:rPr lang="en-US" sz="1300" b="1" i="0" u="none" strike="noStrike" cap="none" dirty="0">
                <a:solidFill>
                  <a:srgbClr val="000000"/>
                </a:solidFill>
                <a:latin typeface="Lato"/>
                <a:ea typeface="Lato"/>
                <a:cs typeface="Lato"/>
                <a:sym typeface="Lato"/>
              </a:rPr>
              <a:t>Student enrolls, and demographic information is collected.</a:t>
            </a:r>
            <a:endParaRPr sz="13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100"/>
              <a:buFont typeface="Lato"/>
              <a:buChar char="●"/>
            </a:pPr>
            <a:r>
              <a:rPr lang="en-US" sz="1300" b="1" i="0" u="none" strike="noStrike" cap="none" dirty="0">
                <a:solidFill>
                  <a:srgbClr val="000000"/>
                </a:solidFill>
                <a:latin typeface="Lato"/>
                <a:ea typeface="Lato"/>
                <a:cs typeface="Lato"/>
                <a:sym typeface="Lato"/>
              </a:rPr>
              <a:t>Student is scheduled into courses.</a:t>
            </a:r>
            <a:endParaRPr sz="1300" b="1" i="0" u="none" strike="noStrike" cap="none" dirty="0">
              <a:solidFill>
                <a:srgbClr val="000000"/>
              </a:solidFill>
              <a:latin typeface="Lato"/>
              <a:ea typeface="Lato"/>
              <a:cs typeface="Lato"/>
              <a:sym typeface="Lato"/>
            </a:endParaRPr>
          </a:p>
          <a:p>
            <a:pPr marL="0" marR="0" lvl="0" indent="0" algn="l" rtl="0">
              <a:lnSpc>
                <a:spcPct val="100000"/>
              </a:lnSpc>
              <a:spcBef>
                <a:spcPts val="439"/>
              </a:spcBef>
              <a:spcAft>
                <a:spcPts val="0"/>
              </a:spcAft>
              <a:buClr>
                <a:schemeClr val="dk1"/>
              </a:buClr>
              <a:buSzPts val="1100"/>
              <a:buFont typeface="Arial"/>
              <a:buNone/>
            </a:pPr>
            <a:r>
              <a:rPr lang="en-US" sz="1300" b="1" i="0" u="none" strike="noStrike" cap="none" dirty="0">
                <a:solidFill>
                  <a:schemeClr val="dk1"/>
                </a:solidFill>
                <a:latin typeface="Lato"/>
                <a:ea typeface="Lato"/>
                <a:cs typeface="Lato"/>
                <a:sym typeface="Lato"/>
              </a:rPr>
              <a:t>December after the School Year</a:t>
            </a:r>
            <a:endParaRPr sz="1300" b="1" i="0" u="none" strike="noStrike" cap="none" dirty="0">
              <a:solidFill>
                <a:schemeClr val="dk1"/>
              </a:solidFill>
              <a:latin typeface="Lato"/>
              <a:ea typeface="Lato"/>
              <a:cs typeface="Lato"/>
              <a:sym typeface="Lato"/>
            </a:endParaRPr>
          </a:p>
          <a:p>
            <a:pPr marL="164592" marR="0" lvl="0" indent="-164592" algn="l" rtl="0">
              <a:lnSpc>
                <a:spcPct val="100000"/>
              </a:lnSpc>
              <a:spcBef>
                <a:spcPts val="0"/>
              </a:spcBef>
              <a:spcAft>
                <a:spcPts val="180"/>
              </a:spcAft>
              <a:buClr>
                <a:schemeClr val="dk1"/>
              </a:buClr>
              <a:buSzPts val="1100"/>
              <a:buFont typeface="Lato"/>
              <a:buChar char="•"/>
            </a:pPr>
            <a:r>
              <a:rPr lang="en-US" sz="1300" b="1" i="0" u="none" strike="noStrike" cap="none" dirty="0">
                <a:solidFill>
                  <a:schemeClr val="dk1"/>
                </a:solidFill>
                <a:latin typeface="Lato"/>
                <a:ea typeface="Lato"/>
                <a:cs typeface="Lato"/>
                <a:sym typeface="Lato"/>
              </a:rPr>
              <a:t>Snapshot of CTE data from the </a:t>
            </a:r>
            <a:r>
              <a:rPr lang="en-US" sz="1300" b="1" i="0" u="sng" strike="noStrike" cap="none" dirty="0">
                <a:solidFill>
                  <a:schemeClr val="dk1"/>
                </a:solidFill>
                <a:latin typeface="Lato"/>
                <a:ea typeface="Lato"/>
                <a:cs typeface="Lato"/>
                <a:sym typeface="Lato"/>
              </a:rPr>
              <a:t>prior school year</a:t>
            </a:r>
            <a:endParaRPr sz="1300" b="1" i="0" u="sng" strike="noStrike" cap="none" dirty="0">
              <a:solidFill>
                <a:schemeClr val="dk1"/>
              </a:solidFill>
              <a:latin typeface="Lato"/>
              <a:ea typeface="Lato"/>
              <a:cs typeface="Lato"/>
              <a:sym typeface="Lato"/>
            </a:endParaRPr>
          </a:p>
          <a:p>
            <a:pPr marL="0" marR="0" lvl="0" indent="0" algn="l" rtl="0">
              <a:lnSpc>
                <a:spcPct val="100000"/>
              </a:lnSpc>
              <a:spcBef>
                <a:spcPts val="439"/>
              </a:spcBef>
              <a:spcAft>
                <a:spcPts val="0"/>
              </a:spcAft>
              <a:buClr>
                <a:srgbClr val="000000"/>
              </a:buClr>
              <a:buSzPts val="1200"/>
              <a:buFont typeface="Arial"/>
              <a:buNone/>
            </a:pPr>
            <a:r>
              <a:rPr lang="en-US" sz="1300" b="1" i="0" u="none" strike="noStrike" cap="none" dirty="0">
                <a:solidFill>
                  <a:srgbClr val="000000"/>
                </a:solidFill>
                <a:latin typeface="Lato"/>
                <a:ea typeface="Lato"/>
                <a:cs typeface="Lato"/>
                <a:sym typeface="Lato"/>
              </a:rPr>
              <a:t>School Year</a:t>
            </a:r>
            <a:endParaRPr sz="13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100"/>
              <a:buFont typeface="Lato"/>
              <a:buChar char="●"/>
            </a:pPr>
            <a:r>
              <a:rPr lang="en-US" sz="1300" b="1" i="0" u="none" strike="noStrike" cap="none" dirty="0">
                <a:solidFill>
                  <a:srgbClr val="000000"/>
                </a:solidFill>
                <a:latin typeface="Lato"/>
                <a:ea typeface="Lato"/>
                <a:cs typeface="Lato"/>
                <a:sym typeface="Lato"/>
              </a:rPr>
              <a:t>SIS data flows to WISEdata Portal.</a:t>
            </a:r>
            <a:endParaRPr sz="13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100"/>
              <a:buFont typeface="Lato"/>
              <a:buChar char="●"/>
            </a:pPr>
            <a:r>
              <a:rPr lang="en-US" sz="1300" b="1" i="0" u="none" strike="noStrike" cap="none" dirty="0">
                <a:solidFill>
                  <a:srgbClr val="000000"/>
                </a:solidFill>
                <a:latin typeface="Lato"/>
                <a:ea typeface="Lato"/>
                <a:cs typeface="Lato"/>
                <a:sym typeface="Lato"/>
              </a:rPr>
              <a:t>Data Team reviews WISEdata Portal student details and Exports.</a:t>
            </a:r>
            <a:endParaRPr sz="1300" b="1"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100"/>
              <a:buFont typeface="Lato"/>
              <a:buChar char="○"/>
            </a:pPr>
            <a:r>
              <a:rPr lang="en-US" sz="1300" b="0" i="0" u="none" strike="noStrike" cap="none" dirty="0">
                <a:solidFill>
                  <a:srgbClr val="000000"/>
                </a:solidFill>
                <a:latin typeface="Lato"/>
                <a:ea typeface="Lato"/>
                <a:cs typeface="Lato"/>
                <a:sym typeface="Lato"/>
              </a:rPr>
              <a:t>CTE Data Team reviews WISEdash from Districts each quarter (Nov, Jan, March, </a:t>
            </a:r>
            <a:r>
              <a:rPr lang="en-US" sz="1300" i="0" u="none" strike="noStrike" cap="none" dirty="0">
                <a:solidFill>
                  <a:srgbClr val="000000"/>
                </a:solidFill>
                <a:latin typeface="Lato"/>
                <a:ea typeface="Lato"/>
                <a:cs typeface="Lato"/>
                <a:sym typeface="Lato"/>
              </a:rPr>
              <a:t>June</a:t>
            </a:r>
            <a:r>
              <a:rPr lang="en-US" sz="1300" b="0" i="0" u="none" strike="noStrike" cap="none" dirty="0">
                <a:solidFill>
                  <a:srgbClr val="000000"/>
                </a:solidFill>
                <a:latin typeface="Lato"/>
                <a:ea typeface="Lato"/>
                <a:cs typeface="Lato"/>
                <a:sym typeface="Lato"/>
              </a:rPr>
              <a:t>).</a:t>
            </a:r>
            <a:endParaRPr sz="1300" b="0" i="0" u="none" strike="noStrike" cap="none" dirty="0">
              <a:solidFill>
                <a:srgbClr val="000000"/>
              </a:solidFill>
              <a:latin typeface="Lato"/>
              <a:ea typeface="Lato"/>
              <a:cs typeface="Lato"/>
              <a:sym typeface="Lato"/>
            </a:endParaRPr>
          </a:p>
          <a:p>
            <a:pPr marL="457200" marR="0" lvl="1" indent="-164592" algn="l" rtl="0">
              <a:lnSpc>
                <a:spcPct val="100000"/>
              </a:lnSpc>
              <a:spcBef>
                <a:spcPts val="0"/>
              </a:spcBef>
              <a:spcAft>
                <a:spcPts val="180"/>
              </a:spcAft>
              <a:buClr>
                <a:srgbClr val="000000"/>
              </a:buClr>
              <a:buSzPts val="1100"/>
              <a:buFont typeface="Lato"/>
              <a:buChar char="○"/>
            </a:pPr>
            <a:r>
              <a:rPr lang="en-US" sz="1300" b="0" i="0" u="none" strike="noStrike" cap="none" dirty="0">
                <a:solidFill>
                  <a:srgbClr val="000000"/>
                </a:solidFill>
                <a:latin typeface="Lato"/>
                <a:ea typeface="Lato"/>
                <a:cs typeface="Lato"/>
                <a:sym typeface="Lato"/>
              </a:rPr>
              <a:t>Dec is the Snapshot to certify CTE, Roster, Demographic data for the Prior School Year.</a:t>
            </a:r>
            <a:endParaRPr sz="1300" b="0" i="0" u="none" strike="noStrike" cap="none" dirty="0">
              <a:solidFill>
                <a:srgbClr val="000000"/>
              </a:solidFill>
              <a:latin typeface="Lato"/>
              <a:ea typeface="Lato"/>
              <a:cs typeface="Lato"/>
              <a:sym typeface="Lato"/>
            </a:endParaRPr>
          </a:p>
          <a:p>
            <a:pPr marL="0" marR="0" lvl="0" indent="0" algn="l" rtl="0">
              <a:lnSpc>
                <a:spcPct val="100000"/>
              </a:lnSpc>
              <a:spcBef>
                <a:spcPts val="0"/>
              </a:spcBef>
              <a:spcAft>
                <a:spcPts val="0"/>
              </a:spcAft>
              <a:buClr>
                <a:srgbClr val="000000"/>
              </a:buClr>
              <a:buSzPts val="1200"/>
              <a:buFont typeface="Arial"/>
              <a:buNone/>
            </a:pPr>
            <a:r>
              <a:rPr lang="en-US" sz="1300" b="1" i="0" u="none" strike="noStrike" cap="none" dirty="0">
                <a:solidFill>
                  <a:srgbClr val="000000"/>
                </a:solidFill>
                <a:latin typeface="Lato"/>
                <a:ea typeface="Lato"/>
                <a:cs typeface="Lato"/>
                <a:sym typeface="Lato"/>
              </a:rPr>
              <a:t>End of School Year</a:t>
            </a:r>
            <a:endParaRPr sz="13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100"/>
              <a:buFont typeface="Lato"/>
              <a:buChar char="•"/>
            </a:pPr>
            <a:r>
              <a:rPr lang="en-US" sz="1300" b="1" i="0" u="none" strike="noStrike" cap="none" dirty="0">
                <a:solidFill>
                  <a:srgbClr val="000000"/>
                </a:solidFill>
                <a:latin typeface="Lato"/>
                <a:ea typeface="Lato"/>
                <a:cs typeface="Lato"/>
                <a:sym typeface="Lato"/>
              </a:rPr>
              <a:t>CTE team provides lists of students with </a:t>
            </a:r>
            <a:r>
              <a:rPr lang="en-US" sz="1300" b="1" i="0" u="sng" strike="noStrike" cap="none" dirty="0">
                <a:solidFill>
                  <a:srgbClr val="0563C1"/>
                </a:solidFill>
                <a:latin typeface="Lato"/>
                <a:ea typeface="Lato"/>
                <a:cs typeface="Lato"/>
                <a:sym typeface="Lato"/>
                <a:hlinkClick r:id="rId5">
                  <a:extLst>
                    <a:ext uri="{A12FA001-AC4F-418D-AE19-62706E023703}">
                      <ahyp:hlinkClr xmlns:ahyp="http://schemas.microsoft.com/office/drawing/2018/hyperlinkcolor" val="tx"/>
                    </a:ext>
                  </a:extLst>
                </a:hlinkClick>
              </a:rPr>
              <a:t>Certificated Program Status</a:t>
            </a:r>
            <a:r>
              <a:rPr lang="en-US" sz="1300" b="1" i="0" u="none" strike="noStrike" cap="none" dirty="0">
                <a:solidFill>
                  <a:srgbClr val="000000"/>
                </a:solidFill>
                <a:latin typeface="Lato"/>
                <a:ea typeface="Lato"/>
                <a:cs typeface="Lato"/>
                <a:sym typeface="Lato"/>
              </a:rPr>
              <a:t> to Data Entry for </a:t>
            </a:r>
            <a:r>
              <a:rPr lang="en-US" sz="1300" b="1" i="0" u="sng" strike="noStrike" cap="none" dirty="0">
                <a:solidFill>
                  <a:srgbClr val="0563C1"/>
                </a:solidFill>
                <a:latin typeface="Lato"/>
                <a:ea typeface="Lato"/>
                <a:cs typeface="Lato"/>
                <a:sym typeface="Lato"/>
                <a:hlinkClick r:id="rId6">
                  <a:extLst>
                    <a:ext uri="{A12FA001-AC4F-418D-AE19-62706E023703}">
                      <ahyp:hlinkClr xmlns:ahyp="http://schemas.microsoft.com/office/drawing/2018/hyperlinkcolor" val="tx"/>
                    </a:ext>
                  </a:extLst>
                </a:hlinkClick>
              </a:rPr>
              <a:t>Work Based Learning</a:t>
            </a:r>
            <a:r>
              <a:rPr lang="en-US" sz="1300" b="1" i="0" u="none" strike="noStrike" cap="none" dirty="0">
                <a:solidFill>
                  <a:srgbClr val="000000"/>
                </a:solidFill>
                <a:latin typeface="Lato"/>
                <a:ea typeface="Lato"/>
                <a:cs typeface="Lato"/>
                <a:sym typeface="Lato"/>
              </a:rPr>
              <a:t> and </a:t>
            </a:r>
            <a:r>
              <a:rPr lang="en-US" sz="1300" b="1" i="0" u="sng" strike="noStrike" cap="none" dirty="0">
                <a:solidFill>
                  <a:srgbClr val="0563C1"/>
                </a:solidFill>
                <a:latin typeface="Lato"/>
                <a:ea typeface="Lato"/>
                <a:cs typeface="Lato"/>
                <a:sym typeface="Lato"/>
                <a:hlinkClick r:id="rId7">
                  <a:extLst>
                    <a:ext uri="{A12FA001-AC4F-418D-AE19-62706E023703}">
                      <ahyp:hlinkClr xmlns:ahyp="http://schemas.microsoft.com/office/drawing/2018/hyperlinkcolor" val="tx"/>
                    </a:ext>
                  </a:extLst>
                </a:hlinkClick>
              </a:rPr>
              <a:t>Industry Recognized Credentials</a:t>
            </a:r>
            <a:r>
              <a:rPr lang="en-US" sz="1300" b="1" i="0" u="sng" strike="noStrike" cap="none" dirty="0">
                <a:solidFill>
                  <a:srgbClr val="0563C1"/>
                </a:solidFill>
                <a:latin typeface="Lato"/>
                <a:ea typeface="Lato"/>
                <a:cs typeface="Lato"/>
                <a:sym typeface="Lato"/>
              </a:rPr>
              <a:t>.</a:t>
            </a:r>
            <a:endParaRPr sz="1300" b="1" i="0" u="none" strike="noStrike" cap="none" dirty="0">
              <a:solidFill>
                <a:srgbClr val="000000"/>
              </a:solidFill>
              <a:latin typeface="Lato"/>
              <a:ea typeface="Lato"/>
              <a:cs typeface="Lato"/>
              <a:sym typeface="Lato"/>
            </a:endParaRPr>
          </a:p>
        </p:txBody>
      </p:sp>
      <p:sp>
        <p:nvSpPr>
          <p:cNvPr id="92" name="Google Shape;92;g2053332481a_0_90"/>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400" b="0" i="0" u="none" strike="noStrike" cap="none">
                <a:solidFill>
                  <a:srgbClr val="000000"/>
                </a:solidFill>
                <a:latin typeface="Arial"/>
                <a:ea typeface="Arial"/>
                <a:cs typeface="Arial"/>
                <a:sym typeface="Arial"/>
              </a:rPr>
              <a:t>8</a:t>
            </a:fld>
            <a:endParaRPr sz="1400" b="0" i="0" u="none" strike="noStrike" cap="none">
              <a:solidFill>
                <a:srgbClr val="000000"/>
              </a:solidFill>
              <a:latin typeface="Arial"/>
              <a:ea typeface="Arial"/>
              <a:cs typeface="Arial"/>
              <a:sym typeface="Arial"/>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2053332481a_0_6"/>
          <p:cNvSpPr txBox="1">
            <a:spLocks noGrp="1"/>
          </p:cNvSpPr>
          <p:nvPr>
            <p:ph type="title" idx="4294967295"/>
          </p:nvPr>
        </p:nvSpPr>
        <p:spPr>
          <a:xfrm>
            <a:off x="0" y="0"/>
            <a:ext cx="9144000" cy="922338"/>
          </a:xfrm>
          <a:prstGeom prst="rect">
            <a:avLst/>
          </a:prstGeom>
          <a:noFill/>
          <a:ln>
            <a:noFill/>
          </a:ln>
        </p:spPr>
        <p:txBody>
          <a:bodyPr spcFirstLastPara="1" wrap="square" lIns="91425" tIns="45700" rIns="91425" bIns="45700" anchor="ctr" anchorCtr="0">
            <a:normAutofit/>
          </a:bodyPr>
          <a:lstStyle/>
          <a:p>
            <a:pPr marL="0" marR="0" lvl="0" indent="0" algn="ctr" rtl="0">
              <a:lnSpc>
                <a:spcPct val="80000"/>
              </a:lnSpc>
              <a:spcBef>
                <a:spcPts val="0"/>
              </a:spcBef>
              <a:spcAft>
                <a:spcPts val="0"/>
              </a:spcAft>
              <a:buClr>
                <a:schemeClr val="lt1"/>
              </a:buClr>
              <a:buSzPts val="1018"/>
              <a:buFont typeface="Arial"/>
              <a:buNone/>
            </a:pPr>
            <a:r>
              <a:rPr lang="en-US" sz="3030" b="1" i="0" u="none" strike="noStrike" cap="none">
                <a:solidFill>
                  <a:schemeClr val="lt1"/>
                </a:solidFill>
                <a:latin typeface="Lato Black"/>
                <a:ea typeface="Lato Black"/>
                <a:cs typeface="Lato Black"/>
                <a:sym typeface="Lato Black"/>
              </a:rPr>
              <a:t>Career Education Data Reporting</a:t>
            </a:r>
            <a:endParaRPr/>
          </a:p>
        </p:txBody>
      </p:sp>
      <p:sp>
        <p:nvSpPr>
          <p:cNvPr id="99" name="Google Shape;99;g2053332481a_0_6"/>
          <p:cNvSpPr txBox="1"/>
          <p:nvPr/>
        </p:nvSpPr>
        <p:spPr>
          <a:xfrm>
            <a:off x="474921" y="922338"/>
            <a:ext cx="8380300" cy="1579889"/>
          </a:xfrm>
          <a:prstGeom prst="rect">
            <a:avLst/>
          </a:prstGeom>
          <a:noFill/>
          <a:ln>
            <a:noFill/>
          </a:ln>
        </p:spPr>
        <p:txBody>
          <a:bodyPr spcFirstLastPara="1" wrap="square" lIns="91425" tIns="91425" rIns="91425" bIns="91425" anchor="t" anchorCtr="0">
            <a:spAutoFit/>
          </a:bodyPr>
          <a:lstStyle/>
          <a:p>
            <a:pPr marL="164592" marR="0" lvl="0" indent="-164592" algn="l" rtl="0">
              <a:lnSpc>
                <a:spcPct val="100000"/>
              </a:lnSpc>
              <a:spcBef>
                <a:spcPts val="0"/>
              </a:spcBef>
              <a:spcAft>
                <a:spcPts val="180"/>
              </a:spcAft>
              <a:buClr>
                <a:srgbClr val="000000"/>
              </a:buClr>
              <a:buSzPts val="1400"/>
              <a:buFont typeface="Lato"/>
              <a:buChar char="●"/>
            </a:pPr>
            <a:r>
              <a:rPr lang="en-US" sz="1400" b="1" i="0" u="none" strike="noStrike" cap="none" dirty="0">
                <a:solidFill>
                  <a:srgbClr val="000000"/>
                </a:solidFill>
                <a:latin typeface="Lato"/>
                <a:ea typeface="Lato"/>
                <a:cs typeface="Lato"/>
                <a:sym typeface="Lato"/>
              </a:rPr>
              <a:t>Career Education data consists of College and Career Readiness (CCR) data and Career and Technical Education (CTE) data.  </a:t>
            </a:r>
            <a:endParaRPr sz="14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400"/>
              <a:buFont typeface="Lato"/>
              <a:buChar char="●"/>
            </a:pPr>
            <a:r>
              <a:rPr lang="en-US" sz="1400" b="1" i="0" u="none" strike="noStrike" cap="none" dirty="0">
                <a:solidFill>
                  <a:srgbClr val="000000"/>
                </a:solidFill>
                <a:latin typeface="Lato"/>
                <a:ea typeface="Lato"/>
                <a:cs typeface="Lato"/>
                <a:sym typeface="Lato"/>
              </a:rPr>
              <a:t>All public school districts are required to submit the data for grades 9 - 12 to satisfy CCR requirements.  </a:t>
            </a:r>
            <a:endParaRPr sz="1400" b="1" i="0" u="none" strike="noStrike" cap="none" dirty="0">
              <a:solidFill>
                <a:srgbClr val="000000"/>
              </a:solidFill>
              <a:latin typeface="Lato"/>
              <a:ea typeface="Lato"/>
              <a:cs typeface="Lato"/>
              <a:sym typeface="Lato"/>
            </a:endParaRPr>
          </a:p>
          <a:p>
            <a:pPr marL="164592" marR="0" lvl="0" indent="-164592" algn="l" rtl="0">
              <a:lnSpc>
                <a:spcPct val="100000"/>
              </a:lnSpc>
              <a:spcBef>
                <a:spcPts val="0"/>
              </a:spcBef>
              <a:spcAft>
                <a:spcPts val="180"/>
              </a:spcAft>
              <a:buClr>
                <a:srgbClr val="000000"/>
              </a:buClr>
              <a:buSzPts val="1400"/>
              <a:buFont typeface="Lato"/>
              <a:buChar char="●"/>
            </a:pPr>
            <a:r>
              <a:rPr lang="en-US" sz="1400" b="1" i="0" u="none" strike="noStrike" cap="none" dirty="0">
                <a:solidFill>
                  <a:srgbClr val="000000"/>
                </a:solidFill>
                <a:latin typeface="Lato"/>
                <a:ea typeface="Lato"/>
                <a:cs typeface="Lato"/>
                <a:sym typeface="Lato"/>
              </a:rPr>
              <a:t>Additional data are required for districts which receive Carl Perkins funding. </a:t>
            </a:r>
            <a:endParaRPr sz="1400" b="1" i="0" u="none" strike="noStrike" cap="none" dirty="0">
              <a:solidFill>
                <a:srgbClr val="000000"/>
              </a:solidFill>
              <a:latin typeface="Arial"/>
              <a:ea typeface="Arial"/>
              <a:cs typeface="Arial"/>
              <a:sym typeface="Arial"/>
            </a:endParaRPr>
          </a:p>
          <a:p>
            <a:pPr marL="164592" marR="0" lvl="0" indent="-164592" algn="l" rtl="0">
              <a:lnSpc>
                <a:spcPct val="100000"/>
              </a:lnSpc>
              <a:spcBef>
                <a:spcPts val="0"/>
              </a:spcBef>
              <a:spcAft>
                <a:spcPts val="180"/>
              </a:spcAft>
              <a:buClr>
                <a:srgbClr val="000000"/>
              </a:buClr>
              <a:buSzPts val="1400"/>
              <a:buFont typeface="Lato"/>
              <a:buChar char="●"/>
            </a:pPr>
            <a:r>
              <a:rPr lang="en-US" sz="1400" b="1" i="0" u="sng" strike="noStrike" cap="none" dirty="0">
                <a:solidFill>
                  <a:schemeClr val="hlink"/>
                </a:solidFill>
                <a:latin typeface="Lato"/>
                <a:ea typeface="Lato"/>
                <a:cs typeface="Lato"/>
                <a:sym typeface="Lato"/>
                <a:hlinkClick r:id="rId4"/>
              </a:rPr>
              <a:t>Career Education Programs</a:t>
            </a:r>
            <a:endParaRPr sz="1400" b="1" i="0" u="none" strike="noStrike" cap="none" dirty="0">
              <a:solidFill>
                <a:srgbClr val="000000"/>
              </a:solidFill>
              <a:latin typeface="Lato"/>
              <a:ea typeface="Lato"/>
              <a:cs typeface="Lato"/>
              <a:sym typeface="Lato"/>
            </a:endParaRPr>
          </a:p>
        </p:txBody>
      </p:sp>
      <p:pic>
        <p:nvPicPr>
          <p:cNvPr id="100" name="Google Shape;100;g2053332481a_0_6">
            <a:extLst>
              <a:ext uri="{C183D7F6-B498-43B3-948B-1728B52AA6E4}">
                <adec:decorative xmlns:adec="http://schemas.microsoft.com/office/drawing/2017/decorative" val="1"/>
              </a:ext>
            </a:extLst>
          </p:cNvPr>
          <p:cNvPicPr preferRelativeResize="0"/>
          <p:nvPr/>
        </p:nvPicPr>
        <p:blipFill>
          <a:blip r:embed="rId5">
            <a:alphaModFix/>
          </a:blip>
          <a:stretch>
            <a:fillRect/>
          </a:stretch>
        </p:blipFill>
        <p:spPr>
          <a:xfrm>
            <a:off x="254150" y="2624700"/>
            <a:ext cx="4799039" cy="2237250"/>
          </a:xfrm>
          <a:prstGeom prst="rect">
            <a:avLst/>
          </a:prstGeom>
          <a:noFill/>
          <a:ln>
            <a:noFill/>
          </a:ln>
        </p:spPr>
      </p:pic>
      <p:pic>
        <p:nvPicPr>
          <p:cNvPr id="101" name="Google Shape;101;g2053332481a_0_6">
            <a:extLst>
              <a:ext uri="{C183D7F6-B498-43B3-948B-1728B52AA6E4}">
                <adec:decorative xmlns:adec="http://schemas.microsoft.com/office/drawing/2017/decorative" val="1"/>
              </a:ext>
            </a:extLst>
          </p:cNvPr>
          <p:cNvPicPr preferRelativeResize="0"/>
          <p:nvPr/>
        </p:nvPicPr>
        <p:blipFill>
          <a:blip r:embed="rId6">
            <a:alphaModFix/>
          </a:blip>
          <a:stretch>
            <a:fillRect/>
          </a:stretch>
        </p:blipFill>
        <p:spPr>
          <a:xfrm>
            <a:off x="5053189" y="2624700"/>
            <a:ext cx="3938399" cy="2038637"/>
          </a:xfrm>
          <a:prstGeom prst="rect">
            <a:avLst/>
          </a:prstGeom>
          <a:noFill/>
          <a:ln>
            <a:noFill/>
          </a:ln>
        </p:spPr>
      </p:pic>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472B2CDC8FC14BBFE76AB93B45B770" ma:contentTypeVersion="11" ma:contentTypeDescription="Create a new document." ma:contentTypeScope="" ma:versionID="5fbb905acabe216cb94fa86d869ebf3d">
  <xsd:schema xmlns:xsd="http://www.w3.org/2001/XMLSchema" xmlns:xs="http://www.w3.org/2001/XMLSchema" xmlns:p="http://schemas.microsoft.com/office/2006/metadata/properties" xmlns:ns2="803f8043-e0fd-46e6-b51e-28e5cf4381cd" xmlns:ns3="ce29253c-7ca7-4828-a21c-8b156dc5eeb0" targetNamespace="http://schemas.microsoft.com/office/2006/metadata/properties" ma:root="true" ma:fieldsID="9290ac37876d77ffdd8f4edd7cc90c19" ns2:_="" ns3:_="">
    <xsd:import namespace="803f8043-e0fd-46e6-b51e-28e5cf4381cd"/>
    <xsd:import namespace="ce29253c-7ca7-4828-a21c-8b156dc5eeb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lcf76f155ced4ddcb4097134ff3c332f" minOccurs="0"/>
                <xsd:element ref="ns2:TaxCatchAll" minOccurs="0"/>
                <xsd:element ref="ns3:MediaServiceGenerationTime" minOccurs="0"/>
                <xsd:element ref="ns3:MediaServiceEventHashCode"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3f8043-e0fd-46e6-b51e-28e5cf4381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7b347f5c-391c-48c9-830b-ecdcf1f77c80}" ma:internalName="TaxCatchAll" ma:showField="CatchAllData" ma:web="803f8043-e0fd-46e6-b51e-28e5cf4381c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e29253c-7ca7-4828-a21c-8b156dc5eeb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15f17300-1e6c-40ba-91a1-269fcda3900f"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e29253c-7ca7-4828-a21c-8b156dc5eeb0">
      <Terms xmlns="http://schemas.microsoft.com/office/infopath/2007/PartnerControls"/>
    </lcf76f155ced4ddcb4097134ff3c332f>
    <TaxCatchAll xmlns="803f8043-e0fd-46e6-b51e-28e5cf4381cd" xsi:nil="true"/>
    <SharedWithUsers xmlns="803f8043-e0fd-46e6-b51e-28e5cf4381cd">
      <UserInfo>
        <DisplayName/>
        <AccountId xsi:nil="true"/>
        <AccountType/>
      </UserInfo>
    </SharedWithUsers>
  </documentManagement>
</p:properties>
</file>

<file path=customXml/itemProps1.xml><?xml version="1.0" encoding="utf-8"?>
<ds:datastoreItem xmlns:ds="http://schemas.openxmlformats.org/officeDocument/2006/customXml" ds:itemID="{A5DF4F37-F331-426B-BDAB-0CAA4C07D87D}">
  <ds:schemaRefs>
    <ds:schemaRef ds:uri="http://schemas.microsoft.com/sharepoint/v3/contenttype/forms"/>
  </ds:schemaRefs>
</ds:datastoreItem>
</file>

<file path=customXml/itemProps2.xml><?xml version="1.0" encoding="utf-8"?>
<ds:datastoreItem xmlns:ds="http://schemas.openxmlformats.org/officeDocument/2006/customXml" ds:itemID="{9CDDCC30-1704-40C2-A90B-DDC4E291F19E}"/>
</file>

<file path=customXml/itemProps3.xml><?xml version="1.0" encoding="utf-8"?>
<ds:datastoreItem xmlns:ds="http://schemas.openxmlformats.org/officeDocument/2006/customXml" ds:itemID="{A1BD645A-A157-4D54-A446-4FB05546D835}">
  <ds:schemaRefs>
    <ds:schemaRef ds:uri="http://schemas.microsoft.com/office/2006/documentManagement/types"/>
    <ds:schemaRef ds:uri="http://purl.org/dc/elements/1.1/"/>
    <ds:schemaRef ds:uri="http://schemas.microsoft.com/office/2006/metadata/properties"/>
    <ds:schemaRef ds:uri="53b6fa66-905b-41bc-bd6d-9745c0971c15"/>
    <ds:schemaRef ds:uri="http://schemas.microsoft.com/office/infopath/2007/PartnerControls"/>
    <ds:schemaRef ds:uri="http://purl.org/dc/terms/"/>
    <ds:schemaRef ds:uri="http://schemas.openxmlformats.org/package/2006/metadata/core-properties"/>
    <ds:schemaRef ds:uri="2e738f9a-aabc-43fa-ba56-f67ecbb3da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TotalTime>
  <Words>4055</Words>
  <Application>Microsoft Office PowerPoint</Application>
  <PresentationFormat>On-screen Show (16:9)</PresentationFormat>
  <Paragraphs>378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Roboto</vt:lpstr>
      <vt:lpstr>Lato Black</vt:lpstr>
      <vt:lpstr>Calibri</vt:lpstr>
      <vt:lpstr>Lato</vt:lpstr>
      <vt:lpstr>Office Theme</vt:lpstr>
      <vt:lpstr>CTE and Career Education: 101 for Beginners</vt:lpstr>
      <vt:lpstr>Agenda</vt:lpstr>
      <vt:lpstr>What is CTE?</vt:lpstr>
      <vt:lpstr>Creating a Career Education Data Team</vt:lpstr>
      <vt:lpstr>Team Member Roles</vt:lpstr>
      <vt:lpstr>Timeline</vt:lpstr>
      <vt:lpstr>Timeline (continued)</vt:lpstr>
      <vt:lpstr>Timeline for Data Entry &amp; Review</vt:lpstr>
      <vt:lpstr>Career Education Data Reporting</vt:lpstr>
      <vt:lpstr>Organizing Data</vt:lpstr>
      <vt:lpstr>Course Handbook Example (1 of 2)</vt:lpstr>
      <vt:lpstr>Course Handbook Example (2 of 2)</vt:lpstr>
      <vt:lpstr>Example of Organization</vt:lpstr>
      <vt:lpstr>WISEdata Elements</vt:lpstr>
      <vt:lpstr>WISEdata Portal</vt:lpstr>
      <vt:lpstr>Help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CTE and Career Education: 101 for Beginners</dc:title>
  <dc:creator>Ransley, Tawny M.  DPI</dc:creator>
  <cp:lastModifiedBy>Stringfellow, Kina F. DPI</cp:lastModifiedBy>
  <cp:revision>1</cp:revision>
  <dcterms:created xsi:type="dcterms:W3CDTF">2016-02-23T19:34:17Z</dcterms:created>
  <dcterms:modified xsi:type="dcterms:W3CDTF">2024-02-27T13:18:40Z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0x010100D9472B2CDC8FC14BBFE76AB93B45B770</vt:lpwstr>
  </property>
  <property fmtid="{D5CDD505-2E9C-101B-9397-08002B2CF9AE}" pid="3" name="ArticulateGUID">
    <vt:lpwstr>7A70E607-797D-4CF4-A129-492BD0EB8783</vt:lpwstr>
  </property>
  <property fmtid="{D5CDD505-2E9C-101B-9397-08002B2CF9AE}" pid="4" name="ArticulatePath">
    <vt:lpwstr>https://widpiprd.sharepoint.com/sites/M365CG-WISEdataConference/Shared Documents/General/2024 WISEdata Conference/Slide Decks/1. CTE_ 101 for Beginners 2024 (1)</vt:lpwstr>
  </property>
  <property fmtid="{D5CDD505-2E9C-101B-9397-08002B2CF9AE}" pid="5" name="MediaServiceImageTags">
    <vt:lpwstr/>
  </property>
  <property fmtid="{D5CDD505-2E9C-101B-9397-08002B2CF9AE}" pid="6" name="_MarkAsFinal">
    <vt:bool>true</vt:bool>
  </property>
  <property fmtid="{D5CDD505-2E9C-101B-9397-08002B2CF9AE}" pid="7" name="Order">
    <vt:r8>43200</vt:r8>
  </property>
  <property fmtid="{D5CDD505-2E9C-101B-9397-08002B2CF9AE}" pid="8" name="xd_Signature">
    <vt:bool>false</vt:bool>
  </property>
  <property fmtid="{D5CDD505-2E9C-101B-9397-08002B2CF9AE}" pid="9" name="xd_ProgID">
    <vt:lpwstr/>
  </property>
  <property fmtid="{D5CDD505-2E9C-101B-9397-08002B2CF9AE}" pid="10" name="_SourceUrl">
    <vt:lpwstr/>
  </property>
  <property fmtid="{D5CDD505-2E9C-101B-9397-08002B2CF9AE}" pid="11" name="_SharedFileIndex">
    <vt:lpwstr/>
  </property>
  <property fmtid="{D5CDD505-2E9C-101B-9397-08002B2CF9AE}" pid="12" name="ComplianceAssetId">
    <vt:lpwstr/>
  </property>
  <property fmtid="{D5CDD505-2E9C-101B-9397-08002B2CF9AE}" pid="13" name="TemplateUrl">
    <vt:lpwstr/>
  </property>
  <property fmtid="{D5CDD505-2E9C-101B-9397-08002B2CF9AE}" pid="14" name="_ExtendedDescription">
    <vt:lpwstr/>
  </property>
  <property fmtid="{D5CDD505-2E9C-101B-9397-08002B2CF9AE}" pid="15" name="TriggerFlowInfo">
    <vt:lpwstr/>
  </property>
</Properties>
</file>