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Lst>
  <p:sldSz cx="9144000" cy="5143500" type="screen16x9"/>
  <p:notesSz cx="6858000" cy="9144000"/>
  <p:embeddedFontLst>
    <p:embeddedFont>
      <p:font typeface="Lato" panose="020F0502020204030203" pitchFamily="34" charset="0"/>
      <p:regular r:id="rId25"/>
      <p:bold r:id="rId26"/>
      <p:italic r:id="rId27"/>
      <p:boldItalic r:id="rId28"/>
    </p:embeddedFont>
    <p:embeddedFont>
      <p:font typeface="Lato Black" panose="020F0A02020204030203" pitchFamily="34" charset="0"/>
      <p:bold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3d0QmknhmMgYxmLGtmFksl8Yco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592A4-C61E-4445-A4A4-35B9D7C7DAA6}" v="65" dt="2024-02-27T13:16:15.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12" autoAdjust="0"/>
  </p:normalViewPr>
  <p:slideViewPr>
    <p:cSldViewPr snapToGrid="0">
      <p:cViewPr varScale="1">
        <p:scale>
          <a:sx n="90" d="100"/>
          <a:sy n="90" d="100"/>
        </p:scale>
        <p:origin x="528" y="64"/>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ontz, Gabrielle E.   DPI" userId="0e87dca7-9c85-4686-81de-6667c5387956" providerId="ADAL" clId="{E4C7B9D5-FF79-468D-B7C1-1F87054FB268}"/>
    <pc:docChg chg="modSld">
      <pc:chgData name="Koontz, Gabrielle E.   DPI" userId="0e87dca7-9c85-4686-81de-6667c5387956" providerId="ADAL" clId="{E4C7B9D5-FF79-468D-B7C1-1F87054FB268}" dt="2024-02-23T16:50:42.732" v="44" actId="20577"/>
      <pc:docMkLst>
        <pc:docMk/>
      </pc:docMkLst>
      <pc:sldChg chg="modSp mod">
        <pc:chgData name="Koontz, Gabrielle E.   DPI" userId="0e87dca7-9c85-4686-81de-6667c5387956" providerId="ADAL" clId="{E4C7B9D5-FF79-468D-B7C1-1F87054FB268}" dt="2024-02-23T16:43:11.599" v="6" actId="20577"/>
        <pc:sldMkLst>
          <pc:docMk/>
          <pc:sldMk cId="0" sldId="258"/>
        </pc:sldMkLst>
        <pc:spChg chg="mod">
          <ac:chgData name="Koontz, Gabrielle E.   DPI" userId="0e87dca7-9c85-4686-81de-6667c5387956" providerId="ADAL" clId="{E4C7B9D5-FF79-468D-B7C1-1F87054FB268}" dt="2024-02-23T16:43:11.599" v="6" actId="20577"/>
          <ac:spMkLst>
            <pc:docMk/>
            <pc:sldMk cId="0" sldId="258"/>
            <ac:spMk id="55" creationId="{00000000-0000-0000-0000-000000000000}"/>
          </ac:spMkLst>
        </pc:spChg>
      </pc:sldChg>
      <pc:sldChg chg="modSp mod">
        <pc:chgData name="Koontz, Gabrielle E.   DPI" userId="0e87dca7-9c85-4686-81de-6667c5387956" providerId="ADAL" clId="{E4C7B9D5-FF79-468D-B7C1-1F87054FB268}" dt="2024-02-23T16:44:15.074" v="14" actId="20577"/>
        <pc:sldMkLst>
          <pc:docMk/>
          <pc:sldMk cId="0" sldId="259"/>
        </pc:sldMkLst>
        <pc:spChg chg="mod">
          <ac:chgData name="Koontz, Gabrielle E.   DPI" userId="0e87dca7-9c85-4686-81de-6667c5387956" providerId="ADAL" clId="{E4C7B9D5-FF79-468D-B7C1-1F87054FB268}" dt="2024-02-23T16:44:15.074" v="14" actId="20577"/>
          <ac:spMkLst>
            <pc:docMk/>
            <pc:sldMk cId="0" sldId="259"/>
            <ac:spMk id="62" creationId="{00000000-0000-0000-0000-000000000000}"/>
          </ac:spMkLst>
        </pc:spChg>
      </pc:sldChg>
      <pc:sldChg chg="modSp mod">
        <pc:chgData name="Koontz, Gabrielle E.   DPI" userId="0e87dca7-9c85-4686-81de-6667c5387956" providerId="ADAL" clId="{E4C7B9D5-FF79-468D-B7C1-1F87054FB268}" dt="2024-02-23T16:45:44.496" v="17" actId="20577"/>
        <pc:sldMkLst>
          <pc:docMk/>
          <pc:sldMk cId="0" sldId="262"/>
        </pc:sldMkLst>
        <pc:spChg chg="mod">
          <ac:chgData name="Koontz, Gabrielle E.   DPI" userId="0e87dca7-9c85-4686-81de-6667c5387956" providerId="ADAL" clId="{E4C7B9D5-FF79-468D-B7C1-1F87054FB268}" dt="2024-02-23T16:45:44.496" v="17" actId="20577"/>
          <ac:spMkLst>
            <pc:docMk/>
            <pc:sldMk cId="0" sldId="262"/>
            <ac:spMk id="5" creationId="{9748341F-3A39-386C-218C-B675C531FF37}"/>
          </ac:spMkLst>
        </pc:spChg>
      </pc:sldChg>
      <pc:sldChg chg="modSp mod">
        <pc:chgData name="Koontz, Gabrielle E.   DPI" userId="0e87dca7-9c85-4686-81de-6667c5387956" providerId="ADAL" clId="{E4C7B9D5-FF79-468D-B7C1-1F87054FB268}" dt="2024-02-23T16:49:01.798" v="34" actId="20577"/>
        <pc:sldMkLst>
          <pc:docMk/>
          <pc:sldMk cId="0" sldId="267"/>
        </pc:sldMkLst>
        <pc:spChg chg="mod">
          <ac:chgData name="Koontz, Gabrielle E.   DPI" userId="0e87dca7-9c85-4686-81de-6667c5387956" providerId="ADAL" clId="{E4C7B9D5-FF79-468D-B7C1-1F87054FB268}" dt="2024-02-23T16:49:01.798" v="34" actId="20577"/>
          <ac:spMkLst>
            <pc:docMk/>
            <pc:sldMk cId="0" sldId="267"/>
            <ac:spMk id="141" creationId="{00000000-0000-0000-0000-000000000000}"/>
          </ac:spMkLst>
        </pc:spChg>
      </pc:sldChg>
      <pc:sldChg chg="modSp mod">
        <pc:chgData name="Koontz, Gabrielle E.   DPI" userId="0e87dca7-9c85-4686-81de-6667c5387956" providerId="ADAL" clId="{E4C7B9D5-FF79-468D-B7C1-1F87054FB268}" dt="2024-02-23T16:48:39.830" v="30" actId="20577"/>
        <pc:sldMkLst>
          <pc:docMk/>
          <pc:sldMk cId="0" sldId="268"/>
        </pc:sldMkLst>
        <pc:spChg chg="mod">
          <ac:chgData name="Koontz, Gabrielle E.   DPI" userId="0e87dca7-9c85-4686-81de-6667c5387956" providerId="ADAL" clId="{E4C7B9D5-FF79-468D-B7C1-1F87054FB268}" dt="2024-02-23T16:48:39.830" v="30" actId="20577"/>
          <ac:spMkLst>
            <pc:docMk/>
            <pc:sldMk cId="0" sldId="268"/>
            <ac:spMk id="149" creationId="{00000000-0000-0000-0000-000000000000}"/>
          </ac:spMkLst>
        </pc:spChg>
      </pc:sldChg>
      <pc:sldChg chg="modSp mod">
        <pc:chgData name="Koontz, Gabrielle E.   DPI" userId="0e87dca7-9c85-4686-81de-6667c5387956" providerId="ADAL" clId="{E4C7B9D5-FF79-468D-B7C1-1F87054FB268}" dt="2024-02-23T16:49:30.057" v="37" actId="20577"/>
        <pc:sldMkLst>
          <pc:docMk/>
          <pc:sldMk cId="0" sldId="270"/>
        </pc:sldMkLst>
        <pc:spChg chg="mod">
          <ac:chgData name="Koontz, Gabrielle E.   DPI" userId="0e87dca7-9c85-4686-81de-6667c5387956" providerId="ADAL" clId="{E4C7B9D5-FF79-468D-B7C1-1F87054FB268}" dt="2024-02-23T16:49:30.057" v="37" actId="20577"/>
          <ac:spMkLst>
            <pc:docMk/>
            <pc:sldMk cId="0" sldId="270"/>
            <ac:spMk id="165" creationId="{00000000-0000-0000-0000-000000000000}"/>
          </ac:spMkLst>
        </pc:spChg>
      </pc:sldChg>
      <pc:sldChg chg="modSp mod">
        <pc:chgData name="Koontz, Gabrielle E.   DPI" userId="0e87dca7-9c85-4686-81de-6667c5387956" providerId="ADAL" clId="{E4C7B9D5-FF79-468D-B7C1-1F87054FB268}" dt="2024-02-23T16:50:05.947" v="39" actId="20577"/>
        <pc:sldMkLst>
          <pc:docMk/>
          <pc:sldMk cId="0" sldId="271"/>
        </pc:sldMkLst>
        <pc:spChg chg="mod">
          <ac:chgData name="Koontz, Gabrielle E.   DPI" userId="0e87dca7-9c85-4686-81de-6667c5387956" providerId="ADAL" clId="{E4C7B9D5-FF79-468D-B7C1-1F87054FB268}" dt="2024-02-23T16:50:05.947" v="39" actId="20577"/>
          <ac:spMkLst>
            <pc:docMk/>
            <pc:sldMk cId="0" sldId="271"/>
            <ac:spMk id="173" creationId="{00000000-0000-0000-0000-000000000000}"/>
          </ac:spMkLst>
        </pc:spChg>
      </pc:sldChg>
      <pc:sldChg chg="modSp mod">
        <pc:chgData name="Koontz, Gabrielle E.   DPI" userId="0e87dca7-9c85-4686-81de-6667c5387956" providerId="ADAL" clId="{E4C7B9D5-FF79-468D-B7C1-1F87054FB268}" dt="2024-02-23T16:50:42.732" v="44" actId="20577"/>
        <pc:sldMkLst>
          <pc:docMk/>
          <pc:sldMk cId="0" sldId="272"/>
        </pc:sldMkLst>
        <pc:spChg chg="mod">
          <ac:chgData name="Koontz, Gabrielle E.   DPI" userId="0e87dca7-9c85-4686-81de-6667c5387956" providerId="ADAL" clId="{E4C7B9D5-FF79-468D-B7C1-1F87054FB268}" dt="2024-02-23T16:50:42.732" v="44" actId="20577"/>
          <ac:spMkLst>
            <pc:docMk/>
            <pc:sldMk cId="0" sldId="272"/>
            <ac:spMk id="181" creationId="{00000000-0000-0000-0000-000000000000}"/>
          </ac:spMkLst>
        </pc:spChg>
      </pc:sldChg>
    </pc:docChg>
  </pc:docChgLst>
  <pc:docChgLst>
    <pc:chgData name="Stringfellow, Kina F. DPI" userId="002858cf-6d8d-4f58-b096-3c8ddc1070aa" providerId="ADAL" clId="{041592A4-C61E-4445-A4A4-35B9D7C7DAA6}"/>
    <pc:docChg chg="undo custSel addSld delSld modSld replTag delTag">
      <pc:chgData name="Stringfellow, Kina F. DPI" userId="002858cf-6d8d-4f58-b096-3c8ddc1070aa" providerId="ADAL" clId="{041592A4-C61E-4445-A4A4-35B9D7C7DAA6}" dt="2024-02-27T13:15:58.400" v="1342"/>
      <pc:docMkLst>
        <pc:docMk/>
      </pc:docMkLst>
      <pc:sldChg chg="replTag">
        <pc:chgData name="Stringfellow, Kina F. DPI" userId="002858cf-6d8d-4f58-b096-3c8ddc1070aa" providerId="ADAL" clId="{041592A4-C61E-4445-A4A4-35B9D7C7DAA6}" dt="2024-02-27T13:12:37.033" v="1260"/>
        <pc:sldMkLst>
          <pc:docMk/>
          <pc:sldMk cId="0" sldId="256"/>
        </pc:sldMkLst>
      </pc:sldChg>
      <pc:sldChg chg="replTag">
        <pc:chgData name="Stringfellow, Kina F. DPI" userId="002858cf-6d8d-4f58-b096-3c8ddc1070aa" providerId="ADAL" clId="{041592A4-C61E-4445-A4A4-35B9D7C7DAA6}" dt="2024-02-27T13:13:00.312" v="1263"/>
        <pc:sldMkLst>
          <pc:docMk/>
          <pc:sldMk cId="0" sldId="257"/>
        </pc:sldMkLst>
      </pc:sldChg>
      <pc:sldChg chg="modSp mod replTag delTag">
        <pc:chgData name="Stringfellow, Kina F. DPI" userId="002858cf-6d8d-4f58-b096-3c8ddc1070aa" providerId="ADAL" clId="{041592A4-C61E-4445-A4A4-35B9D7C7DAA6}" dt="2024-02-27T13:13:01.470" v="1265"/>
        <pc:sldMkLst>
          <pc:docMk/>
          <pc:sldMk cId="0" sldId="258"/>
        </pc:sldMkLst>
        <pc:spChg chg="mod">
          <ac:chgData name="Stringfellow, Kina F. DPI" userId="002858cf-6d8d-4f58-b096-3c8ddc1070aa" providerId="ADAL" clId="{041592A4-C61E-4445-A4A4-35B9D7C7DAA6}" dt="2024-02-22T21:36:29.421" v="1259" actId="179"/>
          <ac:spMkLst>
            <pc:docMk/>
            <pc:sldMk cId="0" sldId="258"/>
            <ac:spMk id="55" creationId="{00000000-0000-0000-0000-000000000000}"/>
          </ac:spMkLst>
        </pc:spChg>
      </pc:sldChg>
      <pc:sldChg chg="modSp mod replTag delTag">
        <pc:chgData name="Stringfellow, Kina F. DPI" userId="002858cf-6d8d-4f58-b096-3c8ddc1070aa" providerId="ADAL" clId="{041592A4-C61E-4445-A4A4-35B9D7C7DAA6}" dt="2024-02-27T13:13:03.467" v="1267"/>
        <pc:sldMkLst>
          <pc:docMk/>
          <pc:sldMk cId="0" sldId="259"/>
        </pc:sldMkLst>
        <pc:spChg chg="mod">
          <ac:chgData name="Stringfellow, Kina F. DPI" userId="002858cf-6d8d-4f58-b096-3c8ddc1070aa" providerId="ADAL" clId="{041592A4-C61E-4445-A4A4-35B9D7C7DAA6}" dt="2024-02-22T21:35:43.281" v="1252" actId="255"/>
          <ac:spMkLst>
            <pc:docMk/>
            <pc:sldMk cId="0" sldId="259"/>
            <ac:spMk id="62" creationId="{00000000-0000-0000-0000-000000000000}"/>
          </ac:spMkLst>
        </pc:spChg>
      </pc:sldChg>
      <pc:sldChg chg="modSp mod replTag delTag">
        <pc:chgData name="Stringfellow, Kina F. DPI" userId="002858cf-6d8d-4f58-b096-3c8ddc1070aa" providerId="ADAL" clId="{041592A4-C61E-4445-A4A4-35B9D7C7DAA6}" dt="2024-02-27T13:13:05.174" v="1269"/>
        <pc:sldMkLst>
          <pc:docMk/>
          <pc:sldMk cId="0" sldId="260"/>
        </pc:sldMkLst>
        <pc:spChg chg="mod">
          <ac:chgData name="Stringfellow, Kina F. DPI" userId="002858cf-6d8d-4f58-b096-3c8ddc1070aa" providerId="ADAL" clId="{041592A4-C61E-4445-A4A4-35B9D7C7DAA6}" dt="2024-02-22T20:56:44.942" v="7" actId="13244"/>
          <ac:spMkLst>
            <pc:docMk/>
            <pc:sldMk cId="0" sldId="260"/>
            <ac:spMk id="69" creationId="{00000000-0000-0000-0000-000000000000}"/>
          </ac:spMkLst>
        </pc:spChg>
        <pc:spChg chg="mod">
          <ac:chgData name="Stringfellow, Kina F. DPI" userId="002858cf-6d8d-4f58-b096-3c8ddc1070aa" providerId="ADAL" clId="{041592A4-C61E-4445-A4A4-35B9D7C7DAA6}" dt="2024-02-22T20:57:20.468" v="11" actId="13244"/>
          <ac:spMkLst>
            <pc:docMk/>
            <pc:sldMk cId="0" sldId="260"/>
            <ac:spMk id="70" creationId="{00000000-0000-0000-0000-000000000000}"/>
          </ac:spMkLst>
        </pc:spChg>
        <pc:spChg chg="mod">
          <ac:chgData name="Stringfellow, Kina F. DPI" userId="002858cf-6d8d-4f58-b096-3c8ddc1070aa" providerId="ADAL" clId="{041592A4-C61E-4445-A4A4-35B9D7C7DAA6}" dt="2024-02-22T20:56:54.158" v="8" actId="962"/>
          <ac:spMkLst>
            <pc:docMk/>
            <pc:sldMk cId="0" sldId="260"/>
            <ac:spMk id="72" creationId="{00000000-0000-0000-0000-000000000000}"/>
          </ac:spMkLst>
        </pc:spChg>
        <pc:spChg chg="mod">
          <ac:chgData name="Stringfellow, Kina F. DPI" userId="002858cf-6d8d-4f58-b096-3c8ddc1070aa" providerId="ADAL" clId="{041592A4-C61E-4445-A4A4-35B9D7C7DAA6}" dt="2024-02-22T20:56:54.820" v="9" actId="962"/>
          <ac:spMkLst>
            <pc:docMk/>
            <pc:sldMk cId="0" sldId="260"/>
            <ac:spMk id="73" creationId="{00000000-0000-0000-0000-000000000000}"/>
          </ac:spMkLst>
        </pc:spChg>
        <pc:spChg chg="mod">
          <ac:chgData name="Stringfellow, Kina F. DPI" userId="002858cf-6d8d-4f58-b096-3c8ddc1070aa" providerId="ADAL" clId="{041592A4-C61E-4445-A4A4-35B9D7C7DAA6}" dt="2024-02-22T20:56:55.279" v="10" actId="962"/>
          <ac:spMkLst>
            <pc:docMk/>
            <pc:sldMk cId="0" sldId="260"/>
            <ac:spMk id="74" creationId="{00000000-0000-0000-0000-000000000000}"/>
          </ac:spMkLst>
        </pc:spChg>
        <pc:picChg chg="mod">
          <ac:chgData name="Stringfellow, Kina F. DPI" userId="002858cf-6d8d-4f58-b096-3c8ddc1070aa" providerId="ADAL" clId="{041592A4-C61E-4445-A4A4-35B9D7C7DAA6}" dt="2024-02-22T21:01:10.266" v="213" actId="962"/>
          <ac:picMkLst>
            <pc:docMk/>
            <pc:sldMk cId="0" sldId="260"/>
            <ac:picMk id="68" creationId="{00000000-0000-0000-0000-000000000000}"/>
          </ac:picMkLst>
        </pc:picChg>
        <pc:picChg chg="mod">
          <ac:chgData name="Stringfellow, Kina F. DPI" userId="002858cf-6d8d-4f58-b096-3c8ddc1070aa" providerId="ADAL" clId="{041592A4-C61E-4445-A4A4-35B9D7C7DAA6}" dt="2024-02-22T21:02:18.966" v="509" actId="962"/>
          <ac:picMkLst>
            <pc:docMk/>
            <pc:sldMk cId="0" sldId="260"/>
            <ac:picMk id="71" creationId="{00000000-0000-0000-0000-000000000000}"/>
          </ac:picMkLst>
        </pc:picChg>
      </pc:sldChg>
      <pc:sldChg chg="modSp mod replTag delTag">
        <pc:chgData name="Stringfellow, Kina F. DPI" userId="002858cf-6d8d-4f58-b096-3c8ddc1070aa" providerId="ADAL" clId="{041592A4-C61E-4445-A4A4-35B9D7C7DAA6}" dt="2024-02-27T13:13:07.494" v="1271"/>
        <pc:sldMkLst>
          <pc:docMk/>
          <pc:sldMk cId="0" sldId="261"/>
        </pc:sldMkLst>
        <pc:spChg chg="mod">
          <ac:chgData name="Stringfellow, Kina F. DPI" userId="002858cf-6d8d-4f58-b096-3c8ddc1070aa" providerId="ADAL" clId="{041592A4-C61E-4445-A4A4-35B9D7C7DAA6}" dt="2024-02-22T21:06:18.086" v="533" actId="14100"/>
          <ac:spMkLst>
            <pc:docMk/>
            <pc:sldMk cId="0" sldId="261"/>
            <ac:spMk id="81" creationId="{00000000-0000-0000-0000-000000000000}"/>
          </ac:spMkLst>
        </pc:spChg>
        <pc:spChg chg="mod">
          <ac:chgData name="Stringfellow, Kina F. DPI" userId="002858cf-6d8d-4f58-b096-3c8ddc1070aa" providerId="ADAL" clId="{041592A4-C61E-4445-A4A4-35B9D7C7DAA6}" dt="2024-02-22T21:33:21.717" v="805" actId="962"/>
          <ac:spMkLst>
            <pc:docMk/>
            <pc:sldMk cId="0" sldId="261"/>
            <ac:spMk id="83" creationId="{00000000-0000-0000-0000-000000000000}"/>
          </ac:spMkLst>
        </pc:spChg>
        <pc:spChg chg="mod">
          <ac:chgData name="Stringfellow, Kina F. DPI" userId="002858cf-6d8d-4f58-b096-3c8ddc1070aa" providerId="ADAL" clId="{041592A4-C61E-4445-A4A4-35B9D7C7DAA6}" dt="2024-02-22T21:33:18.636" v="804" actId="962"/>
          <ac:spMkLst>
            <pc:docMk/>
            <pc:sldMk cId="0" sldId="261"/>
            <ac:spMk id="84" creationId="{00000000-0000-0000-0000-000000000000}"/>
          </ac:spMkLst>
        </pc:spChg>
        <pc:picChg chg="mod">
          <ac:chgData name="Stringfellow, Kina F. DPI" userId="002858cf-6d8d-4f58-b096-3c8ddc1070aa" providerId="ADAL" clId="{041592A4-C61E-4445-A4A4-35B9D7C7DAA6}" dt="2024-02-22T21:03:08.451" v="522" actId="962"/>
          <ac:picMkLst>
            <pc:docMk/>
            <pc:sldMk cId="0" sldId="261"/>
            <ac:picMk id="82" creationId="{00000000-0000-0000-0000-000000000000}"/>
          </ac:picMkLst>
        </pc:picChg>
      </pc:sldChg>
      <pc:sldChg chg="addSp modSp mod replTag delTag">
        <pc:chgData name="Stringfellow, Kina F. DPI" userId="002858cf-6d8d-4f58-b096-3c8ddc1070aa" providerId="ADAL" clId="{041592A4-C61E-4445-A4A4-35B9D7C7DAA6}" dt="2024-02-27T13:13:10.858" v="1273"/>
        <pc:sldMkLst>
          <pc:docMk/>
          <pc:sldMk cId="0" sldId="262"/>
        </pc:sldMkLst>
        <pc:spChg chg="add mod">
          <ac:chgData name="Stringfellow, Kina F. DPI" userId="002858cf-6d8d-4f58-b096-3c8ddc1070aa" providerId="ADAL" clId="{041592A4-C61E-4445-A4A4-35B9D7C7DAA6}" dt="2024-02-22T21:16:44.647" v="598" actId="1076"/>
          <ac:spMkLst>
            <pc:docMk/>
            <pc:sldMk cId="0" sldId="262"/>
            <ac:spMk id="2" creationId="{0931D84A-A83A-0F5A-6D7A-6E80E5E0965D}"/>
          </ac:spMkLst>
        </pc:spChg>
        <pc:spChg chg="add mod ord">
          <ac:chgData name="Stringfellow, Kina F. DPI" userId="002858cf-6d8d-4f58-b096-3c8ddc1070aa" providerId="ADAL" clId="{041592A4-C61E-4445-A4A4-35B9D7C7DAA6}" dt="2024-02-22T21:32:26.091" v="792" actId="13244"/>
          <ac:spMkLst>
            <pc:docMk/>
            <pc:sldMk cId="0" sldId="262"/>
            <ac:spMk id="5" creationId="{9748341F-3A39-386C-218C-B675C531FF37}"/>
          </ac:spMkLst>
        </pc:spChg>
        <pc:spChg chg="mod">
          <ac:chgData name="Stringfellow, Kina F. DPI" userId="002858cf-6d8d-4f58-b096-3c8ddc1070aa" providerId="ADAL" clId="{041592A4-C61E-4445-A4A4-35B9D7C7DAA6}" dt="2024-02-22T21:16:36.992" v="597" actId="1076"/>
          <ac:spMkLst>
            <pc:docMk/>
            <pc:sldMk cId="0" sldId="262"/>
            <ac:spMk id="91" creationId="{00000000-0000-0000-0000-000000000000}"/>
          </ac:spMkLst>
        </pc:spChg>
        <pc:spChg chg="mod ord">
          <ac:chgData name="Stringfellow, Kina F. DPI" userId="002858cf-6d8d-4f58-b096-3c8ddc1070aa" providerId="ADAL" clId="{041592A4-C61E-4445-A4A4-35B9D7C7DAA6}" dt="2024-02-22T21:32:15.637" v="788" actId="13244"/>
          <ac:spMkLst>
            <pc:docMk/>
            <pc:sldMk cId="0" sldId="262"/>
            <ac:spMk id="93" creationId="{00000000-0000-0000-0000-000000000000}"/>
          </ac:spMkLst>
        </pc:spChg>
        <pc:spChg chg="mod ord">
          <ac:chgData name="Stringfellow, Kina F. DPI" userId="002858cf-6d8d-4f58-b096-3c8ddc1070aa" providerId="ADAL" clId="{041592A4-C61E-4445-A4A4-35B9D7C7DAA6}" dt="2024-02-22T21:32:16.909" v="789" actId="13244"/>
          <ac:spMkLst>
            <pc:docMk/>
            <pc:sldMk cId="0" sldId="262"/>
            <ac:spMk id="94" creationId="{00000000-0000-0000-0000-000000000000}"/>
          </ac:spMkLst>
        </pc:spChg>
        <pc:picChg chg="mod ord">
          <ac:chgData name="Stringfellow, Kina F. DPI" userId="002858cf-6d8d-4f58-b096-3c8ddc1070aa" providerId="ADAL" clId="{041592A4-C61E-4445-A4A4-35B9D7C7DAA6}" dt="2024-02-22T21:31:59.612" v="787" actId="13244"/>
          <ac:picMkLst>
            <pc:docMk/>
            <pc:sldMk cId="0" sldId="262"/>
            <ac:picMk id="92" creationId="{00000000-0000-0000-0000-000000000000}"/>
          </ac:picMkLst>
        </pc:picChg>
        <pc:cxnChg chg="mod ord">
          <ac:chgData name="Stringfellow, Kina F. DPI" userId="002858cf-6d8d-4f58-b096-3c8ddc1070aa" providerId="ADAL" clId="{041592A4-C61E-4445-A4A4-35B9D7C7DAA6}" dt="2024-02-22T21:32:18.102" v="790" actId="13244"/>
          <ac:cxnSpMkLst>
            <pc:docMk/>
            <pc:sldMk cId="0" sldId="262"/>
            <ac:cxnSpMk id="95" creationId="{00000000-0000-0000-0000-000000000000}"/>
          </ac:cxnSpMkLst>
        </pc:cxnChg>
        <pc:cxnChg chg="mod ord">
          <ac:chgData name="Stringfellow, Kina F. DPI" userId="002858cf-6d8d-4f58-b096-3c8ddc1070aa" providerId="ADAL" clId="{041592A4-C61E-4445-A4A4-35B9D7C7DAA6}" dt="2024-02-22T21:32:19.347" v="791" actId="13244"/>
          <ac:cxnSpMkLst>
            <pc:docMk/>
            <pc:sldMk cId="0" sldId="262"/>
            <ac:cxnSpMk id="96" creationId="{00000000-0000-0000-0000-000000000000}"/>
          </ac:cxnSpMkLst>
        </pc:cxnChg>
      </pc:sldChg>
      <pc:sldChg chg="modSp mod replTag delTag">
        <pc:chgData name="Stringfellow, Kina F. DPI" userId="002858cf-6d8d-4f58-b096-3c8ddc1070aa" providerId="ADAL" clId="{041592A4-C61E-4445-A4A4-35B9D7C7DAA6}" dt="2024-02-27T13:13:12.827" v="1275"/>
        <pc:sldMkLst>
          <pc:docMk/>
          <pc:sldMk cId="0" sldId="263"/>
        </pc:sldMkLst>
        <pc:spChg chg="mod">
          <ac:chgData name="Stringfellow, Kina F. DPI" userId="002858cf-6d8d-4f58-b096-3c8ddc1070aa" providerId="ADAL" clId="{041592A4-C61E-4445-A4A4-35B9D7C7DAA6}" dt="2024-02-22T21:21:04.274" v="614" actId="207"/>
          <ac:spMkLst>
            <pc:docMk/>
            <pc:sldMk cId="0" sldId="263"/>
            <ac:spMk id="103" creationId="{00000000-0000-0000-0000-000000000000}"/>
          </ac:spMkLst>
        </pc:spChg>
        <pc:spChg chg="mod">
          <ac:chgData name="Stringfellow, Kina F. DPI" userId="002858cf-6d8d-4f58-b096-3c8ddc1070aa" providerId="ADAL" clId="{041592A4-C61E-4445-A4A4-35B9D7C7DAA6}" dt="2024-02-22T21:20:51.413" v="612" actId="207"/>
          <ac:spMkLst>
            <pc:docMk/>
            <pc:sldMk cId="0" sldId="263"/>
            <ac:spMk id="104" creationId="{00000000-0000-0000-0000-000000000000}"/>
          </ac:spMkLst>
        </pc:spChg>
        <pc:spChg chg="mod">
          <ac:chgData name="Stringfellow, Kina F. DPI" userId="002858cf-6d8d-4f58-b096-3c8ddc1070aa" providerId="ADAL" clId="{041592A4-C61E-4445-A4A4-35B9D7C7DAA6}" dt="2024-02-22T21:21:23.609" v="617" actId="1076"/>
          <ac:spMkLst>
            <pc:docMk/>
            <pc:sldMk cId="0" sldId="263"/>
            <ac:spMk id="105" creationId="{00000000-0000-0000-0000-000000000000}"/>
          </ac:spMkLst>
        </pc:spChg>
        <pc:spChg chg="mod">
          <ac:chgData name="Stringfellow, Kina F. DPI" userId="002858cf-6d8d-4f58-b096-3c8ddc1070aa" providerId="ADAL" clId="{041592A4-C61E-4445-A4A4-35B9D7C7DAA6}" dt="2024-02-22T21:21:08.836" v="615" actId="207"/>
          <ac:spMkLst>
            <pc:docMk/>
            <pc:sldMk cId="0" sldId="263"/>
            <ac:spMk id="106" creationId="{00000000-0000-0000-0000-000000000000}"/>
          </ac:spMkLst>
        </pc:spChg>
        <pc:spChg chg="mod">
          <ac:chgData name="Stringfellow, Kina F. DPI" userId="002858cf-6d8d-4f58-b096-3c8ddc1070aa" providerId="ADAL" clId="{041592A4-C61E-4445-A4A4-35B9D7C7DAA6}" dt="2024-02-22T21:21:13.021" v="616" actId="207"/>
          <ac:spMkLst>
            <pc:docMk/>
            <pc:sldMk cId="0" sldId="263"/>
            <ac:spMk id="107" creationId="{00000000-0000-0000-0000-000000000000}"/>
          </ac:spMkLst>
        </pc:spChg>
      </pc:sldChg>
      <pc:sldChg chg="addSp delSp modSp mod replTag delTag">
        <pc:chgData name="Stringfellow, Kina F. DPI" userId="002858cf-6d8d-4f58-b096-3c8ddc1070aa" providerId="ADAL" clId="{041592A4-C61E-4445-A4A4-35B9D7C7DAA6}" dt="2024-02-27T13:13:33.626" v="1281" actId="12"/>
        <pc:sldMkLst>
          <pc:docMk/>
          <pc:sldMk cId="0" sldId="264"/>
        </pc:sldMkLst>
        <pc:spChg chg="add del mod">
          <ac:chgData name="Stringfellow, Kina F. DPI" userId="002858cf-6d8d-4f58-b096-3c8ddc1070aa" providerId="ADAL" clId="{041592A4-C61E-4445-A4A4-35B9D7C7DAA6}" dt="2024-02-22T21:24:14.443" v="653" actId="20577"/>
          <ac:spMkLst>
            <pc:docMk/>
            <pc:sldMk cId="0" sldId="264"/>
            <ac:spMk id="2" creationId="{C584D5D0-9F6C-CE05-1B31-B9E8A547AF74}"/>
          </ac:spMkLst>
        </pc:spChg>
        <pc:spChg chg="add del">
          <ac:chgData name="Stringfellow, Kina F. DPI" userId="002858cf-6d8d-4f58-b096-3c8ddc1070aa" providerId="ADAL" clId="{041592A4-C61E-4445-A4A4-35B9D7C7DAA6}" dt="2024-02-22T21:24:02.019" v="647" actId="22"/>
          <ac:spMkLst>
            <pc:docMk/>
            <pc:sldMk cId="0" sldId="264"/>
            <ac:spMk id="4" creationId="{346F0AE0-153E-2A23-85CB-DB04DF8CA963}"/>
          </ac:spMkLst>
        </pc:spChg>
        <pc:spChg chg="add mod">
          <ac:chgData name="Stringfellow, Kina F. DPI" userId="002858cf-6d8d-4f58-b096-3c8ddc1070aa" providerId="ADAL" clId="{041592A4-C61E-4445-A4A4-35B9D7C7DAA6}" dt="2024-02-27T13:13:33.626" v="1281" actId="12"/>
          <ac:spMkLst>
            <pc:docMk/>
            <pc:sldMk cId="0" sldId="264"/>
            <ac:spMk id="5" creationId="{6150109C-E505-F03F-FC3F-E8D18A5630D7}"/>
          </ac:spMkLst>
        </pc:spChg>
        <pc:spChg chg="mod">
          <ac:chgData name="Stringfellow, Kina F. DPI" userId="002858cf-6d8d-4f58-b096-3c8ddc1070aa" providerId="ADAL" clId="{041592A4-C61E-4445-A4A4-35B9D7C7DAA6}" dt="2024-02-27T13:13:27.009" v="1280" actId="12"/>
          <ac:spMkLst>
            <pc:docMk/>
            <pc:sldMk cId="0" sldId="264"/>
            <ac:spMk id="114" creationId="{00000000-0000-0000-0000-000000000000}"/>
          </ac:spMkLst>
        </pc:spChg>
        <pc:spChg chg="mod ord">
          <ac:chgData name="Stringfellow, Kina F. DPI" userId="002858cf-6d8d-4f58-b096-3c8ddc1070aa" providerId="ADAL" clId="{041592A4-C61E-4445-A4A4-35B9D7C7DAA6}" dt="2024-02-22T21:33:12.123" v="800" actId="962"/>
          <ac:spMkLst>
            <pc:docMk/>
            <pc:sldMk cId="0" sldId="264"/>
            <ac:spMk id="116" creationId="{00000000-0000-0000-0000-000000000000}"/>
          </ac:spMkLst>
        </pc:spChg>
        <pc:spChg chg="mod ord">
          <ac:chgData name="Stringfellow, Kina F. DPI" userId="002858cf-6d8d-4f58-b096-3c8ddc1070aa" providerId="ADAL" clId="{041592A4-C61E-4445-A4A4-35B9D7C7DAA6}" dt="2024-02-22T21:33:12.495" v="801" actId="962"/>
          <ac:spMkLst>
            <pc:docMk/>
            <pc:sldMk cId="0" sldId="264"/>
            <ac:spMk id="117" creationId="{00000000-0000-0000-0000-000000000000}"/>
          </ac:spMkLst>
        </pc:spChg>
        <pc:picChg chg="mod ord">
          <ac:chgData name="Stringfellow, Kina F. DPI" userId="002858cf-6d8d-4f58-b096-3c8ddc1070aa" providerId="ADAL" clId="{041592A4-C61E-4445-A4A4-35B9D7C7DAA6}" dt="2024-02-22T21:32:36.814" v="795" actId="13244"/>
          <ac:picMkLst>
            <pc:docMk/>
            <pc:sldMk cId="0" sldId="264"/>
            <ac:picMk id="115" creationId="{00000000-0000-0000-0000-000000000000}"/>
          </ac:picMkLst>
        </pc:picChg>
      </pc:sldChg>
      <pc:sldChg chg="modSp mod replTag delTag">
        <pc:chgData name="Stringfellow, Kina F. DPI" userId="002858cf-6d8d-4f58-b096-3c8ddc1070aa" providerId="ADAL" clId="{041592A4-C61E-4445-A4A4-35B9D7C7DAA6}" dt="2024-02-27T13:14:14.001" v="1291" actId="948"/>
        <pc:sldMkLst>
          <pc:docMk/>
          <pc:sldMk cId="0" sldId="265"/>
        </pc:sldMkLst>
        <pc:spChg chg="mod">
          <ac:chgData name="Stringfellow, Kina F. DPI" userId="002858cf-6d8d-4f58-b096-3c8ddc1070aa" providerId="ADAL" clId="{041592A4-C61E-4445-A4A4-35B9D7C7DAA6}" dt="2024-02-22T20:58:53.553" v="39" actId="20577"/>
          <ac:spMkLst>
            <pc:docMk/>
            <pc:sldMk cId="0" sldId="265"/>
            <ac:spMk id="123" creationId="{00000000-0000-0000-0000-000000000000}"/>
          </ac:spMkLst>
        </pc:spChg>
        <pc:spChg chg="mod">
          <ac:chgData name="Stringfellow, Kina F. DPI" userId="002858cf-6d8d-4f58-b096-3c8ddc1070aa" providerId="ADAL" clId="{041592A4-C61E-4445-A4A4-35B9D7C7DAA6}" dt="2024-02-27T13:14:14.001" v="1291" actId="948"/>
          <ac:spMkLst>
            <pc:docMk/>
            <pc:sldMk cId="0" sldId="265"/>
            <ac:spMk id="124" creationId="{00000000-0000-0000-0000-000000000000}"/>
          </ac:spMkLst>
        </pc:spChg>
        <pc:picChg chg="mod">
          <ac:chgData name="Stringfellow, Kina F. DPI" userId="002858cf-6d8d-4f58-b096-3c8ddc1070aa" providerId="ADAL" clId="{041592A4-C61E-4445-A4A4-35B9D7C7DAA6}" dt="2024-02-22T21:33:57.652" v="1021" actId="962"/>
          <ac:picMkLst>
            <pc:docMk/>
            <pc:sldMk cId="0" sldId="265"/>
            <ac:picMk id="126" creationId="{00000000-0000-0000-0000-000000000000}"/>
          </ac:picMkLst>
        </pc:picChg>
      </pc:sldChg>
      <pc:sldChg chg="modSp mod replTag delTag">
        <pc:chgData name="Stringfellow, Kina F. DPI" userId="002858cf-6d8d-4f58-b096-3c8ddc1070aa" providerId="ADAL" clId="{041592A4-C61E-4445-A4A4-35B9D7C7DAA6}" dt="2024-02-27T13:14:36.344" v="1298" actId="948"/>
        <pc:sldMkLst>
          <pc:docMk/>
          <pc:sldMk cId="0" sldId="266"/>
        </pc:sldMkLst>
        <pc:spChg chg="mod">
          <ac:chgData name="Stringfellow, Kina F. DPI" userId="002858cf-6d8d-4f58-b096-3c8ddc1070aa" providerId="ADAL" clId="{041592A4-C61E-4445-A4A4-35B9D7C7DAA6}" dt="2024-02-22T20:58:57.802" v="50" actId="20577"/>
          <ac:spMkLst>
            <pc:docMk/>
            <pc:sldMk cId="0" sldId="266"/>
            <ac:spMk id="132" creationId="{00000000-0000-0000-0000-000000000000}"/>
          </ac:spMkLst>
        </pc:spChg>
        <pc:spChg chg="mod">
          <ac:chgData name="Stringfellow, Kina F. DPI" userId="002858cf-6d8d-4f58-b096-3c8ddc1070aa" providerId="ADAL" clId="{041592A4-C61E-4445-A4A4-35B9D7C7DAA6}" dt="2024-02-27T13:14:36.344" v="1298" actId="948"/>
          <ac:spMkLst>
            <pc:docMk/>
            <pc:sldMk cId="0" sldId="266"/>
            <ac:spMk id="133" creationId="{00000000-0000-0000-0000-000000000000}"/>
          </ac:spMkLst>
        </pc:spChg>
      </pc:sldChg>
      <pc:sldChg chg="modSp mod replTag delTag">
        <pc:chgData name="Stringfellow, Kina F. DPI" userId="002858cf-6d8d-4f58-b096-3c8ddc1070aa" providerId="ADAL" clId="{041592A4-C61E-4445-A4A4-35B9D7C7DAA6}" dt="2024-02-27T13:14:38.200" v="1300"/>
        <pc:sldMkLst>
          <pc:docMk/>
          <pc:sldMk cId="0" sldId="267"/>
        </pc:sldMkLst>
        <pc:spChg chg="mod">
          <ac:chgData name="Stringfellow, Kina F. DPI" userId="002858cf-6d8d-4f58-b096-3c8ddc1070aa" providerId="ADAL" clId="{041592A4-C61E-4445-A4A4-35B9D7C7DAA6}" dt="2024-02-22T21:26:37.663" v="699" actId="14100"/>
          <ac:spMkLst>
            <pc:docMk/>
            <pc:sldMk cId="0" sldId="267"/>
            <ac:spMk id="141" creationId="{00000000-0000-0000-0000-000000000000}"/>
          </ac:spMkLst>
        </pc:spChg>
        <pc:picChg chg="mod">
          <ac:chgData name="Stringfellow, Kina F. DPI" userId="002858cf-6d8d-4f58-b096-3c8ddc1070aa" providerId="ADAL" clId="{041592A4-C61E-4445-A4A4-35B9D7C7DAA6}" dt="2024-02-22T21:26:42.662" v="701" actId="1076"/>
          <ac:picMkLst>
            <pc:docMk/>
            <pc:sldMk cId="0" sldId="267"/>
            <ac:picMk id="142" creationId="{00000000-0000-0000-0000-000000000000}"/>
          </ac:picMkLst>
        </pc:picChg>
      </pc:sldChg>
      <pc:sldChg chg="modSp mod replTag delTag">
        <pc:chgData name="Stringfellow, Kina F. DPI" userId="002858cf-6d8d-4f58-b096-3c8ddc1070aa" providerId="ADAL" clId="{041592A4-C61E-4445-A4A4-35B9D7C7DAA6}" dt="2024-02-27T13:14:59.086" v="1308"/>
        <pc:sldMkLst>
          <pc:docMk/>
          <pc:sldMk cId="0" sldId="268"/>
        </pc:sldMkLst>
        <pc:spChg chg="mod">
          <ac:chgData name="Stringfellow, Kina F. DPI" userId="002858cf-6d8d-4f58-b096-3c8ddc1070aa" providerId="ADAL" clId="{041592A4-C61E-4445-A4A4-35B9D7C7DAA6}" dt="2024-02-27T13:14:57.451" v="1306" actId="948"/>
          <ac:spMkLst>
            <pc:docMk/>
            <pc:sldMk cId="0" sldId="268"/>
            <ac:spMk id="149" creationId="{00000000-0000-0000-0000-000000000000}"/>
          </ac:spMkLst>
        </pc:spChg>
      </pc:sldChg>
      <pc:sldChg chg="modSp mod replTag delTag">
        <pc:chgData name="Stringfellow, Kina F. DPI" userId="002858cf-6d8d-4f58-b096-3c8ddc1070aa" providerId="ADAL" clId="{041592A4-C61E-4445-A4A4-35B9D7C7DAA6}" dt="2024-02-27T13:15:17.317" v="1316"/>
        <pc:sldMkLst>
          <pc:docMk/>
          <pc:sldMk cId="0" sldId="269"/>
        </pc:sldMkLst>
        <pc:spChg chg="mod">
          <ac:chgData name="Stringfellow, Kina F. DPI" userId="002858cf-6d8d-4f58-b096-3c8ddc1070aa" providerId="ADAL" clId="{041592A4-C61E-4445-A4A4-35B9D7C7DAA6}" dt="2024-02-22T20:59:02.409" v="61" actId="20577"/>
          <ac:spMkLst>
            <pc:docMk/>
            <pc:sldMk cId="0" sldId="269"/>
            <ac:spMk id="155" creationId="{00000000-0000-0000-0000-000000000000}"/>
          </ac:spMkLst>
        </pc:spChg>
        <pc:spChg chg="mod">
          <ac:chgData name="Stringfellow, Kina F. DPI" userId="002858cf-6d8d-4f58-b096-3c8ddc1070aa" providerId="ADAL" clId="{041592A4-C61E-4445-A4A4-35B9D7C7DAA6}" dt="2024-02-27T13:15:16.107" v="1314" actId="948"/>
          <ac:spMkLst>
            <pc:docMk/>
            <pc:sldMk cId="0" sldId="269"/>
            <ac:spMk id="156" creationId="{00000000-0000-0000-0000-000000000000}"/>
          </ac:spMkLst>
        </pc:spChg>
        <pc:picChg chg="mod">
          <ac:chgData name="Stringfellow, Kina F. DPI" userId="002858cf-6d8d-4f58-b096-3c8ddc1070aa" providerId="ADAL" clId="{041592A4-C61E-4445-A4A4-35B9D7C7DAA6}" dt="2024-02-22T21:34:32.160" v="1229" actId="962"/>
          <ac:picMkLst>
            <pc:docMk/>
            <pc:sldMk cId="0" sldId="269"/>
            <ac:picMk id="157" creationId="{00000000-0000-0000-0000-000000000000}"/>
          </ac:picMkLst>
        </pc:picChg>
        <pc:picChg chg="mod">
          <ac:chgData name="Stringfellow, Kina F. DPI" userId="002858cf-6d8d-4f58-b096-3c8ddc1070aa" providerId="ADAL" clId="{041592A4-C61E-4445-A4A4-35B9D7C7DAA6}" dt="2024-02-22T20:58:40.510" v="29" actId="13244"/>
          <ac:picMkLst>
            <pc:docMk/>
            <pc:sldMk cId="0" sldId="269"/>
            <ac:picMk id="158" creationId="{00000000-0000-0000-0000-000000000000}"/>
          </ac:picMkLst>
        </pc:picChg>
      </pc:sldChg>
      <pc:sldChg chg="modSp mod replTag delTag">
        <pc:chgData name="Stringfellow, Kina F. DPI" userId="002858cf-6d8d-4f58-b096-3c8ddc1070aa" providerId="ADAL" clId="{041592A4-C61E-4445-A4A4-35B9D7C7DAA6}" dt="2024-02-27T13:15:18.093" v="1318"/>
        <pc:sldMkLst>
          <pc:docMk/>
          <pc:sldMk cId="0" sldId="270"/>
        </pc:sldMkLst>
        <pc:spChg chg="mod">
          <ac:chgData name="Stringfellow, Kina F. DPI" userId="002858cf-6d8d-4f58-b096-3c8ddc1070aa" providerId="ADAL" clId="{041592A4-C61E-4445-A4A4-35B9D7C7DAA6}" dt="2024-02-22T20:59:06.594" v="71" actId="20577"/>
          <ac:spMkLst>
            <pc:docMk/>
            <pc:sldMk cId="0" sldId="270"/>
            <ac:spMk id="164" creationId="{00000000-0000-0000-0000-000000000000}"/>
          </ac:spMkLst>
        </pc:spChg>
        <pc:spChg chg="mod">
          <ac:chgData name="Stringfellow, Kina F. DPI" userId="002858cf-6d8d-4f58-b096-3c8ddc1070aa" providerId="ADAL" clId="{041592A4-C61E-4445-A4A4-35B9D7C7DAA6}" dt="2024-02-22T21:28:40.409" v="734" actId="113"/>
          <ac:spMkLst>
            <pc:docMk/>
            <pc:sldMk cId="0" sldId="270"/>
            <ac:spMk id="165" creationId="{00000000-0000-0000-0000-000000000000}"/>
          </ac:spMkLst>
        </pc:spChg>
      </pc:sldChg>
      <pc:sldChg chg="modSp mod replTag delTag">
        <pc:chgData name="Stringfellow, Kina F. DPI" userId="002858cf-6d8d-4f58-b096-3c8ddc1070aa" providerId="ADAL" clId="{041592A4-C61E-4445-A4A4-35B9D7C7DAA6}" dt="2024-02-27T13:15:20.098" v="1320"/>
        <pc:sldMkLst>
          <pc:docMk/>
          <pc:sldMk cId="0" sldId="271"/>
        </pc:sldMkLst>
        <pc:spChg chg="mod">
          <ac:chgData name="Stringfellow, Kina F. DPI" userId="002858cf-6d8d-4f58-b096-3c8ddc1070aa" providerId="ADAL" clId="{041592A4-C61E-4445-A4A4-35B9D7C7DAA6}" dt="2024-02-22T21:29:13.249" v="742" actId="113"/>
          <ac:spMkLst>
            <pc:docMk/>
            <pc:sldMk cId="0" sldId="271"/>
            <ac:spMk id="173" creationId="{00000000-0000-0000-0000-000000000000}"/>
          </ac:spMkLst>
        </pc:spChg>
        <pc:picChg chg="mod">
          <ac:chgData name="Stringfellow, Kina F. DPI" userId="002858cf-6d8d-4f58-b096-3c8ddc1070aa" providerId="ADAL" clId="{041592A4-C61E-4445-A4A4-35B9D7C7DAA6}" dt="2024-02-22T21:29:17.344" v="743" actId="1076"/>
          <ac:picMkLst>
            <pc:docMk/>
            <pc:sldMk cId="0" sldId="271"/>
            <ac:picMk id="174" creationId="{00000000-0000-0000-0000-000000000000}"/>
          </ac:picMkLst>
        </pc:picChg>
      </pc:sldChg>
      <pc:sldChg chg="modSp mod replTag delTag">
        <pc:chgData name="Stringfellow, Kina F. DPI" userId="002858cf-6d8d-4f58-b096-3c8ddc1070aa" providerId="ADAL" clId="{041592A4-C61E-4445-A4A4-35B9D7C7DAA6}" dt="2024-02-27T13:15:21.528" v="1322"/>
        <pc:sldMkLst>
          <pc:docMk/>
          <pc:sldMk cId="0" sldId="272"/>
        </pc:sldMkLst>
        <pc:spChg chg="mod">
          <ac:chgData name="Stringfellow, Kina F. DPI" userId="002858cf-6d8d-4f58-b096-3c8ddc1070aa" providerId="ADAL" clId="{041592A4-C61E-4445-A4A4-35B9D7C7DAA6}" dt="2024-02-22T21:30:42.895" v="757" actId="948"/>
          <ac:spMkLst>
            <pc:docMk/>
            <pc:sldMk cId="0" sldId="272"/>
            <ac:spMk id="181" creationId="{00000000-0000-0000-0000-000000000000}"/>
          </ac:spMkLst>
        </pc:spChg>
      </pc:sldChg>
      <pc:sldChg chg="addSp modSp mod replTag delTag">
        <pc:chgData name="Stringfellow, Kina F. DPI" userId="002858cf-6d8d-4f58-b096-3c8ddc1070aa" providerId="ADAL" clId="{041592A4-C61E-4445-A4A4-35B9D7C7DAA6}" dt="2024-02-27T13:15:52.673" v="1330"/>
        <pc:sldMkLst>
          <pc:docMk/>
          <pc:sldMk cId="0" sldId="273"/>
        </pc:sldMkLst>
        <pc:spChg chg="mod">
          <ac:chgData name="Stringfellow, Kina F. DPI" userId="002858cf-6d8d-4f58-b096-3c8ddc1070aa" providerId="ADAL" clId="{041592A4-C61E-4445-A4A4-35B9D7C7DAA6}" dt="2024-02-22T21:31:19.408" v="767" actId="12"/>
          <ac:spMkLst>
            <pc:docMk/>
            <pc:sldMk cId="0" sldId="273"/>
            <ac:spMk id="188" creationId="{00000000-0000-0000-0000-000000000000}"/>
          </ac:spMkLst>
        </pc:spChg>
        <pc:spChg chg="add mod">
          <ac:chgData name="Stringfellow, Kina F. DPI" userId="002858cf-6d8d-4f58-b096-3c8ddc1070aa" providerId="ADAL" clId="{041592A4-C61E-4445-A4A4-35B9D7C7DAA6}" dt="2024-02-27T13:15:45.795" v="1328" actId="948"/>
          <ac:spMkLst>
            <pc:docMk/>
            <pc:sldMk cId="0" sldId="273"/>
            <ac:spMk id="195" creationId="{00000000-0000-0000-0000-000000000000}"/>
          </ac:spMkLst>
        </pc:spChg>
      </pc:sldChg>
      <pc:sldChg chg="addSp delSp modSp del mod replTag delTag">
        <pc:chgData name="Stringfellow, Kina F. DPI" userId="002858cf-6d8d-4f58-b096-3c8ddc1070aa" providerId="ADAL" clId="{041592A4-C61E-4445-A4A4-35B9D7C7DAA6}" dt="2024-02-27T13:15:58.396" v="1338" actId="47"/>
        <pc:sldMkLst>
          <pc:docMk/>
          <pc:sldMk cId="0" sldId="274"/>
        </pc:sldMkLst>
        <pc:spChg chg="add mod">
          <ac:chgData name="Stringfellow, Kina F. DPI" userId="002858cf-6d8d-4f58-b096-3c8ddc1070aa" providerId="ADAL" clId="{041592A4-C61E-4445-A4A4-35B9D7C7DAA6}" dt="2024-02-22T21:31:42.228" v="782"/>
          <ac:spMkLst>
            <pc:docMk/>
            <pc:sldMk cId="0" sldId="274"/>
            <ac:spMk id="2" creationId="{A2C810AE-2EBC-AD6E-48EB-F432D10C06E4}"/>
          </ac:spMkLst>
        </pc:spChg>
        <pc:spChg chg="del">
          <ac:chgData name="Stringfellow, Kina F. DPI" userId="002858cf-6d8d-4f58-b096-3c8ddc1070aa" providerId="ADAL" clId="{041592A4-C61E-4445-A4A4-35B9D7C7DAA6}" dt="2024-02-22T21:31:25.251" v="771" actId="21"/>
          <ac:spMkLst>
            <pc:docMk/>
            <pc:sldMk cId="0" sldId="274"/>
            <ac:spMk id="195" creationId="{00000000-0000-0000-0000-000000000000}"/>
          </ac:spMkLst>
        </pc:spChg>
      </pc:sldChg>
      <pc:sldChg chg="add replTag delTag">
        <pc:chgData name="Stringfellow, Kina F. DPI" userId="002858cf-6d8d-4f58-b096-3c8ddc1070aa" providerId="ADAL" clId="{041592A4-C61E-4445-A4A4-35B9D7C7DAA6}" dt="2024-02-27T13:15:58.399" v="1340"/>
        <pc:sldMkLst>
          <pc:docMk/>
          <pc:sldMk cId="722508632"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jessica.sloan@dpi.wi.gov"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chris.gleason@dpi.wi.gov" TargetMode="External"/><Relationship Id="rId4" Type="http://schemas.openxmlformats.org/officeDocument/2006/relationships/hyperlink" Target="mailto:mark.schwingle@dpi.wi.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pi.wi.gov/wise/data-elements/coursereferen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wise/data-elements/courserefer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pi.wi.gov/sites/default/files/imce/acp/pdf/2022_02_14_CBLE_Guide_Final.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document/d/1dX7ZAbWyaB0GZct4Lz-hCNQm7Anod8QVpjaoTN0J7kg/edit?usp=shari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pi.wi.gov/wise/data-elements/certified-programs-status-typ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Greetings! This presentation is the Career Education and Coursework Data Elements for Work Based Learning, Industry Recognized Credentials, Advanced Opportunities, Dual Enrollment, and the Arts.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My name is Jessie Sloan and I am the DPI CTE Data Consultant. </a:t>
            </a:r>
            <a:r>
              <a:rPr lang="en-US" u="sng">
                <a:solidFill>
                  <a:schemeClr val="hlink"/>
                </a:solidFill>
                <a:hlinkClick r:id="rId3"/>
              </a:rPr>
              <a:t>jessica.sloan@dpi.wi.gov</a:t>
            </a:r>
            <a:r>
              <a:rPr lang="en-US"/>
              <a:t>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Also with me today are: </a:t>
            </a:r>
            <a:endParaRPr/>
          </a:p>
          <a:p>
            <a:pPr marL="0" lvl="0" indent="0" algn="l" rtl="0">
              <a:lnSpc>
                <a:spcPct val="100000"/>
              </a:lnSpc>
              <a:spcBef>
                <a:spcPts val="0"/>
              </a:spcBef>
              <a:spcAft>
                <a:spcPts val="0"/>
              </a:spcAft>
              <a:buClr>
                <a:schemeClr val="dk1"/>
              </a:buClr>
              <a:buSzPts val="1400"/>
              <a:buFont typeface="Arial"/>
              <a:buNone/>
            </a:pPr>
            <a:r>
              <a:rPr lang="en-US"/>
              <a:t>Mark Schwingle, Gifted and Talented Teaching and Learning Consultant, </a:t>
            </a:r>
            <a:r>
              <a:rPr lang="en-US" u="sng">
                <a:solidFill>
                  <a:schemeClr val="hlink"/>
                </a:solidFill>
                <a:hlinkClick r:id="rId4"/>
              </a:rPr>
              <a:t>mark.schwingle@dpi.wi.gov</a:t>
            </a:r>
            <a:r>
              <a:rPr lang="en-US"/>
              <a:t> </a:t>
            </a:r>
            <a:endParaRPr/>
          </a:p>
          <a:p>
            <a:pPr marL="0" lvl="0" indent="0" algn="l" rtl="0">
              <a:lnSpc>
                <a:spcPct val="100000"/>
              </a:lnSpc>
              <a:spcBef>
                <a:spcPts val="0"/>
              </a:spcBef>
              <a:spcAft>
                <a:spcPts val="0"/>
              </a:spcAft>
              <a:buClr>
                <a:schemeClr val="dk1"/>
              </a:buClr>
              <a:buSzPts val="1400"/>
              <a:buFont typeface="Arial"/>
              <a:buNone/>
            </a:pPr>
            <a:r>
              <a:rPr lang="en-US"/>
              <a:t>Chris Gleason, Arts and Creativity Teaching and Learning Consultant, </a:t>
            </a:r>
            <a:r>
              <a:rPr lang="en-US" u="sng">
                <a:solidFill>
                  <a:schemeClr val="hlink"/>
                </a:solidFill>
                <a:hlinkClick r:id="rId5"/>
              </a:rPr>
              <a:t>chris.gleason@dpi.wi.gov</a:t>
            </a:r>
            <a:r>
              <a:rPr lang="en-US"/>
              <a:t> </a:t>
            </a:r>
            <a:endParaRPr/>
          </a:p>
          <a:p>
            <a:pPr marL="0" lvl="0" indent="0" algn="l" rtl="0">
              <a:lnSpc>
                <a:spcPct val="100000"/>
              </a:lnSpc>
              <a:spcBef>
                <a:spcPts val="0"/>
              </a:spcBef>
              <a:spcAft>
                <a:spcPts val="0"/>
              </a:spcAft>
              <a:buSzPts val="1400"/>
              <a:buNone/>
            </a:pP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061209053a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061209053a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You can check WBL and IRC’s two ways.</a:t>
            </a:r>
            <a:endParaRPr sz="1400"/>
          </a:p>
          <a:p>
            <a:pPr marL="0" lvl="0" indent="0" algn="l" rtl="0">
              <a:lnSpc>
                <a:spcPct val="100000"/>
              </a:lnSpc>
              <a:spcBef>
                <a:spcPts val="0"/>
              </a:spcBef>
              <a:spcAft>
                <a:spcPts val="0"/>
              </a:spcAft>
              <a:buSzPts val="1400"/>
              <a:buNone/>
            </a:pPr>
            <a:r>
              <a:rPr lang="en-US" sz="1400"/>
              <a:t>First, work with the Data Entry person who has access to WISEdata Portal.</a:t>
            </a:r>
            <a:endParaRPr sz="1400"/>
          </a:p>
          <a:p>
            <a:pPr marL="0" lvl="0" indent="0" algn="l" rtl="0">
              <a:lnSpc>
                <a:spcPct val="100000"/>
              </a:lnSpc>
              <a:spcBef>
                <a:spcPts val="0"/>
              </a:spcBef>
              <a:spcAft>
                <a:spcPts val="0"/>
              </a:spcAft>
              <a:buSzPts val="1400"/>
              <a:buNone/>
            </a:pPr>
            <a:r>
              <a:rPr lang="en-US" sz="1400"/>
              <a:t>Review the export Certified/Non-Certified. This is aggregate data and will give you a list of students and the course sections that have been identified as a type of WBL or earning a IRC.</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p:txBody>
      </p:sp>
      <p:sp>
        <p:nvSpPr>
          <p:cNvPr id="121" name="Google Shape;121;g2061209053a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02f98dfc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02f98dfc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400"/>
              <a:t>Second, review the data in WISEdash for District, through the Snapshot&gt;Career Education and Coursework</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&gt;Outcome Count and Student Participation Count </a:t>
            </a:r>
            <a:r>
              <a:rPr lang="en-US" sz="1400"/>
              <a:t>dashboard. You will use the Technical Skills Attainment Student Participation Current View and use the crosstabs: Program Name, Program Type, Certificated Program Status, and Work Based Learning to check your current data.</a:t>
            </a:r>
          </a:p>
          <a:p>
            <a:pPr marL="0" lvl="0" indent="0" algn="l" rtl="0">
              <a:spcBef>
                <a:spcPts val="0"/>
              </a:spcBef>
              <a:spcAft>
                <a:spcPts val="0"/>
              </a:spcAft>
              <a:buClr>
                <a:schemeClr val="dk1"/>
              </a:buClr>
              <a:buSzPts val="1400"/>
              <a:buFont typeface="Arial"/>
              <a:buNone/>
            </a:pPr>
            <a:endParaRPr lang="en-US" sz="1400"/>
          </a:p>
          <a:p>
            <a:pPr marL="0" lvl="0" indent="0" algn="l" rtl="0">
              <a:spcBef>
                <a:spcPts val="0"/>
              </a:spcBef>
              <a:spcAft>
                <a:spcPts val="0"/>
              </a:spcAft>
              <a:buClr>
                <a:schemeClr val="dk1"/>
              </a:buClr>
              <a:buSzPts val="1400"/>
              <a:buFont typeface="Arial"/>
              <a:buNone/>
            </a:pPr>
            <a:r>
              <a:rPr lang="en-US" sz="1400"/>
              <a:t>Note the dashboard defaults to the Student Participation Count -- which mirror report card headcount calculations.</a:t>
            </a:r>
          </a:p>
          <a:p>
            <a:pPr marL="0" lvl="0" indent="0" algn="l" rtl="0">
              <a:spcBef>
                <a:spcPts val="0"/>
              </a:spcBef>
              <a:spcAft>
                <a:spcPts val="0"/>
              </a:spcAft>
              <a:buClr>
                <a:schemeClr val="dk1"/>
              </a:buClr>
              <a:buSzPts val="1400"/>
              <a:buFont typeface="Arial"/>
              <a:buNone/>
            </a:pPr>
            <a:endParaRPr lang="en-US" sz="1400"/>
          </a:p>
          <a:p>
            <a:pPr marL="0" lvl="0" indent="0" algn="l" rtl="0">
              <a:spcBef>
                <a:spcPts val="0"/>
              </a:spcBef>
              <a:spcAft>
                <a:spcPts val="0"/>
              </a:spcAft>
              <a:buClr>
                <a:schemeClr val="dk1"/>
              </a:buClr>
              <a:buSzPts val="1400"/>
              <a:buFont typeface="Arial"/>
              <a:buNone/>
            </a:pPr>
            <a:r>
              <a:rPr lang="en-US" sz="1400"/>
              <a:t>The December Snapshot is taken from WISEdash for District. So, the Totals and students within these views needs to be checked for accuracy before the Snapshot.</a:t>
            </a:r>
          </a:p>
          <a:p>
            <a:pPr marL="0" lvl="0" indent="0" algn="l" rtl="0">
              <a:spcBef>
                <a:spcPts val="0"/>
              </a:spcBef>
              <a:spcAft>
                <a:spcPts val="0"/>
              </a:spcAft>
              <a:buNone/>
            </a:pPr>
            <a:endParaRPr lang="en-US"/>
          </a:p>
        </p:txBody>
      </p:sp>
      <p:sp>
        <p:nvSpPr>
          <p:cNvPr id="130" name="Google Shape;130;g2b02f98dfc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61209053a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061209053a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Lato"/>
                <a:ea typeface="Lato"/>
                <a:cs typeface="Lato"/>
                <a:sym typeface="Lato"/>
              </a:rPr>
              <a:t>Dual Enrollment is collecting college courses with high school students enrolled.</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All reporting of Dual Enrollment comes from the high school Student Information System and the course setup.</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Within the course setup, select “Dual Enrollment” and the type of institution within the course setup.</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The institutions options are listed in the yellow box.</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Assign a Roster/State/SCED code to the course that matches the curriculum</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Read the course description</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Enroll students into the course</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Courses should be created for Early College Credit Program, </a:t>
            </a:r>
            <a:br>
              <a:rPr lang="en-US" sz="1400">
                <a:latin typeface="Lato"/>
                <a:ea typeface="Lato"/>
                <a:cs typeface="Lato"/>
                <a:sym typeface="Lato"/>
              </a:rPr>
            </a:br>
            <a:r>
              <a:rPr lang="en-US" sz="1400">
                <a:latin typeface="Lato"/>
                <a:ea typeface="Lato"/>
                <a:cs typeface="Lato"/>
                <a:sym typeface="Lato"/>
              </a:rPr>
              <a:t>Start College Now, Transcripted, Articulated, and other </a:t>
            </a:r>
            <a:br>
              <a:rPr lang="en-US" sz="1400">
                <a:latin typeface="Lato"/>
                <a:ea typeface="Lato"/>
                <a:cs typeface="Lato"/>
                <a:sym typeface="Lato"/>
              </a:rPr>
            </a:br>
            <a:r>
              <a:rPr lang="en-US" sz="1400">
                <a:latin typeface="Lato"/>
                <a:ea typeface="Lato"/>
                <a:cs typeface="Lato"/>
                <a:sym typeface="Lato"/>
              </a:rPr>
              <a:t>college agreements.</a:t>
            </a:r>
            <a:endParaRPr sz="1400">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sz="1400">
                <a:latin typeface="Lato"/>
                <a:ea typeface="Lato"/>
                <a:cs typeface="Lato"/>
                <a:sym typeface="Lato"/>
              </a:rPr>
              <a:t>Submit a final grade for students in the course</a:t>
            </a:r>
            <a:r>
              <a:rPr lang="en-US" sz="1300">
                <a:latin typeface="Lato"/>
                <a:ea typeface="Lato"/>
                <a:cs typeface="Lato"/>
                <a:sym typeface="Lato"/>
              </a:rPr>
              <a:t>.</a:t>
            </a:r>
            <a:endParaRPr sz="13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sz="1400">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p:txBody>
      </p:sp>
      <p:sp>
        <p:nvSpPr>
          <p:cNvPr id="138" name="Google Shape;138;g2061209053a_0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61209053a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061209053a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a:latin typeface="Lato"/>
                <a:ea typeface="Lato"/>
                <a:cs typeface="Lato"/>
                <a:sym typeface="Lato"/>
              </a:rPr>
              <a:t>Next is Advanced Opportunities and Arts courses. These are are each included in Report Cards, but are not part of CTE reporting. </a:t>
            </a:r>
            <a:endParaRPr sz="1300">
              <a:latin typeface="Lato"/>
              <a:ea typeface="Lato"/>
              <a:cs typeface="Lato"/>
              <a:sym typeface="Lato"/>
            </a:endParaRPr>
          </a:p>
          <a:p>
            <a:pPr marL="0" lvl="0" indent="0" algn="l" rtl="0">
              <a:lnSpc>
                <a:spcPct val="100000"/>
              </a:lnSpc>
              <a:spcBef>
                <a:spcPts val="0"/>
              </a:spcBef>
              <a:spcAft>
                <a:spcPts val="0"/>
              </a:spcAft>
              <a:buSzPts val="1400"/>
              <a:buNone/>
            </a:pPr>
            <a:r>
              <a:rPr lang="en-US" sz="1500">
                <a:latin typeface="Lato"/>
                <a:ea typeface="Lato"/>
                <a:cs typeface="Lato"/>
                <a:sym typeface="Lato"/>
              </a:rPr>
              <a:t>The Advanced Coursework category on the school report card collects Advanced Placement and International Baccalaureate courses.</a:t>
            </a:r>
            <a:endParaRPr sz="1500">
              <a:latin typeface="Lato"/>
              <a:ea typeface="Lato"/>
              <a:cs typeface="Lato"/>
              <a:sym typeface="Lato"/>
            </a:endParaRPr>
          </a:p>
          <a:p>
            <a:pPr marL="457200" lvl="0" indent="-323850" algn="l" rtl="0">
              <a:lnSpc>
                <a:spcPct val="100000"/>
              </a:lnSpc>
              <a:spcBef>
                <a:spcPts val="0"/>
              </a:spcBef>
              <a:spcAft>
                <a:spcPts val="0"/>
              </a:spcAft>
              <a:buClr>
                <a:schemeClr val="dk1"/>
              </a:buClr>
              <a:buSzPts val="1500"/>
              <a:buFont typeface="Lato"/>
              <a:buChar char="●"/>
            </a:pPr>
            <a:r>
              <a:rPr lang="en-US" sz="1500">
                <a:latin typeface="Lato"/>
                <a:ea typeface="Lato"/>
                <a:cs typeface="Lato"/>
                <a:sym typeface="Lato"/>
              </a:rPr>
              <a:t>All reporting of Advanced Courses and Arts comes from the Student Information System and the course setup.</a:t>
            </a:r>
            <a:endParaRPr sz="1500">
              <a:latin typeface="Lato"/>
              <a:ea typeface="Lato"/>
              <a:cs typeface="Lato"/>
              <a:sym typeface="Lato"/>
            </a:endParaRPr>
          </a:p>
          <a:p>
            <a:pPr marL="457200" lvl="0" indent="-323850" algn="l" rtl="0">
              <a:lnSpc>
                <a:spcPct val="100000"/>
              </a:lnSpc>
              <a:spcBef>
                <a:spcPts val="0"/>
              </a:spcBef>
              <a:spcAft>
                <a:spcPts val="0"/>
              </a:spcAft>
              <a:buClr>
                <a:schemeClr val="dk1"/>
              </a:buClr>
              <a:buSzPts val="1500"/>
              <a:buFont typeface="Lato"/>
              <a:buChar char="●"/>
            </a:pPr>
            <a:r>
              <a:rPr lang="en-US" sz="1500">
                <a:latin typeface="Lato"/>
                <a:ea typeface="Lato"/>
                <a:cs typeface="Lato"/>
                <a:sym typeface="Lato"/>
              </a:rPr>
              <a:t>Advanced Placement, International Baccalaureate, and Arts courses require specific Roster/State/SCED codes for the data to included properly in Report Cards.  </a:t>
            </a:r>
            <a:endParaRPr sz="1500">
              <a:latin typeface="Lato"/>
              <a:ea typeface="Lato"/>
              <a:cs typeface="Lato"/>
              <a:sym typeface="Lato"/>
            </a:endParaRPr>
          </a:p>
          <a:p>
            <a:pPr marL="457200" lvl="0" indent="-323850" algn="l" rtl="0">
              <a:lnSpc>
                <a:spcPct val="100000"/>
              </a:lnSpc>
              <a:spcBef>
                <a:spcPts val="0"/>
              </a:spcBef>
              <a:spcAft>
                <a:spcPts val="0"/>
              </a:spcAft>
              <a:buClr>
                <a:schemeClr val="dk1"/>
              </a:buClr>
              <a:buSzPts val="1500"/>
              <a:buFont typeface="Lato"/>
              <a:buChar char="●"/>
            </a:pPr>
            <a:r>
              <a:rPr lang="en-US" sz="1500">
                <a:latin typeface="Lato"/>
                <a:ea typeface="Lato"/>
                <a:cs typeface="Lato"/>
                <a:sym typeface="Lato"/>
              </a:rPr>
              <a:t>Assign a Roster/State/SCED code to the course that matches the curriculum. Use the specific year </a:t>
            </a:r>
            <a:r>
              <a:rPr lang="en-US" sz="1500" u="sng">
                <a:solidFill>
                  <a:schemeClr val="hlink"/>
                </a:solidFill>
                <a:latin typeface="Lato"/>
                <a:ea typeface="Lato"/>
                <a:cs typeface="Lato"/>
                <a:sym typeface="Lato"/>
                <a:hlinkClick r:id="rId3"/>
              </a:rPr>
              <a:t>Courses</a:t>
            </a:r>
            <a:r>
              <a:rPr lang="en-US" sz="1500">
                <a:latin typeface="Lato"/>
                <a:ea typeface="Lato"/>
                <a:cs typeface="Lato"/>
                <a:sym typeface="Lato"/>
              </a:rPr>
              <a:t> download to select the specific AP, IB, or Arts Roster/State/SCED code.</a:t>
            </a:r>
            <a:endParaRPr sz="1500">
              <a:latin typeface="Lato"/>
              <a:ea typeface="Lato"/>
              <a:cs typeface="Lato"/>
              <a:sym typeface="Lato"/>
            </a:endParaRPr>
          </a:p>
          <a:p>
            <a:pPr marL="914400" lvl="1" indent="-323850" algn="l" rtl="0">
              <a:lnSpc>
                <a:spcPct val="100000"/>
              </a:lnSpc>
              <a:spcBef>
                <a:spcPts val="0"/>
              </a:spcBef>
              <a:spcAft>
                <a:spcPts val="0"/>
              </a:spcAft>
              <a:buClr>
                <a:schemeClr val="dk1"/>
              </a:buClr>
              <a:buSzPts val="1500"/>
              <a:buFont typeface="Lato"/>
              <a:buChar char="○"/>
            </a:pPr>
            <a:r>
              <a:rPr lang="en-US" sz="1500">
                <a:latin typeface="Lato"/>
                <a:ea typeface="Lato"/>
                <a:cs typeface="Lato"/>
                <a:sym typeface="Lato"/>
              </a:rPr>
              <a:t>Sort the Courses download by column titled “Course Program.”</a:t>
            </a:r>
            <a:endParaRPr sz="1500">
              <a:latin typeface="Lato"/>
              <a:ea typeface="Lato"/>
              <a:cs typeface="Lato"/>
              <a:sym typeface="Lato"/>
            </a:endParaRPr>
          </a:p>
          <a:p>
            <a:pPr marL="914400" lvl="1" indent="-323850" algn="l" rtl="0">
              <a:lnSpc>
                <a:spcPct val="100000"/>
              </a:lnSpc>
              <a:spcBef>
                <a:spcPts val="0"/>
              </a:spcBef>
              <a:spcAft>
                <a:spcPts val="0"/>
              </a:spcAft>
              <a:buClr>
                <a:schemeClr val="dk1"/>
              </a:buClr>
              <a:buSzPts val="1500"/>
              <a:buFont typeface="Lato"/>
              <a:buChar char="○"/>
            </a:pPr>
            <a:r>
              <a:rPr lang="en-US" sz="1500">
                <a:latin typeface="Lato"/>
                <a:ea typeface="Lato"/>
                <a:cs typeface="Lato"/>
                <a:sym typeface="Lato"/>
              </a:rPr>
              <a:t>Read the course description</a:t>
            </a:r>
            <a:endParaRPr sz="1500">
              <a:latin typeface="Lato"/>
              <a:ea typeface="Lato"/>
              <a:cs typeface="Lato"/>
              <a:sym typeface="Lato"/>
            </a:endParaRPr>
          </a:p>
          <a:p>
            <a:pPr marL="914400" lvl="1" indent="-323850" algn="l" rtl="0">
              <a:lnSpc>
                <a:spcPct val="100000"/>
              </a:lnSpc>
              <a:spcBef>
                <a:spcPts val="0"/>
              </a:spcBef>
              <a:spcAft>
                <a:spcPts val="0"/>
              </a:spcAft>
              <a:buSzPts val="1500"/>
              <a:buFont typeface="Lato"/>
              <a:buChar char="○"/>
            </a:pPr>
            <a:r>
              <a:rPr lang="en-US" sz="1500">
                <a:latin typeface="Lato"/>
                <a:ea typeface="Lato"/>
                <a:cs typeface="Lato"/>
                <a:sym typeface="Lato"/>
              </a:rPr>
              <a:t>Note that all IB program types (Diploma, Middle Years, and Career Related) are included in Report Card counts.</a:t>
            </a:r>
            <a:endParaRPr sz="1500">
              <a:latin typeface="Lato"/>
              <a:ea typeface="Lato"/>
              <a:cs typeface="Lato"/>
              <a:sym typeface="Lato"/>
            </a:endParaRPr>
          </a:p>
          <a:p>
            <a:pPr marL="457200" lvl="0" indent="-323850" algn="l" rtl="0">
              <a:lnSpc>
                <a:spcPct val="100000"/>
              </a:lnSpc>
              <a:spcBef>
                <a:spcPts val="0"/>
              </a:spcBef>
              <a:spcAft>
                <a:spcPts val="0"/>
              </a:spcAft>
              <a:buClr>
                <a:schemeClr val="dk1"/>
              </a:buClr>
              <a:buSzPts val="1500"/>
              <a:buFont typeface="Lato"/>
              <a:buChar char="●"/>
            </a:pPr>
            <a:r>
              <a:rPr lang="en-US" sz="1500">
                <a:latin typeface="Lato"/>
                <a:ea typeface="Lato"/>
                <a:cs typeface="Lato"/>
                <a:sym typeface="Lato"/>
              </a:rPr>
              <a:t>Enroll students into the course.</a:t>
            </a:r>
            <a:endParaRPr sz="1500">
              <a:latin typeface="Lato"/>
              <a:ea typeface="Lato"/>
              <a:cs typeface="Lato"/>
              <a:sym typeface="Lato"/>
            </a:endParaRPr>
          </a:p>
          <a:p>
            <a:pPr marL="457200" lvl="0" indent="-323850" algn="l" rtl="0">
              <a:lnSpc>
                <a:spcPct val="100000"/>
              </a:lnSpc>
              <a:spcBef>
                <a:spcPts val="0"/>
              </a:spcBef>
              <a:spcAft>
                <a:spcPts val="0"/>
              </a:spcAft>
              <a:buClr>
                <a:schemeClr val="dk1"/>
              </a:buClr>
              <a:buSzPts val="1500"/>
              <a:buFont typeface="Lato"/>
              <a:buChar char="●"/>
            </a:pPr>
            <a:r>
              <a:rPr lang="en-US" sz="1500">
                <a:latin typeface="Lato"/>
                <a:ea typeface="Lato"/>
                <a:cs typeface="Lato"/>
                <a:sym typeface="Lato"/>
              </a:rPr>
              <a:t>Submit a final grade for students in the course. Only courses with passing grades are included in the Report Card counts.</a:t>
            </a:r>
            <a:endParaRPr sz="1500">
              <a:latin typeface="Lato"/>
              <a:ea typeface="Lato"/>
              <a:cs typeface="Lato"/>
              <a:sym typeface="Lato"/>
            </a:endParaRPr>
          </a:p>
          <a:p>
            <a:pPr marL="0" lvl="0" indent="0" algn="l" rtl="0">
              <a:lnSpc>
                <a:spcPct val="100000"/>
              </a:lnSpc>
              <a:spcBef>
                <a:spcPts val="0"/>
              </a:spcBef>
              <a:spcAft>
                <a:spcPts val="0"/>
              </a:spcAft>
              <a:buSzPts val="1400"/>
              <a:buNone/>
            </a:pPr>
            <a:endParaRPr sz="1300">
              <a:latin typeface="Lato"/>
              <a:ea typeface="Lato"/>
              <a:cs typeface="Lato"/>
              <a:sym typeface="Lato"/>
            </a:endParaRPr>
          </a:p>
        </p:txBody>
      </p:sp>
      <p:sp>
        <p:nvSpPr>
          <p:cNvPr id="146" name="Google Shape;146;g2061209053a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02f98dfc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b02f98dfc4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400"/>
              <a:t>Work with the Data Entry person who has access to WISEdata Portal.</a:t>
            </a:r>
            <a:endParaRPr sz="1400"/>
          </a:p>
          <a:p>
            <a:pPr marL="0" lvl="0" indent="0" algn="l" rtl="0">
              <a:spcBef>
                <a:spcPts val="0"/>
              </a:spcBef>
              <a:spcAft>
                <a:spcPts val="0"/>
              </a:spcAft>
              <a:buClr>
                <a:schemeClr val="dk1"/>
              </a:buClr>
              <a:buSzPts val="1400"/>
              <a:buFont typeface="Arial"/>
              <a:buNone/>
            </a:pPr>
            <a:r>
              <a:rPr lang="en-US" sz="1400"/>
              <a:t>First, review the export Roster: Course Offerings. This is aggregate data and will give you a list of the courses in your school.</a:t>
            </a:r>
            <a:endParaRPr sz="1400"/>
          </a:p>
          <a:p>
            <a:pPr marL="457200" lvl="0" indent="-317500" algn="l" rtl="0">
              <a:spcBef>
                <a:spcPts val="0"/>
              </a:spcBef>
              <a:spcAft>
                <a:spcPts val="0"/>
              </a:spcAft>
              <a:buClr>
                <a:schemeClr val="dk1"/>
              </a:buClr>
              <a:buSzPts val="1400"/>
              <a:buFont typeface="Lato"/>
              <a:buChar char="●"/>
            </a:pPr>
            <a:r>
              <a:rPr lang="en-US" sz="1400">
                <a:latin typeface="Lato"/>
                <a:ea typeface="Lato"/>
                <a:cs typeface="Lato"/>
                <a:sym typeface="Lato"/>
              </a:rPr>
              <a:t>Check WISEdata Portal&gt;Exports&gt;Roster: Course Offerings</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Sort by column “P” to check your AP/IB courses</a:t>
            </a:r>
            <a:endParaRPr sz="1400">
              <a:latin typeface="Lato"/>
              <a:ea typeface="Lato"/>
              <a:cs typeface="Lato"/>
              <a:sym typeface="Lato"/>
            </a:endParaRPr>
          </a:p>
          <a:p>
            <a:pPr marL="914400" lvl="1" indent="-317500" algn="l" rtl="0">
              <a:spcBef>
                <a:spcPts val="0"/>
              </a:spcBef>
              <a:spcAft>
                <a:spcPts val="0"/>
              </a:spcAft>
              <a:buClr>
                <a:schemeClr val="dk1"/>
              </a:buClr>
              <a:buSzPts val="1400"/>
              <a:buFont typeface="Lato"/>
              <a:buChar char="○"/>
            </a:pPr>
            <a:r>
              <a:rPr lang="en-US" sz="1400">
                <a:latin typeface="Lato"/>
                <a:ea typeface="Lato"/>
                <a:cs typeface="Lato"/>
                <a:sym typeface="Lato"/>
              </a:rPr>
              <a:t>Sort by column “W” to check your Dual Enrollment courses</a:t>
            </a:r>
            <a:endParaRPr/>
          </a:p>
        </p:txBody>
      </p:sp>
      <p:sp>
        <p:nvSpPr>
          <p:cNvPr id="153" name="Google Shape;153;g2b02f98dfc4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061209053a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061209053a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Second,</a:t>
            </a: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Check WISEdash for District - this where the DECEMBER SNAPSHOT is taken from!</a:t>
            </a: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Snapshot&gt;Career Education and Coursework&gt;Advanced Credit Opportunities &gt;</a:t>
            </a:r>
            <a:r>
              <a:rPr lang="en-US" sz="1400">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Student Participation Count</a:t>
            </a:r>
            <a:r>
              <a:rPr lang="en-US" sz="1400">
                <a:latin typeface="Lato"/>
                <a:ea typeface="Lato"/>
                <a:cs typeface="Lato"/>
                <a:sym typeface="Lato"/>
              </a:rPr>
              <a:t>/Outcome Count- Current View&gt;Adv Credit Type and Passing Status crosstabs</a:t>
            </a:r>
          </a:p>
          <a:p>
            <a:pPr marL="914400" lvl="0" indent="0" algn="l" rtl="0">
              <a:lnSpc>
                <a:spcPct val="100000"/>
              </a:lnSpc>
              <a:spcBef>
                <a:spcPts val="0"/>
              </a:spcBef>
              <a:spcAft>
                <a:spcPts val="0"/>
              </a:spcAft>
              <a:buSzPts val="1400"/>
              <a:buNone/>
            </a:pPr>
            <a:r>
              <a:rPr lang="en-US" sz="1400">
                <a:latin typeface="Lato"/>
                <a:ea typeface="Lato"/>
                <a:cs typeface="Lato"/>
                <a:sym typeface="Lato"/>
              </a:rPr>
              <a:t>*pay attention to student details “Passed.” </a:t>
            </a:r>
          </a:p>
          <a:p>
            <a:pPr marL="914400" lvl="1" indent="-323850" algn="l" rtl="0">
              <a:spcBef>
                <a:spcPts val="0"/>
              </a:spcBef>
              <a:spcAft>
                <a:spcPts val="0"/>
              </a:spcAft>
              <a:buClr>
                <a:schemeClr val="dk1"/>
              </a:buClr>
              <a:buSzPts val="1500"/>
              <a:buFont typeface="Lato"/>
              <a:buChar char="○"/>
            </a:pPr>
            <a:r>
              <a:rPr lang="en-US" sz="1500">
                <a:latin typeface="Lato"/>
                <a:ea typeface="Lato"/>
                <a:cs typeface="Lato"/>
                <a:sym typeface="Lato"/>
              </a:rPr>
              <a:t>Two different dashboards: </a:t>
            </a:r>
          </a:p>
          <a:p>
            <a:pPr marL="1371600" lvl="2" indent="-228600" algn="l" rtl="0">
              <a:spcBef>
                <a:spcPts val="0"/>
              </a:spcBef>
              <a:spcAft>
                <a:spcPts val="0"/>
              </a:spcAft>
              <a:buClr>
                <a:schemeClr val="dk1"/>
              </a:buClr>
              <a:buSzPts val="1500"/>
              <a:buFont typeface="Lato"/>
              <a:buNone/>
            </a:pPr>
            <a:r>
              <a:rPr lang="en-US" sz="1500">
                <a:latin typeface="Lato"/>
                <a:ea typeface="Lato"/>
                <a:cs typeface="Lato"/>
                <a:sym typeface="Lato"/>
              </a:rPr>
              <a:t>Student Participation Count - student counted one time</a:t>
            </a:r>
          </a:p>
          <a:p>
            <a:pPr marL="1371600" lvl="2" indent="-228600" algn="l" rtl="0">
              <a:spcBef>
                <a:spcPts val="0"/>
              </a:spcBef>
              <a:spcAft>
                <a:spcPts val="0"/>
              </a:spcAft>
              <a:buClr>
                <a:schemeClr val="dk1"/>
              </a:buClr>
              <a:buSzPts val="1500"/>
              <a:buFont typeface="Lato"/>
              <a:buNone/>
            </a:pPr>
            <a:r>
              <a:rPr lang="en-US" sz="1500">
                <a:latin typeface="Lato"/>
                <a:ea typeface="Lato"/>
                <a:cs typeface="Lato"/>
                <a:sym typeface="Lato"/>
              </a:rPr>
              <a:t>Outcome Count - student may be counted more than once</a:t>
            </a:r>
            <a:endParaRPr lang="en-US" sz="1400">
              <a:latin typeface="Lato"/>
              <a:ea typeface="Lato"/>
              <a:cs typeface="Lato"/>
              <a:sym typeface="Lato"/>
            </a:endParaRPr>
          </a:p>
          <a:p>
            <a:pPr marL="914400" lvl="1" indent="-330200" algn="l" rtl="0">
              <a:lnSpc>
                <a:spcPct val="100000"/>
              </a:lnSpc>
              <a:spcBef>
                <a:spcPts val="0"/>
              </a:spcBef>
              <a:spcAft>
                <a:spcPts val="0"/>
              </a:spcAft>
              <a:buClr>
                <a:schemeClr val="dk1"/>
              </a:buClr>
              <a:buSzPts val="1600"/>
              <a:buFont typeface="Lato"/>
              <a:buChar char="○"/>
            </a:pPr>
            <a:r>
              <a:rPr lang="en-US" sz="1400">
                <a:latin typeface="Lato"/>
                <a:ea typeface="Lato"/>
                <a:cs typeface="Lato"/>
                <a:sym typeface="Lato"/>
              </a:rPr>
              <a:t>N/A-means no grade was sent, and no count for completion (report cards count completion)</a:t>
            </a:r>
          </a:p>
          <a:p>
            <a:pPr marL="0" lvl="0" indent="0" algn="l" rtl="0">
              <a:lnSpc>
                <a:spcPct val="100000"/>
              </a:lnSpc>
              <a:spcBef>
                <a:spcPts val="0"/>
              </a:spcBef>
              <a:spcAft>
                <a:spcPts val="0"/>
              </a:spcAft>
              <a:buSzPts val="1400"/>
              <a:buNone/>
            </a:pPr>
            <a:r>
              <a:rPr lang="en-US" sz="1400">
                <a:latin typeface="Lato"/>
                <a:ea typeface="Lato"/>
                <a:cs typeface="Lato"/>
                <a:sym typeface="Lato"/>
              </a:rPr>
              <a:t>Another dashboard to use is Topics.</a:t>
            </a:r>
          </a:p>
          <a:p>
            <a:pPr marL="914400" lvl="1" indent="-304800" algn="l" rtl="0">
              <a:lnSpc>
                <a:spcPct val="100000"/>
              </a:lnSpc>
              <a:spcBef>
                <a:spcPts val="0"/>
              </a:spcBef>
              <a:spcAft>
                <a:spcPts val="0"/>
              </a:spcAft>
              <a:buClr>
                <a:schemeClr val="dk1"/>
              </a:buClr>
              <a:buSzPts val="1200"/>
              <a:buFont typeface="Lato"/>
              <a:buChar char="○"/>
            </a:pPr>
            <a:r>
              <a:rPr lang="en-US">
                <a:latin typeface="Lato"/>
                <a:ea typeface="Lato"/>
                <a:cs typeface="Lato"/>
                <a:sym typeface="Lato"/>
              </a:rPr>
              <a:t>Topics&gt;Coursework&gt;any subtopic (course enrollment, course student </a:t>
            </a:r>
            <a:br>
              <a:rPr lang="en-US">
                <a:latin typeface="Lato"/>
                <a:ea typeface="Lato"/>
                <a:cs typeface="Lato"/>
                <a:sym typeface="Lato"/>
              </a:rPr>
            </a:br>
            <a:r>
              <a:rPr lang="en-US">
                <a:latin typeface="Lato"/>
                <a:ea typeface="Lato"/>
                <a:cs typeface="Lato"/>
                <a:sym typeface="Lato"/>
              </a:rPr>
              <a:t>enrollment by subgroup, arts participation by subgroup, postsecondary </a:t>
            </a:r>
            <a:br>
              <a:rPr lang="en-US">
                <a:latin typeface="Lato"/>
                <a:ea typeface="Lato"/>
                <a:cs typeface="Lato"/>
                <a:sym typeface="Lato"/>
              </a:rPr>
            </a:br>
            <a:r>
              <a:rPr lang="en-US">
                <a:latin typeface="Lato"/>
                <a:ea typeface="Lato"/>
                <a:cs typeface="Lato"/>
                <a:sym typeface="Lato"/>
              </a:rPr>
              <a:t>preparation by subgroup&gt;find AP Course on the left and drag</a:t>
            </a:r>
          </a:p>
          <a:p>
            <a:pPr marL="0" lvl="0" indent="0" algn="l" rtl="0">
              <a:lnSpc>
                <a:spcPct val="100000"/>
              </a:lnSpc>
              <a:spcBef>
                <a:spcPts val="0"/>
              </a:spcBef>
              <a:spcAft>
                <a:spcPts val="0"/>
              </a:spcAft>
              <a:buSzPts val="1400"/>
              <a:buNone/>
            </a:pPr>
            <a:endParaRPr lang="en-US" sz="1400"/>
          </a:p>
        </p:txBody>
      </p:sp>
      <p:sp>
        <p:nvSpPr>
          <p:cNvPr id="162" name="Google Shape;162;g2061209053a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61209053a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061209053a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Each student information system vendor has training!</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There is also a recorded training with each vendor located in WISEdata Portal&gt;Vendor Resources called CTE Data webinar. It is a 2 hour recording of your SIS vendor and myself going through the Roster Work Plan and how-to in the SIS. </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Data must be reporting in WISEdash for District before December Snapshot. It is very important to review your data in WISEdash for District to ensure accuracy!</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Data changed in the SIS after the Snapshot will not be used for school report card or Perkins calculation for that reporting year.</a:t>
            </a:r>
            <a:endParaRPr sz="1400">
              <a:latin typeface="Lato"/>
              <a:ea typeface="Lato"/>
              <a:cs typeface="Lato"/>
              <a:sym typeface="Lato"/>
            </a:endParaRPr>
          </a:p>
          <a:p>
            <a:pPr marL="0" lvl="0" indent="0" algn="l" rtl="0">
              <a:lnSpc>
                <a:spcPct val="100000"/>
              </a:lnSpc>
              <a:spcBef>
                <a:spcPts val="0"/>
              </a:spcBef>
              <a:spcAft>
                <a:spcPts val="0"/>
              </a:spcAft>
              <a:buSzPts val="1400"/>
              <a:buNone/>
            </a:pPr>
            <a:endParaRPr sz="1100">
              <a:latin typeface="Lato"/>
              <a:ea typeface="Lato"/>
              <a:cs typeface="Lato"/>
              <a:sym typeface="Lato"/>
            </a:endParaRPr>
          </a:p>
        </p:txBody>
      </p:sp>
      <p:sp>
        <p:nvSpPr>
          <p:cNvPr id="170" name="Google Shape;170;g2061209053a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61209053a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061209053a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Create a Data Team - multiple staff have their hands in the data</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Who creates the coursemaster?</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Who schedules students into courses?</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How do you collect information from teachers that teach WBL, IRC’s, Adv Opps, DE? </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How do you collect information about Dual Enrollment courses off campus utilizing Early College Credit Program or Start College Now?</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Identify who checks WISEdata Portal?</a:t>
            </a:r>
            <a:endParaRPr sz="1400">
              <a:latin typeface="Lato"/>
              <a:ea typeface="Lato"/>
              <a:cs typeface="Lato"/>
              <a:sym typeface="Lato"/>
            </a:endParaRPr>
          </a:p>
          <a:p>
            <a:pPr marL="1371600" lvl="2"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Certified/Non-Certified Export</a:t>
            </a:r>
            <a:endParaRPr sz="1400">
              <a:latin typeface="Lato"/>
              <a:ea typeface="Lato"/>
              <a:cs typeface="Lato"/>
              <a:sym typeface="Lato"/>
            </a:endParaRPr>
          </a:p>
          <a:p>
            <a:pPr marL="1371600" lvl="2"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Participants</a:t>
            </a:r>
            <a:endParaRPr sz="1400">
              <a:latin typeface="Lato"/>
              <a:ea typeface="Lato"/>
              <a:cs typeface="Lato"/>
              <a:sym typeface="Lato"/>
            </a:endParaRPr>
          </a:p>
          <a:p>
            <a:pPr marL="1371600" lvl="2"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Concentrators</a:t>
            </a:r>
            <a:endParaRPr sz="1400">
              <a:latin typeface="Lato"/>
              <a:ea typeface="Lato"/>
              <a:cs typeface="Lato"/>
              <a:sym typeface="Lato"/>
            </a:endParaRPr>
          </a:p>
          <a:p>
            <a:pPr marL="1371600" lvl="2"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Roster: Course Offerings</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Identify who checks WISEdash for District</a:t>
            </a:r>
            <a:endParaRPr sz="1400">
              <a:latin typeface="Lato"/>
              <a:ea typeface="Lato"/>
              <a:cs typeface="Lato"/>
              <a:sym typeface="Lato"/>
            </a:endParaRPr>
          </a:p>
          <a:p>
            <a:pPr marL="1371600" lvl="2"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Snapshot&gt;Career Education and Courses</a:t>
            </a:r>
            <a:endParaRPr sz="1400">
              <a:latin typeface="Lato"/>
              <a:ea typeface="Lato"/>
              <a:cs typeface="Lato"/>
              <a:sym typeface="Lato"/>
            </a:endParaRPr>
          </a:p>
          <a:p>
            <a:pPr marL="1371600" lvl="2"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Snapshot&gt;Perkins</a:t>
            </a:r>
            <a:endParaRPr sz="14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Roster Work Plan - to organize your Career Ed data elements for each course</a:t>
            </a:r>
            <a:endParaRPr sz="1400">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178" name="Google Shape;178;g2061209053a_0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61209053a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061209053a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500"/>
              <a:t>Here are resources to assist with this data collection.</a:t>
            </a:r>
            <a:endParaRPr sz="1500"/>
          </a:p>
        </p:txBody>
      </p:sp>
      <p:sp>
        <p:nvSpPr>
          <p:cNvPr id="185" name="Google Shape;185;g2061209053a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t>We will cover Reporting and data element definitions of the these 4 Career Education data elements - Work-Based Learning, Industry-Recognized Credentials, Advanced Opportunities, Dual Enrollment and Arts coursework.</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Arts - these are the courses that come from the following subject areas:</a:t>
            </a:r>
            <a:endParaRPr sz="1400"/>
          </a:p>
          <a:p>
            <a:pPr marL="0" lvl="0" indent="0" algn="l" rtl="0">
              <a:lnSpc>
                <a:spcPct val="100000"/>
              </a:lnSpc>
              <a:spcBef>
                <a:spcPts val="0"/>
              </a:spcBef>
              <a:spcAft>
                <a:spcPts val="0"/>
              </a:spcAft>
              <a:buClr>
                <a:schemeClr val="dk1"/>
              </a:buClr>
              <a:buSzPts val="1400"/>
              <a:buFont typeface="Arial"/>
              <a:buNone/>
            </a:pPr>
            <a:r>
              <a:rPr lang="en-US" sz="1400"/>
              <a:t>Art and Design</a:t>
            </a:r>
            <a:endParaRPr sz="1400"/>
          </a:p>
          <a:p>
            <a:pPr marL="0" lvl="0" indent="0" algn="l" rtl="0">
              <a:lnSpc>
                <a:spcPct val="100000"/>
              </a:lnSpc>
              <a:spcBef>
                <a:spcPts val="0"/>
              </a:spcBef>
              <a:spcAft>
                <a:spcPts val="0"/>
              </a:spcAft>
              <a:buClr>
                <a:schemeClr val="dk1"/>
              </a:buClr>
              <a:buSzPts val="1400"/>
              <a:buFont typeface="Arial"/>
              <a:buNone/>
            </a:pPr>
            <a:r>
              <a:rPr lang="en-US" sz="1400"/>
              <a:t>Dance</a:t>
            </a:r>
            <a:endParaRPr sz="1400"/>
          </a:p>
          <a:p>
            <a:pPr marL="0" lvl="0" indent="0" algn="l" rtl="0">
              <a:lnSpc>
                <a:spcPct val="100000"/>
              </a:lnSpc>
              <a:spcBef>
                <a:spcPts val="0"/>
              </a:spcBef>
              <a:spcAft>
                <a:spcPts val="0"/>
              </a:spcAft>
              <a:buClr>
                <a:schemeClr val="dk1"/>
              </a:buClr>
              <a:buSzPts val="1400"/>
              <a:buFont typeface="Arial"/>
              <a:buNone/>
            </a:pPr>
            <a:r>
              <a:rPr lang="en-US" sz="1400"/>
              <a:t>Media Arts</a:t>
            </a:r>
            <a:endParaRPr sz="1400"/>
          </a:p>
          <a:p>
            <a:pPr marL="0" lvl="0" indent="0" algn="l" rtl="0">
              <a:lnSpc>
                <a:spcPct val="100000"/>
              </a:lnSpc>
              <a:spcBef>
                <a:spcPts val="0"/>
              </a:spcBef>
              <a:spcAft>
                <a:spcPts val="0"/>
              </a:spcAft>
              <a:buClr>
                <a:schemeClr val="dk1"/>
              </a:buClr>
              <a:buSzPts val="1400"/>
              <a:buFont typeface="Arial"/>
              <a:buNone/>
            </a:pPr>
            <a:r>
              <a:rPr lang="en-US" sz="1400"/>
              <a:t>Music</a:t>
            </a:r>
            <a:endParaRPr sz="1400"/>
          </a:p>
          <a:p>
            <a:pPr marL="0" lvl="0" indent="0" algn="l" rtl="0">
              <a:lnSpc>
                <a:spcPct val="100000"/>
              </a:lnSpc>
              <a:spcBef>
                <a:spcPts val="0"/>
              </a:spcBef>
              <a:spcAft>
                <a:spcPts val="0"/>
              </a:spcAft>
              <a:buClr>
                <a:schemeClr val="dk1"/>
              </a:buClr>
              <a:buSzPts val="1400"/>
              <a:buFont typeface="Arial"/>
              <a:buNone/>
            </a:pPr>
            <a:r>
              <a:rPr lang="en-US" sz="1400"/>
              <a:t>Theatre</a:t>
            </a:r>
            <a:endParaRPr sz="1400"/>
          </a:p>
          <a:p>
            <a:pPr marL="0" lvl="0" indent="0" algn="l" rtl="0">
              <a:lnSpc>
                <a:spcPct val="100000"/>
              </a:lnSpc>
              <a:spcBef>
                <a:spcPts val="0"/>
              </a:spcBef>
              <a:spcAft>
                <a:spcPts val="0"/>
              </a:spcAft>
              <a:buSzPts val="1400"/>
              <a:buNone/>
            </a:pPr>
            <a:endParaRPr sz="1400"/>
          </a:p>
        </p:txBody>
      </p:sp>
      <p:sp>
        <p:nvSpPr>
          <p:cNvPr id="45" name="Google Shape;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061209053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2061209053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t>You will hear Career Education and the Arts data elements used in the following areas: School Report Cards, Carl Perkins Accountability Reports and grant, Roster and Coursework Collection, local review in WISEdash for District, and other state/federal reports.</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All of this reporting pulls directly from each districts Student Information System. That means, what is entered into your Student Information System is sent each night to DPI through the WISE reporting system. We call this live data. It is viewable in WISEdata Portal, usually the next day, and then viewable in WISEdash for District 24 hrs later.</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Work Based Learning, Industry Recognized Credentials, Advanced Opportunities, Dual Enrollment, and the Arts are data elements are associated with the course setup in your Student Information System. So, it is very important that a system is created to collect this information from each teacher and provide it to the Data Entry person that sets up courses within the course master of your Student Information System. These current opportunities should also be described in your student course handbook.</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Learn from you SIS how to resync data if it needs to be changed. Only new data automatically flows to WISE. Changed data needs a resync.</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52" name="Google Shape;52;g2061209053a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61209053a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2061209053a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t>To begin this work, create a Data Team and record these data elements for each course being taught.</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Use the Roster Work Plan to write down each data element, for each course. It is really difficult to visualize all the data elements or fields that go into creating a course. The only way to think about this work is to write it down. Writing it down also helps with solving errors in reporting a year later and staff turnover.</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Identify who creates/edits courses for your school. Often this is only 1 or 2 individuals with high level of student management/office access into the SIS.</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Within your school system, create deadlines for editing courses each year. TIP: do this before the course master is cloned for future scheduling. It takes a chunk of time to update courses for future schedule cloning. Usually, Data Entry personnel are working on this in December’ish.</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22.23 SY data was recorded at DPI on December 5, 2023. This is called the SNAPSHOT. This is when DPI literally takes a picture of your data submitted from the 22.23 SY. Snapshot data we will be used for any report that comes out of DPI with 22.23 SY data. That means the December Snapshot data will be used for School Report Cards and Perkin Accountability Reports. If you change any of your Roster/course data after a Snapshot, it will not be reflected in data that DPI is using to fulfill reporting requirements.</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You may notice that districts get about 6 months to update last school years data, before it is due. TIP: keep your courses up to data with data elements and students. Also, review WISEdash for District for accuracy in the same school year that the data is collected. This helps your brain understand the data reported in the correct school year and not go between years. </a:t>
            </a:r>
            <a:endParaRPr sz="1400"/>
          </a:p>
          <a:p>
            <a:pPr marL="0" lvl="0" indent="0" algn="l" rtl="0">
              <a:lnSpc>
                <a:spcPct val="100000"/>
              </a:lnSpc>
              <a:spcBef>
                <a:spcPts val="0"/>
              </a:spcBef>
              <a:spcAft>
                <a:spcPts val="0"/>
              </a:spcAft>
              <a:buSzPts val="1400"/>
              <a:buNone/>
            </a:pPr>
            <a:endParaRPr sz="1400"/>
          </a:p>
        </p:txBody>
      </p:sp>
      <p:sp>
        <p:nvSpPr>
          <p:cNvPr id="59" name="Google Shape;59;g2061209053a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61209053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2061209053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t>This is Row 1 of the Roster Work Plan. DPI collects data elements on all courses in our schools. To begin accurate reporting of your courses we need to identify the courses and their associations. The Roster Work Plan allows you to record the information and give it to your Student Information System-Data Entry person.</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DPI receives many inquires about how this data is recorded in WISEdash, School Report Cards, and Perkins Accountability Reports. The data comes directly from what is entered into your SIS vendor and arrives in WISEdash for the December Snapshot. So, the information you give your SIS Data Entry person is key! It is also helpful to write it down because it is very easy to get confused year to year, during staff changes, curriculum updates, cloning course, etc…</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When you access the Roster Work Plan, the columns represent the information that your Student Information System-Data Entry person needs to create a course and accurately reflect the data.</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The blue text is a hyperlink to the DPI data element webpage for easy access. I am circling Roster, School Department, DE, Adv Courses, IRC, and WBL for this presentation. These data elements will keep you organized in setting up your courses.</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a:t>The Roster/Courses box has a hyperlink to the </a:t>
            </a:r>
            <a:r>
              <a:rPr lang="en-US" sz="1400" u="sng">
                <a:solidFill>
                  <a:schemeClr val="hlink"/>
                </a:solidFill>
                <a:hlinkClick r:id="rId3"/>
              </a:rPr>
              <a:t>courses</a:t>
            </a:r>
            <a:r>
              <a:rPr lang="en-US" sz="1400"/>
              <a:t> download that helps with identifying the Roster code and generic definition of the course.</a:t>
            </a:r>
            <a:endParaRPr sz="1400"/>
          </a:p>
          <a:p>
            <a:pPr marL="0" lvl="0" indent="0" algn="l" rtl="0">
              <a:lnSpc>
                <a:spcPct val="100000"/>
              </a:lnSpc>
              <a:spcBef>
                <a:spcPts val="0"/>
              </a:spcBef>
              <a:spcAft>
                <a:spcPts val="0"/>
              </a:spcAft>
              <a:buClr>
                <a:schemeClr val="dk1"/>
              </a:buClr>
              <a:buSzPts val="1400"/>
              <a:buFont typeface="Arial"/>
              <a:buNone/>
            </a:pPr>
            <a:r>
              <a:rPr lang="en-US" sz="1400"/>
              <a:t>For example, all Arts, CTE, AP, IB and PLTW courses have specific Roster codes to use. I can use the Courses download to sort by columns F-J.</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Arts Category is easy to report! It is based on the Roster code. AP, IB and PLTW is also easy reporting based on the Roster code. However, career dducation data adds additional data elements.</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Some SIS vendors have the courses download built into their software. Keep in mind that teachers do not usually have access to the course setup to see that. So, DPI and whomever we present to uses the courses download to select Roster codes.</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School Department - Basically, this is a note to help keep yourself organized for data entry and to know which department teaches the course. This can be the CTE-we have 6 departments (Ag, Bus, Ma, FCE, TE, Health Science), Art, Music, World Language…</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Blue boxes are additional data elements for these specific areas: Dual Enrollment, Advanced and Arts Courses, Industry Recognized Credentials, and WBL. These data elements are all used in report cards.</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Clr>
                <a:schemeClr val="dk1"/>
              </a:buClr>
              <a:buSzPts val="1400"/>
              <a:buFont typeface="Arial"/>
              <a:buNone/>
            </a:pPr>
            <a:r>
              <a:rPr lang="en-US" sz="1400"/>
              <a:t>The bottom snippet is of the Course Offerings dexport in WISEdata Portal. You can use this export to check how your data is reporting before it goes into WISEdash for District.</a:t>
            </a: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66" name="Google Shape;66;g2061209053a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061209053a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2061209053a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Here are the data element definitions for topics covered in this presentation. We are not going to go into all of these links but you have them as a resource. </a:t>
            </a:r>
            <a:endParaRPr sz="1400"/>
          </a:p>
          <a:p>
            <a:pPr marL="0" lvl="0" indent="0" algn="l" rtl="0">
              <a:lnSpc>
                <a:spcPct val="115000"/>
              </a:lnSpc>
              <a:spcBef>
                <a:spcPts val="0"/>
              </a:spcBef>
              <a:spcAft>
                <a:spcPts val="0"/>
              </a:spcAft>
              <a:buSzPts val="1400"/>
              <a:buNone/>
            </a:pPr>
            <a:r>
              <a:rPr lang="en-US" sz="1400"/>
              <a:t>On the screen is a graphic organizer for career education data.</a:t>
            </a:r>
            <a:endParaRPr sz="1400"/>
          </a:p>
          <a:p>
            <a:pPr marL="0" lvl="0" indent="0" algn="l" rtl="0">
              <a:lnSpc>
                <a:spcPct val="115000"/>
              </a:lnSpc>
              <a:spcBef>
                <a:spcPts val="0"/>
              </a:spcBef>
              <a:spcAft>
                <a:spcPts val="0"/>
              </a:spcAft>
              <a:buSzPts val="1400"/>
              <a:buNone/>
            </a:pPr>
            <a:r>
              <a:rPr lang="en-US" sz="1400"/>
              <a:t>It is divided into 3 reports categories: CTE[Carl Perkins districts], Report Card, [which is all districts], and CTE &amp; Report Card [all districts].</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a:p>
        </p:txBody>
      </p:sp>
      <p:sp>
        <p:nvSpPr>
          <p:cNvPr id="78" name="Google Shape;78;g2061209053a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061209053a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2061209053a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We are going to start with understanding the 2 groupings within CTE &amp; and Report Card program data.</a:t>
            </a:r>
          </a:p>
          <a:p>
            <a:pPr marL="0" lvl="0" indent="0" algn="l" rtl="0">
              <a:lnSpc>
                <a:spcPct val="100000"/>
              </a:lnSpc>
              <a:spcBef>
                <a:spcPts val="0"/>
              </a:spcBef>
              <a:spcAft>
                <a:spcPts val="0"/>
              </a:spcAft>
              <a:buSzPts val="1400"/>
              <a:buNone/>
            </a:pPr>
            <a:r>
              <a:rPr lang="en-US" sz="1400"/>
              <a:t>That Certified vs. Non-Certified.</a:t>
            </a:r>
          </a:p>
          <a:p>
            <a:pPr marL="0" lvl="0" indent="0" algn="l" rtl="0">
              <a:lnSpc>
                <a:spcPct val="100000"/>
              </a:lnSpc>
              <a:spcBef>
                <a:spcPts val="0"/>
              </a:spcBef>
              <a:spcAft>
                <a:spcPts val="0"/>
              </a:spcAft>
              <a:buSzPts val="1400"/>
              <a:buNone/>
            </a:pPr>
            <a:r>
              <a:rPr lang="en-US" sz="1400"/>
              <a:t>So, the green box identifies Non-Certified courses. And, the Red box identifies the programs that are in the certified group.</a:t>
            </a:r>
          </a:p>
          <a:p>
            <a:pPr marL="0" lvl="0" indent="0" algn="l" rtl="0">
              <a:lnSpc>
                <a:spcPct val="100000"/>
              </a:lnSpc>
              <a:spcBef>
                <a:spcPts val="0"/>
              </a:spcBef>
              <a:spcAft>
                <a:spcPts val="0"/>
              </a:spcAft>
              <a:buSzPts val="1400"/>
              <a:buNone/>
            </a:pPr>
            <a:r>
              <a:rPr lang="en-US" sz="1400"/>
              <a:t>Non-Certified are Work Based Learning courses developed by your school. The definitions of these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courses</a:t>
            </a:r>
            <a:r>
              <a:rPr lang="en-US" sz="1400"/>
              <a:t> are outlined in the  </a:t>
            </a:r>
            <a:r>
              <a:rPr lang="en-US" sz="1400" u="sng">
                <a:solidFill>
                  <a:schemeClr val="hlink"/>
                </a:solidFill>
                <a:latin typeface="Lato"/>
                <a:ea typeface="Lato"/>
                <a:cs typeface="Lato"/>
                <a:sym typeface="Lato"/>
                <a:hlinkClick r:id="rId3"/>
              </a:rPr>
              <a:t>Wisconsin Guide to Implement Career-Based Learning Experiences</a:t>
            </a:r>
            <a:r>
              <a:rPr lang="en-US" sz="1400"/>
              <a:t>. </a:t>
            </a:r>
          </a:p>
          <a:p>
            <a:pPr marL="0" lvl="0" indent="0" algn="l" rtl="0">
              <a:lnSpc>
                <a:spcPct val="100000"/>
              </a:lnSpc>
              <a:spcBef>
                <a:spcPts val="0"/>
              </a:spcBef>
              <a:spcAft>
                <a:spcPts val="0"/>
              </a:spcAft>
              <a:buSzPts val="1400"/>
              <a:buNone/>
            </a:pPr>
            <a:endParaRPr lang="en-US" sz="1400"/>
          </a:p>
          <a:p>
            <a:pPr marL="0" lvl="0" indent="0" algn="l" rtl="0">
              <a:lnSpc>
                <a:spcPct val="100000"/>
              </a:lnSpc>
              <a:spcBef>
                <a:spcPts val="0"/>
              </a:spcBef>
              <a:spcAft>
                <a:spcPts val="0"/>
              </a:spcAft>
              <a:buSzPts val="1400"/>
              <a:buNone/>
            </a:pPr>
            <a:r>
              <a:rPr lang="en-US" sz="1400"/>
              <a:t>The red box is the list of Certified Work Based Learning and IRC’s. These are certified because an outside organization dictates the curriculum. The list of Certified Work Based Learning courses and IRC’s require that the school takes and extra data step, at the conclusion of final grading, to add the Certificated Program Status Type to each student in that course. Certificated Program Status Type informs if the student: Completed with Certificate, Continuing, Exited, or Completed without Certificate.</a:t>
            </a:r>
          </a:p>
          <a:p>
            <a:pPr marL="0" lvl="0" indent="0" algn="l" rtl="0">
              <a:lnSpc>
                <a:spcPct val="100000"/>
              </a:lnSpc>
              <a:spcBef>
                <a:spcPts val="0"/>
              </a:spcBef>
              <a:spcAft>
                <a:spcPts val="0"/>
              </a:spcAft>
              <a:buSzPts val="1400"/>
              <a:buNone/>
            </a:pPr>
            <a:endParaRPr lang="en-US" sz="1400"/>
          </a:p>
          <a:p>
            <a:pPr marL="0" lvl="0" indent="0" algn="l" rtl="0">
              <a:lnSpc>
                <a:spcPct val="100000"/>
              </a:lnSpc>
              <a:spcBef>
                <a:spcPts val="0"/>
              </a:spcBef>
              <a:spcAft>
                <a:spcPts val="0"/>
              </a:spcAft>
              <a:buSzPts val="1400"/>
              <a:buNone/>
            </a:pPr>
            <a:r>
              <a:rPr lang="en-US" sz="1400"/>
              <a:t>With Course setup - you can identify the type of IRC or specific WBL.</a:t>
            </a:r>
          </a:p>
          <a:p>
            <a:pPr marL="0" lvl="0" indent="0" algn="l" rtl="0">
              <a:lnSpc>
                <a:spcPct val="100000"/>
              </a:lnSpc>
              <a:spcBef>
                <a:spcPts val="0"/>
              </a:spcBef>
              <a:spcAft>
                <a:spcPts val="0"/>
              </a:spcAft>
              <a:buSzPts val="1400"/>
              <a:buNone/>
            </a:pP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DPI highly encourages schools to create WBL courses to schedule students that are in your WBL program.</a:t>
            </a:r>
            <a:r>
              <a:rPr lang="en-US" sz="1400"/>
              <a:t> A course for the WBL time the student is at work, helps keep the school organized and can report on the student transcript.</a:t>
            </a:r>
          </a:p>
          <a:p>
            <a:pPr marL="0" lvl="0" indent="0" algn="l" rtl="0">
              <a:lnSpc>
                <a:spcPct val="100000"/>
              </a:lnSpc>
              <a:spcBef>
                <a:spcPts val="0"/>
              </a:spcBef>
              <a:spcAft>
                <a:spcPts val="0"/>
              </a:spcAft>
              <a:buSzPts val="1400"/>
              <a:buNone/>
            </a:pPr>
            <a:endParaRPr lang="en-US" sz="1400"/>
          </a:p>
          <a:p>
            <a:pPr marL="0" lvl="0" indent="0" algn="l" rtl="0">
              <a:lnSpc>
                <a:spcPct val="100000"/>
              </a:lnSpc>
              <a:spcBef>
                <a:spcPts val="0"/>
              </a:spcBef>
              <a:spcAft>
                <a:spcPts val="0"/>
              </a:spcAft>
              <a:buSzPts val="1400"/>
              <a:buNone/>
            </a:pPr>
            <a:r>
              <a:rPr lang="en-US" sz="1400" u="sng">
                <a:solidFill>
                  <a:schemeClr val="hlink"/>
                </a:solidFill>
                <a:hlinkClick r:id="rId4"/>
              </a:rPr>
              <a:t>SAE example</a:t>
            </a:r>
            <a:endParaRPr lang="en-US" sz="1400"/>
          </a:p>
          <a:p>
            <a:pPr marL="0" lvl="0" indent="0" algn="l" rtl="0">
              <a:lnSpc>
                <a:spcPct val="100000"/>
              </a:lnSpc>
              <a:spcBef>
                <a:spcPts val="0"/>
              </a:spcBef>
              <a:spcAft>
                <a:spcPts val="0"/>
              </a:spcAft>
              <a:buSzPts val="1400"/>
              <a:buNone/>
            </a:pPr>
            <a:endParaRPr lang="en-US" sz="1400"/>
          </a:p>
        </p:txBody>
      </p:sp>
      <p:sp>
        <p:nvSpPr>
          <p:cNvPr id="88" name="Google Shape;88;g2061209053a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61209053a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061209053a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On this slide we will focus just on Work-Based Learning. </a:t>
            </a:r>
          </a:p>
          <a:p>
            <a:pPr marL="0" lvl="0" indent="0" algn="l" rtl="0">
              <a:lnSpc>
                <a:spcPct val="100000"/>
              </a:lnSpc>
              <a:spcBef>
                <a:spcPts val="0"/>
              </a:spcBef>
              <a:spcAft>
                <a:spcPts val="0"/>
              </a:spcAft>
              <a:buSzPts val="1400"/>
              <a:buNone/>
            </a:pPr>
            <a:r>
              <a:rPr lang="en-US" sz="1400"/>
              <a:t>The Non-Certified Work Based Learning programs are:</a:t>
            </a:r>
          </a:p>
          <a:p>
            <a:pPr marL="0" lvl="0" indent="0" algn="l" rtl="0">
              <a:lnSpc>
                <a:spcPct val="100000"/>
              </a:lnSpc>
              <a:spcBef>
                <a:spcPts val="0"/>
              </a:spcBef>
              <a:spcAft>
                <a:spcPts val="0"/>
              </a:spcAft>
              <a:buSzPts val="1400"/>
              <a:buNone/>
            </a:pPr>
            <a:r>
              <a:rPr lang="en-US" sz="1400"/>
              <a:t>Entrepreneurial Student Business</a:t>
            </a:r>
          </a:p>
          <a:p>
            <a:pPr marL="0" lvl="0" indent="0" algn="l" rtl="0">
              <a:lnSpc>
                <a:spcPct val="100000"/>
              </a:lnSpc>
              <a:spcBef>
                <a:spcPts val="0"/>
              </a:spcBef>
              <a:spcAft>
                <a:spcPts val="0"/>
              </a:spcAft>
              <a:buSzPts val="1400"/>
              <a:buNone/>
            </a:pPr>
            <a:r>
              <a:rPr lang="en-US" sz="1400"/>
              <a:t>Internship/Local co-op</a:t>
            </a:r>
          </a:p>
          <a:p>
            <a:pPr marL="0" lvl="0" indent="0" algn="l" rtl="0">
              <a:lnSpc>
                <a:spcPct val="100000"/>
              </a:lnSpc>
              <a:spcBef>
                <a:spcPts val="0"/>
              </a:spcBef>
              <a:spcAft>
                <a:spcPts val="0"/>
              </a:spcAft>
              <a:buSzPts val="1400"/>
              <a:buNone/>
            </a:pPr>
            <a:r>
              <a:rPr lang="en-US" sz="1400"/>
              <a:t>School based Enterprise</a:t>
            </a:r>
          </a:p>
          <a:p>
            <a:pPr marL="0" lvl="0" indent="0" algn="l" rtl="0">
              <a:lnSpc>
                <a:spcPct val="100000"/>
              </a:lnSpc>
              <a:spcBef>
                <a:spcPts val="0"/>
              </a:spcBef>
              <a:spcAft>
                <a:spcPts val="0"/>
              </a:spcAft>
              <a:buSzPts val="1400"/>
              <a:buNone/>
            </a:pPr>
            <a:r>
              <a:rPr lang="en-US" sz="1400"/>
              <a:t>Simulated Worksite Supervised</a:t>
            </a:r>
          </a:p>
          <a:p>
            <a:pPr marL="0" lvl="0" indent="0" algn="l" rtl="0">
              <a:lnSpc>
                <a:spcPct val="100000"/>
              </a:lnSpc>
              <a:spcBef>
                <a:spcPts val="0"/>
              </a:spcBef>
              <a:spcAft>
                <a:spcPts val="0"/>
              </a:spcAft>
              <a:buSzPts val="1400"/>
              <a:buNone/>
            </a:pPr>
            <a:r>
              <a:rPr lang="en-US" sz="1400"/>
              <a:t>Supervised Agriculture Experience</a:t>
            </a:r>
          </a:p>
          <a:p>
            <a:pPr marL="0" lvl="0" indent="0" algn="l" rtl="0">
              <a:lnSpc>
                <a:spcPct val="100000"/>
              </a:lnSpc>
              <a:spcBef>
                <a:spcPts val="0"/>
              </a:spcBef>
              <a:spcAft>
                <a:spcPts val="0"/>
              </a:spcAft>
              <a:buSzPts val="1400"/>
              <a:buNone/>
            </a:pPr>
            <a:endParaRPr lang="en-US" sz="1400"/>
          </a:p>
          <a:p>
            <a:pPr marL="0" lvl="0" indent="0" algn="l" rtl="0">
              <a:lnSpc>
                <a:spcPct val="100000"/>
              </a:lnSpc>
              <a:spcBef>
                <a:spcPts val="0"/>
              </a:spcBef>
              <a:spcAft>
                <a:spcPts val="0"/>
              </a:spcAft>
              <a:buSzPts val="1400"/>
              <a:buNone/>
            </a:pPr>
            <a:r>
              <a:rPr lang="en-US" sz="1400"/>
              <a:t>These 5 programs must meet the 6 criteria of WBL. If your program does not meet the 6 criteria, name it something else. It is not Work Based Learning and may not be submitted as any of these Non-Certified program types. It would be considered a Career Based Learning Experience and needs further development to be considered Work based Learning. Experiences that do not meet the 6 criteria may not be submitted as WBL via WISE.</a:t>
            </a:r>
          </a:p>
          <a:p>
            <a:pPr marL="0" lvl="0" indent="0" algn="l" rtl="0">
              <a:lnSpc>
                <a:spcPct val="100000"/>
              </a:lnSpc>
              <a:spcBef>
                <a:spcPts val="0"/>
              </a:spcBef>
              <a:spcAft>
                <a:spcPts val="0"/>
              </a:spcAft>
              <a:buSzPts val="1400"/>
              <a:buNone/>
            </a:pPr>
            <a:endParaRPr lang="en-US" sz="1400"/>
          </a:p>
          <a:p>
            <a:pPr marL="0" lvl="0" indent="0" algn="l" rtl="0">
              <a:lnSpc>
                <a:spcPct val="100000"/>
              </a:lnSpc>
              <a:spcBef>
                <a:spcPts val="0"/>
              </a:spcBef>
              <a:spcAft>
                <a:spcPts val="0"/>
              </a:spcAft>
              <a:buSzPts val="1400"/>
              <a:buNone/>
            </a:pPr>
            <a:r>
              <a:rPr lang="en-US" sz="1400"/>
              <a:t>State Co-op - Education Skills and Occupational, Employability Skills, and Youth Apprenticeship already meet the 6 criteria of WBL. All you have to do is go into the course setup, and within the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“Certified” field select the </a:t>
            </a:r>
            <a:r>
              <a:rPr lang="en-US" sz="1400"/>
              <a:t>type of WBL or IRC….. and after final grading, submit Certificated Program Status Type for each student. </a:t>
            </a:r>
          </a:p>
        </p:txBody>
      </p:sp>
      <p:sp>
        <p:nvSpPr>
          <p:cNvPr id="100" name="Google Shape;100;g2061209053a_0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61209053a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061209053a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Industry Recognized Credentials are all Certificated career education programs.</a:t>
            </a:r>
            <a:endParaRPr sz="1400"/>
          </a:p>
          <a:p>
            <a:pPr marL="0" lvl="0" indent="0" algn="l" rtl="0">
              <a:lnSpc>
                <a:spcPct val="100000"/>
              </a:lnSpc>
              <a:spcBef>
                <a:spcPts val="0"/>
              </a:spcBef>
              <a:spcAft>
                <a:spcPts val="0"/>
              </a:spcAft>
              <a:buSzPts val="1400"/>
              <a:buNone/>
            </a:pPr>
            <a:r>
              <a:rPr lang="en-US" sz="1400"/>
              <a:t>Students earn these credentials through a single course or multiple courses.</a:t>
            </a:r>
            <a:endParaRPr sz="1400"/>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SIS vendors have directions on how to identify a course or add the Certified career education program individually to each student. This is an organization method.</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Just like Certified- WBL (previously presented) each student earning an IRC will need to have a Certificated Program Status Type added to their record at the conclusion of the course.</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CTE teachers should provide Data Entry with a list of students, earned certificated program status, and institution.</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Enter </a:t>
            </a:r>
            <a:r>
              <a:rPr lang="en-US" sz="1400" u="sng">
                <a:solidFill>
                  <a:schemeClr val="hlink"/>
                </a:solidFill>
                <a:latin typeface="Lato"/>
                <a:ea typeface="Lato"/>
                <a:cs typeface="Lato"/>
                <a:sym typeface="Lato"/>
                <a:hlinkClick r:id="rId3"/>
              </a:rPr>
              <a:t>Certificated Program Status Type</a:t>
            </a:r>
            <a:r>
              <a:rPr lang="en-US" sz="1400">
                <a:latin typeface="Lato"/>
                <a:ea typeface="Lato"/>
                <a:cs typeface="Lato"/>
                <a:sym typeface="Lato"/>
              </a:rPr>
              <a:t> for each student, after final grading.</a:t>
            </a:r>
            <a:endParaRPr sz="1400"/>
          </a:p>
          <a:p>
            <a:pPr marL="0" lvl="0" indent="0" algn="l" rtl="0">
              <a:lnSpc>
                <a:spcPct val="100000"/>
              </a:lnSpc>
              <a:spcBef>
                <a:spcPts val="0"/>
              </a:spcBef>
              <a:spcAft>
                <a:spcPts val="0"/>
              </a:spcAft>
              <a:buSzPts val="1400"/>
              <a:buNone/>
            </a:pPr>
            <a:endParaRPr sz="1400"/>
          </a:p>
        </p:txBody>
      </p:sp>
      <p:sp>
        <p:nvSpPr>
          <p:cNvPr id="111" name="Google Shape;111;g2061209053a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10"/>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10"/>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0"/>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charRg st="1" end="1"/>
                                            </p:txEl>
                                          </p:spTgt>
                                        </p:tgtEl>
                                        <p:attrNameLst>
                                          <p:attrName>style.visibility</p:attrName>
                                        </p:attrNameLst>
                                      </p:cBhvr>
                                      <p:to>
                                        <p:strVal val="visible"/>
                                      </p:to>
                                    </p:set>
                                    <p:animEffect transition="in" filter="fade">
                                      <p:cBhvr>
                                        <p:cTn id="12" dur="750"/>
                                        <p:tgtEl>
                                          <p:spTgt spid="14">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charRg st="1" end="1"/>
                                            </p:txEl>
                                          </p:spTgt>
                                        </p:tgtEl>
                                        <p:attrNameLst>
                                          <p:attrName>style.visibility</p:attrName>
                                        </p:attrNameLst>
                                      </p:cBhvr>
                                      <p:to>
                                        <p:strVal val="visible"/>
                                      </p:to>
                                    </p:set>
                                    <p:animEffect transition="in" filter="fade">
                                      <p:cBhvr>
                                        <p:cTn id="17" dur="750"/>
                                        <p:tgtEl>
                                          <p:spTgt spid="14">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charRg st="1" end="1"/>
                                            </p:txEl>
                                          </p:spTgt>
                                        </p:tgtEl>
                                        <p:attrNameLst>
                                          <p:attrName>style.visibility</p:attrName>
                                        </p:attrNameLst>
                                      </p:cBhvr>
                                      <p:to>
                                        <p:strVal val="visible"/>
                                      </p:to>
                                    </p:set>
                                    <p:animEffect transition="in" filter="fade">
                                      <p:cBhvr>
                                        <p:cTn id="22" dur="750"/>
                                        <p:tgtEl>
                                          <p:spTgt spid="14">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charRg st="1" end="1"/>
                                            </p:txEl>
                                          </p:spTgt>
                                        </p:tgtEl>
                                        <p:attrNameLst>
                                          <p:attrName>style.visibility</p:attrName>
                                        </p:attrNameLst>
                                      </p:cBhvr>
                                      <p:to>
                                        <p:strVal val="visible"/>
                                      </p:to>
                                    </p:set>
                                    <p:animEffect transition="in" filter="fade">
                                      <p:cBhvr>
                                        <p:cTn id="27" dur="750"/>
                                        <p:tgtEl>
                                          <p:spTgt spid="14">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charRg st="1" end="1"/>
                                            </p:txEl>
                                          </p:spTgt>
                                        </p:tgtEl>
                                        <p:attrNameLst>
                                          <p:attrName>style.visibility</p:attrName>
                                        </p:attrNameLst>
                                      </p:cBhvr>
                                      <p:to>
                                        <p:strVal val="visible"/>
                                      </p:to>
                                    </p:set>
                                    <p:animEffect transition="in" filter="fade">
                                      <p:cBhvr>
                                        <p:cTn id="32" dur="750"/>
                                        <p:tgtEl>
                                          <p:spTgt spid="14">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charRg st="1" end="1"/>
                                            </p:txEl>
                                          </p:spTgt>
                                        </p:tgtEl>
                                        <p:attrNameLst>
                                          <p:attrName>style.visibility</p:attrName>
                                        </p:attrNameLst>
                                      </p:cBhvr>
                                      <p:to>
                                        <p:strVal val="visible"/>
                                      </p:to>
                                    </p:set>
                                    <p:animEffect transition="in" filter="fade">
                                      <p:cBhvr>
                                        <p:cTn id="37" dur="750"/>
                                        <p:tgtEl>
                                          <p:spTgt spid="14">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charRg st="1" end="1"/>
                                            </p:txEl>
                                          </p:spTgt>
                                        </p:tgtEl>
                                        <p:attrNameLst>
                                          <p:attrName>style.visibility</p:attrName>
                                        </p:attrNameLst>
                                      </p:cBhvr>
                                      <p:to>
                                        <p:strVal val="visible"/>
                                      </p:to>
                                    </p:set>
                                    <p:animEffect transition="in" filter="fade">
                                      <p:cBhvr>
                                        <p:cTn id="42" dur="750"/>
                                        <p:tgtEl>
                                          <p:spTgt spid="14">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charRg st="1" end="1"/>
                                            </p:txEl>
                                          </p:spTgt>
                                        </p:tgtEl>
                                        <p:attrNameLst>
                                          <p:attrName>style.visibility</p:attrName>
                                        </p:attrNameLst>
                                      </p:cBhvr>
                                      <p:to>
                                        <p:strVal val="visible"/>
                                      </p:to>
                                    </p:set>
                                    <p:animEffect transition="in" filter="fade">
                                      <p:cBhvr>
                                        <p:cTn id="47" dur="750"/>
                                        <p:tgtEl>
                                          <p:spTgt spid="14">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charRg st="1" end="1"/>
                                            </p:txEl>
                                          </p:spTgt>
                                        </p:tgtEl>
                                        <p:attrNameLst>
                                          <p:attrName>style.visibility</p:attrName>
                                        </p:attrNameLst>
                                      </p:cBhvr>
                                      <p:to>
                                        <p:strVal val="visible"/>
                                      </p:to>
                                    </p:set>
                                    <p:animEffect transition="in" filter="fade">
                                      <p:cBhvr>
                                        <p:cTn id="55" dur="750"/>
                                        <p:tgtEl>
                                          <p:spTgt spid="15">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charRg st="1" end="1"/>
                                            </p:txEl>
                                          </p:spTgt>
                                        </p:tgtEl>
                                        <p:attrNameLst>
                                          <p:attrName>style.visibility</p:attrName>
                                        </p:attrNameLst>
                                      </p:cBhvr>
                                      <p:to>
                                        <p:strVal val="visible"/>
                                      </p:to>
                                    </p:set>
                                    <p:animEffect transition="in" filter="fade">
                                      <p:cBhvr>
                                        <p:cTn id="59" dur="750"/>
                                        <p:tgtEl>
                                          <p:spTgt spid="15">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charRg st="1" end="1"/>
                                            </p:txEl>
                                          </p:spTgt>
                                        </p:tgtEl>
                                        <p:attrNameLst>
                                          <p:attrName>style.visibility</p:attrName>
                                        </p:attrNameLst>
                                      </p:cBhvr>
                                      <p:to>
                                        <p:strVal val="visible"/>
                                      </p:to>
                                    </p:set>
                                    <p:animEffect transition="in" filter="fade">
                                      <p:cBhvr>
                                        <p:cTn id="63" dur="750"/>
                                        <p:tgtEl>
                                          <p:spTgt spid="15">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charRg st="1" end="1"/>
                                            </p:txEl>
                                          </p:spTgt>
                                        </p:tgtEl>
                                        <p:attrNameLst>
                                          <p:attrName>style.visibility</p:attrName>
                                        </p:attrNameLst>
                                      </p:cBhvr>
                                      <p:to>
                                        <p:strVal val="visible"/>
                                      </p:to>
                                    </p:set>
                                    <p:animEffect transition="in" filter="fade">
                                      <p:cBhvr>
                                        <p:cTn id="67" dur="750"/>
                                        <p:tgtEl>
                                          <p:spTgt spid="15">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charRg st="1" end="1"/>
                                            </p:txEl>
                                          </p:spTgt>
                                        </p:tgtEl>
                                        <p:attrNameLst>
                                          <p:attrName>style.visibility</p:attrName>
                                        </p:attrNameLst>
                                      </p:cBhvr>
                                      <p:to>
                                        <p:strVal val="visible"/>
                                      </p:to>
                                    </p:set>
                                    <p:animEffect transition="in" filter="fade">
                                      <p:cBhvr>
                                        <p:cTn id="71" dur="750"/>
                                        <p:tgtEl>
                                          <p:spTgt spid="15">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charRg st="1" end="1"/>
                                            </p:txEl>
                                          </p:spTgt>
                                        </p:tgtEl>
                                        <p:attrNameLst>
                                          <p:attrName>style.visibility</p:attrName>
                                        </p:attrNameLst>
                                      </p:cBhvr>
                                      <p:to>
                                        <p:strVal val="visible"/>
                                      </p:to>
                                    </p:set>
                                    <p:animEffect transition="in" filter="fade">
                                      <p:cBhvr>
                                        <p:cTn id="75" dur="750"/>
                                        <p:tgtEl>
                                          <p:spTgt spid="15">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charRg st="1" end="1"/>
                                            </p:txEl>
                                          </p:spTgt>
                                        </p:tgtEl>
                                        <p:attrNameLst>
                                          <p:attrName>style.visibility</p:attrName>
                                        </p:attrNameLst>
                                      </p:cBhvr>
                                      <p:to>
                                        <p:strVal val="visible"/>
                                      </p:to>
                                    </p:set>
                                    <p:animEffect transition="in" filter="fade">
                                      <p:cBhvr>
                                        <p:cTn id="79" dur="750"/>
                                        <p:tgtEl>
                                          <p:spTgt spid="15">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charRg st="1" end="1"/>
                                            </p:txEl>
                                          </p:spTgt>
                                        </p:tgtEl>
                                        <p:attrNameLst>
                                          <p:attrName>style.visibility</p:attrName>
                                        </p:attrNameLst>
                                      </p:cBhvr>
                                      <p:to>
                                        <p:strVal val="visible"/>
                                      </p:to>
                                    </p:set>
                                    <p:animEffect transition="in" filter="fade">
                                      <p:cBhvr>
                                        <p:cTn id="83" dur="750"/>
                                        <p:tgtEl>
                                          <p:spTgt spid="15">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17"/>
        <p:cNvGrpSpPr/>
        <p:nvPr/>
      </p:nvGrpSpPr>
      <p:grpSpPr>
        <a:xfrm>
          <a:off x="0" y="0"/>
          <a:ext cx="0" cy="0"/>
          <a:chOff x="0" y="0"/>
          <a:chExt cx="0" cy="0"/>
        </a:xfrm>
      </p:grpSpPr>
      <p:sp>
        <p:nvSpPr>
          <p:cNvPr id="18" name="Google Shape;18;p1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9" name="Google Shape;19;p14"/>
          <p:cNvPicPr preferRelativeResize="0"/>
          <p:nvPr/>
        </p:nvPicPr>
        <p:blipFill rotWithShape="1">
          <a:blip r:embed="rId2">
            <a:alphaModFix/>
          </a:blip>
          <a:srcRect l="109" t="7102" b="33562"/>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22" name="Google Shape;22;p1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11"/>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1"/>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sp>
        <p:nvSpPr>
          <p:cNvPr id="26" name="Google Shape;26;p1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2"/>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2"/>
          <p:cNvSpPr>
            <a:spLocks noGrp="1"/>
          </p:cNvSpPr>
          <p:nvPr>
            <p:ph type="pic" idx="3"/>
          </p:nvPr>
        </p:nvSpPr>
        <p:spPr>
          <a:xfrm>
            <a:off x="5262429" y="1291773"/>
            <a:ext cx="3420446" cy="3090606"/>
          </a:xfrm>
          <a:prstGeom prst="rect">
            <a:avLst/>
          </a:prstGeom>
          <a:noFill/>
          <a:ln>
            <a:noFill/>
          </a:ln>
        </p:spPr>
      </p:sp>
      <p:pic>
        <p:nvPicPr>
          <p:cNvPr id="29" name="Google Shape;29;p12"/>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0"/>
        <p:cNvGrpSpPr/>
        <p:nvPr/>
      </p:nvGrpSpPr>
      <p:grpSpPr>
        <a:xfrm>
          <a:off x="0" y="0"/>
          <a:ext cx="0" cy="0"/>
          <a:chOff x="0" y="0"/>
          <a:chExt cx="0" cy="0"/>
        </a:xfrm>
      </p:grpSpPr>
      <p:sp>
        <p:nvSpPr>
          <p:cNvPr id="31" name="Google Shape;31;p1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32" name="Google Shape;32;p1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3"/>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4" name="Google Shape;34;p13"/>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3024338872"/>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9"/>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2" name="Google Shape;12;p9"/>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essica.sloan@dpi.wi.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dpi.wi.gov/wise/data-elements/coursereference"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hyperlink" Target="mailto:chris.gleason@dpi.wi.gov" TargetMode="External"/><Relationship Id="rId3" Type="http://schemas.openxmlformats.org/officeDocument/2006/relationships/notesSlide" Target="../notesSlides/notesSlide18.xml"/><Relationship Id="rId7" Type="http://schemas.openxmlformats.org/officeDocument/2006/relationships/hyperlink" Target="mailto:mark.schwingle@dpi.wi.gov"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mailto:jessica.sloan@dpi.wi.gov" TargetMode="External"/><Relationship Id="rId5" Type="http://schemas.openxmlformats.org/officeDocument/2006/relationships/hyperlink" Target="https://dpi.wi.gov/accountability/resources" TargetMode="External"/><Relationship Id="rId10" Type="http://schemas.openxmlformats.org/officeDocument/2006/relationships/hyperlink" Target="https://dpi.wi.gov/wise#Didn't%20Find%20What%20You%20Needed%20-%20WISE%20Help%20Ticket" TargetMode="External"/><Relationship Id="rId4" Type="http://schemas.openxmlformats.org/officeDocument/2006/relationships/hyperlink" Target="https://dpi.wi.gov/cte/data/cteers/resources" TargetMode="External"/><Relationship Id="rId9" Type="http://schemas.openxmlformats.org/officeDocument/2006/relationships/hyperlink" Target="mailto:reportcardhelp@dpi.wi.gov"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dpi.wi.gov/fine-arts" TargetMode="External"/><Relationship Id="rId4" Type="http://schemas.openxmlformats.org/officeDocument/2006/relationships/hyperlink" Target="https://dpi.wi.gov/wise/data-elemen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dpi.wi.gov/cte/data/cteers/resource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dpi.wi.gov/sites/default/files/imce/cte/CPACTEERS/2023_08_28_DPI_Roster_Work_Plan_8.25.2023.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dpi.wi.gov/wisedata/help/career-education#Dual%20enrollment" TargetMode="External"/><Relationship Id="rId3" Type="http://schemas.openxmlformats.org/officeDocument/2006/relationships/notesSlide" Target="../notesSlides/notesSlide6.xml"/><Relationship Id="rId7" Type="http://schemas.openxmlformats.org/officeDocument/2006/relationships/hyperlink" Target="https://dpi.wi.gov/wise/data-elements/work-based-learning"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dpi.wi.gov/wisedata/help/career-education#Certified%20career%20education" TargetMode="External"/><Relationship Id="rId5" Type="http://schemas.openxmlformats.org/officeDocument/2006/relationships/hyperlink" Target="https://dpi.wi.gov/wise/data-elements/cte-programs" TargetMode="External"/><Relationship Id="rId4" Type="http://schemas.openxmlformats.org/officeDocument/2006/relationships/hyperlink" Target="https://dpi.wi.gov/sites/default/files/imce/cte/CPACTEERS/2023_08_25_Career_Education_Data_Reporting_graphic_8.25.2023.pdf"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hyperlink" Target="https://dpi.wi.gov/wise/data-elements/certified-programs-status-type" TargetMode="External"/><Relationship Id="rId4" Type="http://schemas.openxmlformats.org/officeDocument/2006/relationships/hyperlink" Target="https://dpi.wi.gov/sites/default/files/imce/acp/pdf/2022_02_14_CBLE_Guide_Final.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dpi.wi.gov/wise/data-elements/work-based-learnin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hyperlink" Target="https://dpi.wi.gov/wisedata/help/career-education" TargetMode="External"/><Relationship Id="rId4" Type="http://schemas.openxmlformats.org/officeDocument/2006/relationships/hyperlink" Target="https://dpi.wi.gov/wise/data-elements/certified-programs-status-ty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title" idx="4294967295"/>
          </p:nvPr>
        </p:nvSpPr>
        <p:spPr>
          <a:xfrm>
            <a:off x="1751025" y="1320800"/>
            <a:ext cx="6030600" cy="19161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100000"/>
              </a:lnSpc>
              <a:spcBef>
                <a:spcPts val="0"/>
              </a:spcBef>
              <a:spcAft>
                <a:spcPts val="0"/>
              </a:spcAft>
              <a:buClr>
                <a:srgbClr val="333399"/>
              </a:buClr>
              <a:buSzPct val="100000"/>
              <a:buFont typeface="Arial"/>
              <a:buNone/>
            </a:pPr>
            <a:r>
              <a:rPr lang="en-US" sz="4000" b="1" i="0" u="none" strike="noStrike" cap="none" dirty="0">
                <a:solidFill>
                  <a:srgbClr val="333399"/>
                </a:solidFill>
                <a:latin typeface="Lato Black"/>
                <a:ea typeface="Lato Black"/>
                <a:cs typeface="Lato Black"/>
                <a:sym typeface="Lato Black"/>
              </a:rPr>
              <a:t>Career Education </a:t>
            </a:r>
            <a:r>
              <a:rPr lang="en-US" sz="4000" b="1" dirty="0">
                <a:solidFill>
                  <a:srgbClr val="333399"/>
                </a:solidFill>
              </a:rPr>
              <a:t>and Coursework Data Elements</a:t>
            </a:r>
            <a:br>
              <a:rPr lang="en-US" sz="4000" b="1" dirty="0">
                <a:solidFill>
                  <a:srgbClr val="333399"/>
                </a:solidFill>
              </a:rPr>
            </a:br>
            <a:r>
              <a:rPr lang="en-US" sz="3222" b="1" i="0" u="none" strike="noStrike" cap="none" dirty="0">
                <a:solidFill>
                  <a:srgbClr val="333399"/>
                </a:solidFill>
                <a:latin typeface="Lato Black"/>
                <a:ea typeface="Lato Black"/>
                <a:cs typeface="Lato Black"/>
                <a:sym typeface="Lato Black"/>
              </a:rPr>
              <a:t>(WBL, IRC, Adv Opps, DE, and Arts) </a:t>
            </a:r>
            <a:endParaRPr sz="2822" b="1" i="0" u="none" strike="noStrike" cap="none" dirty="0">
              <a:solidFill>
                <a:srgbClr val="333399"/>
              </a:solidFill>
              <a:latin typeface="Lato Black"/>
              <a:ea typeface="Lato Black"/>
              <a:cs typeface="Lato Black"/>
              <a:sym typeface="Lato Black"/>
            </a:endParaRPr>
          </a:p>
        </p:txBody>
      </p:sp>
      <p:sp>
        <p:nvSpPr>
          <p:cNvPr id="41" name="Google Shape;41;p1"/>
          <p:cNvSpPr txBox="1">
            <a:spLocks noGrp="1"/>
          </p:cNvSpPr>
          <p:nvPr>
            <p:ph type="body" idx="2"/>
          </p:nvPr>
        </p:nvSpPr>
        <p:spPr>
          <a:xfrm>
            <a:off x="5866850" y="3095908"/>
            <a:ext cx="2313529" cy="1268442"/>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0"/>
              </a:spcBef>
              <a:spcAft>
                <a:spcPts val="0"/>
              </a:spcAft>
              <a:buSzPts val="1800"/>
              <a:buNone/>
            </a:pPr>
            <a:r>
              <a:rPr lang="en-US" sz="1300"/>
              <a:t>Jessie Sloan</a:t>
            </a:r>
            <a:endParaRPr/>
          </a:p>
          <a:p>
            <a:pPr marL="457200" lvl="0" indent="-228600" algn="l" rtl="0">
              <a:lnSpc>
                <a:spcPct val="100000"/>
              </a:lnSpc>
              <a:spcBef>
                <a:spcPts val="0"/>
              </a:spcBef>
              <a:spcAft>
                <a:spcPts val="0"/>
              </a:spcAft>
              <a:buSzPts val="1800"/>
              <a:buNone/>
            </a:pPr>
            <a:r>
              <a:rPr lang="en-US" sz="1300"/>
              <a:t>CTE Data Consultant</a:t>
            </a:r>
            <a:endParaRPr sz="1300"/>
          </a:p>
          <a:p>
            <a:pPr marL="457200" lvl="0" indent="-228600" algn="l" rtl="0">
              <a:lnSpc>
                <a:spcPct val="100000"/>
              </a:lnSpc>
              <a:spcBef>
                <a:spcPts val="0"/>
              </a:spcBef>
              <a:spcAft>
                <a:spcPts val="0"/>
              </a:spcAft>
              <a:buClr>
                <a:schemeClr val="dk1"/>
              </a:buClr>
              <a:buSzPts val="1800"/>
              <a:buNone/>
            </a:pPr>
            <a:r>
              <a:rPr lang="en-US" sz="1300" u="sng">
                <a:solidFill>
                  <a:schemeClr val="hlink"/>
                </a:solidFill>
                <a:hlinkClick r:id="rId4"/>
              </a:rPr>
              <a:t>jessica.sloan@dpi.wi.gov</a:t>
            </a:r>
            <a:endParaRPr/>
          </a:p>
          <a:p>
            <a:pPr marL="457200" lvl="0" indent="-228600" algn="l" rtl="0">
              <a:lnSpc>
                <a:spcPct val="100000"/>
              </a:lnSpc>
              <a:spcBef>
                <a:spcPts val="0"/>
              </a:spcBef>
              <a:spcAft>
                <a:spcPts val="0"/>
              </a:spcAft>
              <a:buClr>
                <a:schemeClr val="dk1"/>
              </a:buClr>
              <a:buSzPts val="1800"/>
              <a:buNone/>
            </a:pPr>
            <a:r>
              <a:rPr lang="en-US" sz="1300"/>
              <a:t>March 2024</a:t>
            </a: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061209053a_0_136"/>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WBL &amp; IRC (1 of 2)</a:t>
            </a:r>
            <a:endParaRPr dirty="0"/>
          </a:p>
        </p:txBody>
      </p:sp>
      <p:sp>
        <p:nvSpPr>
          <p:cNvPr id="124" name="Google Shape;124;g2061209053a_0_136" descr="A screenshot of the Dynamic Crosstabs screen on WISEdash for Districts for the Snapshot &gt; Career Ed and Coursework dashboard. The dashboard is using the following filters: Program Name, Program Type, Certificated Program Status and Work Based Learning Program."/>
          <p:cNvSpPr txBox="1"/>
          <p:nvPr/>
        </p:nvSpPr>
        <p:spPr>
          <a:xfrm>
            <a:off x="472275" y="1015500"/>
            <a:ext cx="8254126" cy="1502945"/>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chemeClr val="dk1"/>
              </a:buClr>
              <a:buSzPts val="1400"/>
              <a:buFont typeface="Arial" panose="020B0604020202020204" pitchFamily="34" charset="0"/>
              <a:buChar char="•"/>
            </a:pPr>
            <a:r>
              <a:rPr lang="en-US" sz="1400" b="1" i="0" u="none" strike="noStrike" cap="none" dirty="0">
                <a:solidFill>
                  <a:schemeClr val="dk1"/>
                </a:solidFill>
                <a:latin typeface="Lato"/>
                <a:ea typeface="Lato"/>
                <a:cs typeface="Lato"/>
                <a:sym typeface="Lato"/>
              </a:rPr>
              <a:t>Check WISEdata Portal&gt;Exports&gt;Certified/Non-Certified export</a:t>
            </a:r>
            <a:endParaRPr sz="1400" b="1" i="0" u="none" strike="noStrike" cap="none" dirty="0">
              <a:solidFill>
                <a:schemeClr val="dk1"/>
              </a:solidFill>
              <a:latin typeface="Lato"/>
              <a:ea typeface="Lato"/>
              <a:cs typeface="Lato"/>
              <a:sym typeface="Lato"/>
            </a:endParaRPr>
          </a:p>
          <a:p>
            <a:pPr marL="460375" marR="0" lvl="1" indent="-163513" algn="l" rtl="0">
              <a:lnSpc>
                <a:spcPct val="100000"/>
              </a:lnSpc>
              <a:spcBef>
                <a:spcPts val="0"/>
              </a:spcBef>
              <a:spcAft>
                <a:spcPts val="0"/>
              </a:spcAft>
              <a:buClr>
                <a:schemeClr val="dk1"/>
              </a:buClr>
              <a:buSzPts val="1400"/>
              <a:buFont typeface="Lato"/>
              <a:buChar char="○"/>
            </a:pPr>
            <a:r>
              <a:rPr lang="en-US" sz="1400" b="1" i="0" u="none" strike="noStrike" cap="none" dirty="0">
                <a:solidFill>
                  <a:schemeClr val="dk1"/>
                </a:solidFill>
                <a:latin typeface="Lato"/>
                <a:ea typeface="Lato"/>
                <a:cs typeface="Lato"/>
                <a:sym typeface="Lato"/>
              </a:rPr>
              <a:t>Review columns J-Program Name and M-Certificated Program Status</a:t>
            </a:r>
            <a:endParaRPr sz="1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Lato"/>
              <a:ea typeface="Lato"/>
              <a:cs typeface="Lato"/>
              <a:sym typeface="Lato"/>
            </a:endParaRPr>
          </a:p>
        </p:txBody>
      </p:sp>
      <p:pic>
        <p:nvPicPr>
          <p:cNvPr id="125" name="Google Shape;125;g2061209053a_0_136" descr="A screenshot of the Menu options on WISEdata Portal. The Agency menu is selected, and the Exports tab from that menu is indicated in a green circle. "/>
          <p:cNvPicPr preferRelativeResize="0"/>
          <p:nvPr/>
        </p:nvPicPr>
        <p:blipFill rotWithShape="1">
          <a:blip r:embed="rId4">
            <a:alphaModFix/>
          </a:blip>
          <a:srcRect/>
          <a:stretch/>
        </p:blipFill>
        <p:spPr>
          <a:xfrm>
            <a:off x="0" y="1600625"/>
            <a:ext cx="9144002" cy="513499"/>
          </a:xfrm>
          <a:prstGeom prst="rect">
            <a:avLst/>
          </a:prstGeom>
          <a:noFill/>
          <a:ln>
            <a:noFill/>
          </a:ln>
        </p:spPr>
      </p:pic>
      <p:pic>
        <p:nvPicPr>
          <p:cNvPr id="126" name="Google Shape;126;g2061209053a_0_136" descr="Screenshot of the Certified/Non-certified courses Export from WISEdata Portal, showing columns H through Q."/>
          <p:cNvPicPr preferRelativeResize="0"/>
          <p:nvPr/>
        </p:nvPicPr>
        <p:blipFill>
          <a:blip r:embed="rId5">
            <a:alphaModFix/>
          </a:blip>
          <a:stretch>
            <a:fillRect/>
          </a:stretch>
        </p:blipFill>
        <p:spPr>
          <a:xfrm>
            <a:off x="680250" y="2493000"/>
            <a:ext cx="7991475" cy="1933575"/>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b02f98dfc4_0_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WBL &amp; IRC (2 of 2)</a:t>
            </a:r>
          </a:p>
        </p:txBody>
      </p:sp>
      <p:sp>
        <p:nvSpPr>
          <p:cNvPr id="133" name="Google Shape;133;g2b02f98dfc4_0_7"/>
          <p:cNvSpPr txBox="1"/>
          <p:nvPr/>
        </p:nvSpPr>
        <p:spPr>
          <a:xfrm>
            <a:off x="426750" y="1111800"/>
            <a:ext cx="8097000" cy="113430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Clr>
                <a:schemeClr val="dk1"/>
              </a:buClr>
              <a:buSzPts val="1400"/>
              <a:buFont typeface="Arial" panose="020B0604020202020204" pitchFamily="34" charset="0"/>
              <a:buChar char="•"/>
            </a:pPr>
            <a:r>
              <a:rPr lang="en-US" dirty="0">
                <a:solidFill>
                  <a:schemeClr val="dk1"/>
                </a:solidFill>
                <a:latin typeface="Lato"/>
                <a:ea typeface="Lato"/>
                <a:cs typeface="Lato"/>
                <a:sym typeface="Lato"/>
              </a:rPr>
              <a:t>Check WISEdash for Districts - this is the source of the DECEMBER SNAPSHOT!</a:t>
            </a:r>
          </a:p>
          <a:p>
            <a:pPr marL="460375" lvl="1" indent="-163513" algn="l" rtl="0">
              <a:spcBef>
                <a:spcPts val="0"/>
              </a:spcBef>
              <a:spcAft>
                <a:spcPts val="0"/>
              </a:spcAft>
              <a:buClr>
                <a:schemeClr val="dk1"/>
              </a:buClr>
              <a:buSzPts val="1400"/>
              <a:buFont typeface="Lato"/>
              <a:buChar char="○"/>
            </a:pPr>
            <a:r>
              <a:rPr lang="en-US" dirty="0">
                <a:solidFill>
                  <a:schemeClr val="dk1"/>
                </a:solidFill>
                <a:latin typeface="Lato"/>
                <a:ea typeface="Lato"/>
                <a:cs typeface="Lato"/>
                <a:sym typeface="Lato"/>
              </a:rPr>
              <a:t>Snapshot&gt;</a:t>
            </a:r>
            <a:r>
              <a:rPr lang="en-US" b="1" dirty="0">
                <a:solidFill>
                  <a:schemeClr val="dk1"/>
                </a:solidFill>
                <a:latin typeface="Lato"/>
                <a:ea typeface="Lato"/>
                <a:cs typeface="Lato"/>
                <a:sym typeface="Lato"/>
              </a:rPr>
              <a:t>Career Education and Coursework&gt;</a:t>
            </a:r>
            <a:r>
              <a:rPr lang="en-US"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Outcome Count and Student Participation Count</a:t>
            </a:r>
            <a:r>
              <a:rPr lang="en-US"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&gt;</a:t>
            </a:r>
            <a:r>
              <a:rPr lang="en-US" dirty="0">
                <a:solidFill>
                  <a:schemeClr val="dk1"/>
                </a:solidFill>
                <a:latin typeface="Lato"/>
                <a:ea typeface="Lato"/>
                <a:cs typeface="Lato"/>
                <a:sym typeface="Lato"/>
              </a:rPr>
              <a:t>Technical Skills Attainment Student Participation - </a:t>
            </a:r>
            <a:r>
              <a:rPr lang="en-US" b="1" dirty="0">
                <a:solidFill>
                  <a:schemeClr val="dk1"/>
                </a:solidFill>
                <a:latin typeface="Lato"/>
                <a:ea typeface="Lato"/>
                <a:cs typeface="Lato"/>
                <a:sym typeface="Lato"/>
              </a:rPr>
              <a:t>Current View</a:t>
            </a:r>
            <a:r>
              <a:rPr lang="en-US" dirty="0">
                <a:solidFill>
                  <a:schemeClr val="dk1"/>
                </a:solidFill>
                <a:latin typeface="Lato"/>
                <a:ea typeface="Lato"/>
                <a:cs typeface="Lato"/>
                <a:sym typeface="Lato"/>
              </a:rPr>
              <a:t>&gt;Program Name, Program Type, Certificated Program Status, and Work Based Learning Program crosstab</a:t>
            </a:r>
          </a:p>
          <a:p>
            <a:pPr marL="0" lvl="0" indent="0" algn="l" rtl="0">
              <a:spcBef>
                <a:spcPts val="0"/>
              </a:spcBef>
              <a:spcAft>
                <a:spcPts val="0"/>
              </a:spcAft>
              <a:buNone/>
            </a:pPr>
            <a:endParaRPr lang="en-US" sz="2400" dirty="0">
              <a:solidFill>
                <a:schemeClr val="dk1"/>
              </a:solidFill>
              <a:latin typeface="Lato"/>
              <a:ea typeface="Lato"/>
              <a:cs typeface="Lato"/>
              <a:sym typeface="Lato"/>
            </a:endParaRPr>
          </a:p>
        </p:txBody>
      </p:sp>
      <p:pic>
        <p:nvPicPr>
          <p:cNvPr id="134" name="Google Shape;134;g2b02f98dfc4_0_7" descr="A screenshot of the dynamic crosstabs on WISEdash for Districtswhen the Snapshot &gt; Career Education and Coursework dashboard is selected, applying the following filters: Program Name, program Type, Certificated Program Status and Work Based Learning Program. "/>
          <p:cNvPicPr preferRelativeResize="0"/>
          <p:nvPr/>
        </p:nvPicPr>
        <p:blipFill rotWithShape="1">
          <a:blip r:embed="rId4">
            <a:alphaModFix/>
          </a:blip>
          <a:srcRect/>
          <a:stretch/>
        </p:blipFill>
        <p:spPr>
          <a:xfrm>
            <a:off x="705511" y="2346128"/>
            <a:ext cx="7732978" cy="179130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061209053a_0_15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Dual Enrollment</a:t>
            </a:r>
            <a:endParaRPr/>
          </a:p>
        </p:txBody>
      </p:sp>
      <p:sp>
        <p:nvSpPr>
          <p:cNvPr id="141" name="Google Shape;141;g2061209053a_0_150"/>
          <p:cNvSpPr txBox="1"/>
          <p:nvPr/>
        </p:nvSpPr>
        <p:spPr>
          <a:xfrm>
            <a:off x="468000" y="1016850"/>
            <a:ext cx="8236800" cy="3400901"/>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i="0" u="none" strike="noStrike" cap="none" dirty="0">
                <a:solidFill>
                  <a:srgbClr val="000000"/>
                </a:solidFill>
                <a:latin typeface="Lato"/>
                <a:ea typeface="Lato"/>
                <a:cs typeface="Lato"/>
                <a:sym typeface="Lato"/>
              </a:rPr>
              <a:t>All reporting of Dual Enrollment comes from the student </a:t>
            </a:r>
            <a:r>
              <a:rPr lang="en-US" sz="1500" b="1" dirty="0">
                <a:latin typeface="Lato"/>
                <a:ea typeface="Lato"/>
                <a:cs typeface="Lato"/>
                <a:sym typeface="Lato"/>
              </a:rPr>
              <a:t>i</a:t>
            </a:r>
            <a:r>
              <a:rPr lang="en-US" sz="1500" b="1" i="0" u="none" strike="noStrike" cap="none" dirty="0">
                <a:solidFill>
                  <a:srgbClr val="000000"/>
                </a:solidFill>
                <a:latin typeface="Lato"/>
                <a:ea typeface="Lato"/>
                <a:cs typeface="Lato"/>
                <a:sym typeface="Lato"/>
              </a:rPr>
              <a:t>nformation </a:t>
            </a:r>
            <a:r>
              <a:rPr lang="en-US" sz="1500" b="1" dirty="0">
                <a:latin typeface="Lato"/>
                <a:ea typeface="Lato"/>
                <a:cs typeface="Lato"/>
                <a:sym typeface="Lato"/>
              </a:rPr>
              <a:t>s</a:t>
            </a:r>
            <a:r>
              <a:rPr lang="en-US" sz="1500" b="1" i="0" u="none" strike="noStrike" cap="none" dirty="0">
                <a:solidFill>
                  <a:srgbClr val="000000"/>
                </a:solidFill>
                <a:latin typeface="Lato"/>
                <a:ea typeface="Lato"/>
                <a:cs typeface="Lato"/>
                <a:sym typeface="Lato"/>
              </a:rPr>
              <a:t>ystem and the course setup.</a:t>
            </a:r>
          </a:p>
          <a:p>
            <a:pPr marL="164592" marR="0" lvl="0"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i="0" u="none" strike="noStrike" cap="none" dirty="0">
                <a:solidFill>
                  <a:srgbClr val="000000"/>
                </a:solidFill>
                <a:latin typeface="Lato"/>
                <a:ea typeface="Lato"/>
                <a:cs typeface="Lato"/>
                <a:sym typeface="Lato"/>
              </a:rPr>
              <a:t>Within the course setup, select “Dual Enrollment” and the type of institution within the course setup.</a:t>
            </a:r>
          </a:p>
          <a:p>
            <a:pPr marL="164592" marR="0" lvl="1"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i="0" u="none" strike="noStrike" cap="none" dirty="0">
                <a:solidFill>
                  <a:srgbClr val="000000"/>
                </a:solidFill>
                <a:latin typeface="Lato"/>
                <a:ea typeface="Lato"/>
                <a:cs typeface="Lato"/>
                <a:sym typeface="Lato"/>
              </a:rPr>
              <a:t>The institutions options are listed in the yellow box.</a:t>
            </a:r>
          </a:p>
          <a:p>
            <a:pPr marL="164592" marR="0" lvl="0"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i="0" u="none" strike="noStrike" cap="none" dirty="0">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Assign a Roster/State/SCED code to the course that matches the curriculum.</a:t>
            </a:r>
            <a:endParaRPr lang="en-US" sz="1500" b="1" i="0" u="none" strike="noStrike" cap="none" dirty="0">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164592" marR="0" lvl="1"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dirty="0">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Ensure that each section of the course is reporting correctly for dual enrollment.</a:t>
            </a:r>
            <a:endParaRPr lang="en-US" sz="1500" b="1" dirty="0">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164592" marR="0" lvl="1"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i="0" u="none" strike="noStrike" cap="none" dirty="0">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Read the course description.</a:t>
            </a:r>
            <a:endParaRPr lang="en-US" sz="15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i="0" u="none" strike="noStrike" cap="none" dirty="0">
                <a:solidFill>
                  <a:srgbClr val="000000"/>
                </a:solidFill>
                <a:latin typeface="Lato"/>
                <a:ea typeface="Lato"/>
                <a:cs typeface="Lato"/>
                <a:sym typeface="Lato"/>
              </a:rPr>
              <a:t>Enroll students into the course.</a:t>
            </a:r>
          </a:p>
          <a:p>
            <a:pPr marL="164592" marR="0" lvl="1" indent="-164592" algn="l" rtl="0">
              <a:lnSpc>
                <a:spcPct val="100000"/>
              </a:lnSpc>
              <a:spcBef>
                <a:spcPts val="0"/>
              </a:spcBef>
              <a:spcAft>
                <a:spcPts val="0"/>
              </a:spcAft>
              <a:buClr>
                <a:srgbClr val="000000"/>
              </a:buClr>
              <a:buSzPts val="1400"/>
              <a:buFont typeface="Arial" panose="020B0604020202020204" pitchFamily="34" charset="0"/>
              <a:buChar char="•"/>
            </a:pPr>
            <a:r>
              <a:rPr lang="en-US" sz="1500" b="1" i="0" u="none" strike="noStrike" cap="none" dirty="0">
                <a:solidFill>
                  <a:srgbClr val="000000"/>
                </a:solidFill>
                <a:latin typeface="Lato"/>
                <a:ea typeface="Lato"/>
                <a:cs typeface="Lato"/>
                <a:sym typeface="Lato"/>
              </a:rPr>
              <a:t>Courses should be created for Early College Credit Program, </a:t>
            </a:r>
            <a:br>
              <a:rPr lang="en-US" sz="1500" b="1" i="0" u="none" strike="noStrike" cap="none" dirty="0">
                <a:solidFill>
                  <a:srgbClr val="000000"/>
                </a:solidFill>
                <a:latin typeface="Lato"/>
                <a:ea typeface="Lato"/>
                <a:cs typeface="Lato"/>
                <a:sym typeface="Lato"/>
              </a:rPr>
            </a:br>
            <a:r>
              <a:rPr lang="en-US" sz="1500" b="1" i="0" u="none" strike="noStrike" cap="none" dirty="0">
                <a:solidFill>
                  <a:srgbClr val="000000"/>
                </a:solidFill>
                <a:latin typeface="Lato"/>
                <a:ea typeface="Lato"/>
                <a:cs typeface="Lato"/>
                <a:sym typeface="Lato"/>
              </a:rPr>
              <a:t>Start College Now, </a:t>
            </a:r>
            <a:r>
              <a:rPr lang="en-US" sz="1500" b="1" i="0" u="none" strike="noStrike" cap="none" dirty="0" err="1">
                <a:solidFill>
                  <a:srgbClr val="000000"/>
                </a:solidFill>
                <a:latin typeface="Lato"/>
                <a:ea typeface="Lato"/>
                <a:cs typeface="Lato"/>
                <a:sym typeface="Lato"/>
              </a:rPr>
              <a:t>Transcripted</a:t>
            </a:r>
            <a:r>
              <a:rPr lang="en-US" sz="1500" b="1" i="0" u="none" strike="noStrike" cap="none" dirty="0">
                <a:solidFill>
                  <a:srgbClr val="000000"/>
                </a:solidFill>
                <a:latin typeface="Lato"/>
                <a:ea typeface="Lato"/>
                <a:cs typeface="Lato"/>
                <a:sym typeface="Lato"/>
              </a:rPr>
              <a:t>, Articulated, and other </a:t>
            </a:r>
            <a:br>
              <a:rPr lang="en-US" sz="1500" b="1" i="0" u="none" strike="noStrike" cap="none" dirty="0">
                <a:solidFill>
                  <a:srgbClr val="000000"/>
                </a:solidFill>
                <a:latin typeface="Lato"/>
                <a:ea typeface="Lato"/>
                <a:cs typeface="Lato"/>
                <a:sym typeface="Lato"/>
              </a:rPr>
            </a:br>
            <a:r>
              <a:rPr lang="en-US" sz="1500" b="1" i="0" u="none" strike="noStrike" cap="none" dirty="0">
                <a:solidFill>
                  <a:srgbClr val="000000"/>
                </a:solidFill>
                <a:latin typeface="Lato"/>
                <a:ea typeface="Lato"/>
                <a:cs typeface="Lato"/>
                <a:sym typeface="Lato"/>
              </a:rPr>
              <a:t>college agreements.</a:t>
            </a:r>
          </a:p>
          <a:p>
            <a:pPr marL="164592" marR="0" lvl="0" indent="-164592" algn="l" rtl="0">
              <a:lnSpc>
                <a:spcPct val="100000"/>
              </a:lnSpc>
              <a:spcBef>
                <a:spcPts val="0"/>
              </a:spcBef>
              <a:spcAft>
                <a:spcPts val="0"/>
              </a:spcAft>
              <a:buClr>
                <a:srgbClr val="000000"/>
              </a:buClr>
              <a:buSzPts val="1200"/>
              <a:buFont typeface="Arial" panose="020B0604020202020204" pitchFamily="34" charset="0"/>
              <a:buChar char="•"/>
            </a:pPr>
            <a:r>
              <a:rPr lang="en-US" sz="1500" b="1" i="0" u="none" strike="noStrike" cap="none" dirty="0">
                <a:solidFill>
                  <a:srgbClr val="000000"/>
                </a:solidFill>
                <a:latin typeface="Lato"/>
                <a:ea typeface="Lato"/>
                <a:cs typeface="Lato"/>
                <a:sym typeface="Lato"/>
              </a:rPr>
              <a:t>Submit a final grade for students in the course.</a:t>
            </a: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Lato"/>
              <a:ea typeface="Lato"/>
              <a:cs typeface="Lato"/>
              <a:sym typeface="Lato"/>
            </a:endParaRPr>
          </a:p>
        </p:txBody>
      </p:sp>
      <p:pic>
        <p:nvPicPr>
          <p:cNvPr id="142" name="Google Shape;142;g2061209053a_0_150" descr="A screenshot displaying CCR options for all districts grades 9-12.&#10;&#10;Dual Enrollment course options include: HS Course with WI Private college; HS Course with WI technical college; HS Course with WI tribal college; HS Course with UW system; College Course with WI Private college; College Course with WI technical college; College Course with WI tribal college; College Course with UW system; out-of-state dual enrollment.&#10;&#10;There are also Advanced Placement courses and International Baccalaureate course options. "/>
          <p:cNvPicPr preferRelativeResize="0"/>
          <p:nvPr/>
        </p:nvPicPr>
        <p:blipFill rotWithShape="1">
          <a:blip r:embed="rId4">
            <a:alphaModFix/>
          </a:blip>
          <a:srcRect/>
          <a:stretch/>
        </p:blipFill>
        <p:spPr>
          <a:xfrm>
            <a:off x="6161648" y="2750400"/>
            <a:ext cx="2161552" cy="2112001"/>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061209053a_0_144"/>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Advanced </a:t>
            </a:r>
            <a:r>
              <a:rPr lang="en-US" b="1"/>
              <a:t>Courses</a:t>
            </a:r>
            <a:r>
              <a:rPr lang="en-US" sz="3600" b="1" i="0" u="none" strike="noStrike" cap="none">
                <a:solidFill>
                  <a:schemeClr val="lt1"/>
                </a:solidFill>
                <a:latin typeface="Lato Black"/>
                <a:ea typeface="Lato Black"/>
                <a:cs typeface="Lato Black"/>
                <a:sym typeface="Lato Black"/>
              </a:rPr>
              <a:t> &amp; Arts</a:t>
            </a:r>
            <a:endParaRPr/>
          </a:p>
        </p:txBody>
      </p:sp>
      <p:sp>
        <p:nvSpPr>
          <p:cNvPr id="149" name="Google Shape;149;g2061209053a_0_144"/>
          <p:cNvSpPr txBox="1"/>
          <p:nvPr/>
        </p:nvSpPr>
        <p:spPr>
          <a:xfrm>
            <a:off x="468000" y="922350"/>
            <a:ext cx="8236800" cy="3318827"/>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Aft>
                <a:spcPts val="180"/>
              </a:spcAft>
              <a:buClr>
                <a:schemeClr val="dk1"/>
              </a:buClr>
              <a:buSzPct val="100000"/>
              <a:buFont typeface="Arial" panose="020B0604020202020204" pitchFamily="34" charset="0"/>
              <a:buChar char="•"/>
            </a:pPr>
            <a:r>
              <a:rPr lang="en-US" sz="1600" b="1" i="0" u="none" strike="noStrike" cap="none" dirty="0">
                <a:solidFill>
                  <a:schemeClr val="dk1"/>
                </a:solidFill>
                <a:latin typeface="Lato"/>
                <a:ea typeface="Lato"/>
                <a:cs typeface="Lato"/>
                <a:sym typeface="Lato"/>
              </a:rPr>
              <a:t>All reporting of Advan</a:t>
            </a:r>
            <a:r>
              <a:rPr lang="en-US" sz="1600" b="1" dirty="0">
                <a:solidFill>
                  <a:schemeClr val="dk1"/>
                </a:solidFill>
                <a:latin typeface="Lato"/>
                <a:ea typeface="Lato"/>
                <a:cs typeface="Lato"/>
                <a:sym typeface="Lato"/>
              </a:rPr>
              <a:t>ced Courses (AP and IB)</a:t>
            </a:r>
            <a:r>
              <a:rPr lang="en-US" sz="1600" b="1" i="0" u="none" strike="noStrike" cap="none" dirty="0">
                <a:solidFill>
                  <a:schemeClr val="dk1"/>
                </a:solidFill>
                <a:latin typeface="Lato"/>
                <a:ea typeface="Lato"/>
                <a:cs typeface="Lato"/>
                <a:sym typeface="Lato"/>
              </a:rPr>
              <a:t> and</a:t>
            </a:r>
            <a:r>
              <a:rPr lang="en-US" sz="1600" b="1" dirty="0">
                <a:solidFill>
                  <a:schemeClr val="dk1"/>
                </a:solidFill>
                <a:latin typeface="Lato"/>
                <a:ea typeface="Lato"/>
                <a:cs typeface="Lato"/>
                <a:sym typeface="Lato"/>
              </a:rPr>
              <a:t> Arts </a:t>
            </a:r>
            <a:r>
              <a:rPr lang="en-US" sz="1600" b="1" i="0" u="none" strike="noStrike" cap="none" dirty="0">
                <a:solidFill>
                  <a:schemeClr val="dk1"/>
                </a:solidFill>
                <a:latin typeface="Lato"/>
                <a:ea typeface="Lato"/>
                <a:cs typeface="Lato"/>
                <a:sym typeface="Lato"/>
              </a:rPr>
              <a:t>comes from the student </a:t>
            </a:r>
            <a:r>
              <a:rPr lang="en-US" sz="1600" b="1" dirty="0">
                <a:solidFill>
                  <a:schemeClr val="dk1"/>
                </a:solidFill>
                <a:latin typeface="Lato"/>
                <a:ea typeface="Lato"/>
                <a:cs typeface="Lato"/>
                <a:sym typeface="Lato"/>
              </a:rPr>
              <a:t>i</a:t>
            </a:r>
            <a:r>
              <a:rPr lang="en-US" sz="1600" b="1" i="0" u="none" strike="noStrike" cap="none" dirty="0">
                <a:solidFill>
                  <a:schemeClr val="dk1"/>
                </a:solidFill>
                <a:latin typeface="Lato"/>
                <a:ea typeface="Lato"/>
                <a:cs typeface="Lato"/>
                <a:sym typeface="Lato"/>
              </a:rPr>
              <a:t>nformation </a:t>
            </a:r>
            <a:r>
              <a:rPr lang="en-US" sz="1600" b="1" dirty="0">
                <a:solidFill>
                  <a:schemeClr val="dk1"/>
                </a:solidFill>
                <a:latin typeface="Lato"/>
                <a:ea typeface="Lato"/>
                <a:cs typeface="Lato"/>
                <a:sym typeface="Lato"/>
              </a:rPr>
              <a:t>s</a:t>
            </a:r>
            <a:r>
              <a:rPr lang="en-US" sz="1600" b="1" i="0" u="none" strike="noStrike" cap="none" dirty="0">
                <a:solidFill>
                  <a:schemeClr val="dk1"/>
                </a:solidFill>
                <a:latin typeface="Lato"/>
                <a:ea typeface="Lato"/>
                <a:cs typeface="Lato"/>
                <a:sym typeface="Lato"/>
              </a:rPr>
              <a:t>ystem and the course setup.</a:t>
            </a:r>
            <a:endParaRPr sz="1600" b="1" i="0" u="none" strike="noStrike" cap="none" dirty="0">
              <a:solidFill>
                <a:schemeClr val="dk1"/>
              </a:solidFill>
              <a:latin typeface="Lato"/>
              <a:ea typeface="Lato"/>
              <a:cs typeface="Lato"/>
              <a:sym typeface="Lato"/>
            </a:endParaRPr>
          </a:p>
          <a:p>
            <a:pPr marL="164592" marR="0" lvl="0" indent="-164592" algn="l" rtl="0">
              <a:lnSpc>
                <a:spcPct val="100000"/>
              </a:lnSpc>
              <a:spcAft>
                <a:spcPts val="180"/>
              </a:spcAft>
              <a:buClr>
                <a:schemeClr val="dk1"/>
              </a:buClr>
              <a:buSzPct val="100000"/>
              <a:buFont typeface="Arial" panose="020B0604020202020204" pitchFamily="34" charset="0"/>
              <a:buChar char="•"/>
            </a:pPr>
            <a:r>
              <a:rPr lang="en-US" sz="1600" b="1" dirty="0">
                <a:solidFill>
                  <a:schemeClr val="dk1"/>
                </a:solidFill>
                <a:latin typeface="Lato"/>
                <a:ea typeface="Lato"/>
                <a:cs typeface="Lato"/>
                <a:sym typeface="Lato"/>
              </a:rPr>
              <a:t>All of these course types</a:t>
            </a:r>
            <a:r>
              <a:rPr lang="en-US" sz="1600" b="1" i="0" u="none" strike="noStrike" cap="none" dirty="0">
                <a:solidFill>
                  <a:schemeClr val="dk1"/>
                </a:solidFill>
                <a:latin typeface="Lato"/>
                <a:ea typeface="Lato"/>
                <a:cs typeface="Lato"/>
                <a:sym typeface="Lato"/>
              </a:rPr>
              <a:t> require specific Roster/State/SCED codes for the data to be included properly on </a:t>
            </a:r>
            <a:r>
              <a:rPr lang="en-US" sz="1600" b="1" dirty="0">
                <a:solidFill>
                  <a:schemeClr val="dk1"/>
                </a:solidFill>
                <a:latin typeface="Lato"/>
                <a:ea typeface="Lato"/>
                <a:cs typeface="Lato"/>
                <a:sym typeface="Lato"/>
              </a:rPr>
              <a:t>Report Cards</a:t>
            </a:r>
            <a:r>
              <a:rPr lang="en-US" sz="1600" b="1" i="0" u="none" strike="noStrike" cap="none" dirty="0">
                <a:solidFill>
                  <a:schemeClr val="dk1"/>
                </a:solidFill>
                <a:latin typeface="Lato"/>
                <a:ea typeface="Lato"/>
                <a:cs typeface="Lato"/>
                <a:sym typeface="Lato"/>
              </a:rPr>
              <a:t>.  </a:t>
            </a:r>
            <a:endParaRPr sz="1600" b="1" i="0" u="none" strike="noStrike" cap="none" dirty="0">
              <a:solidFill>
                <a:schemeClr val="dk1"/>
              </a:solidFill>
              <a:latin typeface="Lato"/>
              <a:ea typeface="Lato"/>
              <a:cs typeface="Lato"/>
              <a:sym typeface="Lato"/>
            </a:endParaRPr>
          </a:p>
          <a:p>
            <a:pPr marL="164592" marR="0" lvl="0" indent="-164592" algn="l" rtl="0">
              <a:lnSpc>
                <a:spcPct val="100000"/>
              </a:lnSpc>
              <a:spcAft>
                <a:spcPts val="180"/>
              </a:spcAft>
              <a:buClr>
                <a:schemeClr val="dk1"/>
              </a:buClr>
              <a:buSzPct val="100000"/>
              <a:buFont typeface="Arial" panose="020B0604020202020204" pitchFamily="34" charset="0"/>
              <a:buChar char="•"/>
            </a:pPr>
            <a:r>
              <a:rPr lang="en-US" sz="1600" b="1" i="0" u="none" strike="noStrike" cap="none" dirty="0">
                <a:solidFill>
                  <a:schemeClr val="dk1"/>
                </a:solidFill>
                <a:latin typeface="Lato"/>
                <a:ea typeface="Lato"/>
                <a:cs typeface="Lato"/>
                <a:sym typeface="Lato"/>
              </a:rPr>
              <a:t>Assign a Roster/State/SCED code to the course that matches the curriculum. Use the specific year </a:t>
            </a:r>
            <a:r>
              <a:rPr lang="en-US" sz="1600" b="1" i="0" u="sng" strike="noStrike" cap="none" dirty="0">
                <a:solidFill>
                  <a:schemeClr val="hlink"/>
                </a:solidFill>
                <a:latin typeface="Lato"/>
                <a:ea typeface="Lato"/>
                <a:cs typeface="Lato"/>
                <a:sym typeface="Lato"/>
                <a:hlinkClick r:id="rId4"/>
              </a:rPr>
              <a:t>Courses</a:t>
            </a:r>
            <a:r>
              <a:rPr lang="en-US" sz="1600" b="1" i="0" u="none" strike="noStrike" cap="none" dirty="0">
                <a:solidFill>
                  <a:schemeClr val="dk1"/>
                </a:solidFill>
                <a:latin typeface="Lato"/>
                <a:ea typeface="Lato"/>
                <a:cs typeface="Lato"/>
                <a:sym typeface="Lato"/>
              </a:rPr>
              <a:t> download to select the specific AP</a:t>
            </a:r>
            <a:r>
              <a:rPr lang="en-US" sz="1600" b="1" dirty="0">
                <a:solidFill>
                  <a:schemeClr val="dk1"/>
                </a:solidFill>
                <a:latin typeface="Lato"/>
                <a:ea typeface="Lato"/>
                <a:cs typeface="Lato"/>
                <a:sym typeface="Lato"/>
              </a:rPr>
              <a:t>, </a:t>
            </a:r>
            <a:r>
              <a:rPr lang="en-US" sz="1600" b="1" i="0" u="none" strike="noStrike" cap="none" dirty="0">
                <a:solidFill>
                  <a:schemeClr val="dk1"/>
                </a:solidFill>
                <a:latin typeface="Lato"/>
                <a:ea typeface="Lato"/>
                <a:cs typeface="Lato"/>
                <a:sym typeface="Lato"/>
              </a:rPr>
              <a:t>IB, o</a:t>
            </a:r>
            <a:r>
              <a:rPr lang="en-US" sz="1600" b="1" dirty="0">
                <a:solidFill>
                  <a:schemeClr val="dk1"/>
                </a:solidFill>
                <a:latin typeface="Lato"/>
                <a:ea typeface="Lato"/>
                <a:cs typeface="Lato"/>
                <a:sym typeface="Lato"/>
              </a:rPr>
              <a:t>r Arts</a:t>
            </a:r>
            <a:r>
              <a:rPr lang="en-US" sz="1600" b="1" i="0" u="none" strike="noStrike" cap="none" dirty="0">
                <a:solidFill>
                  <a:schemeClr val="dk1"/>
                </a:solidFill>
                <a:latin typeface="Lato"/>
                <a:ea typeface="Lato"/>
                <a:cs typeface="Lato"/>
                <a:sym typeface="Lato"/>
              </a:rPr>
              <a:t> Roster/State/SCED code.</a:t>
            </a:r>
            <a:endParaRPr sz="1600" b="1" i="0" u="none" strike="noStrike" cap="none" dirty="0">
              <a:solidFill>
                <a:schemeClr val="dk1"/>
              </a:solidFill>
              <a:latin typeface="Lato"/>
              <a:ea typeface="Lato"/>
              <a:cs typeface="Lato"/>
              <a:sym typeface="Lato"/>
            </a:endParaRPr>
          </a:p>
          <a:p>
            <a:pPr marL="164592" marR="0" lvl="1" indent="-164592" algn="l" rtl="0">
              <a:lnSpc>
                <a:spcPct val="100000"/>
              </a:lnSpc>
              <a:spcAft>
                <a:spcPts val="180"/>
              </a:spcAft>
              <a:buClr>
                <a:schemeClr val="dk1"/>
              </a:buClr>
              <a:buSzPct val="100000"/>
              <a:buFont typeface="Arial" panose="020B0604020202020204" pitchFamily="34" charset="0"/>
              <a:buChar char="•"/>
            </a:pPr>
            <a:r>
              <a:rPr lang="en-US" sz="1600" b="1" i="0" u="none" strike="noStrike" cap="none" dirty="0">
                <a:solidFill>
                  <a:schemeClr val="dk1"/>
                </a:solidFill>
                <a:latin typeface="Lato"/>
                <a:ea typeface="Lato"/>
                <a:cs typeface="Lato"/>
                <a:sym typeface="Lato"/>
              </a:rPr>
              <a:t>Sort the Courses download by column titled “Course Program.”</a:t>
            </a:r>
            <a:endParaRPr sz="1600" b="1" i="0" u="none" strike="noStrike" cap="none" dirty="0">
              <a:solidFill>
                <a:schemeClr val="dk1"/>
              </a:solidFill>
              <a:latin typeface="Lato"/>
              <a:ea typeface="Lato"/>
              <a:cs typeface="Lato"/>
              <a:sym typeface="Lato"/>
            </a:endParaRPr>
          </a:p>
          <a:p>
            <a:pPr marL="164592" marR="0" lvl="1" indent="-164592" algn="l" rtl="0">
              <a:lnSpc>
                <a:spcPct val="100000"/>
              </a:lnSpc>
              <a:spcAft>
                <a:spcPts val="180"/>
              </a:spcAft>
              <a:buClr>
                <a:schemeClr val="dk1"/>
              </a:buClr>
              <a:buSzPct val="100000"/>
              <a:buFont typeface="Arial" panose="020B0604020202020204" pitchFamily="34" charset="0"/>
              <a:buChar char="•"/>
            </a:pPr>
            <a:r>
              <a:rPr lang="en-US" sz="1600" b="1" i="0" u="none" strike="noStrike" cap="none" dirty="0">
                <a:solidFill>
                  <a:schemeClr val="dk1"/>
                </a:solidFill>
                <a:latin typeface="Lato"/>
                <a:ea typeface="Lato"/>
                <a:cs typeface="Lato"/>
                <a:sym typeface="Lato"/>
              </a:rPr>
              <a:t>Read the course description.</a:t>
            </a:r>
            <a:endParaRPr sz="1600" b="1" i="0" u="none" strike="noStrike" cap="none" dirty="0">
              <a:solidFill>
                <a:schemeClr val="dk1"/>
              </a:solidFill>
              <a:latin typeface="Lato"/>
              <a:ea typeface="Lato"/>
              <a:cs typeface="Lato"/>
              <a:sym typeface="Lato"/>
            </a:endParaRPr>
          </a:p>
          <a:p>
            <a:pPr marL="164592" marR="0" lvl="0" indent="-164592" algn="l" rtl="0">
              <a:lnSpc>
                <a:spcPct val="100000"/>
              </a:lnSpc>
              <a:spcAft>
                <a:spcPts val="180"/>
              </a:spcAft>
              <a:buClr>
                <a:schemeClr val="dk1"/>
              </a:buClr>
              <a:buSzPct val="100000"/>
              <a:buFont typeface="Arial" panose="020B0604020202020204" pitchFamily="34" charset="0"/>
              <a:buChar char="•"/>
            </a:pPr>
            <a:r>
              <a:rPr lang="en-US" sz="1600" b="1" i="0" u="none" strike="noStrike" cap="none" dirty="0">
                <a:solidFill>
                  <a:schemeClr val="dk1"/>
                </a:solidFill>
                <a:latin typeface="Lato"/>
                <a:ea typeface="Lato"/>
                <a:cs typeface="Lato"/>
                <a:sym typeface="Lato"/>
              </a:rPr>
              <a:t>Enroll students into the course.</a:t>
            </a:r>
            <a:endParaRPr sz="1600" b="1" i="0" u="none" strike="noStrike" cap="none" dirty="0">
              <a:solidFill>
                <a:schemeClr val="dk1"/>
              </a:solidFill>
              <a:latin typeface="Lato"/>
              <a:ea typeface="Lato"/>
              <a:cs typeface="Lato"/>
              <a:sym typeface="Lato"/>
            </a:endParaRPr>
          </a:p>
          <a:p>
            <a:pPr marL="164592" marR="0" lvl="0" indent="-164592" algn="l" rtl="0">
              <a:lnSpc>
                <a:spcPct val="100000"/>
              </a:lnSpc>
              <a:spcAft>
                <a:spcPts val="180"/>
              </a:spcAft>
              <a:buClr>
                <a:schemeClr val="dk1"/>
              </a:buClr>
              <a:buSzPct val="100000"/>
              <a:buFont typeface="Arial" panose="020B0604020202020204" pitchFamily="34" charset="0"/>
              <a:buChar char="•"/>
            </a:pPr>
            <a:r>
              <a:rPr lang="en-US" sz="1600" b="1" i="0" u="none" strike="noStrike" cap="none" dirty="0">
                <a:solidFill>
                  <a:schemeClr val="dk1"/>
                </a:solidFill>
                <a:latin typeface="Lato"/>
                <a:ea typeface="Lato"/>
                <a:cs typeface="Lato"/>
                <a:sym typeface="Lato"/>
              </a:rPr>
              <a:t>Submit a final grade for students in the course. </a:t>
            </a:r>
            <a:r>
              <a:rPr lang="en-US" sz="1600" b="1" i="1" u="none" strike="noStrike" cap="none" dirty="0">
                <a:solidFill>
                  <a:schemeClr val="dk1"/>
                </a:solidFill>
                <a:latin typeface="Lato"/>
                <a:ea typeface="Lato"/>
                <a:cs typeface="Lato"/>
                <a:sym typeface="Lato"/>
              </a:rPr>
              <a:t>Only courses</a:t>
            </a:r>
            <a:r>
              <a:rPr lang="en-US" sz="1600" b="1" i="1" dirty="0">
                <a:solidFill>
                  <a:schemeClr val="dk1"/>
                </a:solidFill>
                <a:latin typeface="Lato"/>
                <a:ea typeface="Lato"/>
                <a:cs typeface="Lato"/>
                <a:sym typeface="Lato"/>
              </a:rPr>
              <a:t> with passing grades are included in Report Card counts.</a:t>
            </a:r>
            <a:endParaRPr sz="1600" b="1" i="1"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b02f98dfc4_0_1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fr-FR" sz="3600" b="1" i="0" u="none" strike="noStrike" kern="0" cap="none" spc="0" normalizeH="0" baseline="0" noProof="0" dirty="0">
                <a:ln>
                  <a:noFill/>
                </a:ln>
                <a:solidFill>
                  <a:schemeClr val="lt1"/>
                </a:solidFill>
                <a:effectLst/>
                <a:uLnTx/>
                <a:uFillTx/>
                <a:latin typeface="Lato Black"/>
                <a:ea typeface="Lato Black"/>
                <a:cs typeface="Lato Black"/>
                <a:sym typeface="Lato Black"/>
              </a:rPr>
              <a:t>AP/IB, DE, &amp; Arts Courses (1 of 2)</a:t>
            </a:r>
          </a:p>
        </p:txBody>
      </p:sp>
      <p:sp>
        <p:nvSpPr>
          <p:cNvPr id="156" name="Google Shape;156;g2b02f98dfc4_0_15"/>
          <p:cNvSpPr txBox="1"/>
          <p:nvPr/>
        </p:nvSpPr>
        <p:spPr>
          <a:xfrm>
            <a:off x="618900" y="1028700"/>
            <a:ext cx="7906200" cy="157170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Check WISEdata Portal&gt;</a:t>
            </a:r>
            <a:r>
              <a:rPr lang="en-US" sz="18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Exports&gt;Roster: Course Offerings</a:t>
            </a:r>
            <a:endParaRPr lang="en-US" sz="18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164592" lvl="1" indent="-164592" algn="l" rtl="0">
              <a:spcBef>
                <a:spcPts val="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Sort by column “P” to check your AP/IB courses</a:t>
            </a:r>
            <a:endParaRPr lang="en-US" sz="18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164592" lvl="1" indent="-164592" algn="l" rtl="0">
              <a:spcBef>
                <a:spcPts val="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Sort by column “W” to check your Dual Enrollment courses</a:t>
            </a:r>
            <a:endParaRPr lang="en-US" sz="1800" b="1" dirty="0">
              <a:solidFill>
                <a:schemeClr val="dk1"/>
              </a:solidFill>
              <a:latin typeface="Lato"/>
              <a:ea typeface="Lato"/>
              <a:cs typeface="Lato"/>
              <a:sym typeface="Lato"/>
            </a:endParaRPr>
          </a:p>
          <a:p>
            <a:pPr marL="164592" lvl="1" indent="-164592" algn="l" rtl="0">
              <a:spcBef>
                <a:spcPts val="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Sort by AA to check your Arts Category courses</a:t>
            </a:r>
          </a:p>
        </p:txBody>
      </p:sp>
      <p:pic>
        <p:nvPicPr>
          <p:cNvPr id="158" name="Google Shape;158;g2b02f98dfc4_0_15" descr="A screenshot of the Menu options on WISEdata Portal. The Agency menu is selected, and the Exports tab from that menu is indicated in a green circle. "/>
          <p:cNvPicPr preferRelativeResize="0"/>
          <p:nvPr/>
        </p:nvPicPr>
        <p:blipFill rotWithShape="1">
          <a:blip r:embed="rId4">
            <a:alphaModFix/>
          </a:blip>
          <a:srcRect/>
          <a:stretch/>
        </p:blipFill>
        <p:spPr>
          <a:xfrm>
            <a:off x="114294" y="2687105"/>
            <a:ext cx="8839201" cy="496383"/>
          </a:xfrm>
          <a:prstGeom prst="rect">
            <a:avLst/>
          </a:prstGeom>
          <a:noFill/>
          <a:ln>
            <a:noFill/>
          </a:ln>
        </p:spPr>
      </p:pic>
      <p:pic>
        <p:nvPicPr>
          <p:cNvPr id="157" name="Google Shape;157;g2b02f98dfc4_0_15" descr="A screenshot of the Roster Course Offerings Export from WISEdata Portal showing columns J through AA."/>
          <p:cNvPicPr preferRelativeResize="0"/>
          <p:nvPr/>
        </p:nvPicPr>
        <p:blipFill>
          <a:blip r:embed="rId5">
            <a:alphaModFix/>
          </a:blip>
          <a:stretch>
            <a:fillRect/>
          </a:stretch>
        </p:blipFill>
        <p:spPr>
          <a:xfrm>
            <a:off x="125425" y="3279025"/>
            <a:ext cx="8839202" cy="1273927"/>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061209053a_0_157"/>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b="1" dirty="0"/>
              <a:t>AP/IB, DE, &amp; Arts Courses (2 of 2)</a:t>
            </a:r>
            <a:endParaRPr dirty="0"/>
          </a:p>
        </p:txBody>
      </p:sp>
      <p:sp>
        <p:nvSpPr>
          <p:cNvPr id="165" name="Google Shape;165;g2061209053a_0_157"/>
          <p:cNvSpPr txBox="1"/>
          <p:nvPr/>
        </p:nvSpPr>
        <p:spPr>
          <a:xfrm>
            <a:off x="475200" y="922338"/>
            <a:ext cx="8236800" cy="382665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500" b="1" i="0" u="none" strike="noStrike" cap="none" dirty="0">
                <a:solidFill>
                  <a:schemeClr val="dk1"/>
                </a:solidFill>
                <a:latin typeface="Lato"/>
                <a:ea typeface="Lato"/>
                <a:cs typeface="Lato"/>
                <a:sym typeface="Lato"/>
              </a:rPr>
              <a:t>Check WISEdash for Districts - this is the source of the DECEMBER SNAPSHOT!</a:t>
            </a:r>
            <a:endParaRPr sz="1500" b="1" i="0" u="none" strike="noStrike" cap="none" dirty="0">
              <a:solidFill>
                <a:schemeClr val="dk1"/>
              </a:solidFill>
              <a:latin typeface="Lato"/>
              <a:ea typeface="Lato"/>
              <a:cs typeface="Lato"/>
              <a:sym typeface="Lato"/>
            </a:endParaRPr>
          </a:p>
          <a:p>
            <a:pPr marL="164592" marR="0" lvl="1" indent="-164592" algn="l" rtl="0">
              <a:lnSpc>
                <a:spcPct val="100000"/>
              </a:lnSpc>
              <a:spcBef>
                <a:spcPts val="0"/>
              </a:spcBef>
              <a:spcAft>
                <a:spcPts val="180"/>
              </a:spcAft>
              <a:buClr>
                <a:schemeClr val="dk1"/>
              </a:buClr>
              <a:buSzPts val="1500"/>
              <a:buFont typeface="Arial" panose="020B0604020202020204" pitchFamily="34" charset="0"/>
              <a:buChar char="•"/>
            </a:pPr>
            <a:r>
              <a:rPr lang="en-US" sz="1500" b="1" i="0" u="none" strike="noStrike" cap="none" dirty="0">
                <a:solidFill>
                  <a:schemeClr val="dk1"/>
                </a:solidFill>
                <a:latin typeface="Lato"/>
                <a:ea typeface="Lato"/>
                <a:cs typeface="Lato"/>
                <a:sym typeface="Lato"/>
              </a:rPr>
              <a:t>Snapshot&gt;Career Education and Coursework&gt;Advanced Credit Opportunities Student Participation Count/Outcome Count - Current View&gt;Adv Credit Type and Passing Status crosstabs</a:t>
            </a:r>
            <a:endParaRPr sz="1500" b="1" i="0" u="none" strike="noStrike" cap="none" dirty="0">
              <a:solidFill>
                <a:schemeClr val="dk1"/>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500" b="1" i="0" u="none" strike="noStrike" cap="none" dirty="0">
                <a:solidFill>
                  <a:schemeClr val="dk1"/>
                </a:solidFill>
                <a:latin typeface="Lato"/>
                <a:ea typeface="Lato"/>
                <a:cs typeface="Lato"/>
                <a:sym typeface="Lato"/>
              </a:rPr>
              <a:t>*Pay attention to student details “Passed.” </a:t>
            </a:r>
            <a:endParaRPr sz="1500" b="1" i="0" u="none" strike="noStrike" cap="none" dirty="0">
              <a:solidFill>
                <a:schemeClr val="dk1"/>
              </a:solidFill>
              <a:latin typeface="Lato"/>
              <a:ea typeface="Lato"/>
              <a:cs typeface="Lato"/>
              <a:sym typeface="Lato"/>
            </a:endParaRPr>
          </a:p>
          <a:p>
            <a:pPr marL="164592" marR="0" lvl="1" indent="-164592" algn="l" rtl="0">
              <a:lnSpc>
                <a:spcPct val="100000"/>
              </a:lnSpc>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Two different dashboards: </a:t>
            </a:r>
            <a:endParaRPr sz="1500" b="1" dirty="0">
              <a:solidFill>
                <a:schemeClr val="dk1"/>
              </a:solidFill>
              <a:latin typeface="Lato"/>
              <a:ea typeface="Lato"/>
              <a:cs typeface="Lato"/>
              <a:sym typeface="Lato"/>
            </a:endParaRPr>
          </a:p>
          <a:p>
            <a:pPr marL="164592" marR="0" lvl="2" indent="-164592" algn="l" rtl="0">
              <a:lnSpc>
                <a:spcPct val="100000"/>
              </a:lnSpc>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Student Participation Count - student counted one time</a:t>
            </a:r>
            <a:endParaRPr sz="1500" b="1" dirty="0">
              <a:solidFill>
                <a:schemeClr val="dk1"/>
              </a:solidFill>
              <a:latin typeface="Lato"/>
              <a:ea typeface="Lato"/>
              <a:cs typeface="Lato"/>
              <a:sym typeface="Lato"/>
            </a:endParaRPr>
          </a:p>
          <a:p>
            <a:pPr marL="164592" marR="0" lvl="2" indent="-164592" algn="l" rtl="0">
              <a:lnSpc>
                <a:spcPct val="100000"/>
              </a:lnSpc>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Outcome Count - student may be counted more than once</a:t>
            </a:r>
            <a:endParaRPr sz="1500" b="1" dirty="0">
              <a:solidFill>
                <a:schemeClr val="dk1"/>
              </a:solidFill>
              <a:latin typeface="Lato"/>
              <a:ea typeface="Lato"/>
              <a:cs typeface="Lato"/>
              <a:sym typeface="Lato"/>
            </a:endParaRPr>
          </a:p>
          <a:p>
            <a:pPr marL="164592" marR="0" lvl="1" indent="-164592" algn="l" rtl="0">
              <a:lnSpc>
                <a:spcPct val="100000"/>
              </a:lnSpc>
              <a:spcBef>
                <a:spcPts val="0"/>
              </a:spcBef>
              <a:spcAft>
                <a:spcPts val="180"/>
              </a:spcAft>
              <a:buClr>
                <a:schemeClr val="dk1"/>
              </a:buClr>
              <a:buSzPts val="1500"/>
              <a:buFont typeface="Arial" panose="020B0604020202020204" pitchFamily="34" charset="0"/>
              <a:buChar char="•"/>
            </a:pPr>
            <a:r>
              <a:rPr lang="en-US" sz="1500" b="1" i="0" u="none" strike="noStrike" cap="none" dirty="0">
                <a:solidFill>
                  <a:schemeClr val="dk1"/>
                </a:solidFill>
                <a:latin typeface="Lato"/>
                <a:ea typeface="Lato"/>
                <a:cs typeface="Lato"/>
                <a:sym typeface="Lato"/>
              </a:rPr>
              <a:t>N/A-no grade was sent, no count for completion </a:t>
            </a:r>
            <a:br>
              <a:rPr lang="en-US" sz="1500" b="1" i="0" u="none" strike="noStrike" cap="none" dirty="0">
                <a:solidFill>
                  <a:schemeClr val="dk1"/>
                </a:solidFill>
                <a:latin typeface="Lato"/>
                <a:ea typeface="Lato"/>
                <a:cs typeface="Lato"/>
                <a:sym typeface="Lato"/>
              </a:rPr>
            </a:br>
            <a:r>
              <a:rPr lang="en-US" sz="1500" b="1" i="0" u="none" strike="noStrike" cap="none" dirty="0">
                <a:solidFill>
                  <a:schemeClr val="dk1"/>
                </a:solidFill>
                <a:latin typeface="Lato"/>
                <a:ea typeface="Lato"/>
                <a:cs typeface="Lato"/>
                <a:sym typeface="Lato"/>
              </a:rPr>
              <a:t>(report cards count completion)</a:t>
            </a:r>
            <a:endParaRPr sz="1500" b="1" i="0" u="none" strike="noStrike" cap="none" dirty="0">
              <a:solidFill>
                <a:schemeClr val="dk1"/>
              </a:solidFill>
              <a:latin typeface="Lato"/>
              <a:ea typeface="Lato"/>
              <a:cs typeface="Lato"/>
              <a:sym typeface="Lato"/>
            </a:endParaRPr>
          </a:p>
          <a:p>
            <a:pPr marL="164592" marR="0" lvl="1" indent="-164592" algn="l" rtl="0">
              <a:lnSpc>
                <a:spcPct val="100000"/>
              </a:lnSpc>
              <a:spcBef>
                <a:spcPts val="0"/>
              </a:spcBef>
              <a:spcAft>
                <a:spcPts val="180"/>
              </a:spcAft>
              <a:buClr>
                <a:schemeClr val="dk1"/>
              </a:buClr>
              <a:buSzPts val="1500"/>
              <a:buFont typeface="Arial" panose="020B0604020202020204" pitchFamily="34" charset="0"/>
              <a:buChar char="•"/>
            </a:pPr>
            <a:r>
              <a:rPr lang="en-US" sz="1500" b="1" i="0" u="none" strike="noStrike" cap="none" dirty="0">
                <a:solidFill>
                  <a:schemeClr val="dk1"/>
                </a:solidFill>
                <a:latin typeface="Lato"/>
                <a:ea typeface="Lato"/>
                <a:cs typeface="Lato"/>
                <a:sym typeface="Lato"/>
              </a:rPr>
              <a:t>Topics&gt;Coursework&gt;any subtopic </a:t>
            </a:r>
            <a:br>
              <a:rPr lang="en-US" sz="1500" b="1" i="0" u="none" strike="noStrike" cap="none" dirty="0">
                <a:solidFill>
                  <a:schemeClr val="dk1"/>
                </a:solidFill>
                <a:latin typeface="Lato"/>
                <a:ea typeface="Lato"/>
                <a:cs typeface="Lato"/>
                <a:sym typeface="Lato"/>
              </a:rPr>
            </a:br>
            <a:r>
              <a:rPr lang="en-US" sz="1500" b="1" i="0" u="none" strike="noStrike" cap="none" dirty="0">
                <a:solidFill>
                  <a:schemeClr val="dk1"/>
                </a:solidFill>
                <a:latin typeface="Lato"/>
                <a:ea typeface="Lato"/>
                <a:cs typeface="Lato"/>
                <a:sym typeface="Lato"/>
              </a:rPr>
              <a:t>(course enrollment, course student </a:t>
            </a:r>
            <a:br>
              <a:rPr lang="en-US" sz="1500" b="1" i="0" u="none" strike="noStrike" cap="none" dirty="0">
                <a:solidFill>
                  <a:schemeClr val="dk1"/>
                </a:solidFill>
                <a:latin typeface="Lato"/>
                <a:ea typeface="Lato"/>
                <a:cs typeface="Lato"/>
                <a:sym typeface="Lato"/>
              </a:rPr>
            </a:br>
            <a:r>
              <a:rPr lang="en-US" sz="1500" b="1" i="0" u="none" strike="noStrike" cap="none" dirty="0">
                <a:solidFill>
                  <a:schemeClr val="dk1"/>
                </a:solidFill>
                <a:latin typeface="Lato"/>
                <a:ea typeface="Lato"/>
                <a:cs typeface="Lato"/>
                <a:sym typeface="Lato"/>
              </a:rPr>
              <a:t>enrollment by subgroup, arts participation by </a:t>
            </a:r>
            <a:br>
              <a:rPr lang="en-US" sz="1500" b="1" i="0" u="none" strike="noStrike" cap="none" dirty="0">
                <a:solidFill>
                  <a:schemeClr val="dk1"/>
                </a:solidFill>
                <a:latin typeface="Lato"/>
                <a:ea typeface="Lato"/>
                <a:cs typeface="Lato"/>
                <a:sym typeface="Lato"/>
              </a:rPr>
            </a:br>
            <a:r>
              <a:rPr lang="en-US" sz="1500" b="1" i="0" u="none" strike="noStrike" cap="none" dirty="0">
                <a:solidFill>
                  <a:schemeClr val="dk1"/>
                </a:solidFill>
                <a:latin typeface="Lato"/>
                <a:ea typeface="Lato"/>
                <a:cs typeface="Lato"/>
                <a:sym typeface="Lato"/>
              </a:rPr>
              <a:t>subgroup, postsecondary preparation by </a:t>
            </a:r>
            <a:br>
              <a:rPr lang="en-US" sz="1500" b="1" i="0" u="none" strike="noStrike" cap="none" dirty="0">
                <a:solidFill>
                  <a:schemeClr val="dk1"/>
                </a:solidFill>
                <a:latin typeface="Lato"/>
                <a:ea typeface="Lato"/>
                <a:cs typeface="Lato"/>
                <a:sym typeface="Lato"/>
              </a:rPr>
            </a:br>
            <a:r>
              <a:rPr lang="en-US" sz="1500" b="1" i="0" u="none" strike="noStrike" cap="none" dirty="0">
                <a:solidFill>
                  <a:schemeClr val="dk1"/>
                </a:solidFill>
                <a:latin typeface="Lato"/>
                <a:ea typeface="Lato"/>
                <a:cs typeface="Lato"/>
                <a:sym typeface="Lato"/>
              </a:rPr>
              <a:t>subgroup&gt;find AP Course on the left and drag</a:t>
            </a:r>
            <a:endParaRPr sz="1500" b="1" i="0" u="none" strike="noStrike" cap="none" dirty="0">
              <a:solidFill>
                <a:schemeClr val="dk1"/>
              </a:solidFill>
              <a:latin typeface="Lato"/>
              <a:ea typeface="Lato"/>
              <a:cs typeface="Lato"/>
              <a:sym typeface="Lato"/>
            </a:endParaRPr>
          </a:p>
        </p:txBody>
      </p:sp>
      <p:pic>
        <p:nvPicPr>
          <p:cNvPr id="166" name="Google Shape;166;g2061209053a_0_157" descr="A screenshot of the dynamic crosstabs on WISEdash for Districts when the Snapshot &gt; Career Education and Coursework dashboard is selected, applying the following filters: Adv Credit Type and Passing Status. "/>
          <p:cNvPicPr preferRelativeResize="0"/>
          <p:nvPr/>
        </p:nvPicPr>
        <p:blipFill rotWithShape="1">
          <a:blip r:embed="rId4">
            <a:alphaModFix/>
          </a:blip>
          <a:srcRect/>
          <a:stretch/>
        </p:blipFill>
        <p:spPr>
          <a:xfrm>
            <a:off x="5058550" y="3016350"/>
            <a:ext cx="4085450" cy="1872150"/>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061209053a_0_16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Tips</a:t>
            </a:r>
            <a:endParaRPr/>
          </a:p>
        </p:txBody>
      </p:sp>
      <p:sp>
        <p:nvSpPr>
          <p:cNvPr id="173" name="Google Shape;173;g2061209053a_0_165"/>
          <p:cNvSpPr txBox="1"/>
          <p:nvPr/>
        </p:nvSpPr>
        <p:spPr>
          <a:xfrm>
            <a:off x="468000" y="944963"/>
            <a:ext cx="8206350" cy="1579889"/>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Each student information system vendor has training!</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WISEdata Portal&gt;Vendor Resources has a CTE Data webinar to explain each SIS vendor directions.</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Data must be reporting in WISEdash for Districts before December Snapshot. Reviewing data in WISEdash is the only way to ensure accuracy before a snapshot.</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Data changed in the SIS after the Snapshot will not be used for school report card or Perkins calculation for that reporting year.</a:t>
            </a:r>
            <a:endParaRPr sz="1400" b="1" i="0" u="none" strike="noStrike" cap="none" dirty="0">
              <a:solidFill>
                <a:srgbClr val="000000"/>
              </a:solidFill>
              <a:latin typeface="Lato"/>
              <a:ea typeface="Lato"/>
              <a:cs typeface="Lato"/>
              <a:sym typeface="Lato"/>
            </a:endParaRPr>
          </a:p>
        </p:txBody>
      </p:sp>
      <p:pic>
        <p:nvPicPr>
          <p:cNvPr id="174" name="Google Shape;174;g2061209053a_0_165" descr="A screenshot of WISEdata Portal, Agency menu, with the Vendor Resources tab indicated in green. Go to this menu tab to find the CTE Data Webinar training available from your SIS vendor. "/>
          <p:cNvPicPr preferRelativeResize="0"/>
          <p:nvPr/>
        </p:nvPicPr>
        <p:blipFill rotWithShape="1">
          <a:blip r:embed="rId4">
            <a:alphaModFix/>
          </a:blip>
          <a:srcRect/>
          <a:stretch/>
        </p:blipFill>
        <p:spPr>
          <a:xfrm>
            <a:off x="1259662" y="2547477"/>
            <a:ext cx="6623025" cy="2173775"/>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061209053a_0_17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More Tips</a:t>
            </a:r>
            <a:endParaRPr/>
          </a:p>
        </p:txBody>
      </p:sp>
      <p:sp>
        <p:nvSpPr>
          <p:cNvPr id="181" name="Google Shape;181;g2061209053a_0_172"/>
          <p:cNvSpPr txBox="1"/>
          <p:nvPr/>
        </p:nvSpPr>
        <p:spPr>
          <a:xfrm>
            <a:off x="468000" y="921600"/>
            <a:ext cx="8231700" cy="3632700"/>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Create a Data Team - multiple staff have their hands in the data.</a:t>
            </a:r>
            <a:endParaRPr sz="1400" b="1" i="0" u="none" strike="noStrike" cap="none" dirty="0">
              <a:solidFill>
                <a:srgbClr val="000000"/>
              </a:solidFill>
              <a:latin typeface="Lato"/>
              <a:ea typeface="Lato"/>
              <a:cs typeface="Lato"/>
              <a:sym typeface="Lato"/>
            </a:endParaRPr>
          </a:p>
          <a:p>
            <a:pPr marL="457200" marR="0" lvl="1" indent="-164592" algn="l" rtl="0">
              <a:lnSpc>
                <a:spcPct val="100000"/>
              </a:lnSpc>
              <a:spcBef>
                <a:spcPts val="0"/>
              </a:spcBef>
              <a:spcAft>
                <a:spcPts val="0"/>
              </a:spcAft>
              <a:buClr>
                <a:srgbClr val="000000"/>
              </a:buClr>
              <a:buSzPts val="1400"/>
              <a:buFont typeface="Lato"/>
              <a:buChar char="○"/>
            </a:pPr>
            <a:r>
              <a:rPr lang="en-US" sz="1400" b="1" i="0" u="none" strike="noStrike" cap="none" dirty="0">
                <a:solidFill>
                  <a:srgbClr val="000000"/>
                </a:solidFill>
                <a:latin typeface="Lato"/>
                <a:ea typeface="Lato"/>
                <a:cs typeface="Lato"/>
                <a:sym typeface="Lato"/>
              </a:rPr>
              <a:t>Who creates the </a:t>
            </a:r>
            <a:r>
              <a:rPr lang="en-US" sz="1400" b="1" i="0" u="none" strike="noStrike" cap="none" dirty="0" err="1">
                <a:solidFill>
                  <a:srgbClr val="000000"/>
                </a:solidFill>
                <a:latin typeface="Lato"/>
                <a:ea typeface="Lato"/>
                <a:cs typeface="Lato"/>
                <a:sym typeface="Lato"/>
              </a:rPr>
              <a:t>coursemaster</a:t>
            </a:r>
            <a:r>
              <a:rPr lang="en-US" sz="1400" b="1" i="0" u="none" strike="noStrike" cap="none" dirty="0">
                <a:solidFill>
                  <a:srgbClr val="000000"/>
                </a:solidFill>
                <a:latin typeface="Lato"/>
                <a:ea typeface="Lato"/>
                <a:cs typeface="Lato"/>
                <a:sym typeface="Lato"/>
              </a:rPr>
              <a:t>?</a:t>
            </a:r>
            <a:endParaRPr sz="1400" b="1" i="0" u="none" strike="noStrike" cap="none" dirty="0">
              <a:solidFill>
                <a:srgbClr val="000000"/>
              </a:solidFill>
              <a:latin typeface="Lato"/>
              <a:ea typeface="Lato"/>
              <a:cs typeface="Lato"/>
              <a:sym typeface="Lato"/>
            </a:endParaRPr>
          </a:p>
          <a:p>
            <a:pPr marL="457200" marR="0" lvl="1" indent="-164592" algn="l" rtl="0">
              <a:lnSpc>
                <a:spcPct val="100000"/>
              </a:lnSpc>
              <a:spcBef>
                <a:spcPts val="0"/>
              </a:spcBef>
              <a:spcAft>
                <a:spcPts val="0"/>
              </a:spcAft>
              <a:buClr>
                <a:srgbClr val="000000"/>
              </a:buClr>
              <a:buSzPts val="1400"/>
              <a:buFont typeface="Lato"/>
              <a:buChar char="○"/>
            </a:pPr>
            <a:r>
              <a:rPr lang="en-US" sz="1400" b="1" i="0" u="none" strike="noStrike" cap="none" dirty="0">
                <a:solidFill>
                  <a:srgbClr val="000000"/>
                </a:solidFill>
                <a:latin typeface="Lato"/>
                <a:ea typeface="Lato"/>
                <a:cs typeface="Lato"/>
                <a:sym typeface="Lato"/>
              </a:rPr>
              <a:t>Who schedules students into courses?</a:t>
            </a:r>
            <a:endParaRPr sz="1400" b="1" i="0" u="none" strike="noStrike" cap="none" dirty="0">
              <a:solidFill>
                <a:srgbClr val="000000"/>
              </a:solidFill>
              <a:latin typeface="Lato"/>
              <a:ea typeface="Lato"/>
              <a:cs typeface="Lato"/>
              <a:sym typeface="Lato"/>
            </a:endParaRPr>
          </a:p>
          <a:p>
            <a:pPr marL="457200" marR="0" lvl="1" indent="-164592" algn="l" rtl="0">
              <a:lnSpc>
                <a:spcPct val="100000"/>
              </a:lnSpc>
              <a:spcBef>
                <a:spcPts val="0"/>
              </a:spcBef>
              <a:spcAft>
                <a:spcPts val="0"/>
              </a:spcAft>
              <a:buClr>
                <a:srgbClr val="000000"/>
              </a:buClr>
              <a:buSzPts val="1400"/>
              <a:buFont typeface="Lato"/>
              <a:buChar char="○"/>
            </a:pPr>
            <a:r>
              <a:rPr lang="en-US" sz="1400" b="1" i="0" u="none" strike="noStrike" cap="none" dirty="0">
                <a:solidFill>
                  <a:srgbClr val="000000"/>
                </a:solidFill>
                <a:latin typeface="Lato"/>
                <a:ea typeface="Lato"/>
                <a:cs typeface="Lato"/>
                <a:sym typeface="Lato"/>
              </a:rPr>
              <a:t>How do you collect information from teachers that teach WBL, IRC’s, </a:t>
            </a:r>
            <a:r>
              <a:rPr lang="en-US" b="1" dirty="0">
                <a:latin typeface="Lato"/>
                <a:ea typeface="Lato"/>
                <a:cs typeface="Lato"/>
                <a:sym typeface="Lato"/>
              </a:rPr>
              <a:t>AP, IB</a:t>
            </a:r>
            <a:r>
              <a:rPr lang="en-US" sz="1400" b="1" i="0" u="none" strike="noStrike" cap="none" dirty="0">
                <a:solidFill>
                  <a:srgbClr val="000000"/>
                </a:solidFill>
                <a:latin typeface="Lato"/>
                <a:ea typeface="Lato"/>
                <a:cs typeface="Lato"/>
                <a:sym typeface="Lato"/>
              </a:rPr>
              <a:t>, DE, and A</a:t>
            </a:r>
            <a:r>
              <a:rPr lang="en-US" b="1" dirty="0">
                <a:latin typeface="Lato"/>
                <a:ea typeface="Lato"/>
                <a:cs typeface="Lato"/>
                <a:sym typeface="Lato"/>
              </a:rPr>
              <a:t>rts</a:t>
            </a:r>
            <a:r>
              <a:rPr lang="en-US" sz="1400" b="1" i="0" u="none" strike="noStrike" cap="none" dirty="0">
                <a:solidFill>
                  <a:srgbClr val="000000"/>
                </a:solidFill>
                <a:latin typeface="Lato"/>
                <a:ea typeface="Lato"/>
                <a:cs typeface="Lato"/>
                <a:sym typeface="Lato"/>
              </a:rPr>
              <a:t>? </a:t>
            </a:r>
            <a:endParaRPr sz="1400" b="1" i="0" u="none" strike="noStrike" cap="none" dirty="0">
              <a:solidFill>
                <a:srgbClr val="000000"/>
              </a:solidFill>
              <a:latin typeface="Lato"/>
              <a:ea typeface="Lato"/>
              <a:cs typeface="Lato"/>
              <a:sym typeface="Lato"/>
            </a:endParaRPr>
          </a:p>
          <a:p>
            <a:pPr marL="457200" marR="0" lvl="1" indent="-164592" algn="l" rtl="0">
              <a:lnSpc>
                <a:spcPct val="100000"/>
              </a:lnSpc>
              <a:spcBef>
                <a:spcPts val="0"/>
              </a:spcBef>
              <a:spcAft>
                <a:spcPts val="0"/>
              </a:spcAft>
              <a:buClr>
                <a:srgbClr val="000000"/>
              </a:buClr>
              <a:buSzPts val="1400"/>
              <a:buFont typeface="Lato"/>
              <a:buChar char="○"/>
            </a:pPr>
            <a:r>
              <a:rPr lang="en-US" sz="1400" b="1" i="0" u="none" strike="noStrike" cap="none" dirty="0">
                <a:solidFill>
                  <a:srgbClr val="000000"/>
                </a:solidFill>
                <a:latin typeface="Lato"/>
                <a:ea typeface="Lato"/>
                <a:cs typeface="Lato"/>
                <a:sym typeface="Lato"/>
              </a:rPr>
              <a:t>How do you collect information about Dual Enrollment courses off campus utilizing Early College Credit Program or Start College Now?</a:t>
            </a:r>
            <a:endParaRPr sz="1400" b="1" i="0" u="none" strike="noStrike" cap="none" dirty="0">
              <a:solidFill>
                <a:srgbClr val="000000"/>
              </a:solidFill>
              <a:latin typeface="Lato"/>
              <a:ea typeface="Lato"/>
              <a:cs typeface="Lato"/>
              <a:sym typeface="Lato"/>
            </a:endParaRPr>
          </a:p>
          <a:p>
            <a:pPr marL="457200" marR="0" lvl="1" indent="-164592" algn="l" rtl="0">
              <a:lnSpc>
                <a:spcPct val="100000"/>
              </a:lnSpc>
              <a:spcBef>
                <a:spcPts val="0"/>
              </a:spcBef>
              <a:spcAft>
                <a:spcPts val="0"/>
              </a:spcAft>
              <a:buClr>
                <a:srgbClr val="000000"/>
              </a:buClr>
              <a:buSzPts val="1400"/>
              <a:buFont typeface="Lato"/>
              <a:buChar char="○"/>
            </a:pPr>
            <a:r>
              <a:rPr lang="en-US" sz="1400" b="1" i="0" u="none" strike="noStrike" cap="none" dirty="0">
                <a:solidFill>
                  <a:srgbClr val="000000"/>
                </a:solidFill>
                <a:latin typeface="Lato"/>
                <a:ea typeface="Lato"/>
                <a:cs typeface="Lato"/>
                <a:sym typeface="Lato"/>
              </a:rPr>
              <a:t>Identify who checks WISEdata Portal.</a:t>
            </a:r>
            <a:endParaRPr sz="1400" b="1" i="0" u="none" strike="noStrike" cap="none" dirty="0">
              <a:solidFill>
                <a:srgbClr val="000000"/>
              </a:solidFill>
              <a:latin typeface="Lato"/>
              <a:ea typeface="Lato"/>
              <a:cs typeface="Lato"/>
              <a:sym typeface="Lato"/>
            </a:endParaRPr>
          </a:p>
          <a:p>
            <a:pPr marL="914400" marR="0" lvl="2" indent="-164592" algn="l" rtl="0">
              <a:lnSpc>
                <a:spcPct val="100000"/>
              </a:lnSpc>
              <a:spcBef>
                <a:spcPts val="0"/>
              </a:spcBef>
              <a:spcAft>
                <a:spcPts val="0"/>
              </a:spcAft>
              <a:buClr>
                <a:schemeClr val="dk1"/>
              </a:buClr>
              <a:buSzPts val="1400"/>
              <a:buFont typeface="Lato"/>
              <a:buChar char="■"/>
            </a:pPr>
            <a:r>
              <a:rPr lang="en-US" sz="1400" b="1" i="0" u="none" strike="noStrike" cap="none" dirty="0">
                <a:solidFill>
                  <a:schemeClr val="dk1"/>
                </a:solidFill>
                <a:latin typeface="Lato"/>
                <a:ea typeface="Lato"/>
                <a:cs typeface="Lato"/>
                <a:sym typeface="Lato"/>
              </a:rPr>
              <a:t>Certified/Non-Certified Export</a:t>
            </a:r>
            <a:endParaRPr sz="1400" b="1" i="0" u="none" strike="noStrike" cap="none" dirty="0">
              <a:solidFill>
                <a:schemeClr val="dk1"/>
              </a:solidFill>
              <a:latin typeface="Lato"/>
              <a:ea typeface="Lato"/>
              <a:cs typeface="Lato"/>
              <a:sym typeface="Lato"/>
            </a:endParaRPr>
          </a:p>
          <a:p>
            <a:pPr marL="914400" marR="0" lvl="2" indent="-164592" algn="l" rtl="0">
              <a:lnSpc>
                <a:spcPct val="100000"/>
              </a:lnSpc>
              <a:spcBef>
                <a:spcPts val="0"/>
              </a:spcBef>
              <a:spcAft>
                <a:spcPts val="0"/>
              </a:spcAft>
              <a:buClr>
                <a:schemeClr val="dk1"/>
              </a:buClr>
              <a:buSzPts val="1400"/>
              <a:buFont typeface="Lato"/>
              <a:buChar char="■"/>
            </a:pPr>
            <a:r>
              <a:rPr lang="en-US" b="1" dirty="0">
                <a:solidFill>
                  <a:schemeClr val="dk1"/>
                </a:solidFill>
                <a:latin typeface="Lato"/>
                <a:ea typeface="Lato"/>
                <a:cs typeface="Lato"/>
                <a:sym typeface="Lato"/>
              </a:rPr>
              <a:t>CTE </a:t>
            </a:r>
            <a:r>
              <a:rPr lang="en-US" sz="1400" b="1" i="0" u="none" strike="noStrike" cap="none" dirty="0">
                <a:solidFill>
                  <a:schemeClr val="dk1"/>
                </a:solidFill>
                <a:latin typeface="Lato"/>
                <a:ea typeface="Lato"/>
                <a:cs typeface="Lato"/>
                <a:sym typeface="Lato"/>
              </a:rPr>
              <a:t>Participants</a:t>
            </a:r>
            <a:endParaRPr sz="1400" b="1" i="0" u="none" strike="noStrike" cap="none" dirty="0">
              <a:solidFill>
                <a:schemeClr val="dk1"/>
              </a:solidFill>
              <a:latin typeface="Lato"/>
              <a:ea typeface="Lato"/>
              <a:cs typeface="Lato"/>
              <a:sym typeface="Lato"/>
            </a:endParaRPr>
          </a:p>
          <a:p>
            <a:pPr marL="914400" marR="0" lvl="2" indent="-164592" algn="l" rtl="0">
              <a:lnSpc>
                <a:spcPct val="100000"/>
              </a:lnSpc>
              <a:spcBef>
                <a:spcPts val="0"/>
              </a:spcBef>
              <a:spcAft>
                <a:spcPts val="0"/>
              </a:spcAft>
              <a:buClr>
                <a:schemeClr val="dk1"/>
              </a:buClr>
              <a:buSzPts val="1400"/>
              <a:buFont typeface="Lato"/>
              <a:buChar char="■"/>
            </a:pPr>
            <a:r>
              <a:rPr lang="en-US" b="1" dirty="0">
                <a:solidFill>
                  <a:schemeClr val="dk1"/>
                </a:solidFill>
                <a:latin typeface="Lato"/>
                <a:ea typeface="Lato"/>
                <a:cs typeface="Lato"/>
                <a:sym typeface="Lato"/>
              </a:rPr>
              <a:t>CTE </a:t>
            </a:r>
            <a:r>
              <a:rPr lang="en-US" sz="1400" b="1" i="0" u="none" strike="noStrike" cap="none" dirty="0">
                <a:solidFill>
                  <a:schemeClr val="dk1"/>
                </a:solidFill>
                <a:latin typeface="Lato"/>
                <a:ea typeface="Lato"/>
                <a:cs typeface="Lato"/>
                <a:sym typeface="Lato"/>
              </a:rPr>
              <a:t>Concentrators</a:t>
            </a:r>
            <a:endParaRPr sz="1400" b="1" i="0" u="none" strike="noStrike" cap="none" dirty="0">
              <a:solidFill>
                <a:schemeClr val="dk1"/>
              </a:solidFill>
              <a:latin typeface="Lato"/>
              <a:ea typeface="Lato"/>
              <a:cs typeface="Lato"/>
              <a:sym typeface="Lato"/>
            </a:endParaRPr>
          </a:p>
          <a:p>
            <a:pPr marL="914400" marR="0" lvl="2" indent="-164592" algn="l" rtl="0">
              <a:lnSpc>
                <a:spcPct val="100000"/>
              </a:lnSpc>
              <a:spcBef>
                <a:spcPts val="0"/>
              </a:spcBef>
              <a:spcAft>
                <a:spcPts val="0"/>
              </a:spcAft>
              <a:buClr>
                <a:schemeClr val="dk1"/>
              </a:buClr>
              <a:buSzPts val="1400"/>
              <a:buFont typeface="Lato"/>
              <a:buChar char="■"/>
            </a:pPr>
            <a:r>
              <a:rPr lang="en-US" sz="1400" b="1" i="0" u="none" strike="noStrike" cap="none" dirty="0">
                <a:solidFill>
                  <a:schemeClr val="dk1"/>
                </a:solidFill>
                <a:latin typeface="Lato"/>
                <a:ea typeface="Lato"/>
                <a:cs typeface="Lato"/>
                <a:sym typeface="Lato"/>
              </a:rPr>
              <a:t>Roster: Course Offerings</a:t>
            </a:r>
            <a:endParaRPr sz="1400" b="1" i="0" u="none" strike="noStrike" cap="none" dirty="0">
              <a:solidFill>
                <a:schemeClr val="dk1"/>
              </a:solidFill>
              <a:latin typeface="Lato"/>
              <a:ea typeface="Lato"/>
              <a:cs typeface="Lato"/>
              <a:sym typeface="Lato"/>
            </a:endParaRPr>
          </a:p>
          <a:p>
            <a:pPr marL="457200" marR="0" lvl="1" indent="-164592" algn="l" rtl="0">
              <a:lnSpc>
                <a:spcPct val="100000"/>
              </a:lnSpc>
              <a:spcBef>
                <a:spcPts val="0"/>
              </a:spcBef>
              <a:spcAft>
                <a:spcPts val="0"/>
              </a:spcAft>
              <a:buClr>
                <a:schemeClr val="dk1"/>
              </a:buClr>
              <a:buSzPts val="1400"/>
              <a:buFont typeface="Lato"/>
              <a:buChar char="○"/>
            </a:pPr>
            <a:r>
              <a:rPr lang="en-US" sz="1400" b="1" i="0" u="none" strike="noStrike" cap="none" dirty="0">
                <a:solidFill>
                  <a:schemeClr val="dk1"/>
                </a:solidFill>
                <a:latin typeface="Lato"/>
                <a:ea typeface="Lato"/>
                <a:cs typeface="Lato"/>
                <a:sym typeface="Lato"/>
              </a:rPr>
              <a:t>Identify who checks WISEdash for </a:t>
            </a:r>
            <a:r>
              <a:rPr lang="en-US" sz="1400" b="1" i="0" u="none" strike="noStrike" cap="none">
                <a:solidFill>
                  <a:schemeClr val="dk1"/>
                </a:solidFill>
                <a:latin typeface="Lato"/>
                <a:ea typeface="Lato"/>
                <a:cs typeface="Lato"/>
                <a:sym typeface="Lato"/>
              </a:rPr>
              <a:t>Districts.</a:t>
            </a:r>
            <a:endParaRPr sz="1400" b="1" i="0" u="none" strike="noStrike" cap="none" dirty="0">
              <a:solidFill>
                <a:schemeClr val="dk1"/>
              </a:solidFill>
              <a:latin typeface="Lato"/>
              <a:ea typeface="Lato"/>
              <a:cs typeface="Lato"/>
              <a:sym typeface="Lato"/>
            </a:endParaRPr>
          </a:p>
          <a:p>
            <a:pPr marL="914400" marR="0" lvl="2" indent="-164592" algn="l" rtl="0">
              <a:lnSpc>
                <a:spcPct val="100000"/>
              </a:lnSpc>
              <a:spcBef>
                <a:spcPts val="0"/>
              </a:spcBef>
              <a:spcAft>
                <a:spcPts val="0"/>
              </a:spcAft>
              <a:buClr>
                <a:schemeClr val="dk1"/>
              </a:buClr>
              <a:buSzPts val="1400"/>
              <a:buFont typeface="Lato"/>
              <a:buChar char="■"/>
            </a:pPr>
            <a:r>
              <a:rPr lang="en-US" sz="1400" b="1" i="0" u="none" strike="noStrike" cap="none" dirty="0">
                <a:solidFill>
                  <a:schemeClr val="dk1"/>
                </a:solidFill>
                <a:latin typeface="Lato"/>
                <a:ea typeface="Lato"/>
                <a:cs typeface="Lato"/>
                <a:sym typeface="Lato"/>
              </a:rPr>
              <a:t>Snapshot&gt;Career Education and Courses</a:t>
            </a:r>
            <a:endParaRPr sz="1400" b="1" i="0" u="none" strike="noStrike" cap="none" dirty="0">
              <a:solidFill>
                <a:schemeClr val="dk1"/>
              </a:solidFill>
              <a:latin typeface="Lato"/>
              <a:ea typeface="Lato"/>
              <a:cs typeface="Lato"/>
              <a:sym typeface="Lato"/>
            </a:endParaRPr>
          </a:p>
          <a:p>
            <a:pPr marL="914400" marR="0" lvl="2" indent="-164592" algn="l" rtl="0">
              <a:lnSpc>
                <a:spcPct val="100000"/>
              </a:lnSpc>
              <a:spcBef>
                <a:spcPts val="0"/>
              </a:spcBef>
              <a:spcAft>
                <a:spcPts val="0"/>
              </a:spcAft>
              <a:buClr>
                <a:schemeClr val="dk1"/>
              </a:buClr>
              <a:buSzPts val="1400"/>
              <a:buFont typeface="Lato"/>
              <a:buChar char="■"/>
            </a:pPr>
            <a:r>
              <a:rPr lang="en-US" sz="1400" b="1" i="0" u="none" strike="noStrike" cap="none" dirty="0">
                <a:solidFill>
                  <a:schemeClr val="dk1"/>
                </a:solidFill>
                <a:latin typeface="Lato"/>
                <a:ea typeface="Lato"/>
                <a:cs typeface="Lato"/>
                <a:sym typeface="Lato"/>
              </a:rPr>
              <a:t>Snapshot&gt;Perkins</a:t>
            </a:r>
            <a:endParaRPr sz="1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Roster Work Plan - to organize your Career Ed data elements for each course</a:t>
            </a:r>
            <a:endParaRPr sz="14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061209053a_0_178"/>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Resources</a:t>
            </a:r>
            <a:endParaRPr/>
          </a:p>
        </p:txBody>
      </p:sp>
      <p:sp>
        <p:nvSpPr>
          <p:cNvPr id="188" name="Google Shape;188;g2061209053a_0_178"/>
          <p:cNvSpPr txBox="1"/>
          <p:nvPr/>
        </p:nvSpPr>
        <p:spPr>
          <a:xfrm>
            <a:off x="475200" y="1000600"/>
            <a:ext cx="8001150" cy="1066928"/>
          </a:xfrm>
          <a:prstGeom prst="rect">
            <a:avLst/>
          </a:prstGeom>
          <a:noFill/>
          <a:ln>
            <a:noFill/>
          </a:ln>
        </p:spPr>
        <p:txBody>
          <a:bodyPr spcFirstLastPara="1" wrap="square" lIns="91425" tIns="91425" rIns="91425" bIns="91425" anchor="t" anchorCtr="0">
            <a:spAutoFit/>
          </a:bodyPr>
          <a:lstStyle/>
          <a:p>
            <a:pPr marL="164592" marR="0" lvl="0" indent="-164592" algn="l" rtl="0">
              <a:lnSpc>
                <a:spcPct val="150000"/>
              </a:lnSpc>
              <a:spcBef>
                <a:spcPts val="0"/>
              </a:spcBef>
              <a:spcAft>
                <a:spcPts val="180"/>
              </a:spcAft>
              <a:buClr>
                <a:schemeClr val="dk1"/>
              </a:buClr>
              <a:buSzPct val="100000"/>
              <a:buFont typeface="Arial" panose="020B0604020202020204" pitchFamily="34" charset="0"/>
              <a:buChar char="•"/>
            </a:pPr>
            <a:r>
              <a:rPr lang="en-US" sz="1800" b="1" u="sng" dirty="0">
                <a:solidFill>
                  <a:schemeClr val="hlink"/>
                </a:solidFill>
                <a:latin typeface="Lato"/>
                <a:ea typeface="Lato"/>
                <a:cs typeface="Lato"/>
                <a:sym typeface="Lato"/>
                <a:hlinkClick r:id="rId4"/>
              </a:rPr>
              <a:t>CTE Data Resources</a:t>
            </a:r>
            <a:r>
              <a:rPr lang="en-US" sz="1800" b="1" dirty="0">
                <a:latin typeface="Lato"/>
                <a:ea typeface="Lato"/>
                <a:cs typeface="Lato"/>
                <a:sym typeface="Lato"/>
              </a:rPr>
              <a:t> - CTE and Career Education Data WISE Guide</a:t>
            </a:r>
            <a:endParaRPr sz="1800" b="1" dirty="0">
              <a:latin typeface="Lato"/>
              <a:ea typeface="Lato"/>
              <a:cs typeface="Lato"/>
              <a:sym typeface="Lato"/>
            </a:endParaRPr>
          </a:p>
          <a:p>
            <a:pPr marL="164592" marR="0" lvl="0" indent="-164592" algn="l" rtl="0">
              <a:lnSpc>
                <a:spcPct val="150000"/>
              </a:lnSpc>
              <a:spcBef>
                <a:spcPts val="0"/>
              </a:spcBef>
              <a:spcAft>
                <a:spcPts val="180"/>
              </a:spcAft>
              <a:buClr>
                <a:schemeClr val="dk1"/>
              </a:buClr>
              <a:buSzPct val="100000"/>
              <a:buFont typeface="Arial" panose="020B0604020202020204" pitchFamily="34" charset="0"/>
              <a:buChar char="•"/>
            </a:pPr>
            <a:r>
              <a:rPr lang="en-US" sz="1800" b="1" u="sng" dirty="0">
                <a:solidFill>
                  <a:schemeClr val="hlink"/>
                </a:solidFill>
                <a:latin typeface="Lato"/>
                <a:ea typeface="Lato"/>
                <a:cs typeface="Lato"/>
                <a:sym typeface="Lato"/>
                <a:hlinkClick r:id="rId5"/>
              </a:rPr>
              <a:t>Report Card Resources</a:t>
            </a:r>
            <a:r>
              <a:rPr lang="en-US" sz="1800" b="1" dirty="0">
                <a:latin typeface="Lato"/>
                <a:ea typeface="Lato"/>
                <a:cs typeface="Lato"/>
                <a:sym typeface="Lato"/>
              </a:rPr>
              <a:t> - Course &amp; Program Data Guide</a:t>
            </a:r>
            <a:endParaRPr sz="1800" b="1" dirty="0">
              <a:latin typeface="Lato"/>
              <a:ea typeface="Lato"/>
              <a:cs typeface="Lato"/>
              <a:sym typeface="Lato"/>
            </a:endParaRPr>
          </a:p>
        </p:txBody>
      </p:sp>
      <p:sp>
        <p:nvSpPr>
          <p:cNvPr id="195" name="Google Shape;195;g2100705688d_1_5"/>
          <p:cNvSpPr txBox="1"/>
          <p:nvPr/>
        </p:nvSpPr>
        <p:spPr>
          <a:xfrm>
            <a:off x="399900" y="2571750"/>
            <a:ext cx="8344200" cy="1908184"/>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b="0" i="0" u="none" strike="noStrike" cap="none" dirty="0">
                <a:solidFill>
                  <a:srgbClr val="000000"/>
                </a:solidFill>
                <a:latin typeface="Lato"/>
                <a:ea typeface="Lato"/>
                <a:cs typeface="Lato"/>
                <a:sym typeface="Lato"/>
              </a:rPr>
              <a:t>Please reach out if you have questions</a:t>
            </a:r>
            <a:r>
              <a:rPr lang="en-US" dirty="0">
                <a:latin typeface="Lato"/>
                <a:ea typeface="Lato"/>
                <a:cs typeface="Lato"/>
                <a:sym typeface="Lato"/>
              </a:rPr>
              <a:t>!</a:t>
            </a:r>
            <a:endParaRPr b="0"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b="0" i="0" u="none" strike="noStrike" cap="none" dirty="0">
                <a:solidFill>
                  <a:srgbClr val="000000"/>
                </a:solidFill>
                <a:latin typeface="Lato"/>
                <a:ea typeface="Lato"/>
                <a:cs typeface="Lato"/>
                <a:sym typeface="Lato"/>
              </a:rPr>
              <a:t>Jessica Sloan, CTE Data Consultant,  </a:t>
            </a:r>
            <a:r>
              <a:rPr lang="en-US" b="0" i="0" u="sng" strike="noStrike" cap="none" dirty="0">
                <a:solidFill>
                  <a:schemeClr val="hlink"/>
                </a:solidFill>
                <a:latin typeface="Lato"/>
                <a:ea typeface="Lato"/>
                <a:cs typeface="Lato"/>
                <a:sym typeface="Lato"/>
                <a:hlinkClick r:id="rId6"/>
              </a:rPr>
              <a:t>jessica.sloan@dpi.wi.gov</a:t>
            </a:r>
            <a:endParaRPr dirty="0">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dirty="0">
                <a:latin typeface="Lato"/>
                <a:ea typeface="Lato"/>
                <a:cs typeface="Lato"/>
                <a:sym typeface="Lato"/>
              </a:rPr>
              <a:t>Mark Schwingle, Gifted and Talented Teaching and Learning Consultant, </a:t>
            </a:r>
            <a:r>
              <a:rPr lang="en-US" u="sng" dirty="0">
                <a:solidFill>
                  <a:schemeClr val="hlink"/>
                </a:solidFill>
                <a:latin typeface="Lato"/>
                <a:ea typeface="Lato"/>
                <a:cs typeface="Lato"/>
                <a:sym typeface="Lato"/>
                <a:hlinkClick r:id="rId7"/>
              </a:rPr>
              <a:t>mark.schwingle@dpi.wi.gov</a:t>
            </a:r>
            <a:r>
              <a:rPr lang="en-US" dirty="0">
                <a:latin typeface="Lato"/>
                <a:ea typeface="Lato"/>
                <a:cs typeface="Lato"/>
                <a:sym typeface="Lato"/>
              </a:rPr>
              <a:t>  </a:t>
            </a:r>
            <a:endParaRPr dirty="0">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dirty="0">
                <a:latin typeface="Lato"/>
                <a:ea typeface="Lato"/>
                <a:cs typeface="Lato"/>
                <a:sym typeface="Lato"/>
              </a:rPr>
              <a:t>Chris Gleason, Arts and Creativity Teaching and Learning Consultant, </a:t>
            </a:r>
            <a:r>
              <a:rPr lang="en-US" u="sng" dirty="0">
                <a:solidFill>
                  <a:schemeClr val="hlink"/>
                </a:solidFill>
                <a:latin typeface="Lato"/>
                <a:ea typeface="Lato"/>
                <a:cs typeface="Lato"/>
                <a:sym typeface="Lato"/>
                <a:hlinkClick r:id="rId8"/>
              </a:rPr>
              <a:t>chris.gleason@dpi.wi.gov</a:t>
            </a:r>
            <a:r>
              <a:rPr lang="en-US" dirty="0">
                <a:latin typeface="Lato"/>
                <a:ea typeface="Lato"/>
                <a:cs typeface="Lato"/>
                <a:sym typeface="Lato"/>
              </a:rPr>
              <a:t> </a:t>
            </a:r>
            <a:endParaRPr dirty="0">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u="sng" dirty="0">
                <a:solidFill>
                  <a:schemeClr val="hlink"/>
                </a:solidFill>
                <a:latin typeface="Lato"/>
                <a:ea typeface="Lato"/>
                <a:cs typeface="Lato"/>
                <a:sym typeface="Lato"/>
                <a:hlinkClick r:id="rId9"/>
              </a:rPr>
              <a:t>reportcardhelp@dpi.wi.gov</a:t>
            </a:r>
            <a:r>
              <a:rPr lang="en-US" dirty="0">
                <a:latin typeface="Lato"/>
                <a:ea typeface="Lato"/>
                <a:cs typeface="Lato"/>
                <a:sym typeface="Lato"/>
              </a:rPr>
              <a:t> for questions specific to School and District Report Cards</a:t>
            </a:r>
            <a:br>
              <a:rPr lang="en-US" dirty="0">
                <a:latin typeface="Lato"/>
                <a:ea typeface="Lato"/>
                <a:cs typeface="Lato"/>
                <a:sym typeface="Lato"/>
              </a:rPr>
            </a:br>
            <a:endParaRPr dirty="0">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b="0" i="0" u="sng" strike="noStrike" cap="none" dirty="0">
                <a:solidFill>
                  <a:schemeClr val="hlink"/>
                </a:solidFill>
                <a:latin typeface="Lato"/>
                <a:ea typeface="Lato"/>
                <a:cs typeface="Lato"/>
                <a:sym typeface="Lato"/>
                <a:hlinkClick r:id="rId10"/>
              </a:rPr>
              <a:t>DPI Help Ticket</a:t>
            </a:r>
            <a:r>
              <a:rPr lang="en-US" dirty="0">
                <a:latin typeface="Lato"/>
                <a:ea typeface="Lato"/>
                <a:cs typeface="Lato"/>
                <a:sym typeface="Lato"/>
              </a:rPr>
              <a:t> for questions about WISE data submission and troubleshooting</a:t>
            </a:r>
            <a:endParaRPr b="0"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endParaRPr lang="en-US" sz="3200" dirty="0"/>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Agenda</a:t>
            </a:r>
            <a:endParaRPr/>
          </a:p>
        </p:txBody>
      </p:sp>
      <p:sp>
        <p:nvSpPr>
          <p:cNvPr id="48" name="Google Shape;48;p8"/>
          <p:cNvSpPr txBox="1"/>
          <p:nvPr/>
        </p:nvSpPr>
        <p:spPr>
          <a:xfrm>
            <a:off x="1910407" y="1177142"/>
            <a:ext cx="5247300" cy="27027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00000"/>
              </a:lnSpc>
              <a:spcBef>
                <a:spcPts val="1800"/>
              </a:spcBef>
              <a:spcAft>
                <a:spcPts val="0"/>
              </a:spcAft>
              <a:buClr>
                <a:srgbClr val="000000"/>
              </a:buClr>
              <a:buSzPts val="1800"/>
              <a:buFont typeface="Arial"/>
              <a:buChar char="•"/>
            </a:pPr>
            <a:r>
              <a:rPr lang="en-US" sz="1800" b="1" i="0" u="none" strike="noStrike" cap="none">
                <a:solidFill>
                  <a:srgbClr val="000000"/>
                </a:solidFill>
                <a:latin typeface="Lato"/>
                <a:ea typeface="Lato"/>
                <a:cs typeface="Lato"/>
                <a:sym typeface="Lato"/>
              </a:rPr>
              <a:t>Reporting</a:t>
            </a:r>
            <a:endParaRPr sz="1800" b="1" i="0" u="none" strike="noStrike" cap="none">
              <a:solidFill>
                <a:srgbClr val="000000"/>
              </a:solidFill>
              <a:latin typeface="Lato"/>
              <a:ea typeface="Lato"/>
              <a:cs typeface="Lato"/>
              <a:sym typeface="Lato"/>
            </a:endParaRPr>
          </a:p>
          <a:p>
            <a:pPr marL="164592" marR="0" lvl="0" indent="-164592" algn="l" rtl="0">
              <a:lnSpc>
                <a:spcPct val="100000"/>
              </a:lnSpc>
              <a:spcBef>
                <a:spcPts val="1800"/>
              </a:spcBef>
              <a:spcAft>
                <a:spcPts val="0"/>
              </a:spcAft>
              <a:buClr>
                <a:srgbClr val="000000"/>
              </a:buClr>
              <a:buSzPts val="1800"/>
              <a:buFont typeface="Arial"/>
              <a:buChar char="•"/>
            </a:pPr>
            <a:r>
              <a:rPr lang="en-US" sz="1800" b="1" i="0" u="sng" strike="noStrike" cap="none">
                <a:solidFill>
                  <a:schemeClr val="hlink"/>
                </a:solidFill>
                <a:latin typeface="Lato"/>
                <a:ea typeface="Lato"/>
                <a:cs typeface="Lato"/>
                <a:sym typeface="Lato"/>
                <a:hlinkClick r:id="rId4"/>
              </a:rPr>
              <a:t>Data Element</a:t>
            </a:r>
            <a:r>
              <a:rPr lang="en-US" sz="1800" b="1" i="0" u="none" strike="noStrike" cap="none">
                <a:solidFill>
                  <a:srgbClr val="000000"/>
                </a:solidFill>
                <a:latin typeface="Lato"/>
                <a:ea typeface="Lato"/>
                <a:cs typeface="Lato"/>
                <a:sym typeface="Lato"/>
              </a:rPr>
              <a:t> definitions</a:t>
            </a:r>
            <a:br>
              <a:rPr lang="en-US" sz="1800" b="1" i="0" u="none" strike="noStrike" cap="none">
                <a:solidFill>
                  <a:srgbClr val="000000"/>
                </a:solidFill>
                <a:latin typeface="Lato"/>
                <a:ea typeface="Lato"/>
                <a:cs typeface="Lato"/>
                <a:sym typeface="Lato"/>
              </a:rPr>
            </a:br>
            <a:r>
              <a:rPr lang="en-US" sz="1800" b="1" i="0" u="none" strike="noStrike" cap="none">
                <a:solidFill>
                  <a:srgbClr val="000000"/>
                </a:solidFill>
                <a:latin typeface="Lato"/>
                <a:ea typeface="Lato"/>
                <a:cs typeface="Lato"/>
                <a:sym typeface="Lato"/>
              </a:rPr>
              <a:t>	Work-Based Learning (WBL)</a:t>
            </a:r>
            <a:br>
              <a:rPr lang="en-US" sz="1800" b="1" i="0" u="none" strike="noStrike" cap="none">
                <a:solidFill>
                  <a:srgbClr val="000000"/>
                </a:solidFill>
                <a:latin typeface="Lato"/>
                <a:ea typeface="Lato"/>
                <a:cs typeface="Lato"/>
                <a:sym typeface="Lato"/>
              </a:rPr>
            </a:br>
            <a:r>
              <a:rPr lang="en-US" sz="1800" b="1" i="0" u="none" strike="noStrike" cap="none">
                <a:solidFill>
                  <a:srgbClr val="000000"/>
                </a:solidFill>
                <a:latin typeface="Lato"/>
                <a:ea typeface="Lato"/>
                <a:cs typeface="Lato"/>
                <a:sym typeface="Lato"/>
              </a:rPr>
              <a:t>	Industry-Recognized Credentials (IRC)</a:t>
            </a:r>
            <a:br>
              <a:rPr lang="en-US" sz="1800" b="1" i="0" u="none" strike="noStrike" cap="none">
                <a:solidFill>
                  <a:srgbClr val="000000"/>
                </a:solidFill>
                <a:latin typeface="Lato"/>
                <a:ea typeface="Lato"/>
                <a:cs typeface="Lato"/>
                <a:sym typeface="Lato"/>
              </a:rPr>
            </a:br>
            <a:r>
              <a:rPr lang="en-US" sz="1800" b="1" i="0" u="none" strike="noStrike" cap="none">
                <a:solidFill>
                  <a:srgbClr val="000000"/>
                </a:solidFill>
                <a:latin typeface="Lato"/>
                <a:ea typeface="Lato"/>
                <a:cs typeface="Lato"/>
                <a:sym typeface="Lato"/>
              </a:rPr>
              <a:t>	Advanced Opportunities (Adv Opp)</a:t>
            </a:r>
            <a:br>
              <a:rPr lang="en-US" sz="1800" b="1" i="0" u="none" strike="noStrike" cap="none">
                <a:solidFill>
                  <a:srgbClr val="000000"/>
                </a:solidFill>
                <a:latin typeface="Lato"/>
                <a:ea typeface="Lato"/>
                <a:cs typeface="Lato"/>
                <a:sym typeface="Lato"/>
              </a:rPr>
            </a:br>
            <a:r>
              <a:rPr lang="en-US" sz="1800" b="1" i="0" u="none" strike="noStrike" cap="none">
                <a:solidFill>
                  <a:srgbClr val="000000"/>
                </a:solidFill>
                <a:latin typeface="Lato"/>
                <a:ea typeface="Lato"/>
                <a:cs typeface="Lato"/>
                <a:sym typeface="Lato"/>
              </a:rPr>
              <a:t>	Dual Enrollment (DE)</a:t>
            </a:r>
            <a:endParaRPr sz="1800" b="1">
              <a:latin typeface="Lato"/>
              <a:ea typeface="Lato"/>
              <a:cs typeface="Lato"/>
              <a:sym typeface="Lato"/>
            </a:endParaRPr>
          </a:p>
          <a:p>
            <a:pPr marL="164592" marR="0" lvl="0" indent="-164592" algn="l" rtl="0">
              <a:lnSpc>
                <a:spcPct val="100000"/>
              </a:lnSpc>
              <a:spcBef>
                <a:spcPts val="1800"/>
              </a:spcBef>
              <a:spcAft>
                <a:spcPts val="0"/>
              </a:spcAft>
              <a:buSzPts val="1800"/>
              <a:buChar char="•"/>
            </a:pPr>
            <a:r>
              <a:rPr lang="en-US" sz="1800" b="1">
                <a:latin typeface="Lato"/>
                <a:ea typeface="Lato"/>
                <a:cs typeface="Lato"/>
                <a:sym typeface="Lato"/>
              </a:rPr>
              <a:t> </a:t>
            </a:r>
            <a:r>
              <a:rPr lang="en-US" sz="1800" b="1" u="sng">
                <a:solidFill>
                  <a:schemeClr val="hlink"/>
                </a:solidFill>
                <a:latin typeface="Lato"/>
                <a:ea typeface="Lato"/>
                <a:cs typeface="Lato"/>
                <a:sym typeface="Lato"/>
                <a:hlinkClick r:id="rId5"/>
              </a:rPr>
              <a:t>Arts and Creativity</a:t>
            </a:r>
            <a:r>
              <a:rPr lang="en-US" sz="1800" b="1">
                <a:latin typeface="Lato"/>
                <a:ea typeface="Lato"/>
                <a:cs typeface="Lato"/>
                <a:sym typeface="Lato"/>
              </a:rPr>
              <a:t> - subject areas</a:t>
            </a:r>
            <a:endParaRPr sz="1800" b="1">
              <a:latin typeface="Lato"/>
              <a:ea typeface="Lato"/>
              <a:cs typeface="Lato"/>
              <a:sym typeface="Lato"/>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2061209053a_0_1"/>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Reports</a:t>
            </a:r>
            <a:endParaRPr/>
          </a:p>
        </p:txBody>
      </p:sp>
      <p:sp>
        <p:nvSpPr>
          <p:cNvPr id="55" name="Google Shape;55;g2061209053a_0_1"/>
          <p:cNvSpPr txBox="1"/>
          <p:nvPr/>
        </p:nvSpPr>
        <p:spPr>
          <a:xfrm>
            <a:off x="453450" y="922350"/>
            <a:ext cx="8237100" cy="38595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00000"/>
              </a:lnSpc>
              <a:spcBef>
                <a:spcPts val="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Career Education Data Elements are used for:</a:t>
            </a:r>
            <a:endParaRPr sz="1600" b="1" i="0" u="none" strike="noStrike" cap="none" dirty="0">
              <a:solidFill>
                <a:srgbClr val="000000"/>
              </a:solidFill>
              <a:latin typeface="Lato"/>
              <a:ea typeface="Lato"/>
              <a:cs typeface="Lato"/>
              <a:sym typeface="Lato"/>
            </a:endParaRPr>
          </a:p>
          <a:p>
            <a:pPr marL="460375" marR="0" lvl="1" indent="-163513" algn="l" rtl="0">
              <a:lnSpc>
                <a:spcPct val="100000"/>
              </a:lnSpc>
              <a:spcBef>
                <a:spcPts val="200"/>
              </a:spcBef>
              <a:spcAft>
                <a:spcPts val="180"/>
              </a:spcAft>
              <a:buClr>
                <a:srgbClr val="000000"/>
              </a:buClr>
              <a:buSzPts val="1600"/>
              <a:buFont typeface="Arial" panose="020B0604020202020204" pitchFamily="34" charset="0"/>
              <a:buChar char="•"/>
            </a:pPr>
            <a:r>
              <a:rPr lang="en-US" sz="1600" b="1" dirty="0">
                <a:latin typeface="Lato"/>
                <a:ea typeface="Lato"/>
                <a:cs typeface="Lato"/>
                <a:sym typeface="Lato"/>
              </a:rPr>
              <a:t>School and District </a:t>
            </a:r>
            <a:r>
              <a:rPr lang="en-US" sz="1600" b="1" i="0" u="none" strike="noStrike" cap="none" dirty="0">
                <a:solidFill>
                  <a:srgbClr val="000000"/>
                </a:solidFill>
                <a:latin typeface="Lato"/>
                <a:ea typeface="Lato"/>
                <a:cs typeface="Lato"/>
                <a:sym typeface="Lato"/>
              </a:rPr>
              <a:t>Report Cards </a:t>
            </a:r>
            <a:endParaRPr sz="1600" b="1" i="0" u="none" strike="noStrike" cap="none" dirty="0">
              <a:solidFill>
                <a:srgbClr val="000000"/>
              </a:solidFill>
              <a:latin typeface="Lato"/>
              <a:ea typeface="Lato"/>
              <a:cs typeface="Lato"/>
              <a:sym typeface="Lato"/>
            </a:endParaRPr>
          </a:p>
          <a:p>
            <a:pPr marL="460375" marR="0" lvl="1" indent="-163513" algn="l" rtl="0">
              <a:lnSpc>
                <a:spcPct val="100000"/>
              </a:lnSpc>
              <a:spcBef>
                <a:spcPts val="20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Carl Perkins Accountability Reports and grant application</a:t>
            </a:r>
            <a:endParaRPr sz="1600" b="1" i="0" u="none" strike="noStrike" cap="none" dirty="0">
              <a:solidFill>
                <a:srgbClr val="000000"/>
              </a:solidFill>
              <a:latin typeface="Lato"/>
              <a:ea typeface="Lato"/>
              <a:cs typeface="Lato"/>
              <a:sym typeface="Lato"/>
            </a:endParaRPr>
          </a:p>
          <a:p>
            <a:pPr marL="460375" marR="0" lvl="1" indent="-163513" algn="l" rtl="0">
              <a:lnSpc>
                <a:spcPct val="100000"/>
              </a:lnSpc>
              <a:spcBef>
                <a:spcPts val="20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Local review - viewable in WISEdash for Districts</a:t>
            </a:r>
          </a:p>
          <a:p>
            <a:pPr marL="164592" marR="0" lvl="0" indent="-164592" algn="l" rtl="0">
              <a:lnSpc>
                <a:spcPct val="100000"/>
              </a:lnSpc>
              <a:spcBef>
                <a:spcPts val="600"/>
              </a:spcBef>
              <a:spcAft>
                <a:spcPts val="180"/>
              </a:spcAft>
              <a:buSzPts val="1600"/>
              <a:buFont typeface="Arial" panose="020B0604020202020204" pitchFamily="34" charset="0"/>
              <a:buChar char="•"/>
            </a:pPr>
            <a:r>
              <a:rPr lang="en-US" sz="1600" b="1" dirty="0">
                <a:latin typeface="Lato"/>
                <a:ea typeface="Lato"/>
                <a:cs typeface="Lato"/>
                <a:sym typeface="Lato"/>
              </a:rPr>
              <a:t>Arts and Creativity course data is used for:</a:t>
            </a:r>
            <a:endParaRPr sz="1600" b="1" dirty="0">
              <a:latin typeface="Lato"/>
              <a:ea typeface="Lato"/>
              <a:cs typeface="Lato"/>
              <a:sym typeface="Lato"/>
            </a:endParaRPr>
          </a:p>
          <a:p>
            <a:pPr marL="164592" lvl="1" indent="-164592" algn="l" rtl="0">
              <a:spcBef>
                <a:spcPts val="200"/>
              </a:spcBef>
              <a:spcAft>
                <a:spcPts val="180"/>
              </a:spcAft>
              <a:buSzPts val="1600"/>
              <a:buFont typeface="Arial" panose="020B0604020202020204" pitchFamily="34" charset="0"/>
              <a:buChar char="•"/>
            </a:pPr>
            <a:r>
              <a:rPr lang="en-US" sz="1600" b="1" dirty="0">
                <a:solidFill>
                  <a:schemeClr val="dk1"/>
                </a:solidFill>
                <a:latin typeface="Lato"/>
                <a:ea typeface="Lato"/>
                <a:cs typeface="Lato"/>
                <a:sym typeface="Lato"/>
              </a:rPr>
              <a:t>School and District Report Cards </a:t>
            </a:r>
            <a:endParaRPr sz="1600" b="1" dirty="0">
              <a:latin typeface="Lato"/>
              <a:ea typeface="Lato"/>
              <a:cs typeface="Lato"/>
              <a:sym typeface="Lato"/>
            </a:endParaRPr>
          </a:p>
          <a:p>
            <a:pPr marL="164592" marR="0" lvl="1" indent="-164592" algn="l" rtl="0">
              <a:lnSpc>
                <a:spcPct val="100000"/>
              </a:lnSpc>
              <a:spcBef>
                <a:spcPts val="200"/>
              </a:spcBef>
              <a:spcAft>
                <a:spcPts val="180"/>
              </a:spcAft>
              <a:buSzPts val="1600"/>
              <a:buFont typeface="Arial" panose="020B0604020202020204" pitchFamily="34" charset="0"/>
              <a:buChar char="•"/>
            </a:pPr>
            <a:r>
              <a:rPr lang="en-US" sz="1600" b="1" dirty="0">
                <a:latin typeface="Lato"/>
                <a:ea typeface="Lato"/>
                <a:cs typeface="Lato"/>
                <a:sym typeface="Lato"/>
              </a:rPr>
              <a:t>Wisconsin Arts Education Data Project</a:t>
            </a:r>
            <a:endParaRPr sz="1600" b="1" dirty="0">
              <a:latin typeface="Lato"/>
              <a:ea typeface="Lato"/>
              <a:cs typeface="Lato"/>
              <a:sym typeface="Lato"/>
            </a:endParaRPr>
          </a:p>
          <a:p>
            <a:pPr marL="164592" marR="0" lvl="0" indent="-164592" algn="l" rtl="0">
              <a:lnSpc>
                <a:spcPct val="100000"/>
              </a:lnSpc>
              <a:spcBef>
                <a:spcPts val="60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Data points are recorded in the student </a:t>
            </a:r>
            <a:r>
              <a:rPr lang="en-US" sz="1600" b="1" dirty="0">
                <a:latin typeface="Lato"/>
                <a:ea typeface="Lato"/>
                <a:cs typeface="Lato"/>
                <a:sym typeface="Lato"/>
              </a:rPr>
              <a:t>i</a:t>
            </a:r>
            <a:r>
              <a:rPr lang="en-US" sz="1600" b="1" i="0" u="none" strike="noStrike" cap="none" dirty="0">
                <a:solidFill>
                  <a:srgbClr val="000000"/>
                </a:solidFill>
                <a:latin typeface="Lato"/>
                <a:ea typeface="Lato"/>
                <a:cs typeface="Lato"/>
                <a:sym typeface="Lato"/>
              </a:rPr>
              <a:t>nformation </a:t>
            </a:r>
            <a:r>
              <a:rPr lang="en-US" sz="1600" b="1" dirty="0">
                <a:latin typeface="Lato"/>
                <a:ea typeface="Lato"/>
                <a:cs typeface="Lato"/>
                <a:sym typeface="Lato"/>
              </a:rPr>
              <a:t>s</a:t>
            </a:r>
            <a:r>
              <a:rPr lang="en-US" sz="1600" b="1" i="0" u="none" strike="noStrike" cap="none" dirty="0">
                <a:solidFill>
                  <a:srgbClr val="000000"/>
                </a:solidFill>
                <a:latin typeface="Lato"/>
                <a:ea typeface="Lato"/>
                <a:cs typeface="Lato"/>
                <a:sym typeface="Lato"/>
              </a:rPr>
              <a:t>ystem (SIS)</a:t>
            </a:r>
            <a:endParaRPr sz="1600" b="1" i="0" u="none" strike="noStrike" cap="none" dirty="0">
              <a:solidFill>
                <a:srgbClr val="000000"/>
              </a:solidFill>
              <a:latin typeface="Lato"/>
              <a:ea typeface="Lato"/>
              <a:cs typeface="Lato"/>
              <a:sym typeface="Lato"/>
            </a:endParaRPr>
          </a:p>
          <a:p>
            <a:pPr marL="164592" marR="0" lvl="0" indent="-164592" algn="l" rtl="0">
              <a:lnSpc>
                <a:spcPct val="100000"/>
              </a:lnSpc>
              <a:spcBef>
                <a:spcPts val="60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WBL, IRC, </a:t>
            </a:r>
            <a:r>
              <a:rPr lang="en-US" sz="1600" b="1" dirty="0">
                <a:latin typeface="Lato"/>
                <a:ea typeface="Lato"/>
                <a:cs typeface="Lato"/>
                <a:sym typeface="Lato"/>
              </a:rPr>
              <a:t>AP, IB</a:t>
            </a:r>
            <a:r>
              <a:rPr lang="en-US" sz="1600" b="1" i="0" u="none" strike="noStrike" cap="none" dirty="0">
                <a:solidFill>
                  <a:srgbClr val="000000"/>
                </a:solidFill>
                <a:latin typeface="Lato"/>
                <a:ea typeface="Lato"/>
                <a:cs typeface="Lato"/>
                <a:sym typeface="Lato"/>
              </a:rPr>
              <a:t>, DE, the Arts are associated with courses</a:t>
            </a:r>
            <a:endParaRPr sz="1600" b="1" i="0" u="none" strike="noStrike" cap="none" dirty="0">
              <a:solidFill>
                <a:srgbClr val="000000"/>
              </a:solidFill>
              <a:latin typeface="Lato"/>
              <a:ea typeface="Lato"/>
              <a:cs typeface="Lato"/>
              <a:sym typeface="Lato"/>
            </a:endParaRPr>
          </a:p>
          <a:p>
            <a:pPr marL="164592" marR="0" lvl="0" indent="-164592" algn="l" rtl="0">
              <a:lnSpc>
                <a:spcPct val="100000"/>
              </a:lnSpc>
              <a:spcBef>
                <a:spcPts val="60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Recorded in the course setup</a:t>
            </a:r>
            <a:endParaRPr sz="1600" b="1" i="0" u="none" strike="noStrike" cap="none" dirty="0">
              <a:solidFill>
                <a:srgbClr val="000000"/>
              </a:solidFill>
              <a:latin typeface="Lato"/>
              <a:ea typeface="Lato"/>
              <a:cs typeface="Lato"/>
              <a:sym typeface="Lato"/>
            </a:endParaRPr>
          </a:p>
          <a:p>
            <a:pPr marL="164592" marR="0" lvl="0" indent="-164592" algn="l" rtl="0">
              <a:lnSpc>
                <a:spcPct val="100000"/>
              </a:lnSpc>
              <a:spcBef>
                <a:spcPts val="60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Flows to DPI through WISE, usually each night</a:t>
            </a:r>
            <a:endParaRPr sz="1600" b="1" i="0" u="none" strike="noStrike" cap="none" dirty="0">
              <a:solidFill>
                <a:srgbClr val="000000"/>
              </a:solidFill>
              <a:latin typeface="Lato"/>
              <a:ea typeface="Lato"/>
              <a:cs typeface="Lato"/>
              <a:sym typeface="Lato"/>
            </a:endParaRPr>
          </a:p>
          <a:p>
            <a:pPr marL="164592" marR="0" lvl="0" indent="-164592" algn="l" rtl="0">
              <a:lnSpc>
                <a:spcPct val="100000"/>
              </a:lnSpc>
              <a:spcBef>
                <a:spcPts val="600"/>
              </a:spcBef>
              <a:spcAft>
                <a:spcPts val="180"/>
              </a:spcAft>
              <a:buClr>
                <a:srgbClr val="000000"/>
              </a:buClr>
              <a:buSzPts val="1600"/>
              <a:buFont typeface="Arial" panose="020B0604020202020204" pitchFamily="34" charset="0"/>
              <a:buChar char="•"/>
            </a:pPr>
            <a:r>
              <a:rPr lang="en-US" sz="1600" b="1" i="0" u="none" strike="noStrike" cap="none" dirty="0">
                <a:solidFill>
                  <a:srgbClr val="000000"/>
                </a:solidFill>
                <a:latin typeface="Lato"/>
                <a:ea typeface="Lato"/>
                <a:cs typeface="Lato"/>
                <a:sym typeface="Lato"/>
              </a:rPr>
              <a:t>Learn from your SIS how to resync data if it needs to be changed</a:t>
            </a:r>
            <a:endParaRPr sz="16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2061209053a_0_109"/>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CTE Data Team</a:t>
            </a:r>
            <a:endParaRPr/>
          </a:p>
        </p:txBody>
      </p:sp>
      <p:sp>
        <p:nvSpPr>
          <p:cNvPr id="62" name="Google Shape;62;g2061209053a_0_109"/>
          <p:cNvSpPr txBox="1"/>
          <p:nvPr/>
        </p:nvSpPr>
        <p:spPr>
          <a:xfrm>
            <a:off x="457200" y="996125"/>
            <a:ext cx="8237220" cy="32970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10000"/>
              </a:lnSpc>
              <a:spcBef>
                <a:spcPts val="0"/>
              </a:spcBef>
              <a:spcAft>
                <a:spcPts val="180"/>
              </a:spcAft>
              <a:buClr>
                <a:srgbClr val="000000"/>
              </a:buClr>
              <a:buSzPct val="100000"/>
              <a:buFont typeface="Arial"/>
              <a:buChar char="•"/>
            </a:pPr>
            <a:r>
              <a:rPr lang="en-US" sz="1800" b="1" u="none" strike="noStrike" cap="none" dirty="0">
                <a:solidFill>
                  <a:srgbClr val="000000"/>
                </a:solidFill>
                <a:latin typeface="Lato"/>
                <a:ea typeface="Lato"/>
                <a:cs typeface="Lato"/>
                <a:sym typeface="Lato"/>
              </a:rPr>
              <a:t>Create a Data Team to record these data elements for each </a:t>
            </a:r>
            <a:r>
              <a:rPr lang="en-US" sz="1800" b="1" dirty="0">
                <a:latin typeface="Lato"/>
                <a:ea typeface="Lato"/>
                <a:cs typeface="Lato"/>
                <a:sym typeface="Lato"/>
              </a:rPr>
              <a:t>c</a:t>
            </a:r>
            <a:r>
              <a:rPr lang="en-US" sz="1800" b="1" u="none" strike="noStrike" cap="none" dirty="0">
                <a:solidFill>
                  <a:srgbClr val="000000"/>
                </a:solidFill>
                <a:latin typeface="Lato"/>
                <a:ea typeface="Lato"/>
                <a:cs typeface="Lato"/>
                <a:sym typeface="Lato"/>
              </a:rPr>
              <a:t>ourse.</a:t>
            </a:r>
            <a:endParaRPr sz="1800" b="1" u="none" strike="noStrike" cap="none" dirty="0">
              <a:solidFill>
                <a:srgbClr val="000000"/>
              </a:solidFill>
              <a:latin typeface="Lato"/>
              <a:ea typeface="Lato"/>
              <a:cs typeface="Lato"/>
              <a:sym typeface="Lato"/>
            </a:endParaRPr>
          </a:p>
          <a:p>
            <a:pPr marL="164592" marR="0" lvl="0" indent="-164592" algn="l" rtl="0">
              <a:lnSpc>
                <a:spcPct val="110000"/>
              </a:lnSpc>
              <a:spcBef>
                <a:spcPts val="600"/>
              </a:spcBef>
              <a:spcAft>
                <a:spcPts val="180"/>
              </a:spcAft>
              <a:buClr>
                <a:srgbClr val="000000"/>
              </a:buClr>
              <a:buSzPct val="100000"/>
              <a:buFont typeface="Arial"/>
              <a:buChar char="•"/>
            </a:pPr>
            <a:r>
              <a:rPr lang="en-US" sz="1800" b="1" u="none" strike="noStrike" cap="none" dirty="0">
                <a:solidFill>
                  <a:srgbClr val="000000"/>
                </a:solidFill>
                <a:latin typeface="Lato"/>
                <a:ea typeface="Lato"/>
                <a:cs typeface="Lato"/>
                <a:sym typeface="Lato"/>
              </a:rPr>
              <a:t>Use the </a:t>
            </a:r>
            <a:r>
              <a:rPr lang="en-US" sz="1800" b="1" u="sng" strike="noStrike" cap="none"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Roster Work Plan</a:t>
            </a:r>
            <a:r>
              <a:rPr lang="en-US" sz="1800" b="1" u="none" strike="noStrike" cap="none" dirty="0">
                <a:solidFill>
                  <a:srgbClr val="000000"/>
                </a:solidFill>
                <a:latin typeface="Lato"/>
                <a:ea typeface="Lato"/>
                <a:cs typeface="Lato"/>
                <a:sym typeface="Lato"/>
              </a:rPr>
              <a:t> to write down each data element, for each course.</a:t>
            </a:r>
            <a:endParaRPr sz="1800" b="1" u="none" strike="noStrike" cap="none" dirty="0">
              <a:solidFill>
                <a:srgbClr val="000000"/>
              </a:solidFill>
              <a:latin typeface="Lato"/>
              <a:ea typeface="Lato"/>
              <a:cs typeface="Lato"/>
              <a:sym typeface="Lato"/>
            </a:endParaRPr>
          </a:p>
          <a:p>
            <a:pPr marL="164592" marR="0" lvl="0" indent="-164592" algn="l" rtl="0">
              <a:lnSpc>
                <a:spcPct val="110000"/>
              </a:lnSpc>
              <a:spcBef>
                <a:spcPts val="600"/>
              </a:spcBef>
              <a:spcAft>
                <a:spcPts val="180"/>
              </a:spcAft>
              <a:buClr>
                <a:srgbClr val="000000"/>
              </a:buClr>
              <a:buSzPct val="100000"/>
              <a:buFont typeface="Arial"/>
              <a:buChar char="•"/>
            </a:pPr>
            <a:r>
              <a:rPr lang="en-US" sz="1800" b="1" u="none" strike="noStrike" cap="none" dirty="0">
                <a:solidFill>
                  <a:srgbClr val="000000"/>
                </a:solidFill>
                <a:latin typeface="Lato"/>
                <a:ea typeface="Lato"/>
                <a:cs typeface="Lato"/>
                <a:sym typeface="Lato"/>
              </a:rPr>
              <a:t>Identify who creates/edits courses for your school. </a:t>
            </a:r>
            <a:endParaRPr sz="1800" b="1" u="none" strike="noStrike" cap="none" dirty="0">
              <a:solidFill>
                <a:srgbClr val="000000"/>
              </a:solidFill>
              <a:latin typeface="Lato"/>
              <a:ea typeface="Lato"/>
              <a:cs typeface="Lato"/>
              <a:sym typeface="Lato"/>
            </a:endParaRPr>
          </a:p>
          <a:p>
            <a:pPr marL="164592" marR="0" lvl="0" indent="-164592" algn="l" rtl="0">
              <a:lnSpc>
                <a:spcPct val="110000"/>
              </a:lnSpc>
              <a:spcBef>
                <a:spcPts val="600"/>
              </a:spcBef>
              <a:spcAft>
                <a:spcPts val="180"/>
              </a:spcAft>
              <a:buClr>
                <a:srgbClr val="000000"/>
              </a:buClr>
              <a:buSzPct val="100000"/>
              <a:buFont typeface="Arial"/>
              <a:buChar char="•"/>
            </a:pPr>
            <a:r>
              <a:rPr lang="en-US" sz="1800" b="1" u="none" strike="noStrike" cap="none" dirty="0">
                <a:solidFill>
                  <a:srgbClr val="000000"/>
                </a:solidFill>
                <a:latin typeface="Lato"/>
                <a:ea typeface="Lato"/>
                <a:cs typeface="Lato"/>
                <a:sym typeface="Lato"/>
              </a:rPr>
              <a:t>Editing courses is usually done when the course master is being made for scheduling each year (December-</a:t>
            </a:r>
            <a:r>
              <a:rPr lang="en-US" sz="1800" b="1" u="none" strike="noStrike" cap="none" dirty="0" err="1">
                <a:solidFill>
                  <a:srgbClr val="000000"/>
                </a:solidFill>
                <a:latin typeface="Lato"/>
                <a:ea typeface="Lato"/>
                <a:cs typeface="Lato"/>
                <a:sym typeface="Lato"/>
              </a:rPr>
              <a:t>ish</a:t>
            </a:r>
            <a:r>
              <a:rPr lang="en-US" sz="1800" b="1" u="none" strike="noStrike" cap="none" dirty="0">
                <a:solidFill>
                  <a:srgbClr val="000000"/>
                </a:solidFill>
                <a:latin typeface="Lato"/>
                <a:ea typeface="Lato"/>
                <a:cs typeface="Lato"/>
                <a:sym typeface="Lato"/>
              </a:rPr>
              <a:t>).</a:t>
            </a:r>
            <a:endParaRPr sz="1800" b="1" u="none" strike="noStrike" cap="none" dirty="0">
              <a:solidFill>
                <a:srgbClr val="000000"/>
              </a:solidFill>
              <a:latin typeface="Lato"/>
              <a:ea typeface="Lato"/>
              <a:cs typeface="Lato"/>
              <a:sym typeface="Lato"/>
            </a:endParaRPr>
          </a:p>
          <a:p>
            <a:pPr marL="164592" marR="0" lvl="0" indent="-164592" algn="l" rtl="0">
              <a:lnSpc>
                <a:spcPct val="110000"/>
              </a:lnSpc>
              <a:spcBef>
                <a:spcPts val="600"/>
              </a:spcBef>
              <a:spcAft>
                <a:spcPts val="180"/>
              </a:spcAft>
              <a:buClr>
                <a:srgbClr val="000000"/>
              </a:buClr>
              <a:buSzPct val="100000"/>
              <a:buFont typeface="Arial"/>
              <a:buChar char="•"/>
            </a:pPr>
            <a:r>
              <a:rPr lang="en-US" sz="1800" b="1" dirty="0">
                <a:latin typeface="Lato"/>
                <a:ea typeface="Lato"/>
                <a:cs typeface="Lato"/>
                <a:sym typeface="Lato"/>
              </a:rPr>
              <a:t>Roster </a:t>
            </a:r>
            <a:r>
              <a:rPr lang="en-US" sz="1800" b="1" i="0" u="none" strike="noStrike" cap="none" dirty="0">
                <a:solidFill>
                  <a:srgbClr val="000000"/>
                </a:solidFill>
                <a:latin typeface="Lato"/>
                <a:ea typeface="Lato"/>
                <a:cs typeface="Lato"/>
                <a:sym typeface="Lato"/>
              </a:rPr>
              <a:t>data is recorded at DPI on the December SNAPSHOT.</a:t>
            </a:r>
            <a:endParaRPr sz="1800" b="1" i="0" u="none" strike="noStrike" cap="none" dirty="0">
              <a:solidFill>
                <a:srgbClr val="000000"/>
              </a:solidFill>
              <a:latin typeface="Lato"/>
              <a:ea typeface="Lato"/>
              <a:cs typeface="Lato"/>
              <a:sym typeface="Lato"/>
            </a:endParaRPr>
          </a:p>
          <a:p>
            <a:pPr marL="342900" marR="0" lvl="0" indent="-304800" algn="l" rtl="0">
              <a:lnSpc>
                <a:spcPct val="150000"/>
              </a:lnSpc>
              <a:spcBef>
                <a:spcPts val="600"/>
              </a:spcBef>
              <a:spcAft>
                <a:spcPts val="0"/>
              </a:spcAft>
              <a:buClr>
                <a:srgbClr val="000000"/>
              </a:buClr>
              <a:buSzPct val="100000"/>
              <a:buFont typeface="Arial"/>
              <a:buNone/>
            </a:pPr>
            <a:endParaRPr sz="24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g2061209053a_0_7"/>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Reporting</a:t>
            </a:r>
            <a:endParaRPr dirty="0"/>
          </a:p>
        </p:txBody>
      </p:sp>
      <p:sp>
        <p:nvSpPr>
          <p:cNvPr id="70" name="Google Shape;70;g2061209053a_0_7"/>
          <p:cNvSpPr txBox="1"/>
          <p:nvPr/>
        </p:nvSpPr>
        <p:spPr>
          <a:xfrm>
            <a:off x="340375" y="922200"/>
            <a:ext cx="307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Lato"/>
                <a:ea typeface="Lato"/>
                <a:cs typeface="Lato"/>
                <a:sym typeface="Lato"/>
                <a:hlinkClick r:id="rId4"/>
              </a:rPr>
              <a:t>Roster Work Plan</a:t>
            </a:r>
            <a:endParaRPr sz="1400" b="1" i="0" u="none" strike="noStrike" cap="none">
              <a:solidFill>
                <a:srgbClr val="000000"/>
              </a:solidFill>
              <a:latin typeface="Lato"/>
              <a:ea typeface="Lato"/>
              <a:cs typeface="Lato"/>
              <a:sym typeface="Lato"/>
            </a:endParaRPr>
          </a:p>
        </p:txBody>
      </p:sp>
      <p:pic>
        <p:nvPicPr>
          <p:cNvPr id="68" name="Google Shape;68;g2061209053a_0_7" descr="Screenshot of a section of the Roster Work Plan linked on slide 5."/>
          <p:cNvPicPr preferRelativeResize="0"/>
          <p:nvPr/>
        </p:nvPicPr>
        <p:blipFill>
          <a:blip r:embed="rId5">
            <a:alphaModFix/>
          </a:blip>
          <a:stretch>
            <a:fillRect/>
          </a:stretch>
        </p:blipFill>
        <p:spPr>
          <a:xfrm>
            <a:off x="0" y="1322402"/>
            <a:ext cx="9144001" cy="2263247"/>
          </a:xfrm>
          <a:prstGeom prst="rect">
            <a:avLst/>
          </a:prstGeom>
          <a:noFill/>
          <a:ln>
            <a:noFill/>
          </a:ln>
        </p:spPr>
      </p:pic>
      <p:pic>
        <p:nvPicPr>
          <p:cNvPr id="71" name="Google Shape;71;g2061209053a_0_7" descr="Screenshot of the Courses Export from WISEdata Portal displaying columns A through M. Column J is highlighted as the Arts Category."/>
          <p:cNvPicPr preferRelativeResize="0"/>
          <p:nvPr/>
        </p:nvPicPr>
        <p:blipFill>
          <a:blip r:embed="rId6">
            <a:alphaModFix/>
          </a:blip>
          <a:stretch>
            <a:fillRect/>
          </a:stretch>
        </p:blipFill>
        <p:spPr>
          <a:xfrm>
            <a:off x="152400" y="3762675"/>
            <a:ext cx="8839200" cy="759545"/>
          </a:xfrm>
          <a:prstGeom prst="rect">
            <a:avLst/>
          </a:prstGeom>
          <a:noFill/>
          <a:ln>
            <a:noFill/>
          </a:ln>
        </p:spPr>
      </p:pic>
      <p:sp>
        <p:nvSpPr>
          <p:cNvPr id="72" name="Google Shape;72;g2061209053a_0_7">
            <a:extLst>
              <a:ext uri="{C183D7F6-B498-43B3-948B-1728B52AA6E4}">
                <adec:decorative xmlns:adec="http://schemas.microsoft.com/office/drawing/2017/decorative" val="1"/>
              </a:ext>
            </a:extLst>
          </p:cNvPr>
          <p:cNvSpPr/>
          <p:nvPr/>
        </p:nvSpPr>
        <p:spPr>
          <a:xfrm>
            <a:off x="5085900" y="1322425"/>
            <a:ext cx="4058100" cy="2263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g2061209053a_0_7">
            <a:extLst>
              <a:ext uri="{C183D7F6-B498-43B3-948B-1728B52AA6E4}">
                <adec:decorative xmlns:adec="http://schemas.microsoft.com/office/drawing/2017/decorative" val="1"/>
              </a:ext>
            </a:extLst>
          </p:cNvPr>
          <p:cNvSpPr/>
          <p:nvPr/>
        </p:nvSpPr>
        <p:spPr>
          <a:xfrm>
            <a:off x="2855375" y="1322425"/>
            <a:ext cx="872400" cy="2263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g2061209053a_0_7">
            <a:extLst>
              <a:ext uri="{C183D7F6-B498-43B3-948B-1728B52AA6E4}">
                <adec:decorative xmlns:adec="http://schemas.microsoft.com/office/drawing/2017/decorative" val="1"/>
              </a:ext>
            </a:extLst>
          </p:cNvPr>
          <p:cNvSpPr/>
          <p:nvPr/>
        </p:nvSpPr>
        <p:spPr>
          <a:xfrm>
            <a:off x="1659150" y="1322425"/>
            <a:ext cx="872400" cy="2263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061209053a_0_36"/>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Data Element Definition</a:t>
            </a:r>
            <a:endParaRPr/>
          </a:p>
        </p:txBody>
      </p:sp>
      <p:sp>
        <p:nvSpPr>
          <p:cNvPr id="81" name="Google Shape;81;g2061209053a_0_36"/>
          <p:cNvSpPr txBox="1">
            <a:spLocks noGrp="1"/>
          </p:cNvSpPr>
          <p:nvPr>
            <p:ph type="body" idx="4294967295"/>
          </p:nvPr>
        </p:nvSpPr>
        <p:spPr>
          <a:xfrm>
            <a:off x="460799" y="1074763"/>
            <a:ext cx="4354801" cy="3748697"/>
          </a:xfrm>
          <a:prstGeom prst="rect">
            <a:avLst/>
          </a:prstGeom>
          <a:no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180"/>
              </a:spcAft>
              <a:buSzPct val="100000"/>
              <a:buChar char="•"/>
            </a:pPr>
            <a:r>
              <a:rPr lang="en-US" sz="1500" u="sng" dirty="0">
                <a:solidFill>
                  <a:schemeClr val="hlink"/>
                </a:solidFill>
                <a:hlinkClick r:id="rId4"/>
              </a:rPr>
              <a:t>Career Education Data Reporting</a:t>
            </a:r>
            <a:r>
              <a:rPr lang="en-US" sz="1500" dirty="0"/>
              <a:t> - graphic</a:t>
            </a:r>
            <a:endParaRPr sz="1500" dirty="0"/>
          </a:p>
          <a:p>
            <a:pPr marL="164592" lvl="0" indent="-164592" algn="l" rtl="0">
              <a:lnSpc>
                <a:spcPct val="100000"/>
              </a:lnSpc>
              <a:spcBef>
                <a:spcPts val="0"/>
              </a:spcBef>
              <a:spcAft>
                <a:spcPts val="180"/>
              </a:spcAft>
              <a:buSzPct val="100000"/>
              <a:buChar char="•"/>
            </a:pPr>
            <a:r>
              <a:rPr lang="en-US" sz="1500" u="sng" dirty="0">
                <a:solidFill>
                  <a:schemeClr val="hlink"/>
                </a:solidFill>
                <a:hlinkClick r:id="rId5"/>
              </a:rPr>
              <a:t>Career Education Data Reporting</a:t>
            </a:r>
            <a:r>
              <a:rPr lang="en-US" sz="1500" dirty="0"/>
              <a:t> </a:t>
            </a:r>
            <a:endParaRPr sz="1500" dirty="0"/>
          </a:p>
          <a:p>
            <a:pPr marL="164592" lvl="0" indent="-164592" algn="l" rtl="0">
              <a:lnSpc>
                <a:spcPct val="100000"/>
              </a:lnSpc>
              <a:spcBef>
                <a:spcPts val="0"/>
              </a:spcBef>
              <a:spcAft>
                <a:spcPts val="180"/>
              </a:spcAft>
              <a:buSzPct val="100000"/>
              <a:buChar char="•"/>
            </a:pPr>
            <a:r>
              <a:rPr lang="en-US" sz="1500" u="sng" dirty="0">
                <a:solidFill>
                  <a:schemeClr val="hlink"/>
                </a:solidFill>
                <a:hlinkClick r:id="rId6"/>
              </a:rPr>
              <a:t>Certified Career Education</a:t>
            </a:r>
            <a:r>
              <a:rPr lang="en-US" sz="1500" dirty="0">
                <a:solidFill>
                  <a:srgbClr val="292F33"/>
                </a:solidFill>
              </a:rPr>
              <a:t> - courses or programs that have an outside organization guiding the curriculum, specific list</a:t>
            </a:r>
            <a:endParaRPr sz="1500" dirty="0">
              <a:solidFill>
                <a:srgbClr val="292F33"/>
              </a:solidFill>
            </a:endParaRPr>
          </a:p>
          <a:p>
            <a:pPr marL="164592" lvl="0" indent="-164592" algn="l" rtl="0">
              <a:lnSpc>
                <a:spcPct val="100000"/>
              </a:lnSpc>
              <a:spcBef>
                <a:spcPts val="0"/>
              </a:spcBef>
              <a:spcAft>
                <a:spcPts val="180"/>
              </a:spcAft>
              <a:buSzPct val="100000"/>
              <a:buChar char="•"/>
            </a:pPr>
            <a:r>
              <a:rPr lang="en-US" sz="1500" dirty="0">
                <a:solidFill>
                  <a:srgbClr val="292F33"/>
                </a:solidFill>
              </a:rPr>
              <a:t>Non-Certified Career Education - local control of curriculum, specific list</a:t>
            </a:r>
            <a:endParaRPr sz="1500" dirty="0">
              <a:solidFill>
                <a:srgbClr val="292F33"/>
              </a:solidFill>
            </a:endParaRPr>
          </a:p>
          <a:p>
            <a:pPr marL="164592" lvl="0" indent="-164592" algn="l" rtl="0">
              <a:lnSpc>
                <a:spcPct val="100000"/>
              </a:lnSpc>
              <a:spcBef>
                <a:spcPts val="0"/>
              </a:spcBef>
              <a:spcAft>
                <a:spcPts val="180"/>
              </a:spcAft>
              <a:buSzPct val="100000"/>
              <a:buChar char="•"/>
            </a:pPr>
            <a:r>
              <a:rPr lang="en-US" sz="1500" u="sng" dirty="0">
                <a:solidFill>
                  <a:schemeClr val="hlink"/>
                </a:solidFill>
                <a:hlinkClick r:id="rId7"/>
              </a:rPr>
              <a:t>Work-Based Learning</a:t>
            </a:r>
            <a:r>
              <a:rPr lang="en-US" sz="1500" dirty="0">
                <a:solidFill>
                  <a:srgbClr val="292F33"/>
                </a:solidFill>
              </a:rPr>
              <a:t> - 6 criteria</a:t>
            </a:r>
            <a:endParaRPr sz="1500" dirty="0">
              <a:solidFill>
                <a:srgbClr val="292F33"/>
              </a:solidFill>
            </a:endParaRPr>
          </a:p>
          <a:p>
            <a:pPr marL="164592" lvl="0" indent="-164592" algn="l" rtl="0">
              <a:lnSpc>
                <a:spcPct val="100000"/>
              </a:lnSpc>
              <a:spcBef>
                <a:spcPts val="0"/>
              </a:spcBef>
              <a:spcAft>
                <a:spcPts val="180"/>
              </a:spcAft>
              <a:buSzPct val="100000"/>
              <a:buChar char="•"/>
            </a:pPr>
            <a:r>
              <a:rPr lang="en-US" sz="1500" u="sng" dirty="0">
                <a:solidFill>
                  <a:schemeClr val="hlink"/>
                </a:solidFill>
                <a:hlinkClick r:id="rId5"/>
              </a:rPr>
              <a:t>Industry Recognized Credentials</a:t>
            </a:r>
            <a:r>
              <a:rPr lang="en-US" sz="1500" dirty="0">
                <a:solidFill>
                  <a:srgbClr val="292F33"/>
                </a:solidFill>
              </a:rPr>
              <a:t> - credentials that are earned by taking a course(s)</a:t>
            </a:r>
            <a:endParaRPr sz="1500" dirty="0">
              <a:solidFill>
                <a:srgbClr val="292F33"/>
              </a:solidFill>
            </a:endParaRPr>
          </a:p>
          <a:p>
            <a:pPr marL="164592" lvl="0" indent="-164592" algn="l" rtl="0">
              <a:lnSpc>
                <a:spcPct val="100000"/>
              </a:lnSpc>
              <a:spcBef>
                <a:spcPts val="0"/>
              </a:spcBef>
              <a:spcAft>
                <a:spcPts val="180"/>
              </a:spcAft>
              <a:buSzPct val="100000"/>
              <a:buChar char="•"/>
            </a:pPr>
            <a:r>
              <a:rPr lang="en-US" sz="1500" dirty="0">
                <a:solidFill>
                  <a:srgbClr val="292F33"/>
                </a:solidFill>
              </a:rPr>
              <a:t>Advanced Opportunities - Advanced Placement or International Baccalaureate courses</a:t>
            </a:r>
            <a:endParaRPr sz="1500" dirty="0">
              <a:solidFill>
                <a:srgbClr val="292F33"/>
              </a:solidFill>
            </a:endParaRPr>
          </a:p>
          <a:p>
            <a:pPr marL="164592" lvl="0" indent="-164592" algn="l" rtl="0">
              <a:lnSpc>
                <a:spcPct val="100000"/>
              </a:lnSpc>
              <a:spcBef>
                <a:spcPts val="0"/>
              </a:spcBef>
              <a:spcAft>
                <a:spcPts val="180"/>
              </a:spcAft>
              <a:buSzPct val="100000"/>
              <a:buChar char="•"/>
            </a:pPr>
            <a:r>
              <a:rPr lang="en-US" sz="1500" u="sng" dirty="0">
                <a:solidFill>
                  <a:schemeClr val="hlink"/>
                </a:solidFill>
                <a:hlinkClick r:id="rId8"/>
              </a:rPr>
              <a:t>Dual Enrollment</a:t>
            </a:r>
            <a:r>
              <a:rPr lang="en-US" sz="1500" dirty="0">
                <a:solidFill>
                  <a:srgbClr val="292F33"/>
                </a:solidFill>
              </a:rPr>
              <a:t> - college/university courses taken while in high school</a:t>
            </a:r>
            <a:endParaRPr sz="1500" dirty="0"/>
          </a:p>
        </p:txBody>
      </p:sp>
      <p:pic>
        <p:nvPicPr>
          <p:cNvPr id="82" name="Google Shape;82;g2061209053a_0_36" descr="Screenshot of the Career Education Programs PDF linked in the 1st bullet on this screen."/>
          <p:cNvPicPr preferRelativeResize="0"/>
          <p:nvPr/>
        </p:nvPicPr>
        <p:blipFill>
          <a:blip r:embed="rId9">
            <a:alphaModFix/>
          </a:blip>
          <a:stretch>
            <a:fillRect/>
          </a:stretch>
        </p:blipFill>
        <p:spPr>
          <a:xfrm>
            <a:off x="4967999" y="1074763"/>
            <a:ext cx="3976854" cy="3976800"/>
          </a:xfrm>
          <a:prstGeom prst="rect">
            <a:avLst/>
          </a:prstGeom>
          <a:noFill/>
          <a:ln>
            <a:noFill/>
          </a:ln>
        </p:spPr>
      </p:pic>
      <p:sp>
        <p:nvSpPr>
          <p:cNvPr id="83" name="Google Shape;83;g2061209053a_0_36">
            <a:extLst>
              <a:ext uri="{C183D7F6-B498-43B3-948B-1728B52AA6E4}">
                <adec:decorative xmlns:adec="http://schemas.microsoft.com/office/drawing/2017/decorative" val="1"/>
              </a:ext>
            </a:extLst>
          </p:cNvPr>
          <p:cNvSpPr/>
          <p:nvPr/>
        </p:nvSpPr>
        <p:spPr>
          <a:xfrm>
            <a:off x="6913800" y="1074775"/>
            <a:ext cx="2074800" cy="18810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2061209053a_0_36">
            <a:extLst>
              <a:ext uri="{C183D7F6-B498-43B3-948B-1728B52AA6E4}">
                <adec:decorative xmlns:adec="http://schemas.microsoft.com/office/drawing/2017/decorative" val="1"/>
              </a:ext>
            </a:extLst>
          </p:cNvPr>
          <p:cNvSpPr/>
          <p:nvPr/>
        </p:nvSpPr>
        <p:spPr>
          <a:xfrm>
            <a:off x="5026450" y="2955775"/>
            <a:ext cx="3918300" cy="20472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061209053a_0_71"/>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Certified vs Non-Certified</a:t>
            </a:r>
            <a:endParaRPr dirty="0"/>
          </a:p>
        </p:txBody>
      </p:sp>
      <p:sp>
        <p:nvSpPr>
          <p:cNvPr id="91" name="Google Shape;91;g2061209053a_0_71"/>
          <p:cNvSpPr txBox="1"/>
          <p:nvPr/>
        </p:nvSpPr>
        <p:spPr>
          <a:xfrm>
            <a:off x="508554" y="922338"/>
            <a:ext cx="8244518" cy="1231076"/>
          </a:xfrm>
          <a:prstGeom prst="rect">
            <a:avLst/>
          </a:prstGeom>
          <a:noFill/>
          <a:ln>
            <a:noFill/>
          </a:ln>
        </p:spPr>
        <p:txBody>
          <a:bodyPr spcFirstLastPara="1" wrap="square" lIns="91425" tIns="91425" rIns="91425" bIns="91425" anchor="t" anchorCtr="0">
            <a:spAutoFit/>
          </a:bodyPr>
          <a:lstStyle/>
          <a:p>
            <a:pPr marL="164592" marR="0" lvl="0" indent="-164592" algn="l" rtl="0">
              <a:lnSpc>
                <a:spcPct val="150000"/>
              </a:lnSpc>
              <a:spcBef>
                <a:spcPts val="0"/>
              </a:spcBef>
              <a:spcAft>
                <a:spcPts val="180"/>
              </a:spcAft>
              <a:buClr>
                <a:schemeClr val="dk1"/>
              </a:buClr>
              <a:buSzPts val="1200"/>
              <a:buFont typeface="Arial" panose="020B0604020202020204" pitchFamily="34" charset="0"/>
              <a:buChar char="•"/>
            </a:pPr>
            <a:r>
              <a:rPr lang="en-US" b="1" i="0" u="none" strike="noStrike" cap="none" dirty="0">
                <a:solidFill>
                  <a:schemeClr val="dk1"/>
                </a:solidFill>
                <a:latin typeface="Lato"/>
                <a:ea typeface="Lato"/>
                <a:cs typeface="Lato"/>
                <a:sym typeface="Lato"/>
              </a:rPr>
              <a:t>Non-Certified Career Education (outlined in </a:t>
            </a:r>
            <a:r>
              <a:rPr lang="en-US" b="1" i="0" u="none" strike="noStrike" cap="none" dirty="0">
                <a:solidFill>
                  <a:schemeClr val="accent6"/>
                </a:solidFill>
                <a:latin typeface="Lato"/>
                <a:ea typeface="Lato"/>
                <a:cs typeface="Lato"/>
                <a:sym typeface="Lato"/>
              </a:rPr>
              <a:t>green</a:t>
            </a:r>
            <a:r>
              <a:rPr lang="en-US" b="1" i="0" u="none" strike="noStrike" cap="none" dirty="0">
                <a:solidFill>
                  <a:schemeClr val="dk1"/>
                </a:solidFill>
                <a:latin typeface="Lato"/>
                <a:ea typeface="Lato"/>
                <a:cs typeface="Lato"/>
                <a:sym typeface="Lato"/>
              </a:rPr>
              <a:t>) are these specific 5 WBL </a:t>
            </a:r>
            <a:r>
              <a:rPr lang="en-US" b="1" dirty="0">
                <a:solidFill>
                  <a:schemeClr val="dk1"/>
                </a:solidFill>
                <a:latin typeface="Lato"/>
                <a:ea typeface="Lato"/>
                <a:cs typeface="Lato"/>
                <a:sym typeface="Lato"/>
              </a:rPr>
              <a:t>types</a:t>
            </a:r>
            <a:r>
              <a:rPr lang="en-US" b="1" i="0" u="none" strike="noStrike" cap="none" dirty="0">
                <a:solidFill>
                  <a:schemeClr val="dk1"/>
                </a:solidFill>
                <a:latin typeface="Lato"/>
                <a:ea typeface="Lato"/>
                <a:cs typeface="Lato"/>
                <a:sym typeface="Lato"/>
              </a:rPr>
              <a:t>.</a:t>
            </a:r>
            <a:endParaRPr b="1" i="0" u="none" strike="noStrike" cap="none" dirty="0">
              <a:solidFill>
                <a:schemeClr val="dk1"/>
              </a:solidFill>
              <a:latin typeface="Lato"/>
              <a:ea typeface="Lato"/>
              <a:cs typeface="Lato"/>
              <a:sym typeface="Lato"/>
            </a:endParaRPr>
          </a:p>
          <a:p>
            <a:pPr marL="164592" marR="0" lvl="0" indent="-164592" algn="l" rtl="0">
              <a:lnSpc>
                <a:spcPct val="150000"/>
              </a:lnSpc>
              <a:spcBef>
                <a:spcPts val="0"/>
              </a:spcBef>
              <a:spcAft>
                <a:spcPts val="180"/>
              </a:spcAft>
              <a:buClr>
                <a:schemeClr val="dk1"/>
              </a:buClr>
              <a:buSzPts val="1200"/>
              <a:buFont typeface="Arial" panose="020B0604020202020204" pitchFamily="34" charset="0"/>
              <a:buChar char="•"/>
            </a:pPr>
            <a:r>
              <a:rPr lang="en-US" b="1" i="0" u="none" strike="noStrike" cap="none" dirty="0">
                <a:solidFill>
                  <a:schemeClr val="dk1"/>
                </a:solidFill>
                <a:latin typeface="Lato"/>
                <a:ea typeface="Lato"/>
                <a:cs typeface="Lato"/>
                <a:sym typeface="Lato"/>
              </a:rPr>
              <a:t>6 Criteria of WBL must be met to utilize these WBL</a:t>
            </a:r>
            <a:r>
              <a:rPr lang="en-US" b="1" dirty="0">
                <a:solidFill>
                  <a:schemeClr val="dk1"/>
                </a:solidFill>
                <a:latin typeface="Lato"/>
                <a:ea typeface="Lato"/>
                <a:cs typeface="Lato"/>
                <a:sym typeface="Lato"/>
              </a:rPr>
              <a:t> “programs.”</a:t>
            </a:r>
            <a:endParaRPr b="1" i="0" u="none" strike="noStrike" cap="none" dirty="0">
              <a:solidFill>
                <a:schemeClr val="dk1"/>
              </a:solidFill>
              <a:latin typeface="Lato"/>
              <a:ea typeface="Lato"/>
              <a:cs typeface="Lato"/>
              <a:sym typeface="Lato"/>
            </a:endParaRPr>
          </a:p>
          <a:p>
            <a:pPr marL="164592" marR="0" lvl="0" indent="-164592" algn="l" rtl="0">
              <a:lnSpc>
                <a:spcPct val="150000"/>
              </a:lnSpc>
              <a:spcBef>
                <a:spcPts val="0"/>
              </a:spcBef>
              <a:spcAft>
                <a:spcPts val="180"/>
              </a:spcAft>
              <a:buClr>
                <a:schemeClr val="dk1"/>
              </a:buClr>
              <a:buSzPts val="1200"/>
              <a:buFont typeface="Arial" panose="020B0604020202020204" pitchFamily="34" charset="0"/>
              <a:buChar char="•"/>
            </a:pPr>
            <a:r>
              <a:rPr lang="en-US" b="1" i="0" u="sng" strike="noStrike" cap="none" dirty="0">
                <a:solidFill>
                  <a:schemeClr val="hlink"/>
                </a:solidFill>
                <a:latin typeface="Lato"/>
                <a:ea typeface="Lato"/>
                <a:cs typeface="Lato"/>
                <a:sym typeface="Lato"/>
                <a:hlinkClick r:id="rId4"/>
              </a:rPr>
              <a:t>Wisconsin Guide to Implement Career-Based Learning Experiences</a:t>
            </a:r>
            <a:endParaRPr b="1" i="0" u="none" strike="noStrike" cap="none" dirty="0">
              <a:solidFill>
                <a:schemeClr val="dk1"/>
              </a:solidFill>
              <a:latin typeface="Lato"/>
              <a:ea typeface="Lato"/>
              <a:cs typeface="Lato"/>
              <a:sym typeface="Lato"/>
            </a:endParaRPr>
          </a:p>
        </p:txBody>
      </p:sp>
      <p:sp>
        <p:nvSpPr>
          <p:cNvPr id="2" name="Google Shape;91;g2061209053a_0_71">
            <a:extLst>
              <a:ext uri="{FF2B5EF4-FFF2-40B4-BE49-F238E27FC236}">
                <a16:creationId xmlns:a16="http://schemas.microsoft.com/office/drawing/2014/main" id="{0931D84A-A83A-0F5A-6D7A-6E80E5E0965D}"/>
              </a:ext>
            </a:extLst>
          </p:cNvPr>
          <p:cNvSpPr txBox="1"/>
          <p:nvPr/>
        </p:nvSpPr>
        <p:spPr>
          <a:xfrm>
            <a:off x="515290" y="1885554"/>
            <a:ext cx="4594497" cy="2498089"/>
          </a:xfrm>
          <a:prstGeom prst="rect">
            <a:avLst/>
          </a:prstGeom>
          <a:noFill/>
          <a:ln>
            <a:noFill/>
          </a:ln>
        </p:spPr>
        <p:txBody>
          <a:bodyPr spcFirstLastPara="1" wrap="square" lIns="91425" tIns="91425" rIns="91425" bIns="91425" anchor="t" anchorCtr="0">
            <a:spAutoFit/>
          </a:bodyPr>
          <a:lstStyle/>
          <a:p>
            <a:pPr marL="164592" marR="0" lvl="0" indent="-164592" algn="l" rtl="0">
              <a:lnSpc>
                <a:spcPct val="150000"/>
              </a:lnSpc>
              <a:spcBef>
                <a:spcPts val="0"/>
              </a:spcBef>
              <a:spcAft>
                <a:spcPts val="180"/>
              </a:spcAft>
              <a:buClr>
                <a:srgbClr val="000000"/>
              </a:buClr>
              <a:buSzPts val="1200"/>
              <a:buFont typeface="Arial" panose="020B0604020202020204" pitchFamily="34" charset="0"/>
              <a:buChar char="•"/>
            </a:pPr>
            <a:r>
              <a:rPr lang="en-US" b="1" i="0" u="none" strike="noStrike" cap="none" dirty="0">
                <a:solidFill>
                  <a:srgbClr val="000000"/>
                </a:solidFill>
                <a:latin typeface="Lato"/>
                <a:ea typeface="Lato"/>
                <a:cs typeface="Lato"/>
                <a:sym typeface="Lato"/>
              </a:rPr>
              <a:t>Certified Career Education (outlined in </a:t>
            </a:r>
            <a:r>
              <a:rPr lang="en-US" b="1" i="0" u="none" strike="noStrike" cap="none" dirty="0">
                <a:solidFill>
                  <a:srgbClr val="FF0000"/>
                </a:solidFill>
                <a:latin typeface="Lato"/>
                <a:ea typeface="Lato"/>
                <a:cs typeface="Lato"/>
                <a:sym typeface="Lato"/>
              </a:rPr>
              <a:t>red</a:t>
            </a:r>
            <a:r>
              <a:rPr lang="en-US" b="1" i="0" u="none" strike="noStrike" cap="none" dirty="0">
                <a:solidFill>
                  <a:srgbClr val="000000"/>
                </a:solidFill>
                <a:latin typeface="Lato"/>
                <a:ea typeface="Lato"/>
                <a:cs typeface="Lato"/>
                <a:sym typeface="Lato"/>
              </a:rPr>
              <a:t>) consists of all IRC’s and 3 types of WBL.</a:t>
            </a:r>
            <a:endParaRPr b="1" i="0" u="none" strike="noStrike" cap="none" dirty="0">
              <a:solidFill>
                <a:srgbClr val="000000"/>
              </a:solidFill>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200"/>
              <a:buFont typeface="Arial" panose="020B0604020202020204" pitchFamily="34" charset="0"/>
              <a:buChar char="•"/>
            </a:pPr>
            <a:r>
              <a:rPr lang="en-US" b="1" i="0" u="none" strike="noStrike" cap="none" dirty="0">
                <a:solidFill>
                  <a:srgbClr val="000000"/>
                </a:solidFill>
                <a:latin typeface="Lato"/>
                <a:ea typeface="Lato"/>
                <a:cs typeface="Lato"/>
                <a:sym typeface="Lato"/>
              </a:rPr>
              <a:t>Certified Career Education requires a final step in data reporting, </a:t>
            </a:r>
            <a:r>
              <a:rPr lang="en-US" b="1" i="0" u="sng" strike="noStrike" cap="none" dirty="0">
                <a:solidFill>
                  <a:schemeClr val="hlink"/>
                </a:solidFill>
                <a:latin typeface="Lato"/>
                <a:ea typeface="Lato"/>
                <a:cs typeface="Lato"/>
                <a:sym typeface="Lato"/>
                <a:hlinkClick r:id="rId5"/>
              </a:rPr>
              <a:t>Certificated Program Status Type</a:t>
            </a:r>
            <a:r>
              <a:rPr lang="en-US" b="1" i="0" u="none" strike="noStrike" cap="none" dirty="0">
                <a:solidFill>
                  <a:srgbClr val="000000"/>
                </a:solidFill>
                <a:latin typeface="Lato"/>
                <a:ea typeface="Lato"/>
                <a:cs typeface="Lato"/>
                <a:sym typeface="Lato"/>
              </a:rPr>
              <a:t>. This is to be completed for </a:t>
            </a:r>
            <a:r>
              <a:rPr lang="en-US" b="1" i="0" u="sng" strike="noStrike" cap="none" dirty="0">
                <a:solidFill>
                  <a:srgbClr val="000000"/>
                </a:solidFill>
                <a:latin typeface="Lato"/>
                <a:ea typeface="Lato"/>
                <a:cs typeface="Lato"/>
                <a:sym typeface="Lato"/>
              </a:rPr>
              <a:t>each student </a:t>
            </a:r>
            <a:r>
              <a:rPr lang="en-US" b="1" i="0" u="none" strike="noStrike" cap="none" dirty="0">
                <a:solidFill>
                  <a:srgbClr val="000000"/>
                </a:solidFill>
                <a:latin typeface="Lato"/>
                <a:ea typeface="Lato"/>
                <a:cs typeface="Lato"/>
                <a:sym typeface="Lato"/>
              </a:rPr>
              <a:t>enrolled in Certified Career Education programs, completed after the final grade is submitted. </a:t>
            </a:r>
            <a:endParaRPr b="1" i="0" u="none" strike="noStrike" cap="none" dirty="0">
              <a:solidFill>
                <a:srgbClr val="000000"/>
              </a:solidFill>
              <a:latin typeface="Lato"/>
              <a:ea typeface="Lato"/>
              <a:cs typeface="Lato"/>
              <a:sym typeface="Lato"/>
            </a:endParaRPr>
          </a:p>
        </p:txBody>
      </p:sp>
      <p:pic>
        <p:nvPicPr>
          <p:cNvPr id="92" name="Google Shape;92;g2061209053a_0_71" descr="A screenshot describing certified Vs non-certified Career Ed options.&#10;&#10;Non-certified career ed programs include:&#10;entrepreneurial student business, internship/local co-op, school based enterprise, simulated worksite, and supervised agricultural experience. &#10;&#10;Certified Career Ed Programs with Certificated program Status include: &#10;Industry Recognized Credential (IRC) state approved WCTS - embedded technical diploma, technical diploma, associates; IRC state-approved business and inductry; IRC - not state-a[[rpved; State co-op education skill standards: DPI occupational, DPI youth leadership, DPI employability skills; Youth Apprenticeship; and Performance base conversion- pass/fail, no grade indicator for student coursework."/>
          <p:cNvPicPr preferRelativeResize="0"/>
          <p:nvPr/>
        </p:nvPicPr>
        <p:blipFill rotWithShape="1">
          <a:blip r:embed="rId6">
            <a:alphaModFix/>
          </a:blip>
          <a:srcRect/>
          <a:stretch/>
        </p:blipFill>
        <p:spPr>
          <a:xfrm>
            <a:off x="5128825" y="2041150"/>
            <a:ext cx="4033864" cy="2065488"/>
          </a:xfrm>
          <a:prstGeom prst="rect">
            <a:avLst/>
          </a:prstGeom>
          <a:noFill/>
          <a:ln>
            <a:noFill/>
          </a:ln>
        </p:spPr>
      </p:pic>
      <p:sp>
        <p:nvSpPr>
          <p:cNvPr id="5" name="Google Shape;91;g2061209053a_0_71">
            <a:extLst>
              <a:ext uri="{FF2B5EF4-FFF2-40B4-BE49-F238E27FC236}">
                <a16:creationId xmlns:a16="http://schemas.microsoft.com/office/drawing/2014/main" id="{9748341F-3A39-386C-218C-B675C531FF37}"/>
              </a:ext>
            </a:extLst>
          </p:cNvPr>
          <p:cNvSpPr txBox="1"/>
          <p:nvPr/>
        </p:nvSpPr>
        <p:spPr>
          <a:xfrm>
            <a:off x="515290" y="4172849"/>
            <a:ext cx="8566310" cy="605264"/>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200"/>
              <a:buFont typeface="Arial" panose="020B0604020202020204" pitchFamily="34" charset="0"/>
              <a:buChar char="•"/>
            </a:pPr>
            <a:r>
              <a:rPr lang="en-US" sz="1200" b="1" i="0" u="none" strike="noStrike" cap="none" dirty="0">
                <a:solidFill>
                  <a:srgbClr val="000000"/>
                </a:solidFill>
                <a:latin typeface="Lato"/>
                <a:ea typeface="Lato"/>
                <a:cs typeface="Lato"/>
                <a:sym typeface="Lato"/>
              </a:rPr>
              <a:t>Courses can be identified as Certified </a:t>
            </a:r>
            <a:r>
              <a:rPr lang="en-US" sz="1200" b="1" dirty="0">
                <a:latin typeface="Lato"/>
                <a:ea typeface="Lato"/>
                <a:cs typeface="Lato"/>
                <a:sym typeface="Lato"/>
              </a:rPr>
              <a:t>for</a:t>
            </a:r>
            <a:r>
              <a:rPr lang="en-US" sz="1200" b="1" i="0" u="none" strike="noStrike" cap="none" dirty="0">
                <a:solidFill>
                  <a:srgbClr val="000000"/>
                </a:solidFill>
                <a:latin typeface="Lato"/>
                <a:ea typeface="Lato"/>
                <a:cs typeface="Lato"/>
                <a:sym typeface="Lato"/>
              </a:rPr>
              <a:t> IRC or speci</a:t>
            </a:r>
            <a:r>
              <a:rPr lang="en-US" sz="1200" b="1" dirty="0">
                <a:latin typeface="Lato"/>
                <a:ea typeface="Lato"/>
                <a:cs typeface="Lato"/>
                <a:sym typeface="Lato"/>
              </a:rPr>
              <a:t>fic </a:t>
            </a:r>
            <a:r>
              <a:rPr lang="en-US" sz="1200" b="1" i="0" u="none" strike="noStrike" cap="none" dirty="0">
                <a:solidFill>
                  <a:srgbClr val="000000"/>
                </a:solidFill>
                <a:latin typeface="Lato"/>
                <a:ea typeface="Lato"/>
                <a:cs typeface="Lato"/>
                <a:sym typeface="Lato"/>
              </a:rPr>
              <a:t>WBL type in the course setup.</a:t>
            </a:r>
          </a:p>
          <a:p>
            <a:pPr marL="164592" marR="0" lvl="0" indent="-164592" algn="l" rtl="0">
              <a:lnSpc>
                <a:spcPct val="100000"/>
              </a:lnSpc>
              <a:spcBef>
                <a:spcPts val="0"/>
              </a:spcBef>
              <a:spcAft>
                <a:spcPts val="180"/>
              </a:spcAft>
              <a:buSzPts val="1200"/>
              <a:buFont typeface="Arial" panose="020B0604020202020204" pitchFamily="34" charset="0"/>
              <a:buChar char="•"/>
            </a:pPr>
            <a:r>
              <a:rPr lang="en-US" sz="1200" b="1" dirty="0">
                <a:latin typeface="Lato"/>
                <a:ea typeface="Lato"/>
                <a:cs typeface="Lato"/>
                <a:sym typeface="Lato"/>
              </a:rPr>
              <a:t>DPI </a:t>
            </a:r>
            <a:r>
              <a:rPr lang="en-US" sz="1200" b="1" dirty="0">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highly encourages schools to create WBL courses</a:t>
            </a:r>
            <a:r>
              <a:rPr lang="en-US" sz="1200" b="1" dirty="0">
                <a:latin typeface="Lato"/>
                <a:ea typeface="Lato"/>
                <a:cs typeface="Lato"/>
                <a:sym typeface="Lato"/>
              </a:rPr>
              <a:t> to schedule students who are working toward the WBL portion.</a:t>
            </a:r>
          </a:p>
        </p:txBody>
      </p:sp>
      <p:sp>
        <p:nvSpPr>
          <p:cNvPr id="93" name="Google Shape;93;g2061209053a_0_71">
            <a:extLst>
              <a:ext uri="{C183D7F6-B498-43B3-948B-1728B52AA6E4}">
                <adec:decorative xmlns:adec="http://schemas.microsoft.com/office/drawing/2017/decorative" val="1"/>
              </a:ext>
            </a:extLst>
          </p:cNvPr>
          <p:cNvSpPr/>
          <p:nvPr/>
        </p:nvSpPr>
        <p:spPr>
          <a:xfrm>
            <a:off x="5166900" y="2861694"/>
            <a:ext cx="3948300" cy="1082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061209053a_0_71">
            <a:extLst>
              <a:ext uri="{C183D7F6-B498-43B3-948B-1728B52AA6E4}">
                <adec:decorative xmlns:adec="http://schemas.microsoft.com/office/drawing/2017/decorative" val="1"/>
              </a:ext>
            </a:extLst>
          </p:cNvPr>
          <p:cNvSpPr/>
          <p:nvPr/>
        </p:nvSpPr>
        <p:spPr>
          <a:xfrm>
            <a:off x="5200500" y="2269389"/>
            <a:ext cx="3881100" cy="5592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5" name="Google Shape;95;g2061209053a_0_71">
            <a:extLst>
              <a:ext uri="{C183D7F6-B498-43B3-948B-1728B52AA6E4}">
                <adec:decorative xmlns:adec="http://schemas.microsoft.com/office/drawing/2017/decorative" val="1"/>
              </a:ext>
            </a:extLst>
          </p:cNvPr>
          <p:cNvCxnSpPr>
            <a:cxnSpLocks/>
          </p:cNvCxnSpPr>
          <p:nvPr/>
        </p:nvCxnSpPr>
        <p:spPr>
          <a:xfrm>
            <a:off x="5745600" y="1324800"/>
            <a:ext cx="655200" cy="650139"/>
          </a:xfrm>
          <a:prstGeom prst="straightConnector1">
            <a:avLst/>
          </a:prstGeom>
          <a:noFill/>
          <a:ln w="28575" cap="flat" cmpd="sng">
            <a:solidFill>
              <a:schemeClr val="accent6"/>
            </a:solidFill>
            <a:prstDash val="solid"/>
            <a:round/>
            <a:headEnd type="none" w="sm" len="sm"/>
            <a:tailEnd type="stealth" w="med" len="med"/>
          </a:ln>
        </p:spPr>
      </p:cxnSp>
      <p:cxnSp>
        <p:nvCxnSpPr>
          <p:cNvPr id="96" name="Google Shape;96;g2061209053a_0_71">
            <a:extLst>
              <a:ext uri="{C183D7F6-B498-43B3-948B-1728B52AA6E4}">
                <adec:decorative xmlns:adec="http://schemas.microsoft.com/office/drawing/2017/decorative" val="1"/>
              </a:ext>
            </a:extLst>
          </p:cNvPr>
          <p:cNvCxnSpPr>
            <a:cxnSpLocks/>
          </p:cNvCxnSpPr>
          <p:nvPr/>
        </p:nvCxnSpPr>
        <p:spPr>
          <a:xfrm>
            <a:off x="4015176" y="2281806"/>
            <a:ext cx="1151724" cy="620062"/>
          </a:xfrm>
          <a:prstGeom prst="straightConnector1">
            <a:avLst/>
          </a:prstGeom>
          <a:noFill/>
          <a:ln w="28575" cap="flat" cmpd="sng">
            <a:solidFill>
              <a:srgbClr val="FF0000"/>
            </a:solidFill>
            <a:prstDash val="solid"/>
            <a:round/>
            <a:headEnd type="none" w="sm" len="sm"/>
            <a:tailEnd type="stealth" w="med" len="med"/>
          </a:ln>
        </p:spPr>
      </p:cxn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061209053a_0_11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Work-Based Learning</a:t>
            </a:r>
            <a:endParaRPr dirty="0"/>
          </a:p>
        </p:txBody>
      </p:sp>
      <p:sp>
        <p:nvSpPr>
          <p:cNvPr id="103" name="Google Shape;103;g2061209053a_0_115"/>
          <p:cNvSpPr txBox="1"/>
          <p:nvPr/>
        </p:nvSpPr>
        <p:spPr>
          <a:xfrm>
            <a:off x="0" y="921650"/>
            <a:ext cx="3798000" cy="2062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Lato"/>
                <a:ea typeface="Lato"/>
                <a:cs typeface="Lato"/>
                <a:sym typeface="Lato"/>
              </a:rPr>
              <a:t>22.23 </a:t>
            </a:r>
            <a:r>
              <a:rPr lang="en-US" sz="1200" b="1" i="0" u="sng" strike="noStrike" cap="none" dirty="0">
                <a:solidFill>
                  <a:schemeClr val="hlink"/>
                </a:solidFill>
                <a:latin typeface="Lato"/>
                <a:ea typeface="Lato"/>
                <a:cs typeface="Lato"/>
                <a:sym typeface="Lato"/>
                <a:hlinkClick r:id="rId4"/>
              </a:rPr>
              <a:t>Work-Based Learning</a:t>
            </a:r>
            <a:endParaRPr sz="1200" b="0" i="0" u="none" strike="noStrike" cap="none" dirty="0">
              <a:solidFill>
                <a:srgbClr val="000000"/>
              </a:solidFill>
              <a:latin typeface="Lato"/>
              <a:ea typeface="Lato"/>
              <a:cs typeface="Lato"/>
              <a:sym typeface="Lato"/>
            </a:endParaRPr>
          </a:p>
          <a:p>
            <a:pPr marL="457200" marR="0" lvl="0"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Entrepreneurial Student Business</a:t>
            </a:r>
            <a:r>
              <a:rPr lang="en-US" sz="1100" b="0" i="0" u="none" strike="noStrike" cap="none" dirty="0">
                <a:solidFill>
                  <a:schemeClr val="accent6"/>
                </a:solidFill>
                <a:latin typeface="Lato"/>
                <a:ea typeface="Lato"/>
                <a:cs typeface="Lato"/>
                <a:sym typeface="Lato"/>
              </a:rPr>
              <a:t> </a:t>
            </a:r>
            <a:r>
              <a:rPr lang="en-US" sz="1100" b="0" i="0" u="none" strike="noStrike" cap="none" dirty="0">
                <a:solidFill>
                  <a:srgbClr val="2D7B2D"/>
                </a:solidFill>
                <a:latin typeface="Lato"/>
                <a:ea typeface="Lato"/>
                <a:cs typeface="Lato"/>
                <a:sym typeface="Lato"/>
              </a:rPr>
              <a:t>(Non-Certified)</a:t>
            </a:r>
            <a:endParaRPr sz="1100" b="0" i="0" u="none" strike="noStrike" cap="none" dirty="0">
              <a:solidFill>
                <a:srgbClr val="2D7B2D"/>
              </a:solidFill>
              <a:latin typeface="Lato"/>
              <a:ea typeface="Lato"/>
              <a:cs typeface="Lato"/>
              <a:sym typeface="Lato"/>
            </a:endParaRPr>
          </a:p>
          <a:p>
            <a:pPr marL="457200" marR="0" lvl="0"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Internship/Local co-op </a:t>
            </a:r>
            <a:r>
              <a:rPr lang="en-US" sz="1100" b="0" i="0" u="none" strike="noStrike" cap="none" dirty="0">
                <a:solidFill>
                  <a:srgbClr val="2D7B2D"/>
                </a:solidFill>
                <a:latin typeface="Lato"/>
                <a:ea typeface="Lato"/>
                <a:cs typeface="Lato"/>
                <a:sym typeface="Lato"/>
              </a:rPr>
              <a:t>(Non-Certified)</a:t>
            </a:r>
            <a:endParaRPr sz="1100" b="0" i="0" u="none" strike="noStrike" cap="none" dirty="0">
              <a:solidFill>
                <a:srgbClr val="2D7B2D"/>
              </a:solidFill>
              <a:latin typeface="Lato"/>
              <a:ea typeface="Lato"/>
              <a:cs typeface="Lato"/>
              <a:sym typeface="Lato"/>
            </a:endParaRPr>
          </a:p>
          <a:p>
            <a:pPr marL="457200" marR="0" lvl="0"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School-based Enterprise </a:t>
            </a:r>
            <a:r>
              <a:rPr lang="en-US" sz="1100" b="0" i="0" u="none" strike="noStrike" cap="none" dirty="0">
                <a:solidFill>
                  <a:srgbClr val="2D7B2D"/>
                </a:solidFill>
                <a:latin typeface="Lato"/>
                <a:ea typeface="Lato"/>
                <a:cs typeface="Lato"/>
                <a:sym typeface="Lato"/>
              </a:rPr>
              <a:t>(Non-Certified)</a:t>
            </a:r>
            <a:endParaRPr sz="1100" b="0" i="0" u="none" strike="noStrike" cap="none" dirty="0">
              <a:solidFill>
                <a:srgbClr val="2D7B2D"/>
              </a:solidFill>
              <a:latin typeface="Lato"/>
              <a:ea typeface="Lato"/>
              <a:cs typeface="Lato"/>
              <a:sym typeface="Lato"/>
            </a:endParaRPr>
          </a:p>
          <a:p>
            <a:pPr marL="457200" marR="0" lvl="0"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Simulated Worksite Supervised </a:t>
            </a:r>
            <a:r>
              <a:rPr lang="en-US" sz="1100" b="0" i="0" u="none" strike="noStrike" cap="none" dirty="0">
                <a:solidFill>
                  <a:srgbClr val="2D7B2D"/>
                </a:solidFill>
                <a:latin typeface="Lato"/>
                <a:ea typeface="Lato"/>
                <a:cs typeface="Lato"/>
                <a:sym typeface="Lato"/>
              </a:rPr>
              <a:t>(Non-Certified)</a:t>
            </a:r>
            <a:endParaRPr sz="1100" b="0" i="0" u="none" strike="noStrike" cap="none" dirty="0">
              <a:solidFill>
                <a:srgbClr val="2D7B2D"/>
              </a:solidFill>
              <a:latin typeface="Lato"/>
              <a:ea typeface="Lato"/>
              <a:cs typeface="Lato"/>
              <a:sym typeface="Lato"/>
            </a:endParaRPr>
          </a:p>
          <a:p>
            <a:pPr marL="457200" marR="0" lvl="0"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Supervised Agricultural Experience </a:t>
            </a:r>
            <a:r>
              <a:rPr lang="en-US" sz="1100" b="0" i="0" u="none" strike="noStrike" cap="none" dirty="0">
                <a:solidFill>
                  <a:srgbClr val="2D7B2D"/>
                </a:solidFill>
                <a:latin typeface="Lato"/>
                <a:ea typeface="Lato"/>
                <a:cs typeface="Lato"/>
                <a:sym typeface="Lato"/>
              </a:rPr>
              <a:t>(Non-Certified)</a:t>
            </a:r>
            <a:endParaRPr sz="1100" b="0" i="0" u="none" strike="noStrike" cap="none" dirty="0">
              <a:solidFill>
                <a:srgbClr val="2D7B2D"/>
              </a:solidFill>
              <a:latin typeface="Lato"/>
              <a:ea typeface="Lato"/>
              <a:cs typeface="Lato"/>
              <a:sym typeface="Lato"/>
            </a:endParaRPr>
          </a:p>
          <a:p>
            <a:pPr marL="457200" marR="0" lvl="0"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State Co-op:</a:t>
            </a:r>
            <a:endParaRPr sz="1100" b="0" i="0" u="none" strike="noStrike" cap="none" dirty="0">
              <a:solidFill>
                <a:srgbClr val="000000"/>
              </a:solidFill>
              <a:latin typeface="Lato"/>
              <a:ea typeface="Lato"/>
              <a:cs typeface="Lato"/>
              <a:sym typeface="Lato"/>
            </a:endParaRPr>
          </a:p>
          <a:p>
            <a:pPr marL="914400" marR="0" lvl="1"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 Education Skills Standards </a:t>
            </a:r>
            <a:r>
              <a:rPr lang="en-US" sz="1100" b="0" i="0" u="none" strike="noStrike" cap="none" dirty="0">
                <a:solidFill>
                  <a:srgbClr val="C00000"/>
                </a:solidFill>
                <a:latin typeface="Lato"/>
                <a:ea typeface="Lato"/>
                <a:cs typeface="Lato"/>
                <a:sym typeface="Lato"/>
              </a:rPr>
              <a:t>(Certified)</a:t>
            </a:r>
            <a:endParaRPr sz="1100" b="0" i="0" u="none" strike="noStrike" cap="none" dirty="0">
              <a:solidFill>
                <a:srgbClr val="C00000"/>
              </a:solidFill>
              <a:latin typeface="Lato"/>
              <a:ea typeface="Lato"/>
              <a:cs typeface="Lato"/>
              <a:sym typeface="Lato"/>
            </a:endParaRPr>
          </a:p>
          <a:p>
            <a:pPr marL="914400" marR="0" lvl="1"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 DPI Occupational  DPI </a:t>
            </a:r>
            <a:r>
              <a:rPr lang="en-US" sz="1100" b="0" i="0" u="none" strike="noStrike" cap="none" dirty="0">
                <a:solidFill>
                  <a:srgbClr val="C00000"/>
                </a:solidFill>
                <a:latin typeface="Lato"/>
                <a:ea typeface="Lato"/>
                <a:cs typeface="Lato"/>
                <a:sym typeface="Lato"/>
              </a:rPr>
              <a:t>(Certified)</a:t>
            </a:r>
            <a:endParaRPr sz="1100" b="0" i="0" u="none" strike="noStrike" cap="none" dirty="0">
              <a:solidFill>
                <a:srgbClr val="C00000"/>
              </a:solidFill>
              <a:latin typeface="Lato"/>
              <a:ea typeface="Lato"/>
              <a:cs typeface="Lato"/>
              <a:sym typeface="Lato"/>
            </a:endParaRPr>
          </a:p>
          <a:p>
            <a:pPr marL="914400" marR="0" lvl="1"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Employability Skills </a:t>
            </a:r>
            <a:r>
              <a:rPr lang="en-US" sz="1100" b="0" i="0" u="none" strike="noStrike" cap="none" dirty="0">
                <a:solidFill>
                  <a:srgbClr val="C00000"/>
                </a:solidFill>
                <a:latin typeface="Lato"/>
                <a:ea typeface="Lato"/>
                <a:cs typeface="Lato"/>
                <a:sym typeface="Lato"/>
              </a:rPr>
              <a:t>(Certified)</a:t>
            </a:r>
            <a:endParaRPr sz="1100" b="0" i="0" u="none" strike="noStrike" cap="none" dirty="0">
              <a:solidFill>
                <a:srgbClr val="C00000"/>
              </a:solidFill>
              <a:latin typeface="Lato"/>
              <a:ea typeface="Lato"/>
              <a:cs typeface="Lato"/>
              <a:sym typeface="Lato"/>
            </a:endParaRPr>
          </a:p>
          <a:p>
            <a:pPr marL="457200" marR="0" lvl="0" indent="-164592" algn="l" rtl="0">
              <a:lnSpc>
                <a:spcPct val="100000"/>
              </a:lnSpc>
              <a:spcBef>
                <a:spcPts val="0"/>
              </a:spcBef>
              <a:spcAft>
                <a:spcPts val="0"/>
              </a:spcAft>
              <a:buClr>
                <a:srgbClr val="000000"/>
              </a:buClr>
              <a:buSzPts val="1100"/>
              <a:buFont typeface="Lato"/>
              <a:buChar char="●"/>
            </a:pPr>
            <a:r>
              <a:rPr lang="en-US" sz="1100" b="0" i="0" u="none" strike="noStrike" cap="none" dirty="0">
                <a:solidFill>
                  <a:srgbClr val="000000"/>
                </a:solidFill>
                <a:latin typeface="Lato"/>
                <a:ea typeface="Lato"/>
                <a:cs typeface="Lato"/>
                <a:sym typeface="Lato"/>
              </a:rPr>
              <a:t>Youth Apprenticeship </a:t>
            </a:r>
            <a:r>
              <a:rPr lang="en-US" sz="1100" b="0" i="0" u="none" strike="noStrike" cap="none" dirty="0">
                <a:solidFill>
                  <a:srgbClr val="C00000"/>
                </a:solidFill>
                <a:latin typeface="Lato"/>
                <a:ea typeface="Lato"/>
                <a:cs typeface="Lato"/>
                <a:sym typeface="Lato"/>
              </a:rPr>
              <a:t>(Certified)</a:t>
            </a:r>
            <a:endParaRPr sz="1100" b="0" i="0" u="none" strike="noStrike" cap="none" dirty="0">
              <a:solidFill>
                <a:srgbClr val="C00000"/>
              </a:solidFill>
              <a:latin typeface="Lato"/>
              <a:ea typeface="Lato"/>
              <a:cs typeface="Lato"/>
              <a:sym typeface="Lato"/>
            </a:endParaRPr>
          </a:p>
        </p:txBody>
      </p:sp>
      <p:sp>
        <p:nvSpPr>
          <p:cNvPr id="105" name="Google Shape;105;g2061209053a_0_115"/>
          <p:cNvSpPr txBox="1"/>
          <p:nvPr/>
        </p:nvSpPr>
        <p:spPr>
          <a:xfrm>
            <a:off x="-11175" y="3307525"/>
            <a:ext cx="3798000" cy="1477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C00000"/>
                </a:solidFill>
                <a:latin typeface="Lato"/>
                <a:ea typeface="Lato"/>
                <a:cs typeface="Lato"/>
                <a:sym typeface="Lato"/>
              </a:rPr>
              <a:t>Certified already meets 6 criteria for WBL</a:t>
            </a:r>
            <a:endParaRPr sz="1400" b="1" i="0" u="none" strike="noStrike" cap="none" dirty="0">
              <a:solidFill>
                <a:srgbClr val="C00000"/>
              </a:solidFill>
              <a:latin typeface="Lato"/>
              <a:ea typeface="Lato"/>
              <a:cs typeface="Lato"/>
              <a:sym typeface="Lato"/>
            </a:endParaRPr>
          </a:p>
          <a:p>
            <a:pPr marL="457200" marR="0" lvl="0" indent="-164592" algn="l" rtl="0">
              <a:lnSpc>
                <a:spcPct val="100000"/>
              </a:lnSpc>
              <a:spcBef>
                <a:spcPts val="0"/>
              </a:spcBef>
              <a:spcAft>
                <a:spcPts val="0"/>
              </a:spcAft>
              <a:buClr>
                <a:srgbClr val="FF0000"/>
              </a:buClr>
              <a:buSzPts val="1400"/>
              <a:buFont typeface="Lato"/>
              <a:buChar char="●"/>
            </a:pPr>
            <a:r>
              <a:rPr lang="en-US" sz="1400" b="1" i="0" u="none" strike="noStrike" cap="none" dirty="0">
                <a:solidFill>
                  <a:srgbClr val="C00000"/>
                </a:solidFill>
                <a:latin typeface="Lato"/>
                <a:ea typeface="Lato"/>
                <a:cs typeface="Lato"/>
                <a:sym typeface="Lato"/>
              </a:rPr>
              <a:t>Certified Career Based Learning means that an outside organization creates the requirements that schools follow.</a:t>
            </a:r>
            <a:endParaRPr sz="1400" b="1" i="0" u="none" strike="noStrike" cap="none" dirty="0">
              <a:solidFill>
                <a:srgbClr val="C00000"/>
              </a:solidFill>
              <a:latin typeface="Lato"/>
              <a:ea typeface="Lato"/>
              <a:cs typeface="Lato"/>
              <a:sym typeface="Lato"/>
            </a:endParaRPr>
          </a:p>
          <a:p>
            <a:pPr marL="457200" marR="0" lvl="0" indent="-164592" algn="l" rtl="0">
              <a:lnSpc>
                <a:spcPct val="100000"/>
              </a:lnSpc>
              <a:spcBef>
                <a:spcPts val="0"/>
              </a:spcBef>
              <a:spcAft>
                <a:spcPts val="0"/>
              </a:spcAft>
              <a:buClr>
                <a:srgbClr val="FF0000"/>
              </a:buClr>
              <a:buSzPts val="1400"/>
              <a:buFont typeface="Lato"/>
              <a:buChar char="●"/>
            </a:pPr>
            <a:r>
              <a:rPr lang="en-US" sz="1400" b="1" i="0" u="none" strike="noStrike" cap="none" dirty="0">
                <a:solidFill>
                  <a:srgbClr val="C00000"/>
                </a:solidFill>
                <a:latin typeface="Lato"/>
                <a:ea typeface="Lato"/>
                <a:cs typeface="Lato"/>
                <a:sym typeface="Lato"/>
              </a:rPr>
              <a:t>Certificated Program Status Type is the final step to send this data.</a:t>
            </a:r>
            <a:endParaRPr sz="1400" b="1" i="0" u="none" strike="noStrike" cap="none" dirty="0">
              <a:solidFill>
                <a:srgbClr val="C00000"/>
              </a:solidFill>
              <a:latin typeface="Lato"/>
              <a:ea typeface="Lato"/>
              <a:cs typeface="Lato"/>
              <a:sym typeface="Lato"/>
            </a:endParaRPr>
          </a:p>
        </p:txBody>
      </p:sp>
      <p:sp>
        <p:nvSpPr>
          <p:cNvPr id="104" name="Google Shape;104;g2061209053a_0_115"/>
          <p:cNvSpPr txBox="1"/>
          <p:nvPr/>
        </p:nvSpPr>
        <p:spPr>
          <a:xfrm>
            <a:off x="4064350" y="925000"/>
            <a:ext cx="5079600" cy="4063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Lato"/>
                <a:ea typeface="Lato"/>
                <a:cs typeface="Lato"/>
                <a:sym typeface="Lato"/>
              </a:rPr>
              <a:t>6 criteria of WBL (Non-Certified)</a:t>
            </a:r>
            <a:endParaRPr sz="1200" b="1"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D7B2D"/>
                </a:solidFill>
                <a:latin typeface="Lato"/>
                <a:ea typeface="Lato"/>
                <a:cs typeface="Lato"/>
                <a:sym typeface="Lato"/>
              </a:rPr>
              <a:t>1. Involves sustained interactions, either paid or unpaid, with industry or community professionals.</a:t>
            </a:r>
            <a:endParaRPr sz="1100" b="0" i="0" u="none" strike="noStrike" cap="none" dirty="0">
              <a:solidFill>
                <a:srgbClr val="2D7B2D"/>
              </a:solidFill>
              <a:latin typeface="Lato"/>
              <a:ea typeface="Lato"/>
              <a:cs typeface="Lato"/>
              <a:sym typeface="Lato"/>
            </a:endParaRPr>
          </a:p>
          <a:p>
            <a:pPr marL="0" marR="0" lvl="0" indent="457200" algn="l" rtl="0">
              <a:lnSpc>
                <a:spcPct val="100000"/>
              </a:lnSpc>
              <a:spcBef>
                <a:spcPts val="0"/>
              </a:spcBef>
              <a:spcAft>
                <a:spcPts val="0"/>
              </a:spcAft>
              <a:buClr>
                <a:srgbClr val="000000"/>
              </a:buClr>
              <a:buSzPts val="1000"/>
              <a:buFont typeface="Arial"/>
              <a:buNone/>
            </a:pPr>
            <a:r>
              <a:rPr lang="en-US" sz="1000" b="0" i="0" u="none" strike="noStrike" cap="none" dirty="0">
                <a:solidFill>
                  <a:srgbClr val="2D7B2D"/>
                </a:solidFill>
                <a:latin typeface="Lato"/>
                <a:ea typeface="Lato"/>
                <a:cs typeface="Lato"/>
                <a:sym typeface="Lato"/>
              </a:rPr>
              <a:t>a. Sustained = minimum of 90 hours, can be rotated among employers and/or positions, the employer is engaged throughout the experience. Can take place in one semester, an entire year, the summer, or even a six-week period.</a:t>
            </a:r>
            <a:endParaRPr sz="1000" b="0" i="0" u="none" strike="noStrike" cap="none" dirty="0">
              <a:solidFill>
                <a:srgbClr val="2D7B2D"/>
              </a:solidFill>
              <a:latin typeface="Lato"/>
              <a:ea typeface="Lato"/>
              <a:cs typeface="Lato"/>
              <a:sym typeface="Lato"/>
            </a:endParaRPr>
          </a:p>
          <a:p>
            <a:pPr marL="0" marR="0" lvl="0" indent="457200" algn="l" rtl="0">
              <a:lnSpc>
                <a:spcPct val="100000"/>
              </a:lnSpc>
              <a:spcBef>
                <a:spcPts val="0"/>
              </a:spcBef>
              <a:spcAft>
                <a:spcPts val="0"/>
              </a:spcAft>
              <a:buClr>
                <a:srgbClr val="000000"/>
              </a:buClr>
              <a:buSzPts val="1000"/>
              <a:buFont typeface="Arial"/>
              <a:buNone/>
            </a:pPr>
            <a:r>
              <a:rPr lang="en-US" sz="1000" b="0" i="0" u="none" strike="noStrike" cap="none" dirty="0">
                <a:solidFill>
                  <a:srgbClr val="2D7B2D"/>
                </a:solidFill>
                <a:latin typeface="Lato"/>
                <a:ea typeface="Lato"/>
                <a:cs typeface="Lato"/>
                <a:sym typeface="Lato"/>
              </a:rPr>
              <a:t>b. Interactions must be more than just observing and include direct communication and involvement with industry or community professionals</a:t>
            </a:r>
            <a:endParaRPr sz="1000" b="0" i="0" u="none" strike="noStrike" cap="none" dirty="0">
              <a:solidFill>
                <a:srgbClr val="2D7B2D"/>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500"/>
              <a:buFont typeface="Arial"/>
              <a:buNone/>
            </a:pPr>
            <a:endParaRPr sz="500" b="0" i="0" u="none" strike="noStrike" cap="none" dirty="0">
              <a:solidFill>
                <a:srgbClr val="2D7B2D"/>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D7B2D"/>
                </a:solidFill>
                <a:latin typeface="Lato"/>
                <a:ea typeface="Lato"/>
                <a:cs typeface="Lato"/>
                <a:sym typeface="Lato"/>
              </a:rPr>
              <a:t>2. Takes place in real workplace settings (as practicable) or simulated environments at an educational institution.</a:t>
            </a:r>
            <a:endParaRPr sz="1100" b="0" i="0" u="none" strike="noStrike" cap="none" dirty="0">
              <a:solidFill>
                <a:srgbClr val="2D7B2D"/>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500"/>
              <a:buFont typeface="Arial"/>
              <a:buNone/>
            </a:pPr>
            <a:endParaRPr sz="500" b="0" i="0" u="none" strike="noStrike" cap="none" dirty="0">
              <a:solidFill>
                <a:srgbClr val="2D7B2D"/>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D7B2D"/>
                </a:solidFill>
                <a:latin typeface="Lato"/>
                <a:ea typeface="Lato"/>
                <a:cs typeface="Lato"/>
                <a:sym typeface="Lato"/>
              </a:rPr>
              <a:t>3. Fosters in-depth, firsthand engagement with the tasks required in a given career.</a:t>
            </a:r>
            <a:endParaRPr sz="1100" b="0" i="0" u="none" strike="noStrike" cap="none" dirty="0">
              <a:solidFill>
                <a:srgbClr val="2D7B2D"/>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500"/>
              <a:buFont typeface="Arial"/>
              <a:buNone/>
            </a:pPr>
            <a:endParaRPr sz="500" b="0" i="0" u="none" strike="noStrike" cap="none" dirty="0">
              <a:solidFill>
                <a:srgbClr val="2D7B2D"/>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D7B2D"/>
                </a:solidFill>
                <a:latin typeface="Lato"/>
                <a:ea typeface="Lato"/>
                <a:cs typeface="Lato"/>
                <a:sym typeface="Lato"/>
              </a:rPr>
              <a:t>4. Aligns with a course (generally speaking should be a minimum of one semester). It is highly encouraged to provide credit for the work-based learning experience as well as credit for the school-based course.</a:t>
            </a:r>
            <a:endParaRPr sz="1100" b="0" i="0" u="none" strike="noStrike" cap="none" dirty="0">
              <a:solidFill>
                <a:srgbClr val="2D7B2D"/>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500"/>
              <a:buFont typeface="Arial"/>
              <a:buNone/>
            </a:pPr>
            <a:endParaRPr sz="500" b="0" i="0" u="none" strike="noStrike" cap="none" dirty="0">
              <a:solidFill>
                <a:srgbClr val="2D7B2D"/>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D7B2D"/>
                </a:solidFill>
                <a:latin typeface="Lato"/>
                <a:ea typeface="Lato"/>
                <a:cs typeface="Lato"/>
                <a:sym typeface="Lato"/>
              </a:rPr>
              <a:t>5. Must include a training agreement between the student, employer/business, and school that defines the roles and responsibilities of the student, the employer, and the school.</a:t>
            </a:r>
            <a:endParaRPr sz="1100" b="0" i="0" u="none" strike="noStrike" cap="none" dirty="0">
              <a:solidFill>
                <a:srgbClr val="2D7B2D"/>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500"/>
              <a:buFont typeface="Arial"/>
              <a:buNone/>
            </a:pPr>
            <a:endParaRPr sz="500" b="0" i="0" u="none" strike="noStrike" cap="none" dirty="0">
              <a:solidFill>
                <a:srgbClr val="2D7B2D"/>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2D7B2D"/>
                </a:solidFill>
                <a:latin typeface="Lato"/>
                <a:ea typeface="Lato"/>
                <a:cs typeface="Lato"/>
                <a:sym typeface="Lato"/>
              </a:rPr>
              <a:t>6. Business and education partners work together to evaluate and supervise the experiences, which must be documented with training or learning plans and evaluation forms.</a:t>
            </a:r>
            <a:endParaRPr sz="1100" b="0" i="0" u="none" strike="noStrike" cap="none" dirty="0">
              <a:solidFill>
                <a:srgbClr val="2D7B2D"/>
              </a:solidFill>
              <a:latin typeface="Lato"/>
              <a:ea typeface="Lato"/>
              <a:cs typeface="Lato"/>
              <a:sym typeface="Lato"/>
            </a:endParaRPr>
          </a:p>
        </p:txBody>
      </p:sp>
      <p:sp>
        <p:nvSpPr>
          <p:cNvPr id="106" name="Google Shape;106;g2061209053a_0_115">
            <a:extLst>
              <a:ext uri="{C183D7F6-B498-43B3-948B-1728B52AA6E4}">
                <adec:decorative xmlns:adec="http://schemas.microsoft.com/office/drawing/2017/decorative" val="1"/>
              </a:ext>
            </a:extLst>
          </p:cNvPr>
          <p:cNvSpPr/>
          <p:nvPr/>
        </p:nvSpPr>
        <p:spPr>
          <a:xfrm>
            <a:off x="3685750" y="1415525"/>
            <a:ext cx="378600" cy="322200"/>
          </a:xfrm>
          <a:prstGeom prst="rightArrow">
            <a:avLst>
              <a:gd name="adj1" fmla="val 50000"/>
              <a:gd name="adj2" fmla="val 50000"/>
            </a:avLst>
          </a:prstGeom>
          <a:solidFill>
            <a:srgbClr val="2D7B2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2061209053a_0_115">
            <a:extLst>
              <a:ext uri="{C183D7F6-B498-43B3-948B-1728B52AA6E4}">
                <adec:decorative xmlns:adec="http://schemas.microsoft.com/office/drawing/2017/decorative" val="1"/>
              </a:ext>
            </a:extLst>
          </p:cNvPr>
          <p:cNvSpPr/>
          <p:nvPr/>
        </p:nvSpPr>
        <p:spPr>
          <a:xfrm rot="5400000">
            <a:off x="1357475" y="2957125"/>
            <a:ext cx="378600" cy="3222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061209053a_0_12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Industry Recognized Credential</a:t>
            </a:r>
            <a:endParaRPr/>
          </a:p>
        </p:txBody>
      </p:sp>
      <p:sp>
        <p:nvSpPr>
          <p:cNvPr id="114" name="Google Shape;114;g2061209053a_0_125"/>
          <p:cNvSpPr txBox="1"/>
          <p:nvPr/>
        </p:nvSpPr>
        <p:spPr>
          <a:xfrm>
            <a:off x="460799" y="921600"/>
            <a:ext cx="8290703" cy="2010777"/>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600" b="1" i="0" u="none" strike="noStrike" cap="none" dirty="0">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Industry Recognized Credentials</a:t>
            </a:r>
            <a:r>
              <a:rPr lang="en-US" sz="1600" b="1" i="0" u="none" strike="noStrike" cap="none" dirty="0">
                <a:solidFill>
                  <a:srgbClr val="000000"/>
                </a:solidFill>
                <a:latin typeface="Lato"/>
                <a:ea typeface="Lato"/>
                <a:cs typeface="Lato"/>
                <a:sym typeface="Lato"/>
              </a:rPr>
              <a:t> are Certified Career Education Programs.</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600" b="1" i="0" u="none" strike="noStrike" cap="none" dirty="0">
                <a:solidFill>
                  <a:srgbClr val="000000"/>
                </a:solidFill>
                <a:latin typeface="Lato"/>
                <a:ea typeface="Lato"/>
                <a:cs typeface="Lato"/>
                <a:sym typeface="Lato"/>
              </a:rPr>
              <a:t>IRC’s are a credential that a student earns in a course or multiple courses.</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600" b="1" i="0" u="none" strike="noStrike" cap="none" dirty="0">
                <a:solidFill>
                  <a:srgbClr val="000000"/>
                </a:solidFill>
                <a:latin typeface="Lato"/>
                <a:ea typeface="Lato"/>
                <a:cs typeface="Lato"/>
                <a:sym typeface="Lato"/>
              </a:rPr>
              <a:t>SIS vendors have directions on how to identify a course or add the Certified career education program individually to each student. This is an organization method.</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600" b="1" i="0" u="none" strike="noStrike" cap="none" dirty="0">
                <a:solidFill>
                  <a:srgbClr val="000000"/>
                </a:solidFill>
                <a:latin typeface="Lato"/>
                <a:ea typeface="Lato"/>
                <a:cs typeface="Lato"/>
                <a:sym typeface="Lato"/>
              </a:rPr>
              <a:t>Just like Certified- WBL (previously presented) each student earning an IRC will need to have a Certificated Program Status Type added to their record at the conclusion of the course.</a:t>
            </a:r>
          </a:p>
        </p:txBody>
      </p:sp>
      <p:sp>
        <p:nvSpPr>
          <p:cNvPr id="2" name="Google Shape;114;g2061209053a_0_125">
            <a:extLst>
              <a:ext uri="{FF2B5EF4-FFF2-40B4-BE49-F238E27FC236}">
                <a16:creationId xmlns:a16="http://schemas.microsoft.com/office/drawing/2014/main" id="{C584D5D0-9F6C-CE05-1B31-B9E8A547AF74}"/>
              </a:ext>
            </a:extLst>
          </p:cNvPr>
          <p:cNvSpPr txBox="1"/>
          <p:nvPr/>
        </p:nvSpPr>
        <p:spPr>
          <a:xfrm>
            <a:off x="489598" y="2768102"/>
            <a:ext cx="8049602" cy="702726"/>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200"/>
              <a:buFont typeface="Arial" panose="020B0604020202020204" pitchFamily="34" charset="0"/>
              <a:buChar char="•"/>
            </a:pPr>
            <a:r>
              <a:rPr lang="en-US" sz="1600" b="1" i="0" u="none" strike="noStrike" cap="none" dirty="0">
                <a:solidFill>
                  <a:srgbClr val="000000"/>
                </a:solidFill>
                <a:latin typeface="Lato"/>
                <a:ea typeface="Lato"/>
                <a:cs typeface="Lato"/>
                <a:sym typeface="Lato"/>
              </a:rPr>
              <a:t>CTE teachers should provide Data Entry with a list of students, </a:t>
            </a:r>
            <a:r>
              <a:rPr lang="en-US" sz="1600" b="1" i="0" u="none" strike="noStrike" cap="none" dirty="0">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earned certificated program status</a:t>
            </a:r>
            <a:r>
              <a:rPr lang="en-US" sz="1600" b="1" i="0" u="none" strike="noStrike" cap="none" dirty="0">
                <a:solidFill>
                  <a:srgbClr val="000000"/>
                </a:solidFill>
                <a:latin typeface="Lato"/>
                <a:ea typeface="Lato"/>
                <a:cs typeface="Lato"/>
                <a:sym typeface="Lato"/>
              </a:rPr>
              <a:t>, and institution.</a:t>
            </a:r>
          </a:p>
        </p:txBody>
      </p:sp>
      <p:sp>
        <p:nvSpPr>
          <p:cNvPr id="5" name="Google Shape;114;g2061209053a_0_125">
            <a:extLst>
              <a:ext uri="{FF2B5EF4-FFF2-40B4-BE49-F238E27FC236}">
                <a16:creationId xmlns:a16="http://schemas.microsoft.com/office/drawing/2014/main" id="{6150109C-E505-F03F-FC3F-E8D18A5630D7}"/>
              </a:ext>
            </a:extLst>
          </p:cNvPr>
          <p:cNvSpPr txBox="1"/>
          <p:nvPr/>
        </p:nvSpPr>
        <p:spPr>
          <a:xfrm>
            <a:off x="489598" y="3275166"/>
            <a:ext cx="4507202" cy="1133613"/>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600" b="1" i="0" u="none" strike="noStrike" cap="none" dirty="0">
                <a:solidFill>
                  <a:srgbClr val="000000"/>
                </a:solidFill>
                <a:latin typeface="Lato"/>
                <a:ea typeface="Lato"/>
                <a:cs typeface="Lato"/>
                <a:sym typeface="Lato"/>
              </a:rPr>
              <a:t>Enter </a:t>
            </a:r>
            <a:r>
              <a:rPr lang="en-US" sz="1600" b="1" i="0" u="sng" strike="noStrike" cap="none" dirty="0">
                <a:solidFill>
                  <a:schemeClr val="hlink"/>
                </a:solidFill>
                <a:latin typeface="Lato"/>
                <a:ea typeface="Lato"/>
                <a:cs typeface="Lato"/>
                <a:sym typeface="Lato"/>
                <a:hlinkClick r:id="rId4"/>
              </a:rPr>
              <a:t>Certificated Program Status Type</a:t>
            </a:r>
            <a:r>
              <a:rPr lang="en-US" sz="1600" b="1" i="0" u="none" strike="noStrike" cap="none" dirty="0">
                <a:solidFill>
                  <a:srgbClr val="000000"/>
                </a:solidFill>
                <a:latin typeface="Lato"/>
                <a:ea typeface="Lato"/>
                <a:cs typeface="Lato"/>
                <a:sym typeface="Lato"/>
              </a:rPr>
              <a:t> for each student, after final grading.</a:t>
            </a:r>
          </a:p>
          <a:p>
            <a:pPr marL="0" marR="0" lvl="0" indent="0" algn="l" rtl="0">
              <a:lnSpc>
                <a:spcPct val="100000"/>
              </a:lnSpc>
              <a:spcBef>
                <a:spcPts val="0"/>
              </a:spcBef>
              <a:spcAft>
                <a:spcPts val="0"/>
              </a:spcAft>
              <a:buClr>
                <a:srgbClr val="000000"/>
              </a:buClr>
              <a:buSzPts val="800"/>
              <a:buFont typeface="Arial"/>
              <a:buNone/>
            </a:pPr>
            <a:endParaRPr lang="en-US" sz="1600" b="1"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dirty="0">
                <a:solidFill>
                  <a:schemeClr val="hlink"/>
                </a:solidFill>
                <a:latin typeface="Lato"/>
                <a:ea typeface="Lato"/>
                <a:cs typeface="Lato"/>
                <a:sym typeface="Lato"/>
                <a:hlinkClick r:id="rId5"/>
              </a:rPr>
              <a:t>Career Education: Info, Help and FAQs</a:t>
            </a:r>
            <a:endParaRPr lang="en-US" sz="1200" b="0" i="0" u="none" strike="noStrike" cap="none" dirty="0">
              <a:solidFill>
                <a:srgbClr val="000000"/>
              </a:solidFill>
              <a:latin typeface="Lato"/>
              <a:ea typeface="Lato"/>
              <a:cs typeface="Lato"/>
              <a:sym typeface="Lato"/>
            </a:endParaRPr>
          </a:p>
        </p:txBody>
      </p:sp>
      <p:pic>
        <p:nvPicPr>
          <p:cNvPr id="115" name="Google Shape;115;g2061209053a_0_125" descr="A screenshot describing certified Vs non-certified Career Ed options.&#10;&#10;Non-certified career ed programs include:&#10;entrepreneurial student business, internship/local co-op, school based enterprise, simulated worksite, and supervised agricultural experience. &#10;&#10;Certified Career Ed Programs with Certificated program Status include: &#10;Industry Recognized Credential (IRC) state approved WCTS - embedded technical diploma, technical diploma, associates; IRC state-approved business and inductry; IRC - not state-a[[rpved; State co-op education skill standards: DPI occupational, DPI youth leadership, DPI employability skills; Youth Apprenticeship; and Performance base conversion- pass/fail, no grade indicator for student coursework."/>
          <p:cNvPicPr preferRelativeResize="0"/>
          <p:nvPr/>
        </p:nvPicPr>
        <p:blipFill rotWithShape="1">
          <a:blip r:embed="rId6">
            <a:alphaModFix/>
          </a:blip>
          <a:srcRect t="1615"/>
          <a:stretch/>
        </p:blipFill>
        <p:spPr>
          <a:xfrm>
            <a:off x="4996800" y="3132000"/>
            <a:ext cx="4093102" cy="1911799"/>
          </a:xfrm>
          <a:prstGeom prst="rect">
            <a:avLst/>
          </a:prstGeom>
          <a:noFill/>
          <a:ln>
            <a:noFill/>
          </a:ln>
        </p:spPr>
      </p:pic>
      <p:sp>
        <p:nvSpPr>
          <p:cNvPr id="116" name="Google Shape;116;g2061209053a_0_125">
            <a:extLst>
              <a:ext uri="{C183D7F6-B498-43B3-948B-1728B52AA6E4}">
                <adec:decorative xmlns:adec="http://schemas.microsoft.com/office/drawing/2017/decorative" val="1"/>
              </a:ext>
            </a:extLst>
          </p:cNvPr>
          <p:cNvSpPr/>
          <p:nvPr/>
        </p:nvSpPr>
        <p:spPr>
          <a:xfrm>
            <a:off x="5149638" y="3942885"/>
            <a:ext cx="2073600" cy="7110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061209053a_0_125">
            <a:extLst>
              <a:ext uri="{C183D7F6-B498-43B3-948B-1728B52AA6E4}">
                <adec:decorative xmlns:adec="http://schemas.microsoft.com/office/drawing/2017/decorative" val="1"/>
              </a:ext>
            </a:extLst>
          </p:cNvPr>
          <p:cNvSpPr/>
          <p:nvPr/>
        </p:nvSpPr>
        <p:spPr>
          <a:xfrm>
            <a:off x="6704838" y="3942885"/>
            <a:ext cx="1672800" cy="89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7313A6DF-DA84-4144-848A-94341C3494E6}">
  <ds:schemaRefs>
    <ds:schemaRef ds:uri="http://schemas.microsoft.com/sharepoint/v3/contenttype/forms"/>
  </ds:schemaRefs>
</ds:datastoreItem>
</file>

<file path=customXml/itemProps2.xml><?xml version="1.0" encoding="utf-8"?>
<ds:datastoreItem xmlns:ds="http://schemas.openxmlformats.org/officeDocument/2006/customXml" ds:itemID="{82BEC418-9B9D-4DDD-81D1-1AE46BD2891E}"/>
</file>

<file path=customXml/itemProps3.xml><?xml version="1.0" encoding="utf-8"?>
<ds:datastoreItem xmlns:ds="http://schemas.openxmlformats.org/officeDocument/2006/customXml" ds:itemID="{B4A68E34-37BA-4E47-BB33-8DFF8E2499B7}">
  <ds:schemaRef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53b6fa66-905b-41bc-bd6d-9745c0971c15"/>
    <ds:schemaRef ds:uri="2e738f9a-aabc-43fa-ba56-f67ecbb3da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4560</Words>
  <Application>Microsoft Office PowerPoint</Application>
  <PresentationFormat>On-screen Show (16:9)</PresentationFormat>
  <Paragraphs>326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Lato Black</vt:lpstr>
      <vt:lpstr>Calibri</vt:lpstr>
      <vt:lpstr>Lato</vt:lpstr>
      <vt:lpstr>Office Theme</vt:lpstr>
      <vt:lpstr>Career Education and Coursework Data Elements (WBL, IRC, Adv Opps, DE, and Arts) </vt:lpstr>
      <vt:lpstr>Agenda</vt:lpstr>
      <vt:lpstr>Reports</vt:lpstr>
      <vt:lpstr>CTE Data Team</vt:lpstr>
      <vt:lpstr>Reporting</vt:lpstr>
      <vt:lpstr>Data Element Definition</vt:lpstr>
      <vt:lpstr>Certified vs Non-Certified</vt:lpstr>
      <vt:lpstr>Work-Based Learning</vt:lpstr>
      <vt:lpstr>Industry Recognized Credential</vt:lpstr>
      <vt:lpstr>WBL &amp; IRC (1 of 2)</vt:lpstr>
      <vt:lpstr>WBL &amp; IRC (2 of 2)</vt:lpstr>
      <vt:lpstr>Dual Enrollment</vt:lpstr>
      <vt:lpstr>Advanced Courses &amp; Arts</vt:lpstr>
      <vt:lpstr>AP/IB, DE, &amp; Arts Courses (1 of 2)</vt:lpstr>
      <vt:lpstr>AP/IB, DE, &amp; Arts Courses (2 of 2)</vt:lpstr>
      <vt:lpstr>Tips</vt:lpstr>
      <vt:lpstr>More Tips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Education and Coursework Data Elements (WBL, IRC, Adv Opps, DE, and Arts) </dc:title>
  <dc:creator>Ransley, Tawny M.  DPI</dc:creator>
  <cp:lastModifiedBy>Stringfellow, Kina F. DPI</cp:lastModifiedBy>
  <cp:revision>1</cp:revision>
  <dcterms:created xsi:type="dcterms:W3CDTF">2016-02-23T19:34:17Z</dcterms:created>
  <dcterms:modified xsi:type="dcterms:W3CDTF">2024-02-27T13:16:20Z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9446BAF4-31F5-4C89-AA9C-9B6DD8F35E21</vt:lpwstr>
  </property>
  <property fmtid="{D5CDD505-2E9C-101B-9397-08002B2CF9AE}" pid="4" name="ArticulatePath">
    <vt:lpwstr>https://widpiprd.sharepoint.com/sites/M365CG-WISEdataConference/Shared Documents/General/2024 WISEdata Conference/Slide Decks/2. Career Education and Coursework Data Elements 2024 (WBL, IRC, Adv Opps, DE, Arts) </vt:lpwstr>
  </property>
  <property fmtid="{D5CDD505-2E9C-101B-9397-08002B2CF9AE}" pid="5" name="MediaServiceImageTags">
    <vt:lpwstr/>
  </property>
  <property fmtid="{D5CDD505-2E9C-101B-9397-08002B2CF9AE}" pid="6" name="_MarkAsFinal">
    <vt:bool>true</vt:bool>
  </property>
  <property fmtid="{D5CDD505-2E9C-101B-9397-08002B2CF9AE}" pid="7" name="Order">
    <vt:r8>43300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