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Masters/slideMaster1.xml" ContentType="application/vnd.openxmlformats-officedocument.presentationml.slideMaster+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2.xml" ContentType="application/vnd.openxmlformats-officedocument.presentationml.tag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2.xml" ContentType="application/vnd.openxmlformats-officedocument.presentationml.tags+xml"/>
  <Override PartName="/ppt/tags/tag23.xml" ContentType="application/vnd.openxmlformats-officedocument.presentationml.tags+xml"/>
  <Override PartName="/ppt/tags/tag16.xml" ContentType="application/vnd.openxmlformats-officedocument.presentationml.tags+xml"/>
  <Override PartName="/ppt/tags/tag29.xml" ContentType="application/vnd.openxmlformats-officedocument.presentationml.tags+xml"/>
  <Override PartName="/docProps/app.xml" ContentType="application/vnd.openxmlformats-officedocument.extended-properties+xml"/>
  <Override PartName="/ppt/tags/tag33.xml" ContentType="application/vnd.openxmlformats-officedocument.presentationml.tags+xml"/>
  <Override PartName="/ppt/tags/tag18.xml" ContentType="application/vnd.openxmlformats-officedocument.presentationml.tags+xml"/>
  <Override PartName="/ppt/tags/tag12.xml" ContentType="application/vnd.openxmlformats-officedocument.presentationml.tags+xml"/>
  <Override PartName="/ppt/tags/tag34.xml" ContentType="application/vnd.openxmlformats-officedocument.presentationml.tags+xml"/>
  <Override PartName="/ppt/tags/tag30.xml" ContentType="application/vnd.openxmlformats-officedocument.presentationml.tags+xml"/>
  <Override PartName="/docProps/custom.xml" ContentType="application/vnd.openxmlformats-officedocument.custom-properties+xml"/>
  <Override PartName="/ppt/tags/tag17.xml" ContentType="application/vnd.openxmlformats-officedocument.presentationml.tags+xml"/>
  <Override PartName="/ppt/tags/tag25.xml" ContentType="application/vnd.openxmlformats-officedocument.presentationml.tags+xml"/>
  <Override PartName="/ppt/tags/tag37.xml" ContentType="application/vnd.openxmlformats-officedocument.presentationml.tags+xml"/>
  <Override PartName="/ppt/tags/tag19.xml" ContentType="application/vnd.openxmlformats-officedocument.presentationml.tags+xml"/>
  <Override PartName="/ppt/tags/tag26.xml" ContentType="application/vnd.openxmlformats-officedocument.presentationml.tags+xml"/>
  <Override PartName="/ppt/tags/tag36.xml" ContentType="application/vnd.openxmlformats-officedocument.presentationml.tags+xml"/>
  <Override PartName="/ppt/tags/tag31.xml" ContentType="application/vnd.openxmlformats-officedocument.presentationml.tags+xml"/>
  <Override PartName="/ppt/tags/tag27.xml" ContentType="application/vnd.openxmlformats-officedocument.presentationml.tags+xml"/>
  <Override PartName="/ppt/tags/tag24.xml" ContentType="application/vnd.openxmlformats-officedocument.presentationml.tags+xml"/>
  <Override PartName="/ppt/tags/tag28.xml" ContentType="application/vnd.openxmlformats-officedocument.presentationml.tags+xml"/>
  <Override PartName="/docProps/core.xml" ContentType="application/vnd.openxmlformats-package.core-properties+xml"/>
  <Override PartName="/ppt/tags/tag20.xml" ContentType="application/vnd.openxmlformats-officedocument.presentationml.tags+xml"/>
  <Override PartName="/ppt/tags/tag35.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2" r:id="rId36"/>
    <p:sldId id="291" r:id="rId37"/>
  </p:sldIdLst>
  <p:sldSz cx="9144000" cy="5143500" type="screen16x9"/>
  <p:notesSz cx="6858000" cy="9144000"/>
  <p:embeddedFontLst>
    <p:embeddedFont>
      <p:font typeface="Garamond" panose="02020404030301010803" pitchFamily="18" charset="0"/>
      <p:regular r:id="rId39"/>
      <p:bold r:id="rId40"/>
      <p:italic r:id="rId41"/>
      <p:boldItalic r:id="rId42"/>
    </p:embeddedFont>
    <p:embeddedFont>
      <p:font typeface="Lato" panose="020F0502020204030203" pitchFamily="34" charset="0"/>
      <p:regular r:id="rId43"/>
      <p:bold r:id="rId44"/>
      <p:italic r:id="rId45"/>
      <p:boldItalic r:id="rId46"/>
    </p:embeddedFont>
    <p:embeddedFont>
      <p:font typeface="Lato Black" panose="020F0A02020204030203" pitchFamily="34" charset="0"/>
      <p:bold r:id="rId47"/>
      <p:boldItalic r:id="rId48"/>
    </p:embeddedFont>
    <p:embeddedFont>
      <p:font typeface="Questrial" pitchFamily="2" charset="0"/>
      <p:regular r:id="rId49"/>
    </p:embeddedFont>
  </p:embeddedFontLst>
  <p:custDataLst>
    <p:tags r:id="rId5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orient="horz" pos="3239">
          <p15:clr>
            <a:srgbClr val="A4A3A4"/>
          </p15:clr>
        </p15:guide>
        <p15:guide id="6" pos="28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385" autoAdjust="0"/>
  </p:normalViewPr>
  <p:slideViewPr>
    <p:cSldViewPr snapToGrid="0">
      <p:cViewPr varScale="1">
        <p:scale>
          <a:sx n="103" d="100"/>
          <a:sy n="103" d="100"/>
        </p:scale>
        <p:origin x="108" y="474"/>
      </p:cViewPr>
      <p:guideLst>
        <p:guide pos="2880"/>
        <p:guide orient="horz" pos="2358"/>
        <p:guide orient="horz" pos="2868"/>
        <p:guide pos="2863"/>
        <p:guide orient="horz" pos="3239"/>
        <p:guide pos="2889"/>
      </p:guideLst>
    </p:cSldViewPr>
  </p:slideViewPr>
  <p:outlineViewPr>
    <p:cViewPr>
      <p:scale>
        <a:sx n="33" d="100"/>
        <a:sy n="33" d="100"/>
      </p:scale>
      <p:origin x="0" y="-67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tags" Target="tags/tag1.xml"/><Relationship Id="rId55"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customXml" Target="../customXml/item2.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customXml" Target="../customXml/item3.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pi.wi.gov/wisedata/events/month"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pi.wi.gov/wisedata/schools/snapshot-prep"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pi.wi.gov/wisedata/events/month"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b98990ca40_2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b98990ca40_2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6a521f290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6a521f290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2b98990ca40_4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2b98990ca40_4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We have created a tool that might be helpful for improving the data quality and accuracy in your district.</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a self-assessment tool designed to be used collaboratively as a district-wide data team.</a:t>
            </a:r>
            <a:endParaRPr/>
          </a:p>
          <a:p>
            <a:pPr marL="0" lvl="0" indent="0" algn="l" rtl="0">
              <a:spcBef>
                <a:spcPts val="0"/>
              </a:spcBef>
              <a:spcAft>
                <a:spcPts val="0"/>
              </a:spcAft>
              <a:buNone/>
            </a:pPr>
            <a:endParaRPr/>
          </a:p>
          <a:p>
            <a:pPr marL="0" lvl="0" indent="0" algn="l" rtl="0">
              <a:spcBef>
                <a:spcPts val="0"/>
              </a:spcBef>
              <a:spcAft>
                <a:spcPts val="0"/>
              </a:spcAft>
              <a:buNone/>
            </a:pPr>
            <a:r>
              <a:rPr lang="en-US"/>
              <a:t>Click the “Self-Assessment” link on this slide and make a copy to get started.</a:t>
            </a:r>
            <a:endParaRPr/>
          </a:p>
          <a:p>
            <a:pPr marL="0" lvl="0" indent="0" algn="l" rtl="0">
              <a:spcBef>
                <a:spcPts val="0"/>
              </a:spcBef>
              <a:spcAft>
                <a:spcPts val="0"/>
              </a:spcAft>
              <a:buNone/>
            </a:pPr>
            <a:r>
              <a:rPr lang="en-US"/>
              <a:t>We encourage you to open this tool and explore as we walk you through its contents.</a:t>
            </a:r>
            <a:endParaRPr/>
          </a:p>
          <a:p>
            <a:pPr marL="0" lvl="0" indent="0" algn="l" rtl="0">
              <a:spcBef>
                <a:spcPts val="0"/>
              </a:spcBef>
              <a:spcAft>
                <a:spcPts val="0"/>
              </a:spcAft>
              <a:buNone/>
            </a:pPr>
            <a:endParaRPr/>
          </a:p>
          <a:p>
            <a:pPr marL="0" lvl="0" indent="0" algn="l" rtl="0">
              <a:spcBef>
                <a:spcPts val="0"/>
              </a:spcBef>
              <a:spcAft>
                <a:spcPts val="0"/>
              </a:spcAft>
              <a:buNone/>
            </a:pPr>
            <a:r>
              <a:rPr lang="en-US"/>
              <a:t>Pause. Give us a “thumbs up” reaction when you’re ready.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b98990ca40_4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b98990ca40_4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When digging into the first part of the self-assessment, the focus is district-wide data systems.  </a:t>
            </a:r>
            <a:endParaRPr/>
          </a:p>
          <a:p>
            <a:pPr marL="0" lvl="0" indent="0" algn="l" rtl="0">
              <a:spcBef>
                <a:spcPts val="0"/>
              </a:spcBef>
              <a:spcAft>
                <a:spcPts val="0"/>
              </a:spcAft>
              <a:buNone/>
            </a:pPr>
            <a:r>
              <a:rPr lang="en-US"/>
              <a:t>This first section asks you to look at the policies and practices established at the district level to ensure data quality in a broad sense.  </a:t>
            </a:r>
            <a:endParaRPr/>
          </a:p>
          <a:p>
            <a:pPr marL="0" lvl="0" indent="0" algn="l" rtl="0">
              <a:spcBef>
                <a:spcPts val="0"/>
              </a:spcBef>
              <a:spcAft>
                <a:spcPts val="0"/>
              </a:spcAft>
              <a:buNone/>
            </a:pPr>
            <a:endParaRPr/>
          </a:p>
          <a:p>
            <a:pPr marL="0" lvl="0" indent="0" algn="l" rtl="0">
              <a:spcBef>
                <a:spcPts val="0"/>
              </a:spcBef>
              <a:spcAft>
                <a:spcPts val="0"/>
              </a:spcAft>
              <a:buNone/>
            </a:pPr>
            <a:r>
              <a:rPr lang="en-US"/>
              <a:t>Things like policies, training, staff roles, procedures, and technology &amp; security.</a:t>
            </a:r>
            <a:endParaRPr/>
          </a:p>
          <a:p>
            <a:pPr marL="0" lvl="0" indent="0" algn="l" rtl="0">
              <a:spcBef>
                <a:spcPts val="0"/>
              </a:spcBef>
              <a:spcAft>
                <a:spcPts val="0"/>
              </a:spcAft>
              <a:buNone/>
            </a:pPr>
            <a:r>
              <a:rPr lang="en-US"/>
              <a:t>As you read each item, highlight parts of the item you may want to explore more.  The tool encourages you to provide a rating for each item ranging from 1 to 5. </a:t>
            </a:r>
            <a:r>
              <a:rPr lang="en-US" b="1" i="1">
                <a:solidFill>
                  <a:schemeClr val="dk1"/>
                </a:solidFill>
                <a:latin typeface="Calibri"/>
                <a:ea typeface="Calibri"/>
                <a:cs typeface="Calibri"/>
                <a:sym typeface="Calibri"/>
              </a:rPr>
              <a:t>(1 = minimal and 5 = exceptional)</a:t>
            </a:r>
            <a:r>
              <a:rPr lang="en-US"/>
              <a:t> </a:t>
            </a:r>
            <a:endParaRPr/>
          </a:p>
          <a:p>
            <a:pPr marL="0" lvl="0" indent="0" algn="l" rtl="0">
              <a:spcBef>
                <a:spcPts val="0"/>
              </a:spcBef>
              <a:spcAft>
                <a:spcPts val="0"/>
              </a:spcAft>
              <a:buNone/>
            </a:pPr>
            <a:endParaRPr/>
          </a:p>
          <a:p>
            <a:pPr marL="0" lvl="0" indent="0" algn="l" rtl="0">
              <a:spcBef>
                <a:spcPts val="0"/>
              </a:spcBef>
              <a:spcAft>
                <a:spcPts val="0"/>
              </a:spcAft>
              <a:buNone/>
            </a:pPr>
            <a:r>
              <a:rPr lang="en-US"/>
              <a:t>Use the self-assessment to initiate discussion about current state and desired state for each item.  </a:t>
            </a:r>
            <a:endParaRPr/>
          </a:p>
          <a:p>
            <a:pPr marL="0" lvl="0" indent="0" algn="l" rtl="0">
              <a:spcBef>
                <a:spcPts val="0"/>
              </a:spcBef>
              <a:spcAft>
                <a:spcPts val="0"/>
              </a:spcAft>
              <a:buNone/>
            </a:pPr>
            <a:r>
              <a:rPr lang="en-US"/>
              <a:t>You will find an Action Plan section at the end of the self-assessment to record action steps for moving toward desired state.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b98990ca40_4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b98990ca40_4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second part of the self-assessment helps you examine specific practices around data entry and validation.  </a:t>
            </a:r>
            <a:endParaRPr/>
          </a:p>
          <a:p>
            <a:pPr marL="0" lvl="0" indent="0" algn="l" rtl="0">
              <a:spcBef>
                <a:spcPts val="0"/>
              </a:spcBef>
              <a:spcAft>
                <a:spcPts val="0"/>
              </a:spcAft>
              <a:buNone/>
            </a:pPr>
            <a:endParaRPr/>
          </a:p>
          <a:p>
            <a:pPr marL="0" lvl="0" indent="0" algn="l" rtl="0">
              <a:spcBef>
                <a:spcPts val="0"/>
              </a:spcBef>
              <a:spcAft>
                <a:spcPts val="0"/>
              </a:spcAft>
              <a:buNone/>
            </a:pPr>
            <a:r>
              <a:rPr lang="en-US"/>
              <a:t>What systems are in place to make this routine?  </a:t>
            </a:r>
            <a:endParaRPr/>
          </a:p>
          <a:p>
            <a:pPr marL="0" lvl="0" indent="0" algn="l" rtl="0">
              <a:spcBef>
                <a:spcPts val="0"/>
              </a:spcBef>
              <a:spcAft>
                <a:spcPts val="0"/>
              </a:spcAft>
              <a:buNone/>
            </a:pPr>
            <a:endParaRPr/>
          </a:p>
          <a:p>
            <a:pPr marL="0" lvl="0" indent="0" algn="l" rtl="0">
              <a:spcBef>
                <a:spcPts val="0"/>
              </a:spcBef>
              <a:spcAft>
                <a:spcPts val="0"/>
              </a:spcAft>
              <a:buNone/>
            </a:pPr>
            <a:r>
              <a:rPr lang="en-US"/>
              <a:t>You’ll consider things like roles and responsibilities, time allocations, training, and actual validation processes.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b98990ca40_4_2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2b98990ca40_4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Finally, part 3 emphasizes data error analysis.  </a:t>
            </a:r>
            <a:endParaRPr/>
          </a:p>
          <a:p>
            <a:pPr marL="0" lvl="0" indent="0" algn="l" rtl="0">
              <a:spcBef>
                <a:spcPts val="0"/>
              </a:spcBef>
              <a:spcAft>
                <a:spcPts val="0"/>
              </a:spcAft>
              <a:buNone/>
            </a:pPr>
            <a:endParaRPr/>
          </a:p>
          <a:p>
            <a:pPr marL="0" lvl="0" indent="0" algn="l" rtl="0">
              <a:spcBef>
                <a:spcPts val="0"/>
              </a:spcBef>
              <a:spcAft>
                <a:spcPts val="0"/>
              </a:spcAft>
              <a:buNone/>
            </a:pPr>
            <a:r>
              <a:rPr lang="en-US"/>
              <a:t>What systems are in place in anticipation of finding and correcting data errors? </a:t>
            </a:r>
            <a:endParaRPr/>
          </a:p>
          <a:p>
            <a:pPr marL="0" lvl="0" indent="0" algn="l" rtl="0">
              <a:spcBef>
                <a:spcPts val="0"/>
              </a:spcBef>
              <a:spcAft>
                <a:spcPts val="0"/>
              </a:spcAft>
              <a:buNone/>
            </a:pPr>
            <a:endParaRPr/>
          </a:p>
          <a:p>
            <a:pPr marL="0" lvl="0" indent="0" algn="l" rtl="0">
              <a:spcBef>
                <a:spcPts val="0"/>
              </a:spcBef>
              <a:spcAft>
                <a:spcPts val="0"/>
              </a:spcAft>
              <a:buNone/>
            </a:pPr>
            <a:r>
              <a:rPr lang="en-US"/>
              <a:t>In this section, you’ll consider how you identify errors, using WISEdash, making corrections, and improvement. </a:t>
            </a:r>
            <a:endParaRPr/>
          </a:p>
          <a:p>
            <a:pPr marL="0" lvl="0" indent="0" algn="l" rtl="0">
              <a:spcBef>
                <a:spcPts val="0"/>
              </a:spcBef>
              <a:spcAft>
                <a:spcPts val="0"/>
              </a:spcAft>
              <a:buNone/>
            </a:pPr>
            <a:endParaRPr/>
          </a:p>
          <a:p>
            <a:pPr marL="0" lvl="0" indent="0" algn="l" rtl="0">
              <a:spcBef>
                <a:spcPts val="0"/>
              </a:spcBef>
              <a:spcAft>
                <a:spcPts val="0"/>
              </a:spcAft>
              <a:buNone/>
            </a:pPr>
            <a:r>
              <a:rPr lang="en-US"/>
              <a:t>Again, this self-assessment is designed to bring teams together to think about data quality and accuracy practices that may or may not be in place. It provides enough description in the items for teams to be able to develop any missing practices. Use the action plan at the end to help you do this important work.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b98990ca40_4_2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b98990ca40_4_2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b9972a8b2f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100"/>
              <a:t>Our Focus for today is how to use WISEdash effectively to prepare for a snapshot.</a:t>
            </a:r>
            <a:endParaRPr sz="1100"/>
          </a:p>
          <a:p>
            <a:pPr marL="0" lvl="0" indent="0" algn="l" rtl="0">
              <a:spcBef>
                <a:spcPts val="0"/>
              </a:spcBef>
              <a:spcAft>
                <a:spcPts val="0"/>
              </a:spcAft>
              <a:buClr>
                <a:schemeClr val="dk1"/>
              </a:buClr>
              <a:buSzPts val="1100"/>
              <a:buFont typeface="Arial"/>
              <a:buNone/>
            </a:pPr>
            <a:r>
              <a:rPr lang="en-US" sz="1100"/>
              <a:t>WISEdash and WISEdata are both portals that can be used for data review and accuracy. </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r>
              <a:rPr lang="en-US" sz="1100" b="1"/>
              <a:t>WISEdata</a:t>
            </a:r>
            <a:r>
              <a:rPr lang="en-US" sz="1100"/>
              <a:t> is where the data entry staff check to be sure the data is flowing and where general comparisons can be made between the Student Information System (SIS) and the flowing data.  </a:t>
            </a:r>
            <a:endParaRPr sz="1100"/>
          </a:p>
          <a:p>
            <a:pPr marL="0" lvl="0" indent="0" algn="l" rtl="0">
              <a:spcBef>
                <a:spcPts val="0"/>
              </a:spcBef>
              <a:spcAft>
                <a:spcPts val="0"/>
              </a:spcAft>
              <a:buClr>
                <a:schemeClr val="dk1"/>
              </a:buClr>
              <a:buSzPts val="1100"/>
              <a:buFont typeface="Arial"/>
              <a:buNone/>
            </a:pPr>
            <a:r>
              <a:rPr lang="en-US" sz="1100"/>
              <a:t>Some error flags are communicated here as well as a search and find feature for individual student data summary analysis.</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r>
              <a:rPr lang="en-US" sz="1100" b="1"/>
              <a:t>WISEdash</a:t>
            </a:r>
            <a:r>
              <a:rPr lang="en-US" sz="1100"/>
              <a:t> is where those that are poised to validate the data can go to review and compare this current data to previous snapshot data, trend data, and summary data.  Data entry staff should have access to both portals, however they cannot be the only one(s) verifying the flowing data.</a:t>
            </a:r>
            <a:endParaRPr sz="1100"/>
          </a:p>
          <a:p>
            <a:pPr marL="0" lvl="0" indent="0" algn="l" rtl="0">
              <a:spcBef>
                <a:spcPts val="0"/>
              </a:spcBef>
              <a:spcAft>
                <a:spcPts val="0"/>
              </a:spcAft>
              <a:buClr>
                <a:schemeClr val="dk1"/>
              </a:buClr>
              <a:buSzPts val="1100"/>
              <a:buFont typeface="Arial"/>
              <a:buNone/>
            </a:pPr>
            <a:endParaRPr sz="1100"/>
          </a:p>
          <a:p>
            <a:pPr marL="0" lvl="0" indent="0" algn="l" rtl="0">
              <a:spcBef>
                <a:spcPts val="0"/>
              </a:spcBef>
              <a:spcAft>
                <a:spcPts val="0"/>
              </a:spcAft>
              <a:buClr>
                <a:schemeClr val="dk1"/>
              </a:buClr>
              <a:buSzPts val="1100"/>
              <a:buFont typeface="Arial"/>
              <a:buNone/>
            </a:pPr>
            <a:r>
              <a:rPr lang="en-US" sz="1100"/>
              <a:t>There is a need for BOTH tools to be used to monitor data quality and accuracy.  We will continue to emphasize that due to the amount and variety of data flowing into these tools, it takes more than one set of eyes to evaluate the accuracy and completeness of the data.</a:t>
            </a:r>
            <a:endParaRPr sz="1100"/>
          </a:p>
        </p:txBody>
      </p:sp>
      <p:sp>
        <p:nvSpPr>
          <p:cNvPr id="189" name="Google Shape;189;g2b9972a8b2f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6a521f290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6a521f290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b9972a8b2f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t>(</a:t>
            </a:r>
            <a:r>
              <a:rPr lang="en-US" sz="1100" u="sng">
                <a:solidFill>
                  <a:schemeClr val="hlink"/>
                </a:solidFill>
                <a:hlinkClick r:id="rId3"/>
              </a:rPr>
              <a:t>Snapshot Calendar</a:t>
            </a:r>
            <a:r>
              <a:rPr lang="en-US" sz="1100"/>
              <a:t>)</a:t>
            </a:r>
            <a:endParaRPr sz="1100"/>
          </a:p>
          <a:p>
            <a:pPr marL="0" lvl="0" indent="0" algn="l" rtl="0">
              <a:spcBef>
                <a:spcPts val="0"/>
              </a:spcBef>
              <a:spcAft>
                <a:spcPts val="0"/>
              </a:spcAft>
              <a:buNone/>
            </a:pPr>
            <a:r>
              <a:rPr lang="en-US" sz="1100" u="sng">
                <a:solidFill>
                  <a:schemeClr val="hlink"/>
                </a:solidFill>
                <a:hlinkClick r:id="rId4"/>
              </a:rPr>
              <a:t>https://dpi.wi.gov/wisedata/schools/snapshot-prep</a:t>
            </a:r>
            <a:r>
              <a:rPr lang="en-US" sz="1100"/>
              <a:t> </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a:t>Snapshots occur twice a year, and here we can see what data is collected for each one.  Mark your calendars for this year’s snapshots:  Spring demographic snapshot data will be collected in May, and student snapshot data was collected in December.</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a:t>We’ve mentioned several times the importance of teamwork in the data validation process. The data elements listed here and on the following slide should certainly reinforce that!  We cannot stress enough how having the right people at the table who can help validate the data they’re familiar with is essential!  For example,  I wouldn’t consider sending my Career Education data without having my CTE teachers review it first.</a:t>
            </a:r>
            <a:endParaRPr sz="1100"/>
          </a:p>
          <a:p>
            <a:pPr marL="0" lvl="0" indent="0" algn="l" rtl="0">
              <a:spcBef>
                <a:spcPts val="0"/>
              </a:spcBef>
              <a:spcAft>
                <a:spcPts val="0"/>
              </a:spcAft>
              <a:buNone/>
            </a:pPr>
            <a:endParaRPr sz="1100"/>
          </a:p>
        </p:txBody>
      </p:sp>
      <p:sp>
        <p:nvSpPr>
          <p:cNvPr id="206" name="Google Shape;206;g2b9972a8b2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b9972a8b2f_0_4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t>(</a:t>
            </a:r>
            <a:r>
              <a:rPr lang="en-US" sz="1100" u="sng">
                <a:solidFill>
                  <a:schemeClr val="hlink"/>
                </a:solidFill>
                <a:hlinkClick r:id="rId3"/>
              </a:rPr>
              <a:t>Snapshot Calendar</a:t>
            </a:r>
            <a:r>
              <a:rPr lang="en-US" sz="1100"/>
              <a:t>)</a:t>
            </a:r>
            <a:endParaRPr sz="1100"/>
          </a:p>
          <a:p>
            <a:pPr marL="0" lvl="0" indent="0" algn="l" rtl="0">
              <a:spcBef>
                <a:spcPts val="0"/>
              </a:spcBef>
              <a:spcAft>
                <a:spcPts val="0"/>
              </a:spcAft>
              <a:buNone/>
            </a:pPr>
            <a:endParaRPr sz="1100"/>
          </a:p>
          <a:p>
            <a:pPr marL="0" lvl="0" indent="0" algn="l" rtl="0">
              <a:spcBef>
                <a:spcPts val="0"/>
              </a:spcBef>
              <a:spcAft>
                <a:spcPts val="0"/>
              </a:spcAft>
              <a:buNone/>
            </a:pPr>
            <a:r>
              <a:rPr lang="en-US" sz="1100"/>
              <a:t>Now, we invite you to network with your colleagues by sharing the strategies used in your district to empower teams to validate data for snapshots. </a:t>
            </a:r>
            <a:endParaRPr sz="1100"/>
          </a:p>
        </p:txBody>
      </p:sp>
      <p:sp>
        <p:nvSpPr>
          <p:cNvPr id="214" name="Google Shape;214;g2b9972a8b2f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b98990ca40_4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b98990ca40_4_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You know about us – WISExplore is a collaborative project between DPI and the CESA Statewide Network (CSN) that works to develop a common data inquiry process for teachers and school leaders statewide. In our 11th year!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WISExplore partners help educators to actively engage with the data available through state and local sources in order to inform continuous improvement.</a:t>
            </a:r>
            <a:endParaRPr/>
          </a:p>
          <a:p>
            <a:pPr marL="0" lvl="0" indent="0" algn="l" rtl="0">
              <a:spcBef>
                <a:spcPts val="0"/>
              </a:spcBef>
              <a:spcAft>
                <a:spcPts val="0"/>
              </a:spcAft>
              <a:buNone/>
            </a:pPr>
            <a:endParaRPr/>
          </a:p>
        </p:txBody>
      </p:sp>
      <p:sp>
        <p:nvSpPr>
          <p:cNvPr id="74" name="Google Shape;74;g2b98990ca40_4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b98990ca40_4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b98990ca40_4_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b98990ca40_4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b98990ca40_4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a number of reasons why users could/should use the Snapshot Dashboard to ensure data quality.  </a:t>
            </a:r>
            <a:endParaRPr/>
          </a:p>
          <a:p>
            <a:pPr marL="0" lvl="0" indent="0" algn="l" rtl="0">
              <a:spcBef>
                <a:spcPts val="0"/>
              </a:spcBef>
              <a:spcAft>
                <a:spcPts val="0"/>
              </a:spcAft>
              <a:buNone/>
            </a:pPr>
            <a:r>
              <a:rPr lang="en-US"/>
              <a:t>You can</a:t>
            </a:r>
            <a:endParaRPr/>
          </a:p>
          <a:p>
            <a:pPr marL="457200" lvl="0" indent="-298450" algn="l" rtl="0">
              <a:lnSpc>
                <a:spcPct val="115000"/>
              </a:lnSpc>
              <a:spcBef>
                <a:spcPts val="0"/>
              </a:spcBef>
              <a:spcAft>
                <a:spcPts val="0"/>
              </a:spcAft>
              <a:buClr>
                <a:schemeClr val="dk1"/>
              </a:buClr>
              <a:buSzPts val="1100"/>
              <a:buChar char="•"/>
            </a:pPr>
            <a:r>
              <a:rPr lang="en-US">
                <a:solidFill>
                  <a:schemeClr val="dk1"/>
                </a:solidFill>
              </a:rPr>
              <a:t>Compare prior year with current year data in preparation for a snapshot. </a:t>
            </a:r>
            <a:endParaRPr>
              <a:solidFill>
                <a:schemeClr val="dk1"/>
              </a:solidFill>
            </a:endParaRPr>
          </a:p>
          <a:p>
            <a:pPr marL="457200" lvl="0" indent="-298450" algn="l" rtl="0">
              <a:lnSpc>
                <a:spcPct val="115000"/>
              </a:lnSpc>
              <a:spcBef>
                <a:spcPts val="1000"/>
              </a:spcBef>
              <a:spcAft>
                <a:spcPts val="0"/>
              </a:spcAft>
              <a:buClr>
                <a:schemeClr val="dk1"/>
              </a:buClr>
              <a:buSzPts val="1100"/>
              <a:buChar char="•"/>
            </a:pPr>
            <a:r>
              <a:rPr lang="en-US">
                <a:solidFill>
                  <a:schemeClr val="dk1"/>
                </a:solidFill>
              </a:rPr>
              <a:t>Examine</a:t>
            </a:r>
            <a:r>
              <a:rPr lang="en-US" b="1">
                <a:solidFill>
                  <a:schemeClr val="dk1"/>
                </a:solidFill>
              </a:rPr>
              <a:t> all</a:t>
            </a:r>
            <a:r>
              <a:rPr lang="en-US">
                <a:solidFill>
                  <a:schemeClr val="dk1"/>
                </a:solidFill>
              </a:rPr>
              <a:t> data points that will be captured and review them all (that’s why a team is helpful!)</a:t>
            </a:r>
            <a:endParaRPr>
              <a:solidFill>
                <a:schemeClr val="dk1"/>
              </a:solidFill>
            </a:endParaRPr>
          </a:p>
          <a:p>
            <a:pPr marL="457200" lvl="0" indent="-298450" algn="l" rtl="0">
              <a:lnSpc>
                <a:spcPct val="115000"/>
              </a:lnSpc>
              <a:spcBef>
                <a:spcPts val="1000"/>
              </a:spcBef>
              <a:spcAft>
                <a:spcPts val="0"/>
              </a:spcAft>
              <a:buClr>
                <a:schemeClr val="dk1"/>
              </a:buClr>
              <a:buSzPts val="1100"/>
              <a:buChar char="•"/>
            </a:pPr>
            <a:r>
              <a:rPr lang="en-US">
                <a:solidFill>
                  <a:schemeClr val="dk1"/>
                </a:solidFill>
              </a:rPr>
              <a:t>Periodically, examine the current view to determine if those numbers look accurate.  </a:t>
            </a:r>
            <a:endParaRPr>
              <a:solidFill>
                <a:schemeClr val="dk1"/>
              </a:solidFill>
            </a:endParaRPr>
          </a:p>
          <a:p>
            <a:pPr marL="457200" lvl="0" indent="-298450" algn="l" rtl="0">
              <a:lnSpc>
                <a:spcPct val="115000"/>
              </a:lnSpc>
              <a:spcBef>
                <a:spcPts val="1000"/>
              </a:spcBef>
              <a:spcAft>
                <a:spcPts val="0"/>
              </a:spcAft>
              <a:buClr>
                <a:schemeClr val="dk1"/>
              </a:buClr>
              <a:buSzPts val="1100"/>
              <a:buChar char="•"/>
            </a:pPr>
            <a:r>
              <a:rPr lang="en-US">
                <a:solidFill>
                  <a:schemeClr val="dk1"/>
                </a:solidFill>
              </a:rPr>
              <a:t>Examine the data behind accountability reports to better understand a score or identification</a:t>
            </a:r>
            <a:endParaRPr>
              <a:solidFill>
                <a:schemeClr val="dk1"/>
              </a:solidFill>
            </a:endParaRPr>
          </a:p>
          <a:p>
            <a:pPr marL="0" lvl="0" indent="0" algn="l" rtl="0">
              <a:spcBef>
                <a:spcPts val="1000"/>
              </a:spcBef>
              <a:spcAft>
                <a:spcPts val="0"/>
              </a:spcAft>
              <a:buNone/>
            </a:pPr>
            <a:r>
              <a:rPr lang="en-US"/>
              <a:t>Doing these things regularly will help eliminate data errors and calls to the help desk.</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b98990ca40_8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b98990ca40_8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c07230beed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c07230beed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To locate the Snapshot dashboards, login into WISEdash for Districts.  </a:t>
            </a:r>
            <a:endParaRPr/>
          </a:p>
          <a:p>
            <a:pPr marL="0" lvl="0" indent="0" algn="l" rtl="0">
              <a:spcBef>
                <a:spcPts val="0"/>
              </a:spcBef>
              <a:spcAft>
                <a:spcPts val="0"/>
              </a:spcAft>
              <a:buNone/>
            </a:pPr>
            <a:endParaRPr/>
          </a:p>
          <a:p>
            <a:pPr marL="0" lvl="0" indent="0" algn="l" rtl="0">
              <a:spcBef>
                <a:spcPts val="0"/>
              </a:spcBef>
              <a:spcAft>
                <a:spcPts val="0"/>
              </a:spcAft>
              <a:buNone/>
            </a:pPr>
            <a:r>
              <a:rPr lang="en-US"/>
              <a:t>(click) Select the Dashboard Menu icon in the upper left hand corner of the WISEdash Home page to open the main menu and reveal a list of dashboards.  </a:t>
            </a:r>
            <a:endParaRPr/>
          </a:p>
          <a:p>
            <a:pPr marL="0" lvl="0" indent="0" algn="l" rtl="0">
              <a:spcBef>
                <a:spcPts val="0"/>
              </a:spcBef>
              <a:spcAft>
                <a:spcPts val="0"/>
              </a:spcAft>
              <a:buNone/>
            </a:pPr>
            <a:r>
              <a:rPr lang="en-US"/>
              <a:t>(click) Select snapshots from the dropdown.  </a:t>
            </a:r>
            <a:endParaRPr/>
          </a:p>
          <a:p>
            <a:pPr marL="0" lvl="0" indent="0" algn="l" rtl="0">
              <a:spcBef>
                <a:spcPts val="0"/>
              </a:spcBef>
              <a:spcAft>
                <a:spcPts val="0"/>
              </a:spcAft>
              <a:buNone/>
            </a:pPr>
            <a:endParaRPr/>
          </a:p>
          <a:p>
            <a:pPr marL="0" lvl="0" indent="0" algn="l" rtl="0">
              <a:spcBef>
                <a:spcPts val="0"/>
              </a:spcBef>
              <a:spcAft>
                <a:spcPts val="0"/>
              </a:spcAft>
              <a:buNone/>
            </a:pPr>
            <a:r>
              <a:rPr lang="en-US"/>
              <a:t>From the Snapshot menu choose the snapshot topic you are interested in exploring. </a:t>
            </a:r>
            <a:endParaRPr/>
          </a:p>
          <a:p>
            <a:pPr marL="0" lvl="0" indent="0" algn="l" rtl="0">
              <a:spcBef>
                <a:spcPts val="0"/>
              </a:spcBef>
              <a:spcAft>
                <a:spcPts val="0"/>
              </a:spcAft>
              <a:buNone/>
            </a:pPr>
            <a:endParaRPr/>
          </a:p>
          <a:p>
            <a:pPr marL="0" lvl="0" indent="0" algn="l" rtl="0">
              <a:spcBef>
                <a:spcPts val="0"/>
              </a:spcBef>
              <a:spcAft>
                <a:spcPts val="0"/>
              </a:spcAft>
              <a:buNone/>
            </a:pPr>
            <a:r>
              <a:rPr lang="en-US"/>
              <a:t>For example, Third Friday in September or TFS Count Date. When the TFS dashboard opens you will notice that there is a green current view and a purple snapshot view.</a:t>
            </a:r>
            <a:endParaRPr/>
          </a:p>
          <a:p>
            <a:pPr marL="0" lvl="0" indent="0" algn="l" rtl="0">
              <a:spcBef>
                <a:spcPts val="0"/>
              </a:spcBef>
              <a:spcAft>
                <a:spcPts val="0"/>
              </a:spcAft>
              <a:buNone/>
            </a:pPr>
            <a:endParaRPr/>
          </a:p>
          <a:p>
            <a:pPr marL="0" lvl="0" indent="0" algn="l" rtl="0">
              <a:spcBef>
                <a:spcPts val="0"/>
              </a:spcBef>
              <a:spcAft>
                <a:spcPts val="0"/>
              </a:spcAft>
              <a:buNone/>
            </a:pPr>
            <a:r>
              <a:rPr lang="en-US"/>
              <a:t>As of today there are eight different snapshot menu options. Each menu option displays different data elements collected through the snapshots taken throughout the year.  These data elements are the ones that are currently being collected; however, more are added as reporting requirements change. </a:t>
            </a:r>
            <a:endParaRPr/>
          </a:p>
          <a:p>
            <a:pPr marL="0" lvl="0" indent="0" algn="l" rtl="0">
              <a:spcBef>
                <a:spcPts val="0"/>
              </a:spcBef>
              <a:spcAft>
                <a:spcPts val="0"/>
              </a:spcAft>
              <a:buNone/>
            </a:pPr>
            <a:endParaRPr/>
          </a:p>
          <a:p>
            <a:pPr marL="0" lvl="0" indent="0" algn="l" rtl="0">
              <a:spcBef>
                <a:spcPts val="0"/>
              </a:spcBef>
              <a:spcAft>
                <a:spcPts val="0"/>
              </a:spcAft>
              <a:buNone/>
            </a:pPr>
            <a:r>
              <a:rPr lang="en-US"/>
              <a:t>For example, most recently, Career Education Coursework data and Perkins (or Career and Technical Education) data was added during the past couple of years.</a:t>
            </a:r>
            <a:endParaRPr/>
          </a:p>
          <a:p>
            <a:pPr marL="0" lvl="0" indent="0" algn="l" rtl="0">
              <a:spcBef>
                <a:spcPts val="0"/>
              </a:spcBef>
              <a:spcAft>
                <a:spcPts val="0"/>
              </a:spcAft>
              <a:buNone/>
            </a:pPr>
            <a:endParaRPr/>
          </a:p>
          <a:p>
            <a:pPr marL="0" lvl="0" indent="0" algn="l" rtl="0">
              <a:spcBef>
                <a:spcPts val="0"/>
              </a:spcBef>
              <a:spcAft>
                <a:spcPts val="0"/>
              </a:spcAft>
              <a:buNone/>
            </a:pPr>
            <a:r>
              <a:rPr lang="en-US"/>
              <a:t>(click) Note the handy link to Snapshot Resources.  </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c07230beed_2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c07230beed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chemeClr val="dk1"/>
                </a:solidFill>
              </a:rPr>
              <a:t>Current view (green background charts) means that the data shown is what WISEdash currently has on record from your district. In other words what does the data look like today for the data element and year selected?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If you are in the current year, this will be the data most recently pushed from your district into WISEdata.</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US">
                <a:solidFill>
                  <a:schemeClr val="dk1"/>
                </a:solidFill>
              </a:rPr>
              <a:t>If you have selected a different year of data, the current view displays the latest data for that year shared through the WISEdata portal.  This is one reason it is so important to always look at the year indicated on the chart of data you are seeing.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Snapshot view (purple background charts) shows what the data looked like when the snapshot was taken and certified for the required data reporting element. The snapshot view (purple chart) will only display after the snapshot has been taken </a:t>
            </a:r>
            <a:r>
              <a:rPr lang="en-US" b="1">
                <a:solidFill>
                  <a:schemeClr val="dk1"/>
                </a:solidFill>
              </a:rPr>
              <a:t>and certified</a:t>
            </a:r>
            <a:r>
              <a:rPr lang="en-US">
                <a:solidFill>
                  <a:schemeClr val="dk1"/>
                </a:solidFill>
              </a:rPr>
              <a:t>. For example, if a snapshot is taken on December 8, the data will not be available in this snapshot view until it has been certified.  There are quality checks that the data team at DPI conducts before activating this snapshot view.</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US">
                <a:solidFill>
                  <a:schemeClr val="dk1"/>
                </a:solidFill>
              </a:rPr>
              <a:t>Prior to a snapshot, use the current view to verify how data from your Student information system or SIS is flowing through WISEdata into WISEdash for Districts.</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c07230beed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c07230beed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b="1">
                <a:solidFill>
                  <a:schemeClr val="dk1"/>
                </a:solidFill>
              </a:rPr>
              <a:t>Data Quality Indicators provide information and flags for potential data errors.  </a:t>
            </a:r>
            <a:endParaRPr>
              <a:solidFill>
                <a:schemeClr val="dk1"/>
              </a:solidFill>
            </a:endParaRPr>
          </a:p>
          <a:p>
            <a:pPr marL="0" lvl="0" indent="0" algn="l" rtl="0">
              <a:spcBef>
                <a:spcPts val="439"/>
              </a:spcBef>
              <a:spcAft>
                <a:spcPts val="0"/>
              </a:spcAft>
              <a:buClr>
                <a:schemeClr val="dk1"/>
              </a:buClr>
              <a:buSzPts val="1100"/>
              <a:buFont typeface="Arial"/>
              <a:buNone/>
            </a:pPr>
            <a:r>
              <a:rPr lang="en-US">
                <a:solidFill>
                  <a:schemeClr val="dk1"/>
                </a:solidFill>
              </a:rPr>
              <a:t>There are three types of Data Quality Indicators.</a:t>
            </a:r>
            <a:endParaRPr>
              <a:solidFill>
                <a:schemeClr val="dk1"/>
              </a:solidFill>
            </a:endParaRPr>
          </a:p>
          <a:p>
            <a:pPr marL="457200" lvl="0" indent="-298450" algn="l" rtl="0">
              <a:lnSpc>
                <a:spcPct val="115000"/>
              </a:lnSpc>
              <a:spcBef>
                <a:spcPts val="1000"/>
              </a:spcBef>
              <a:spcAft>
                <a:spcPts val="0"/>
              </a:spcAft>
              <a:buClr>
                <a:schemeClr val="dk1"/>
              </a:buClr>
              <a:buSzPts val="1100"/>
              <a:buChar char="●"/>
            </a:pPr>
            <a:r>
              <a:rPr lang="en-US" b="1">
                <a:solidFill>
                  <a:schemeClr val="dk1"/>
                </a:solidFill>
              </a:rPr>
              <a:t>Informational</a:t>
            </a:r>
            <a:r>
              <a:rPr lang="en-US">
                <a:solidFill>
                  <a:schemeClr val="dk1"/>
                </a:solidFill>
              </a:rPr>
              <a:t> indicators give you an easy way to see important counts or percentages for the topic at hand.</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Caution</a:t>
            </a:r>
            <a:r>
              <a:rPr lang="en-US">
                <a:solidFill>
                  <a:schemeClr val="dk1"/>
                </a:solidFill>
              </a:rPr>
              <a:t> indicators show you data that may be in error or may be questionable but may also be valid. Review the data more closely to see if it is correct.</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US" b="1">
                <a:solidFill>
                  <a:schemeClr val="dk1"/>
                </a:solidFill>
              </a:rPr>
              <a:t>For the Goal indicator: The goal is to have a 0 displayed.</a:t>
            </a:r>
            <a:r>
              <a:rPr lang="en-US">
                <a:solidFill>
                  <a:schemeClr val="dk1"/>
                </a:solidFill>
              </a:rPr>
              <a:t> When a number other than 0 is displayed in the  “Goal” box, it is likely that there is an error. You should review the data more closely to see if it is correct.</a:t>
            </a:r>
            <a:endParaRPr>
              <a:solidFill>
                <a:schemeClr val="dk1"/>
              </a:solidFill>
            </a:endParaRPr>
          </a:p>
          <a:p>
            <a:pPr marL="0" lvl="0" indent="0" algn="l" rtl="0">
              <a:lnSpc>
                <a:spcPct val="115000"/>
              </a:lnSpc>
              <a:spcBef>
                <a:spcPts val="1000"/>
              </a:spcBef>
              <a:spcAft>
                <a:spcPts val="0"/>
              </a:spcAft>
              <a:buNone/>
            </a:pPr>
            <a:r>
              <a:rPr lang="en-US">
                <a:solidFill>
                  <a:schemeClr val="dk1"/>
                </a:solidFill>
              </a:rPr>
              <a:t>Here are two examples to illustrate what the user will see when examining data quality indicators.  (click)</a:t>
            </a:r>
            <a:endParaRPr>
              <a:solidFill>
                <a:schemeClr val="dk1"/>
              </a:solidFill>
            </a:endParaRPr>
          </a:p>
          <a:p>
            <a:pPr marL="0" lvl="0" indent="0" algn="l" rtl="0">
              <a:lnSpc>
                <a:spcPct val="115000"/>
              </a:lnSpc>
              <a:spcBef>
                <a:spcPts val="1000"/>
              </a:spcBef>
              <a:spcAft>
                <a:spcPts val="0"/>
              </a:spcAft>
              <a:buNone/>
            </a:pPr>
            <a:r>
              <a:rPr lang="en-US">
                <a:solidFill>
                  <a:schemeClr val="dk1"/>
                </a:solidFill>
              </a:rPr>
              <a:t>In the first example, the user will want to look at what is shown and verify for accuracy. (click)  </a:t>
            </a:r>
            <a:endParaRPr>
              <a:solidFill>
                <a:schemeClr val="dk1"/>
              </a:solidFill>
            </a:endParaRPr>
          </a:p>
          <a:p>
            <a:pPr marL="0" lvl="0" indent="0" algn="l" rtl="0">
              <a:lnSpc>
                <a:spcPct val="115000"/>
              </a:lnSpc>
              <a:spcBef>
                <a:spcPts val="1000"/>
              </a:spcBef>
              <a:spcAft>
                <a:spcPts val="0"/>
              </a:spcAft>
              <a:buNone/>
            </a:pPr>
            <a:r>
              <a:rPr lang="en-US">
                <a:solidFill>
                  <a:schemeClr val="dk1"/>
                </a:solidFill>
              </a:rPr>
              <a:t>Similarly, the second example identifies seven potential errors under Goal.  Further investigation is warranted. </a:t>
            </a:r>
            <a:endParaRPr>
              <a:solidFill>
                <a:schemeClr val="dk1"/>
              </a:solidFill>
            </a:endParaRPr>
          </a:p>
          <a:p>
            <a:pPr marL="0" lvl="0" indent="0" algn="l" rtl="0">
              <a:lnSpc>
                <a:spcPct val="115000"/>
              </a:lnSpc>
              <a:spcBef>
                <a:spcPts val="1000"/>
              </a:spcBef>
              <a:spcAft>
                <a:spcPts val="0"/>
              </a:spcAft>
              <a:buNone/>
            </a:pPr>
            <a:r>
              <a:rPr lang="en-US">
                <a:solidFill>
                  <a:schemeClr val="dk1"/>
                </a:solidFill>
              </a:rPr>
              <a:t>See the </a:t>
            </a:r>
            <a:r>
              <a:rPr lang="en-US" b="1">
                <a:solidFill>
                  <a:schemeClr val="dk1"/>
                </a:solidFill>
              </a:rPr>
              <a:t>Data Quality Indicators Help</a:t>
            </a:r>
            <a:r>
              <a:rPr lang="en-US">
                <a:solidFill>
                  <a:schemeClr val="dk1"/>
                </a:solidFill>
              </a:rPr>
              <a:t> document linked at the top of the chart for details.</a:t>
            </a:r>
            <a:endParaRPr>
              <a:solidFill>
                <a:schemeClr val="dk1"/>
              </a:solidFill>
            </a:endParaRPr>
          </a:p>
          <a:p>
            <a:pPr marL="0" lvl="0" indent="0" algn="l" rtl="0">
              <a:spcBef>
                <a:spcPts val="439"/>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b98990ca40_8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b98990ca40_8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ba1e5dde8d_1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solidFill>
                  <a:srgbClr val="292F33"/>
                </a:solidFill>
              </a:rPr>
              <a:t>As you explore Snapshots, you’ll encounter a tool called Dynamic Crosstabs.  It allows you to drag and drop the different data points you wish to examine, thus building your own data table.  </a:t>
            </a:r>
            <a:endParaRPr sz="1100">
              <a:solidFill>
                <a:srgbClr val="292F33"/>
              </a:solidFill>
            </a:endParaRPr>
          </a:p>
          <a:p>
            <a:pPr marL="0" lvl="0" indent="0" algn="l" rtl="0">
              <a:spcBef>
                <a:spcPts val="0"/>
              </a:spcBef>
              <a:spcAft>
                <a:spcPts val="0"/>
              </a:spcAft>
              <a:buNone/>
            </a:pPr>
            <a:endParaRPr sz="1100">
              <a:solidFill>
                <a:srgbClr val="292F33"/>
              </a:solidFill>
            </a:endParaRPr>
          </a:p>
          <a:p>
            <a:pPr marL="0" lvl="0" indent="0" algn="l" rtl="0">
              <a:spcBef>
                <a:spcPts val="0"/>
              </a:spcBef>
              <a:spcAft>
                <a:spcPts val="0"/>
              </a:spcAft>
              <a:buNone/>
            </a:pPr>
            <a:r>
              <a:rPr lang="en-US" sz="1100">
                <a:solidFill>
                  <a:srgbClr val="292F33"/>
                </a:solidFill>
              </a:rPr>
              <a:t>When working in a Snapshot dashboard, users must remember to scroll down.  Charts appear vertically, beginning with current view.  They are shown side-by-side here for our discussion only.   </a:t>
            </a:r>
            <a:endParaRPr sz="1100">
              <a:solidFill>
                <a:srgbClr val="292F33"/>
              </a:solidFill>
            </a:endParaRPr>
          </a:p>
          <a:p>
            <a:pPr marL="0" lvl="0" indent="0" algn="l" rtl="0">
              <a:spcBef>
                <a:spcPts val="0"/>
              </a:spcBef>
              <a:spcAft>
                <a:spcPts val="0"/>
              </a:spcAft>
              <a:buNone/>
            </a:pPr>
            <a:endParaRPr sz="1100">
              <a:solidFill>
                <a:srgbClr val="292F33"/>
              </a:solidFill>
            </a:endParaRPr>
          </a:p>
          <a:p>
            <a:pPr marL="0" lvl="0" indent="0" algn="l" rtl="0">
              <a:spcBef>
                <a:spcPts val="0"/>
              </a:spcBef>
              <a:spcAft>
                <a:spcPts val="0"/>
              </a:spcAft>
              <a:buNone/>
            </a:pPr>
            <a:r>
              <a:rPr lang="en-US" sz="1100">
                <a:solidFill>
                  <a:srgbClr val="292F33"/>
                </a:solidFill>
              </a:rPr>
              <a:t>Once again, we want to emphasize the difference between the green and purple charts.  The green is the most current view--it might be data as of today if no year filters are applied.  </a:t>
            </a:r>
            <a:endParaRPr sz="1100">
              <a:solidFill>
                <a:srgbClr val="292F33"/>
              </a:solidFill>
            </a:endParaRPr>
          </a:p>
          <a:p>
            <a:pPr marL="0" lvl="0" indent="0" algn="l" rtl="0">
              <a:spcBef>
                <a:spcPts val="0"/>
              </a:spcBef>
              <a:spcAft>
                <a:spcPts val="0"/>
              </a:spcAft>
              <a:buNone/>
            </a:pPr>
            <a:endParaRPr sz="1100">
              <a:solidFill>
                <a:srgbClr val="292F33"/>
              </a:solidFill>
            </a:endParaRPr>
          </a:p>
          <a:p>
            <a:pPr marL="0" lvl="0" indent="0" algn="l" rtl="0">
              <a:spcBef>
                <a:spcPts val="0"/>
              </a:spcBef>
              <a:spcAft>
                <a:spcPts val="0"/>
              </a:spcAft>
              <a:buNone/>
            </a:pPr>
            <a:r>
              <a:rPr lang="en-US" sz="1100">
                <a:solidFill>
                  <a:srgbClr val="292F33"/>
                </a:solidFill>
              </a:rPr>
              <a:t>Remember that school information systems from districts push data to WISEdata at least once per week, and this is what is reflected in the green table. For this reason, it may change often as data is entered into the SIS in your district.</a:t>
            </a:r>
            <a:endParaRPr sz="1100">
              <a:solidFill>
                <a:srgbClr val="292F33"/>
              </a:solidFill>
            </a:endParaRPr>
          </a:p>
          <a:p>
            <a:pPr marL="0" lvl="0" indent="0" algn="l" rtl="0">
              <a:spcBef>
                <a:spcPts val="0"/>
              </a:spcBef>
              <a:spcAft>
                <a:spcPts val="0"/>
              </a:spcAft>
              <a:buNone/>
            </a:pPr>
            <a:endParaRPr sz="1100">
              <a:solidFill>
                <a:srgbClr val="292F33"/>
              </a:solidFill>
            </a:endParaRPr>
          </a:p>
          <a:p>
            <a:pPr marL="0" lvl="0" indent="0" algn="l" rtl="0">
              <a:spcBef>
                <a:spcPts val="0"/>
              </a:spcBef>
              <a:spcAft>
                <a:spcPts val="0"/>
              </a:spcAft>
              <a:buNone/>
            </a:pPr>
            <a:r>
              <a:rPr lang="en-US" sz="1100">
                <a:solidFill>
                  <a:srgbClr val="292F33"/>
                </a:solidFill>
              </a:rPr>
              <a:t>The purple view displays the data that was part of the snapshot for the year indicated on the table. This example indicates that no data is found, which means it </a:t>
            </a:r>
            <a:r>
              <a:rPr lang="en-US" sz="1100" b="1">
                <a:solidFill>
                  <a:srgbClr val="292F33"/>
                </a:solidFill>
              </a:rPr>
              <a:t>has not</a:t>
            </a:r>
            <a:r>
              <a:rPr lang="en-US" sz="1100">
                <a:solidFill>
                  <a:srgbClr val="292F33"/>
                </a:solidFill>
              </a:rPr>
              <a:t> been certified and posted yet. There is a time lag for the DPI to verify the snapshots, so you may find no data on one day, such as this example, and it may suddenly appear the next. Data appears only when it is certified.  </a:t>
            </a:r>
            <a:endParaRPr sz="1100">
              <a:solidFill>
                <a:srgbClr val="292F33"/>
              </a:solidFill>
            </a:endParaRPr>
          </a:p>
          <a:p>
            <a:pPr marL="0" lvl="0" indent="0" algn="l" rtl="0">
              <a:spcBef>
                <a:spcPts val="0"/>
              </a:spcBef>
              <a:spcAft>
                <a:spcPts val="0"/>
              </a:spcAft>
              <a:buNone/>
            </a:pPr>
            <a:endParaRPr sz="1100">
              <a:solidFill>
                <a:srgbClr val="292F33"/>
              </a:solidFill>
            </a:endParaRPr>
          </a:p>
          <a:p>
            <a:pPr marL="0" lvl="0" indent="0" algn="l" rtl="0">
              <a:spcBef>
                <a:spcPts val="0"/>
              </a:spcBef>
              <a:spcAft>
                <a:spcPts val="0"/>
              </a:spcAft>
              <a:buNone/>
            </a:pPr>
            <a:r>
              <a:rPr lang="en-US" sz="1100">
                <a:solidFill>
                  <a:srgbClr val="292F33"/>
                </a:solidFill>
              </a:rPr>
              <a:t>Remember to check the Welcome Screen for WISEdash announcements on new data postings. </a:t>
            </a:r>
            <a:endParaRPr sz="1100">
              <a:solidFill>
                <a:srgbClr val="292F33"/>
              </a:solidFill>
            </a:endParaRPr>
          </a:p>
          <a:p>
            <a:pPr marL="0" lvl="0" indent="0" algn="l" rtl="0">
              <a:spcBef>
                <a:spcPts val="0"/>
              </a:spcBef>
              <a:spcAft>
                <a:spcPts val="0"/>
              </a:spcAft>
              <a:buNone/>
            </a:pPr>
            <a:endParaRPr sz="1100">
              <a:solidFill>
                <a:srgbClr val="292F33"/>
              </a:solidFill>
              <a:highlight>
                <a:srgbClr val="FFFFFF"/>
              </a:highlight>
            </a:endParaRPr>
          </a:p>
        </p:txBody>
      </p:sp>
      <p:sp>
        <p:nvSpPr>
          <p:cNvPr id="282" name="Google Shape;282;gba1e5dde8d_1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c07230beed_3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solidFill>
                  <a:srgbClr val="292F33"/>
                </a:solidFill>
              </a:rPr>
              <a:t>Filters allow users to determine specific data points, including year, as shown here.  Sometimes, when comparing current views and snapshot views of the same year, differences in the data appear.  The numbers don’t add up. This happens frequently and is a common question. </a:t>
            </a:r>
            <a:endParaRPr sz="1100">
              <a:solidFill>
                <a:srgbClr val="292F33"/>
              </a:solidFill>
            </a:endParaRPr>
          </a:p>
          <a:p>
            <a:pPr marL="0" lvl="0" indent="0" algn="l" rtl="0">
              <a:spcBef>
                <a:spcPts val="0"/>
              </a:spcBef>
              <a:spcAft>
                <a:spcPts val="0"/>
              </a:spcAft>
              <a:buNone/>
            </a:pPr>
            <a:endParaRPr sz="1100">
              <a:solidFill>
                <a:srgbClr val="292F33"/>
              </a:solidFill>
            </a:endParaRPr>
          </a:p>
          <a:p>
            <a:pPr marL="0" lvl="0" indent="0" algn="l" rtl="0">
              <a:spcBef>
                <a:spcPts val="0"/>
              </a:spcBef>
              <a:spcAft>
                <a:spcPts val="0"/>
              </a:spcAft>
              <a:buNone/>
            </a:pPr>
            <a:r>
              <a:rPr lang="en-US" sz="1100">
                <a:solidFill>
                  <a:srgbClr val="292F33"/>
                </a:solidFill>
              </a:rPr>
              <a:t>Remember, that a snapshot is just that--a point in time where the data is captured.  Any changes that may have occurred after that capture will still be reflected in that year’s Current View.  Note that the year at the top of the chart describes the data year being shown.  On the purple chart there is also the date the snapshot was taken in parentheses.</a:t>
            </a:r>
            <a:endParaRPr sz="1100">
              <a:solidFill>
                <a:srgbClr val="292F33"/>
              </a:solidFill>
            </a:endParaRPr>
          </a:p>
          <a:p>
            <a:pPr marL="0" lvl="0" indent="0" algn="l" rtl="0">
              <a:spcBef>
                <a:spcPts val="0"/>
              </a:spcBef>
              <a:spcAft>
                <a:spcPts val="0"/>
              </a:spcAft>
              <a:buNone/>
            </a:pPr>
            <a:endParaRPr sz="1100">
              <a:solidFill>
                <a:srgbClr val="292F33"/>
              </a:solidFill>
            </a:endParaRPr>
          </a:p>
        </p:txBody>
      </p:sp>
      <p:sp>
        <p:nvSpPr>
          <p:cNvPr id="291" name="Google Shape;291;gc07230beed_3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c07230beed_2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c07230beed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292F33"/>
                </a:solidFill>
              </a:rPr>
              <a:t>If you know how to drag and drop with your mouse, you can master Dynamic Crosstabs! </a:t>
            </a:r>
            <a:endParaRPr>
              <a:solidFill>
                <a:srgbClr val="292F33"/>
              </a:solidFill>
            </a:endParaRPr>
          </a:p>
          <a:p>
            <a:pPr marL="0" lvl="0" indent="0" algn="l" rtl="0">
              <a:spcBef>
                <a:spcPts val="1000"/>
              </a:spcBef>
              <a:spcAft>
                <a:spcPts val="0"/>
              </a:spcAft>
              <a:buNone/>
            </a:pPr>
            <a:r>
              <a:rPr lang="en-US">
                <a:solidFill>
                  <a:srgbClr val="292F33"/>
                </a:solidFill>
              </a:rPr>
              <a:t>Essentially, users choose the data fields for the rows and columns of their own data table and drag them into place.  </a:t>
            </a:r>
            <a:endParaRPr>
              <a:solidFill>
                <a:srgbClr val="292F33"/>
              </a:solidFill>
            </a:endParaRPr>
          </a:p>
          <a:p>
            <a:pPr marL="0" lvl="0" indent="0" algn="l" rtl="0">
              <a:spcBef>
                <a:spcPts val="1000"/>
              </a:spcBef>
              <a:spcAft>
                <a:spcPts val="0"/>
              </a:spcAft>
              <a:buNone/>
            </a:pPr>
            <a:r>
              <a:rPr lang="en-US">
                <a:solidFill>
                  <a:srgbClr val="292F33"/>
                </a:solidFill>
              </a:rPr>
              <a:t>Crosstabs are very forgiving because you can simply move the tab back if you want to change it.  </a:t>
            </a:r>
            <a:endParaRPr>
              <a:solidFill>
                <a:srgbClr val="292F33"/>
              </a:solidFill>
            </a:endParaRPr>
          </a:p>
          <a:p>
            <a:pPr marL="0" lvl="0" indent="0" algn="l" rtl="0">
              <a:spcBef>
                <a:spcPts val="1000"/>
              </a:spcBef>
              <a:spcAft>
                <a:spcPts val="0"/>
              </a:spcAft>
              <a:buNone/>
            </a:pPr>
            <a:r>
              <a:rPr lang="en-US">
                <a:solidFill>
                  <a:srgbClr val="292F33"/>
                </a:solidFill>
              </a:rPr>
              <a:t>In the example shown here, we examine the current view for a district’s Third Friday Count.  Notice that grade labels the column.</a:t>
            </a:r>
            <a:endParaRPr>
              <a:solidFill>
                <a:srgbClr val="292F33"/>
              </a:solidFill>
            </a:endParaRPr>
          </a:p>
          <a:p>
            <a:pPr marL="0" lvl="0" indent="0" algn="l" rtl="0">
              <a:spcBef>
                <a:spcPts val="1000"/>
              </a:spcBef>
              <a:spcAft>
                <a:spcPts val="0"/>
              </a:spcAft>
              <a:buNone/>
            </a:pPr>
            <a:r>
              <a:rPr lang="en-US" b="1">
                <a:solidFill>
                  <a:srgbClr val="292F33"/>
                </a:solidFill>
              </a:rPr>
              <a:t>Race</a:t>
            </a:r>
            <a:r>
              <a:rPr lang="en-US">
                <a:solidFill>
                  <a:srgbClr val="292F33"/>
                </a:solidFill>
              </a:rPr>
              <a:t> and </a:t>
            </a:r>
            <a:r>
              <a:rPr lang="en-US" b="1">
                <a:solidFill>
                  <a:srgbClr val="292F33"/>
                </a:solidFill>
              </a:rPr>
              <a:t>third Friday in September special education status</a:t>
            </a:r>
            <a:r>
              <a:rPr lang="en-US">
                <a:solidFill>
                  <a:srgbClr val="292F33"/>
                </a:solidFill>
              </a:rPr>
              <a:t> are both in Rows.  Our table, then, shows the number of students by race at each grade level for students with disabilities and without.   </a:t>
            </a:r>
            <a:endParaRPr>
              <a:solidFill>
                <a:srgbClr val="292F33"/>
              </a:solidFill>
            </a:endParaRPr>
          </a:p>
          <a:p>
            <a:pPr marL="0" lvl="0" indent="0" algn="l" rtl="0">
              <a:spcBef>
                <a:spcPts val="1000"/>
              </a:spcBef>
              <a:spcAft>
                <a:spcPts val="1000"/>
              </a:spcAft>
              <a:buNone/>
            </a:pPr>
            <a:r>
              <a:rPr lang="en-US">
                <a:solidFill>
                  <a:srgbClr val="292F33"/>
                </a:solidFill>
              </a:rPr>
              <a:t>Having the flexibility to combine data elements helps to examine the data more carefully to identify potential errors or validate its accuracy.</a:t>
            </a:r>
            <a:endParaRPr>
              <a:solidFill>
                <a:srgbClr val="292F33"/>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solidFill>
                  <a:srgbClr val="222222"/>
                </a:solidFill>
              </a:rPr>
              <a:t>This session will focus on how to use WISEdash for Districts to validate data accuracy used in accountability and other reporting. </a:t>
            </a:r>
            <a:endParaRPr>
              <a:solidFill>
                <a:srgbClr val="222222"/>
              </a:solidFill>
            </a:endParaRPr>
          </a:p>
          <a:p>
            <a:pPr marL="0" lvl="0" indent="0" algn="l" rtl="0">
              <a:spcBef>
                <a:spcPts val="0"/>
              </a:spcBef>
              <a:spcAft>
                <a:spcPts val="0"/>
              </a:spcAft>
              <a:buNone/>
            </a:pPr>
            <a:endParaRPr>
              <a:solidFill>
                <a:srgbClr val="222222"/>
              </a:solidFill>
            </a:endParaRPr>
          </a:p>
          <a:p>
            <a:pPr marL="0" lvl="0" indent="0" algn="l" rtl="0">
              <a:spcBef>
                <a:spcPts val="0"/>
              </a:spcBef>
              <a:spcAft>
                <a:spcPts val="0"/>
              </a:spcAft>
              <a:buNone/>
            </a:pPr>
            <a:r>
              <a:rPr lang="en-US">
                <a:solidFill>
                  <a:srgbClr val="222222"/>
                </a:solidFill>
              </a:rPr>
              <a:t>Designed for district data leadership teams, this session elevates the need for effective data stewards. </a:t>
            </a:r>
            <a:endParaRPr>
              <a:solidFill>
                <a:srgbClr val="222222"/>
              </a:solidFill>
            </a:endParaRPr>
          </a:p>
          <a:p>
            <a:pPr marL="0" lvl="0" indent="0" algn="l" rtl="0">
              <a:spcBef>
                <a:spcPts val="0"/>
              </a:spcBef>
              <a:spcAft>
                <a:spcPts val="0"/>
              </a:spcAft>
              <a:buNone/>
            </a:pPr>
            <a:endParaRPr>
              <a:solidFill>
                <a:srgbClr val="222222"/>
              </a:solidFill>
            </a:endParaRPr>
          </a:p>
          <a:p>
            <a:pPr marL="0" lvl="0" indent="0" algn="l" rtl="0">
              <a:spcBef>
                <a:spcPts val="0"/>
              </a:spcBef>
              <a:spcAft>
                <a:spcPts val="0"/>
              </a:spcAft>
              <a:buNone/>
            </a:pPr>
            <a:r>
              <a:rPr lang="en-US">
                <a:solidFill>
                  <a:srgbClr val="222222"/>
                </a:solidFill>
              </a:rPr>
              <a:t>Particular focus will include demonstrations and guidance in navigating Snapshot dashboards and functionality to review and prevent future data errors. </a:t>
            </a:r>
            <a:endParaRPr>
              <a:solidFill>
                <a:srgbClr val="222222"/>
              </a:solidFill>
            </a:endParaRPr>
          </a:p>
          <a:p>
            <a:pPr marL="0" lvl="0" indent="0" algn="l" rtl="0">
              <a:spcBef>
                <a:spcPts val="0"/>
              </a:spcBef>
              <a:spcAft>
                <a:spcPts val="0"/>
              </a:spcAft>
              <a:buClr>
                <a:schemeClr val="dk1"/>
              </a:buClr>
              <a:buSzPts val="1100"/>
              <a:buFont typeface="Arial"/>
              <a:buNone/>
            </a:pPr>
            <a:endParaRPr>
              <a:solidFill>
                <a:srgbClr val="222222"/>
              </a:solidFill>
            </a:endParaRPr>
          </a:p>
          <a:p>
            <a:pPr marL="0" lvl="0" indent="0" algn="l" rtl="0">
              <a:spcBef>
                <a:spcPts val="0"/>
              </a:spcBef>
              <a:spcAft>
                <a:spcPts val="0"/>
              </a:spcAft>
              <a:buClr>
                <a:schemeClr val="dk1"/>
              </a:buClr>
              <a:buSzPts val="1100"/>
              <a:buFont typeface="Arial"/>
              <a:buNone/>
            </a:pPr>
            <a:r>
              <a:rPr lang="en-US">
                <a:solidFill>
                  <a:srgbClr val="222222"/>
                </a:solidFill>
              </a:rPr>
              <a:t>Participants will leave with strategies and resources for improved data quality.</a:t>
            </a:r>
            <a:endParaRPr/>
          </a:p>
        </p:txBody>
      </p:sp>
      <p:sp>
        <p:nvSpPr>
          <p:cNvPr id="83" name="Google Shape;8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ba1e5dde8d_3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ba1e5dde8d_3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Using filters is another way to create tables.  For example, users could use the blue “Filter Data” button at the top of the page to choose grade, or even choose specific grades, as shown here.  The result would be the same--an individualized data table.  </a:t>
            </a:r>
            <a:endParaRPr/>
          </a:p>
          <a:p>
            <a:pPr marL="0" lvl="0" indent="0" algn="l" rtl="0">
              <a:spcBef>
                <a:spcPts val="0"/>
              </a:spcBef>
              <a:spcAft>
                <a:spcPts val="0"/>
              </a:spcAft>
              <a:buNone/>
            </a:pPr>
            <a:endParaRPr/>
          </a:p>
          <a:p>
            <a:pPr marL="0" lvl="0" indent="0" algn="l" rtl="0">
              <a:spcBef>
                <a:spcPts val="0"/>
              </a:spcBef>
              <a:spcAft>
                <a:spcPts val="0"/>
              </a:spcAft>
              <a:buNone/>
            </a:pPr>
            <a:r>
              <a:rPr lang="en-US"/>
              <a:t>Filters do allow users to narrow down their criteria (ie. choose specific grades to view) more than the drag and drop.  There are some additional data options listed with the blue filter button at the top of the page that are not shown as draggable tabs.  When using the blue Filter Data option at the top of the page, you are deciding the parameters for the data that will be available in the crosstab tables.</a:t>
            </a:r>
            <a:endParaRPr/>
          </a:p>
          <a:p>
            <a:pPr marL="0" lvl="0" indent="0" algn="l" rtl="0">
              <a:spcBef>
                <a:spcPts val="0"/>
              </a:spcBef>
              <a:spcAft>
                <a:spcPts val="0"/>
              </a:spcAft>
              <a:buNone/>
            </a:pPr>
            <a:endParaRPr/>
          </a:p>
          <a:p>
            <a:pPr marL="0" lvl="0" indent="0" algn="l" rtl="0">
              <a:spcBef>
                <a:spcPts val="0"/>
              </a:spcBef>
              <a:spcAft>
                <a:spcPts val="0"/>
              </a:spcAft>
              <a:buNone/>
            </a:pPr>
            <a:r>
              <a:rPr lang="en-US"/>
              <a:t>When applying filters in the available data options of the crosstab table, you will see an * to indicate the filter has been applied.</a:t>
            </a:r>
            <a:endParaRPr/>
          </a:p>
          <a:p>
            <a:pPr marL="0" lvl="0" indent="0" algn="l" rtl="0">
              <a:spcBef>
                <a:spcPts val="0"/>
              </a:spcBef>
              <a:spcAft>
                <a:spcPts val="0"/>
              </a:spcAft>
              <a:buNone/>
            </a:pPr>
            <a:r>
              <a:rPr lang="en-US"/>
              <a:t>  </a:t>
            </a:r>
            <a:endParaRPr/>
          </a:p>
          <a:p>
            <a:pPr marL="0" lvl="0" indent="0" algn="l" rtl="0">
              <a:spcBef>
                <a:spcPts val="0"/>
              </a:spcBef>
              <a:spcAft>
                <a:spcPts val="0"/>
              </a:spcAft>
              <a:buNone/>
            </a:pPr>
            <a:r>
              <a:rPr lang="en-US"/>
              <a:t>It is important to note that when you apply one or more filters at the top, you will need to scroll back to the top of the page to review the filters that have been applied.</a:t>
            </a:r>
            <a:endParaRPr/>
          </a:p>
          <a:p>
            <a:pPr marL="0" lvl="0" indent="0" algn="l" rtl="0">
              <a:spcBef>
                <a:spcPts val="0"/>
              </a:spcBef>
              <a:spcAft>
                <a:spcPts val="0"/>
              </a:spcAft>
              <a:buNone/>
            </a:pPr>
            <a:endParaRPr/>
          </a:p>
          <a:p>
            <a:pPr marL="0" lvl="0" indent="0" algn="l" rtl="0">
              <a:spcBef>
                <a:spcPts val="0"/>
              </a:spcBef>
              <a:spcAft>
                <a:spcPts val="0"/>
              </a:spcAft>
              <a:buNone/>
            </a:pPr>
            <a:r>
              <a:rPr lang="en-US"/>
              <a:t>Also be aware that the data fields available for each Snapshot dashboard are unique for that topic (For example: Perkins, Attendance and Oct. 1 Child Count will have different data fields)</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c07230beed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c07230beed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Notice the pop up window icon--in the upper right corner of the crosstab table.  This will open a pop-up window that provides three options for further details </a:t>
            </a:r>
            <a:endParaRPr/>
          </a:p>
          <a:p>
            <a:pPr marL="0" lvl="0" indent="0" algn="l" rtl="0">
              <a:spcBef>
                <a:spcPts val="0"/>
              </a:spcBef>
              <a:spcAft>
                <a:spcPts val="0"/>
              </a:spcAft>
              <a:buNone/>
            </a:pPr>
            <a:r>
              <a:rPr lang="en-US"/>
              <a:t>- the chart tab displays the table you created, </a:t>
            </a:r>
            <a:endParaRPr/>
          </a:p>
          <a:p>
            <a:pPr marL="0" lvl="0" indent="0" algn="l" rtl="0">
              <a:spcBef>
                <a:spcPts val="0"/>
              </a:spcBef>
              <a:spcAft>
                <a:spcPts val="0"/>
              </a:spcAft>
              <a:buNone/>
            </a:pPr>
            <a:r>
              <a:rPr lang="en-US"/>
              <a:t>- the data tab shows the data included in the chart, and </a:t>
            </a:r>
            <a:endParaRPr/>
          </a:p>
          <a:p>
            <a:pPr marL="0" lvl="0" indent="0" algn="l" rtl="0">
              <a:spcBef>
                <a:spcPts val="0"/>
              </a:spcBef>
              <a:spcAft>
                <a:spcPts val="0"/>
              </a:spcAft>
              <a:buNone/>
            </a:pPr>
            <a:r>
              <a:rPr lang="en-US"/>
              <a:t>- the definitions tab explains each of the data fields available within that snapshot.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is a very helpful reference to learn more about the data available.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ba1e5dde8d_1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100">
                <a:solidFill>
                  <a:srgbClr val="292F33"/>
                </a:solidFill>
              </a:rPr>
              <a:t>The dynamic crosstab also allows you to review all of the students displayed in one list. Simply click on a link (an underlined number or word) and a new window will open with the student list. This can be very helpful when examining accuracy of student demographics and aligning the total numbers of your population with, say, an accountability report. </a:t>
            </a:r>
            <a:endParaRPr sz="1100">
              <a:solidFill>
                <a:srgbClr val="292F33"/>
              </a:solidFill>
            </a:endParaRPr>
          </a:p>
          <a:p>
            <a:pPr marL="0" lvl="0" indent="0" algn="l" rtl="0">
              <a:spcBef>
                <a:spcPts val="0"/>
              </a:spcBef>
              <a:spcAft>
                <a:spcPts val="0"/>
              </a:spcAft>
              <a:buNone/>
            </a:pPr>
            <a:endParaRPr sz="1100">
              <a:solidFill>
                <a:srgbClr val="292F33"/>
              </a:solidFill>
            </a:endParaRPr>
          </a:p>
          <a:p>
            <a:pPr marL="0" lvl="0" indent="0" algn="l" rtl="0">
              <a:spcBef>
                <a:spcPts val="0"/>
              </a:spcBef>
              <a:spcAft>
                <a:spcPts val="0"/>
              </a:spcAft>
              <a:buNone/>
            </a:pPr>
            <a:r>
              <a:rPr lang="en-US" sz="1100">
                <a:solidFill>
                  <a:srgbClr val="292F33"/>
                </a:solidFill>
              </a:rPr>
              <a:t>The list of demographics shown on the slide, are linked to more information about that data element. </a:t>
            </a:r>
            <a:endParaRPr sz="1100">
              <a:solidFill>
                <a:srgbClr val="292F33"/>
              </a:solidFill>
            </a:endParaRPr>
          </a:p>
          <a:p>
            <a:pPr marL="0" lvl="0" indent="0" algn="l" rtl="0">
              <a:spcBef>
                <a:spcPts val="0"/>
              </a:spcBef>
              <a:spcAft>
                <a:spcPts val="0"/>
              </a:spcAft>
              <a:buNone/>
            </a:pPr>
            <a:endParaRPr sz="1100">
              <a:solidFill>
                <a:srgbClr val="292F33"/>
              </a:solidFill>
            </a:endParaRPr>
          </a:p>
          <a:p>
            <a:pPr marL="0" lvl="0" indent="0" algn="l" rtl="0">
              <a:spcBef>
                <a:spcPts val="0"/>
              </a:spcBef>
              <a:spcAft>
                <a:spcPts val="0"/>
              </a:spcAft>
              <a:buNone/>
            </a:pPr>
            <a:r>
              <a:rPr lang="en-US" sz="1100">
                <a:solidFill>
                  <a:srgbClr val="292F33"/>
                </a:solidFill>
              </a:rPr>
              <a:t>You’ll only be able to see “Econ Code” if you have this access to that role.  Economic data is highly sensitive.  There should be limited people with access to the Economic Indicator Analyst role in WISEdash for Districts.  Only those with that role can see data on students’ socioeconomic status.</a:t>
            </a:r>
            <a:endParaRPr sz="1100">
              <a:solidFill>
                <a:srgbClr val="292F33"/>
              </a:solidFill>
            </a:endParaRPr>
          </a:p>
          <a:p>
            <a:pPr marL="0" lvl="0" indent="0" algn="l" rtl="0">
              <a:spcBef>
                <a:spcPts val="0"/>
              </a:spcBef>
              <a:spcAft>
                <a:spcPts val="0"/>
              </a:spcAft>
              <a:buNone/>
            </a:pPr>
            <a:r>
              <a:rPr lang="en-US" sz="1100">
                <a:solidFill>
                  <a:srgbClr val="292F33"/>
                </a:solidFill>
              </a:rPr>
              <a:t> </a:t>
            </a:r>
            <a:endParaRPr sz="1100">
              <a:solidFill>
                <a:srgbClr val="292F33"/>
              </a:solidFill>
            </a:endParaRPr>
          </a:p>
        </p:txBody>
      </p:sp>
      <p:sp>
        <p:nvSpPr>
          <p:cNvPr id="335" name="Google Shape;335;gba1e5dde8d_1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c0dbfceaba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c0dbfceab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Wow! We’ve shared a lot of information with you today, and we encourage you to think about ways to use what you’ve learned back in your district.  </a:t>
            </a:r>
            <a:endParaRPr/>
          </a:p>
          <a:p>
            <a:pPr marL="0" lvl="0" indent="0" algn="l" rtl="0">
              <a:spcBef>
                <a:spcPts val="0"/>
              </a:spcBef>
              <a:spcAft>
                <a:spcPts val="0"/>
              </a:spcAft>
              <a:buNone/>
            </a:pPr>
            <a:endParaRPr/>
          </a:p>
          <a:p>
            <a:pPr marL="0" lvl="0" indent="0" algn="l" rtl="0">
              <a:spcBef>
                <a:spcPts val="0"/>
              </a:spcBef>
              <a:spcAft>
                <a:spcPts val="0"/>
              </a:spcAft>
              <a:buNone/>
            </a:pPr>
            <a:r>
              <a:rPr lang="en-US"/>
              <a:t>We invite you to use the slides and self-assessment as communication tools with your leadership teams.</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US">
                <a:solidFill>
                  <a:schemeClr val="dk1"/>
                </a:solidFill>
              </a:rPr>
              <a:t>We have included a resources slide with some key documents and webpages at the end of this slide deck.</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7da654e228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7da654e228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(stop the recording if it has not been stopped already)</a:t>
            </a:r>
            <a:endParaRPr/>
          </a:p>
          <a:p>
            <a:pPr marL="0" lvl="0" indent="0" algn="l" rtl="0">
              <a:spcBef>
                <a:spcPts val="0"/>
              </a:spcBef>
              <a:spcAft>
                <a:spcPts val="0"/>
              </a:spcAft>
              <a:buNone/>
            </a:pPr>
            <a:r>
              <a:rPr lang="en-US"/>
              <a:t>We would like to provide a few minutes for your questions.</a:t>
            </a:r>
            <a:endParaRPr/>
          </a:p>
          <a:p>
            <a:pPr marL="0" lvl="0" indent="0" algn="l" rtl="0">
              <a:spcBef>
                <a:spcPts val="0"/>
              </a:spcBef>
              <a:spcAft>
                <a:spcPts val="0"/>
              </a:spcAft>
              <a:buNone/>
            </a:pPr>
            <a:r>
              <a:rPr lang="en-US"/>
              <a:t>Please post your questions in the chat.  I would ask our DPI friends to please share any questions that have been posed in the chat that we have not already answered.</a:t>
            </a:r>
            <a:endParaRPr/>
          </a:p>
          <a:p>
            <a:pPr marL="0" lvl="0" indent="0" algn="l" rtl="0">
              <a:spcBef>
                <a:spcPts val="0"/>
              </a:spcBef>
              <a:spcAft>
                <a:spcPts val="0"/>
              </a:spcAft>
              <a:buNone/>
            </a:pPr>
            <a:endParaRPr/>
          </a:p>
          <a:p>
            <a:pPr marL="0" lvl="0" indent="0" algn="l" rtl="0">
              <a:spcBef>
                <a:spcPts val="0"/>
              </a:spcBef>
              <a:spcAft>
                <a:spcPts val="0"/>
              </a:spcAft>
              <a:buNone/>
            </a:pPr>
            <a:r>
              <a:rPr lang="en-US"/>
              <a:t>(Q/A)</a:t>
            </a:r>
            <a:endParaRPr/>
          </a:p>
          <a:p>
            <a:pPr marL="0" lvl="0" indent="0" algn="l" rtl="0">
              <a:spcBef>
                <a:spcPts val="0"/>
              </a:spcBef>
              <a:spcAft>
                <a:spcPts val="0"/>
              </a:spcAft>
              <a:buNone/>
            </a:pPr>
            <a:endParaRPr/>
          </a:p>
          <a:p>
            <a:pPr marL="0" lvl="0" indent="0" algn="l" rtl="0">
              <a:spcBef>
                <a:spcPts val="0"/>
              </a:spcBef>
              <a:spcAft>
                <a:spcPts val="0"/>
              </a:spcAft>
              <a:buNone/>
            </a:pPr>
            <a:r>
              <a:rPr lang="en-US"/>
              <a:t>Thank you for participating with us today. Don’t forget to reach out if you have any questions for the WISExplore team.</a:t>
            </a:r>
            <a:endParaRPr/>
          </a:p>
          <a:p>
            <a:pPr marL="0" lvl="0" indent="0" algn="l" rtl="0">
              <a:spcBef>
                <a:spcPts val="0"/>
              </a:spcBef>
              <a:spcAft>
                <a:spcPts val="0"/>
              </a:spcAft>
              <a:buNone/>
            </a:pPr>
            <a:r>
              <a:rPr lang="en-US"/>
              <a:t>Our email is posted on this slide  wisexplore@cesa7.org.</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35</a:t>
            </a:fld>
            <a:endParaRPr lang="en-US"/>
          </a:p>
        </p:txBody>
      </p:sp>
    </p:spTree>
    <p:extLst>
      <p:ext uri="{BB962C8B-B14F-4D97-AF65-F5344CB8AC3E}">
        <p14:creationId xmlns:p14="http://schemas.microsoft.com/office/powerpoint/2010/main" val="5120095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7da654e228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7da654e22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ba1e5dde8d_3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ba1e5dde8d_3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several reasons why we must be vigilant about data quality--several are listed here. </a:t>
            </a:r>
            <a:endParaRPr/>
          </a:p>
          <a:p>
            <a:pPr marL="0" lvl="0" indent="0" algn="l" rtl="0">
              <a:spcBef>
                <a:spcPts val="0"/>
              </a:spcBef>
              <a:spcAft>
                <a:spcPts val="0"/>
              </a:spcAft>
              <a:buNone/>
            </a:pPr>
            <a:endParaRPr/>
          </a:p>
          <a:p>
            <a:pPr marL="0" lvl="0" indent="0" algn="l" rtl="0">
              <a:spcBef>
                <a:spcPts val="0"/>
              </a:spcBef>
              <a:spcAft>
                <a:spcPts val="0"/>
              </a:spcAft>
              <a:buNone/>
            </a:pPr>
            <a:r>
              <a:rPr lang="en-US"/>
              <a:t>Accountability usually warrants the most attention, but the others are just as important.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a1e5dde8d_4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ba1e5dde8d_4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200"/>
              </a:spcBef>
              <a:spcAft>
                <a:spcPts val="0"/>
              </a:spcAft>
              <a:buNone/>
            </a:pPr>
            <a:r>
              <a:rPr lang="en-US"/>
              <a:t>A word of caution to promote the value of data accuracy.  </a:t>
            </a:r>
            <a:endParaRPr/>
          </a:p>
          <a:p>
            <a:pPr marL="0" lvl="0" indent="0" algn="l" rtl="0">
              <a:spcBef>
                <a:spcPts val="400"/>
              </a:spcBef>
              <a:spcAft>
                <a:spcPts val="0"/>
              </a:spcAft>
              <a:buNone/>
            </a:pPr>
            <a:endParaRPr/>
          </a:p>
          <a:p>
            <a:pPr marL="0" lvl="0" indent="0" algn="l" rtl="0">
              <a:spcBef>
                <a:spcPts val="400"/>
              </a:spcBef>
              <a:spcAft>
                <a:spcPts val="0"/>
              </a:spcAft>
              <a:buNone/>
            </a:pPr>
            <a:r>
              <a:rPr lang="en-US"/>
              <a:t>Data is valuable for all the reasons mentioned on the previous slide.  </a:t>
            </a:r>
            <a:endParaRPr/>
          </a:p>
          <a:p>
            <a:pPr marL="0" lvl="0" indent="0" algn="l" rtl="0">
              <a:spcBef>
                <a:spcPts val="400"/>
              </a:spcBef>
              <a:spcAft>
                <a:spcPts val="0"/>
              </a:spcAft>
              <a:buNone/>
            </a:pPr>
            <a:endParaRPr/>
          </a:p>
          <a:p>
            <a:pPr marL="0" lvl="0" indent="0" algn="l" rtl="0">
              <a:spcBef>
                <a:spcPts val="400"/>
              </a:spcBef>
              <a:spcAft>
                <a:spcPts val="400"/>
              </a:spcAft>
              <a:buNone/>
            </a:pPr>
            <a:r>
              <a:rPr lang="en-US"/>
              <a:t>Because data is used for a variety of purposes, if the data is not accurate or not of high quality, the usefulness and value unravels quickly.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b98990ca40_4_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b98990ca40_4_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ba1e5dde8d_4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ba1e5dde8d_4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solidFill>
                  <a:schemeClr val="dk1"/>
                </a:solidFill>
              </a:rPr>
              <a:t>Several data quality elements are important to review.</a:t>
            </a:r>
            <a:endParaRPr>
              <a:solidFill>
                <a:schemeClr val="dk1"/>
              </a:solidFill>
            </a:endParaRPr>
          </a:p>
          <a:p>
            <a:pPr marL="0" lvl="0" indent="0" algn="l" rtl="0">
              <a:spcBef>
                <a:spcPts val="500"/>
              </a:spcBef>
              <a:spcAft>
                <a:spcPts val="0"/>
              </a:spcAft>
              <a:buClr>
                <a:schemeClr val="dk1"/>
              </a:buClr>
              <a:buSzPts val="1100"/>
              <a:buFont typeface="Arial"/>
              <a:buNone/>
            </a:pPr>
            <a:r>
              <a:rPr lang="en-US">
                <a:solidFill>
                  <a:schemeClr val="dk1"/>
                </a:solidFill>
              </a:rPr>
              <a:t>We want to specifically look for: </a:t>
            </a:r>
            <a:endParaRPr>
              <a:solidFill>
                <a:schemeClr val="dk1"/>
              </a:solidFill>
            </a:endParaRPr>
          </a:p>
          <a:p>
            <a:pPr marL="0" lvl="0" indent="0" algn="l" rtl="0">
              <a:spcBef>
                <a:spcPts val="500"/>
              </a:spcBef>
              <a:spcAft>
                <a:spcPts val="0"/>
              </a:spcAft>
              <a:buClr>
                <a:schemeClr val="dk1"/>
              </a:buClr>
              <a:buSzPts val="1100"/>
              <a:buFont typeface="Arial"/>
              <a:buNone/>
            </a:pPr>
            <a:r>
              <a:rPr lang="en-US">
                <a:solidFill>
                  <a:schemeClr val="dk1"/>
                </a:solidFill>
              </a:rPr>
              <a:t>Quality data that has</a:t>
            </a:r>
            <a:r>
              <a:rPr lang="en-US" i="1">
                <a:solidFill>
                  <a:schemeClr val="dk1"/>
                </a:solidFill>
              </a:rPr>
              <a:t> no duplications. </a:t>
            </a:r>
            <a:endParaRPr i="1">
              <a:solidFill>
                <a:schemeClr val="dk1"/>
              </a:solidFill>
            </a:endParaRPr>
          </a:p>
          <a:p>
            <a:pPr marL="0" lvl="0" indent="0" algn="l" rtl="0">
              <a:spcBef>
                <a:spcPts val="500"/>
              </a:spcBef>
              <a:spcAft>
                <a:spcPts val="0"/>
              </a:spcAft>
              <a:buClr>
                <a:schemeClr val="dk1"/>
              </a:buClr>
              <a:buSzPts val="1100"/>
              <a:buFont typeface="Arial"/>
              <a:buNone/>
            </a:pPr>
            <a:r>
              <a:rPr lang="en-US" i="1">
                <a:solidFill>
                  <a:schemeClr val="dk1"/>
                </a:solidFill>
              </a:rPr>
              <a:t>Data that Conforms</a:t>
            </a:r>
            <a:r>
              <a:rPr lang="en-US">
                <a:solidFill>
                  <a:schemeClr val="dk1"/>
                </a:solidFill>
              </a:rPr>
              <a:t> to a set of standard data definitions. </a:t>
            </a:r>
            <a:endParaRPr>
              <a:solidFill>
                <a:schemeClr val="dk1"/>
              </a:solidFill>
            </a:endParaRPr>
          </a:p>
          <a:p>
            <a:pPr marL="0" lvl="0" indent="0" algn="l" rtl="0">
              <a:spcBef>
                <a:spcPts val="500"/>
              </a:spcBef>
              <a:spcAft>
                <a:spcPts val="0"/>
              </a:spcAft>
              <a:buClr>
                <a:schemeClr val="dk1"/>
              </a:buClr>
              <a:buSzPts val="1100"/>
              <a:buFont typeface="Arial"/>
              <a:buNone/>
            </a:pPr>
            <a:r>
              <a:rPr lang="en-US">
                <a:solidFill>
                  <a:schemeClr val="dk1"/>
                </a:solidFill>
              </a:rPr>
              <a:t>Data that is </a:t>
            </a:r>
            <a:r>
              <a:rPr lang="en-US" i="1">
                <a:solidFill>
                  <a:schemeClr val="dk1"/>
                </a:solidFill>
              </a:rPr>
              <a:t>Consistent, so </a:t>
            </a:r>
            <a:r>
              <a:rPr lang="en-US">
                <a:solidFill>
                  <a:schemeClr val="dk1"/>
                </a:solidFill>
              </a:rPr>
              <a:t>that data across the system reflects the same information and are in sync. </a:t>
            </a:r>
            <a:endParaRPr>
              <a:solidFill>
                <a:schemeClr val="dk1"/>
              </a:solidFill>
            </a:endParaRPr>
          </a:p>
          <a:p>
            <a:pPr marL="0" lvl="0" indent="0" algn="l" rtl="0">
              <a:spcBef>
                <a:spcPts val="500"/>
              </a:spcBef>
              <a:spcAft>
                <a:spcPts val="0"/>
              </a:spcAft>
              <a:buClr>
                <a:schemeClr val="dk1"/>
              </a:buClr>
              <a:buSzPts val="1100"/>
              <a:buFont typeface="Arial"/>
              <a:buNone/>
            </a:pPr>
            <a:r>
              <a:rPr lang="en-US">
                <a:solidFill>
                  <a:schemeClr val="dk1"/>
                </a:solidFill>
              </a:rPr>
              <a:t>When data is </a:t>
            </a:r>
            <a:r>
              <a:rPr lang="en-US" i="1">
                <a:solidFill>
                  <a:schemeClr val="dk1"/>
                </a:solidFill>
              </a:rPr>
              <a:t>Accurate-- it </a:t>
            </a:r>
            <a:r>
              <a:rPr lang="en-US">
                <a:solidFill>
                  <a:schemeClr val="dk1"/>
                </a:solidFill>
              </a:rPr>
              <a:t>truly represents the “element” being described. </a:t>
            </a:r>
            <a:endParaRPr>
              <a:solidFill>
                <a:schemeClr val="dk1"/>
              </a:solidFill>
            </a:endParaRPr>
          </a:p>
          <a:p>
            <a:pPr marL="0" lvl="0" indent="0" algn="l" rtl="0">
              <a:spcBef>
                <a:spcPts val="500"/>
              </a:spcBef>
              <a:spcAft>
                <a:spcPts val="0"/>
              </a:spcAft>
              <a:buClr>
                <a:schemeClr val="dk1"/>
              </a:buClr>
              <a:buSzPts val="1100"/>
              <a:buFont typeface="Arial"/>
              <a:buNone/>
            </a:pPr>
            <a:r>
              <a:rPr lang="en-US">
                <a:solidFill>
                  <a:schemeClr val="dk1"/>
                </a:solidFill>
              </a:rPr>
              <a:t>Quality data has </a:t>
            </a:r>
            <a:r>
              <a:rPr lang="en-US" i="1">
                <a:solidFill>
                  <a:schemeClr val="dk1"/>
                </a:solidFill>
              </a:rPr>
              <a:t>Integrity</a:t>
            </a:r>
            <a:r>
              <a:rPr lang="en-US">
                <a:solidFill>
                  <a:schemeClr val="dk1"/>
                </a:solidFill>
              </a:rPr>
              <a:t> -- meaning that data across all relationships are valid and the connections are logical.</a:t>
            </a:r>
            <a:endParaRPr>
              <a:solidFill>
                <a:schemeClr val="dk1"/>
              </a:solidFill>
            </a:endParaRPr>
          </a:p>
          <a:p>
            <a:pPr marL="0" lvl="0" indent="0" algn="l" rtl="0">
              <a:spcBef>
                <a:spcPts val="500"/>
              </a:spcBef>
              <a:spcAft>
                <a:spcPts val="0"/>
              </a:spcAft>
              <a:buClr>
                <a:schemeClr val="dk1"/>
              </a:buClr>
              <a:buSzPts val="1100"/>
              <a:buFont typeface="Arial"/>
              <a:buNone/>
            </a:pPr>
            <a:r>
              <a:rPr lang="en-US" i="1">
                <a:solidFill>
                  <a:schemeClr val="dk1"/>
                </a:solidFill>
              </a:rPr>
              <a:t>Timeliness</a:t>
            </a:r>
            <a:r>
              <a:rPr lang="en-US">
                <a:solidFill>
                  <a:schemeClr val="dk1"/>
                </a:solidFill>
              </a:rPr>
              <a:t> -- ensures that the data is timely, available when it is expected and needed. </a:t>
            </a:r>
            <a:endParaRPr>
              <a:solidFill>
                <a:schemeClr val="dk1"/>
              </a:solidFill>
            </a:endParaRPr>
          </a:p>
          <a:p>
            <a:pPr marL="0" lvl="0" indent="0" algn="l" rtl="0">
              <a:spcBef>
                <a:spcPts val="500"/>
              </a:spcBef>
              <a:spcAft>
                <a:spcPts val="0"/>
              </a:spcAft>
              <a:buClr>
                <a:schemeClr val="dk1"/>
              </a:buClr>
              <a:buSzPts val="1100"/>
              <a:buFont typeface="Arial"/>
              <a:buNone/>
            </a:pPr>
            <a:r>
              <a:rPr lang="en-US">
                <a:solidFill>
                  <a:schemeClr val="dk1"/>
                </a:solidFill>
              </a:rPr>
              <a:t>Finally, Quality data meets the </a:t>
            </a:r>
            <a:r>
              <a:rPr lang="en-US" i="1">
                <a:solidFill>
                  <a:schemeClr val="dk1"/>
                </a:solidFill>
              </a:rPr>
              <a:t>Definition</a:t>
            </a:r>
            <a:r>
              <a:rPr lang="en-US">
                <a:solidFill>
                  <a:schemeClr val="dk1"/>
                </a:solidFill>
              </a:rPr>
              <a:t> and business rules around each component.</a:t>
            </a:r>
            <a:r>
              <a:rPr lang="en-US" b="1">
                <a:solidFill>
                  <a:schemeClr val="dk1"/>
                </a:solidFill>
              </a:rPr>
              <a:t> </a:t>
            </a:r>
            <a:endParaRPr b="1">
              <a:solidFill>
                <a:schemeClr val="dk1"/>
              </a:solidFill>
            </a:endParaRPr>
          </a:p>
          <a:p>
            <a:pPr marL="0" lvl="0" indent="0" algn="l" rtl="0">
              <a:spcBef>
                <a:spcPts val="50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2b98990ca40_8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2b98990ca40_8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Schools collect the data about students. That information is entered into the Student Information System (SIS).</a:t>
            </a:r>
            <a:endParaRPr/>
          </a:p>
          <a:p>
            <a:pPr marL="0" lvl="0" indent="0" algn="l" rtl="0">
              <a:spcBef>
                <a:spcPts val="0"/>
              </a:spcBef>
              <a:spcAft>
                <a:spcPts val="0"/>
              </a:spcAft>
              <a:buNone/>
            </a:pPr>
            <a:endParaRPr/>
          </a:p>
          <a:p>
            <a:pPr marL="0" lvl="0" indent="0" algn="l" rtl="0">
              <a:spcBef>
                <a:spcPts val="0"/>
              </a:spcBef>
              <a:spcAft>
                <a:spcPts val="0"/>
              </a:spcAft>
              <a:buNone/>
            </a:pPr>
            <a:r>
              <a:rPr lang="en-US"/>
              <a:t>It then moves into the WISEdata Portal which assures that the data conforms to the business rules of reporting and generates reports indicating errors that need fixing. This is called data validation. </a:t>
            </a:r>
            <a:endParaRPr/>
          </a:p>
          <a:p>
            <a:pPr marL="0" lvl="0" indent="0" algn="l" rtl="0">
              <a:spcBef>
                <a:spcPts val="0"/>
              </a:spcBef>
              <a:spcAft>
                <a:spcPts val="0"/>
              </a:spcAft>
              <a:buNone/>
            </a:pPr>
            <a:endParaRPr/>
          </a:p>
          <a:p>
            <a:pPr marL="0" lvl="0" indent="0" algn="l" rtl="0">
              <a:spcBef>
                <a:spcPts val="0"/>
              </a:spcBef>
              <a:spcAft>
                <a:spcPts val="0"/>
              </a:spcAft>
              <a:buNone/>
            </a:pPr>
            <a:r>
              <a:rPr lang="en-US"/>
              <a:t>At specified dates during the year a snapshot of the data </a:t>
            </a:r>
            <a:r>
              <a:rPr lang="en-US">
                <a:solidFill>
                  <a:schemeClr val="dk1"/>
                </a:solidFill>
              </a:rPr>
              <a:t>is taken</a:t>
            </a:r>
            <a:r>
              <a:rPr lang="en-US"/>
              <a:t> that is used for reporting purposes. WISEdash for Districts provides a means to view how the data is displayed. At specified dates, data from WISEdash for Districts is pulled to complete accountability reports such as; the State Report Card, Joint Federal Notification reports and the Racial Disproportionality report.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c07230beed_2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c07230beed_2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Throughout our session -- you will hear about the importance of every educator taking on responsibility for data quality -- and about the importance of a data quality team.</a:t>
            </a:r>
            <a:endParaRPr/>
          </a:p>
          <a:p>
            <a:pPr marL="0" lvl="0" indent="0" algn="l" rtl="0">
              <a:spcBef>
                <a:spcPts val="0"/>
              </a:spcBef>
              <a:spcAft>
                <a:spcPts val="0"/>
              </a:spcAft>
              <a:buNone/>
            </a:pPr>
            <a:endParaRPr/>
          </a:p>
          <a:p>
            <a:pPr marL="0" lvl="0" indent="0" algn="l" rtl="0">
              <a:spcBef>
                <a:spcPts val="0"/>
              </a:spcBef>
              <a:spcAft>
                <a:spcPts val="0"/>
              </a:spcAft>
              <a:buNone/>
            </a:pPr>
            <a:r>
              <a:rPr lang="en-US"/>
              <a:t>A data quality team includes a variety of staff roles.  </a:t>
            </a:r>
            <a:endParaRPr/>
          </a:p>
          <a:p>
            <a:pPr marL="0" lvl="0" indent="0" algn="l" rtl="0">
              <a:spcBef>
                <a:spcPts val="0"/>
              </a:spcBef>
              <a:spcAft>
                <a:spcPts val="0"/>
              </a:spcAft>
              <a:buNone/>
            </a:pPr>
            <a:r>
              <a:rPr lang="en-US"/>
              <a:t>This team meets regularly and at critical times throughout the year.  </a:t>
            </a:r>
            <a:endParaRPr/>
          </a:p>
          <a:p>
            <a:pPr marL="0" lvl="0" indent="0" algn="l" rtl="0">
              <a:spcBef>
                <a:spcPts val="0"/>
              </a:spcBef>
              <a:spcAft>
                <a:spcPts val="0"/>
              </a:spcAft>
              <a:buNone/>
            </a:pPr>
            <a:r>
              <a:rPr lang="en-US"/>
              <a:t>The team adheres to collaboratively established data protocols and work together to continually improve the system that supports data quality.</a:t>
            </a:r>
            <a:endParaRPr/>
          </a:p>
          <a:p>
            <a:pPr marL="0" lvl="0" indent="0" algn="l" rtl="0">
              <a:spcBef>
                <a:spcPts val="0"/>
              </a:spcBef>
              <a:spcAft>
                <a:spcPts val="0"/>
              </a:spcAft>
              <a:buNone/>
            </a:pPr>
            <a:endParaRPr/>
          </a:p>
          <a:p>
            <a:pPr marL="0" lvl="0" indent="0" algn="l" rtl="0">
              <a:spcBef>
                <a:spcPts val="0"/>
              </a:spcBef>
              <a:spcAft>
                <a:spcPts val="0"/>
              </a:spcAft>
              <a:buNone/>
            </a:pPr>
            <a:r>
              <a:rPr lang="en-US"/>
              <a:t>Use the emotions feature of Teams to share if your district has data quality teams.  (pause)</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
        <p:cNvGrpSpPr/>
        <p:nvPr/>
      </p:nvGrpSpPr>
      <p:grpSpPr>
        <a:xfrm>
          <a:off x="0" y="0"/>
          <a:ext cx="0" cy="0"/>
          <a:chOff x="0" y="0"/>
          <a:chExt cx="0" cy="0"/>
        </a:xfrm>
      </p:grpSpPr>
      <p:sp>
        <p:nvSpPr>
          <p:cNvPr id="11" name="Google Shape;11;p2"/>
          <p:cNvSpPr txBox="1">
            <a:spLocks noGrp="1"/>
          </p:cNvSpPr>
          <p:nvPr>
            <p:ph type="body" idx="1"/>
          </p:nvPr>
        </p:nvSpPr>
        <p:spPr>
          <a:xfrm>
            <a:off x="1416575" y="1293834"/>
            <a:ext cx="6311400" cy="12627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rtl="0">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 name="Google Shape;12;p2"/>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0"/>
              </a:spcBef>
              <a:spcAft>
                <a:spcPts val="0"/>
              </a:spcAft>
              <a:buClr>
                <a:schemeClr val="dk1"/>
              </a:buClr>
              <a:buSzPts val="1800"/>
              <a:buNone/>
              <a:defRPr sz="1800"/>
            </a:lvl1pPr>
            <a:lvl2pPr marL="914400" lvl="1" indent="-228600" algn="l" rtl="0">
              <a:lnSpc>
                <a:spcPct val="100000"/>
              </a:lnSpc>
              <a:spcBef>
                <a:spcPts val="3000"/>
              </a:spcBef>
              <a:spcAft>
                <a:spcPts val="0"/>
              </a:spcAft>
              <a:buClr>
                <a:schemeClr val="dk1"/>
              </a:buClr>
              <a:buSzPts val="1465"/>
              <a:buNone/>
              <a:defRPr sz="1465"/>
            </a:lvl2pPr>
            <a:lvl3pPr marL="1371600" lvl="2" indent="-228600" algn="l" rtl="0">
              <a:lnSpc>
                <a:spcPct val="100000"/>
              </a:lnSpc>
              <a:spcBef>
                <a:spcPts val="375"/>
              </a:spcBef>
              <a:spcAft>
                <a:spcPts val="0"/>
              </a:spcAft>
              <a:buClr>
                <a:schemeClr val="dk1"/>
              </a:buClr>
              <a:buSzPts val="1465"/>
              <a:buNone/>
              <a:defRPr sz="1465"/>
            </a:lvl3pPr>
            <a:lvl4pPr marL="1828800" lvl="3" indent="-228600" algn="l" rtl="0">
              <a:lnSpc>
                <a:spcPct val="100000"/>
              </a:lnSpc>
              <a:spcBef>
                <a:spcPts val="375"/>
              </a:spcBef>
              <a:spcAft>
                <a:spcPts val="0"/>
              </a:spcAft>
              <a:buClr>
                <a:schemeClr val="dk1"/>
              </a:buClr>
              <a:buSzPts val="1465"/>
              <a:buNone/>
              <a:defRPr sz="1465"/>
            </a:lvl4pPr>
            <a:lvl5pPr marL="2286000" lvl="4" indent="-228600" algn="l" rtl="0">
              <a:lnSpc>
                <a:spcPct val="100000"/>
              </a:lnSpc>
              <a:spcBef>
                <a:spcPts val="375"/>
              </a:spcBef>
              <a:spcAft>
                <a:spcPts val="0"/>
              </a:spcAft>
              <a:buClr>
                <a:schemeClr val="dk1"/>
              </a:buClr>
              <a:buSzPts val="1465"/>
              <a:buNone/>
              <a:defRPr sz="1465"/>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3" name="Google Shape;13;p2"/>
          <p:cNvPicPr preferRelativeResize="0"/>
          <p:nvPr/>
        </p:nvPicPr>
        <p:blipFill rotWithShape="1">
          <a:blip r:embed="rId2">
            <a:alphaModFix/>
          </a:blip>
          <a:srcRect t="3725" b="9439"/>
          <a:stretch/>
        </p:blipFill>
        <p:spPr>
          <a:xfrm>
            <a:off x="0" y="3392384"/>
            <a:ext cx="9141827" cy="1751114"/>
          </a:xfrm>
          <a:prstGeom prst="rect">
            <a:avLst/>
          </a:prstGeom>
          <a:noFill/>
          <a:ln>
            <a:noFill/>
          </a:ln>
        </p:spPr>
      </p:pic>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rgbClr val="333399"/>
                </a:solidFill>
                <a:latin typeface="Lato Black"/>
                <a:ea typeface="Lato Black"/>
                <a:cs typeface="Lato Black"/>
                <a:sym typeface="Lato Black"/>
              </a:defRPr>
            </a:lvl1pPr>
            <a:lvl2pPr lvl="1" rtl="0">
              <a:buNone/>
              <a:defRPr>
                <a:solidFill>
                  <a:srgbClr val="333399"/>
                </a:solidFill>
                <a:latin typeface="Lato Black"/>
                <a:ea typeface="Lato Black"/>
                <a:cs typeface="Lato Black"/>
                <a:sym typeface="Lato Black"/>
              </a:defRPr>
            </a:lvl2pPr>
            <a:lvl3pPr lvl="2" rtl="0">
              <a:buNone/>
              <a:defRPr>
                <a:solidFill>
                  <a:srgbClr val="333399"/>
                </a:solidFill>
                <a:latin typeface="Lato Black"/>
                <a:ea typeface="Lato Black"/>
                <a:cs typeface="Lato Black"/>
                <a:sym typeface="Lato Black"/>
              </a:defRPr>
            </a:lvl3pPr>
            <a:lvl4pPr lvl="3" rtl="0">
              <a:buNone/>
              <a:defRPr>
                <a:solidFill>
                  <a:srgbClr val="333399"/>
                </a:solidFill>
                <a:latin typeface="Lato Black"/>
                <a:ea typeface="Lato Black"/>
                <a:cs typeface="Lato Black"/>
                <a:sym typeface="Lato Black"/>
              </a:defRPr>
            </a:lvl4pPr>
            <a:lvl5pPr lvl="4" rtl="0">
              <a:buNone/>
              <a:defRPr>
                <a:solidFill>
                  <a:srgbClr val="333399"/>
                </a:solidFill>
                <a:latin typeface="Lato Black"/>
                <a:ea typeface="Lato Black"/>
                <a:cs typeface="Lato Black"/>
                <a:sym typeface="Lato Black"/>
              </a:defRPr>
            </a:lvl5pPr>
            <a:lvl6pPr lvl="5" rtl="0">
              <a:buNone/>
              <a:defRPr>
                <a:solidFill>
                  <a:srgbClr val="333399"/>
                </a:solidFill>
                <a:latin typeface="Lato Black"/>
                <a:ea typeface="Lato Black"/>
                <a:cs typeface="Lato Black"/>
                <a:sym typeface="Lato Black"/>
              </a:defRPr>
            </a:lvl6pPr>
            <a:lvl7pPr lvl="6" rtl="0">
              <a:buNone/>
              <a:defRPr>
                <a:solidFill>
                  <a:srgbClr val="333399"/>
                </a:solidFill>
                <a:latin typeface="Lato Black"/>
                <a:ea typeface="Lato Black"/>
                <a:cs typeface="Lato Black"/>
                <a:sym typeface="Lato Black"/>
              </a:defRPr>
            </a:lvl7pPr>
            <a:lvl8pPr lvl="7" rtl="0">
              <a:buNone/>
              <a:defRPr>
                <a:solidFill>
                  <a:srgbClr val="333399"/>
                </a:solidFill>
                <a:latin typeface="Lato Black"/>
                <a:ea typeface="Lato Black"/>
                <a:cs typeface="Lato Black"/>
                <a:sym typeface="Lato Black"/>
              </a:defRPr>
            </a:lvl8pPr>
            <a:lvl9pPr lvl="8" rtl="0">
              <a:buNone/>
              <a:defRPr>
                <a:solidFill>
                  <a:srgbClr val="333399"/>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75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75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75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75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75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fade">
                                      <p:cBhvr>
                                        <p:cTn id="37" dur="75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fade">
                                      <p:cBhvr>
                                        <p:cTn id="42" dur="75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fade">
                                      <p:cBhvr>
                                        <p:cTn id="47" dur="750"/>
                                        <p:tgtEl>
                                          <p:spTgt spid="11">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2">
                                            <p:txEl>
                                              <p:pRg st="0" end="0"/>
                                            </p:txEl>
                                          </p:spTgt>
                                        </p:tgtEl>
                                        <p:attrNameLst>
                                          <p:attrName>style.visibility</p:attrName>
                                        </p:attrNameLst>
                                      </p:cBhvr>
                                      <p:to>
                                        <p:strVal val="visible"/>
                                      </p:to>
                                    </p:set>
                                    <p:animEffect transition="in" filter="fade">
                                      <p:cBhvr>
                                        <p:cTn id="51" dur="750"/>
                                        <p:tgtEl>
                                          <p:spTgt spid="12">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2">
                                            <p:txEl>
                                              <p:pRg st="1" end="1"/>
                                            </p:txEl>
                                          </p:spTgt>
                                        </p:tgtEl>
                                        <p:attrNameLst>
                                          <p:attrName>style.visibility</p:attrName>
                                        </p:attrNameLst>
                                      </p:cBhvr>
                                      <p:to>
                                        <p:strVal val="visible"/>
                                      </p:to>
                                    </p:set>
                                    <p:animEffect transition="in" filter="fade">
                                      <p:cBhvr>
                                        <p:cTn id="55" dur="750"/>
                                        <p:tgtEl>
                                          <p:spTgt spid="12">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2">
                                            <p:txEl>
                                              <p:pRg st="2" end="2"/>
                                            </p:txEl>
                                          </p:spTgt>
                                        </p:tgtEl>
                                        <p:attrNameLst>
                                          <p:attrName>style.visibility</p:attrName>
                                        </p:attrNameLst>
                                      </p:cBhvr>
                                      <p:to>
                                        <p:strVal val="visible"/>
                                      </p:to>
                                    </p:set>
                                    <p:animEffect transition="in" filter="fade">
                                      <p:cBhvr>
                                        <p:cTn id="59" dur="750"/>
                                        <p:tgtEl>
                                          <p:spTgt spid="12">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2">
                                            <p:txEl>
                                              <p:pRg st="3" end="3"/>
                                            </p:txEl>
                                          </p:spTgt>
                                        </p:tgtEl>
                                        <p:attrNameLst>
                                          <p:attrName>style.visibility</p:attrName>
                                        </p:attrNameLst>
                                      </p:cBhvr>
                                      <p:to>
                                        <p:strVal val="visible"/>
                                      </p:to>
                                    </p:set>
                                    <p:animEffect transition="in" filter="fade">
                                      <p:cBhvr>
                                        <p:cTn id="63" dur="750"/>
                                        <p:tgtEl>
                                          <p:spTgt spid="12">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2">
                                            <p:txEl>
                                              <p:pRg st="4" end="4"/>
                                            </p:txEl>
                                          </p:spTgt>
                                        </p:tgtEl>
                                        <p:attrNameLst>
                                          <p:attrName>style.visibility</p:attrName>
                                        </p:attrNameLst>
                                      </p:cBhvr>
                                      <p:to>
                                        <p:strVal val="visible"/>
                                      </p:to>
                                    </p:set>
                                    <p:animEffect transition="in" filter="fade">
                                      <p:cBhvr>
                                        <p:cTn id="67" dur="750"/>
                                        <p:tgtEl>
                                          <p:spTgt spid="12">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2">
                                            <p:txEl>
                                              <p:pRg st="5" end="5"/>
                                            </p:txEl>
                                          </p:spTgt>
                                        </p:tgtEl>
                                        <p:attrNameLst>
                                          <p:attrName>style.visibility</p:attrName>
                                        </p:attrNameLst>
                                      </p:cBhvr>
                                      <p:to>
                                        <p:strVal val="visible"/>
                                      </p:to>
                                    </p:set>
                                    <p:animEffect transition="in" filter="fade">
                                      <p:cBhvr>
                                        <p:cTn id="71" dur="750"/>
                                        <p:tgtEl>
                                          <p:spTgt spid="12">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2">
                                            <p:txEl>
                                              <p:pRg st="6" end="6"/>
                                            </p:txEl>
                                          </p:spTgt>
                                        </p:tgtEl>
                                        <p:attrNameLst>
                                          <p:attrName>style.visibility</p:attrName>
                                        </p:attrNameLst>
                                      </p:cBhvr>
                                      <p:to>
                                        <p:strVal val="visible"/>
                                      </p:to>
                                    </p:set>
                                    <p:animEffect transition="in" filter="fade">
                                      <p:cBhvr>
                                        <p:cTn id="75" dur="750"/>
                                        <p:tgtEl>
                                          <p:spTgt spid="12">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2">
                                            <p:txEl>
                                              <p:pRg st="7" end="7"/>
                                            </p:txEl>
                                          </p:spTgt>
                                        </p:tgtEl>
                                        <p:attrNameLst>
                                          <p:attrName>style.visibility</p:attrName>
                                        </p:attrNameLst>
                                      </p:cBhvr>
                                      <p:to>
                                        <p:strVal val="visible"/>
                                      </p:to>
                                    </p:set>
                                    <p:animEffect transition="in" filter="fade">
                                      <p:cBhvr>
                                        <p:cTn id="79" dur="750"/>
                                        <p:tgtEl>
                                          <p:spTgt spid="12">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2">
                                            <p:txEl>
                                              <p:pRg st="8" end="8"/>
                                            </p:txEl>
                                          </p:spTgt>
                                        </p:tgtEl>
                                        <p:attrNameLst>
                                          <p:attrName>style.visibility</p:attrName>
                                        </p:attrNameLst>
                                      </p:cBhvr>
                                      <p:to>
                                        <p:strVal val="visible"/>
                                      </p:to>
                                    </p:set>
                                    <p:animEffect transition="in" filter="fade">
                                      <p:cBhvr>
                                        <p:cTn id="83" dur="75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1480819693"/>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5"/>
        <p:cNvGrpSpPr/>
        <p:nvPr/>
      </p:nvGrpSpPr>
      <p:grpSpPr>
        <a:xfrm>
          <a:off x="0" y="0"/>
          <a:ext cx="0" cy="0"/>
          <a:chOff x="0" y="0"/>
          <a:chExt cx="0" cy="0"/>
        </a:xfrm>
      </p:grpSpPr>
      <p:sp>
        <p:nvSpPr>
          <p:cNvPr id="16" name="Google Shape;16;p3"/>
          <p:cNvSpPr txBox="1"/>
          <p:nvPr/>
        </p:nvSpPr>
        <p:spPr>
          <a:xfrm>
            <a:off x="-6304" y="0"/>
            <a:ext cx="9150300" cy="921600"/>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7" name="Google Shape;17;p3"/>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8" name="Google Shape;18;p3"/>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1758"/>
              <a:buNone/>
              <a:defRPr sz="1758"/>
            </a:lvl2pPr>
            <a:lvl3pPr marL="1371600" lvl="2" indent="-228600" algn="l" rtl="0">
              <a:lnSpc>
                <a:spcPct val="90000"/>
              </a:lnSpc>
              <a:spcBef>
                <a:spcPts val="375"/>
              </a:spcBef>
              <a:spcAft>
                <a:spcPts val="0"/>
              </a:spcAft>
              <a:buClr>
                <a:schemeClr val="dk1"/>
              </a:buClr>
              <a:buSzPts val="1758"/>
              <a:buNone/>
              <a:defRPr sz="1758"/>
            </a:lvl3pPr>
            <a:lvl4pPr marL="1828800" lvl="3" indent="-228600" algn="l" rtl="0">
              <a:lnSpc>
                <a:spcPct val="90000"/>
              </a:lnSpc>
              <a:spcBef>
                <a:spcPts val="375"/>
              </a:spcBef>
              <a:spcAft>
                <a:spcPts val="0"/>
              </a:spcAft>
              <a:buClr>
                <a:schemeClr val="dk1"/>
              </a:buClr>
              <a:buSzPts val="1758"/>
              <a:buNone/>
              <a:defRPr sz="1758"/>
            </a:lvl4pPr>
            <a:lvl5pPr marL="2286000" lvl="4" indent="-228600" algn="l" rtl="0">
              <a:lnSpc>
                <a:spcPct val="90000"/>
              </a:lnSpc>
              <a:spcBef>
                <a:spcPts val="375"/>
              </a:spcBef>
              <a:spcAft>
                <a:spcPts val="0"/>
              </a:spcAft>
              <a:buClr>
                <a:schemeClr val="dk1"/>
              </a:buClr>
              <a:buSzPts val="1758"/>
              <a:buNone/>
              <a:defRPr sz="1758"/>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9" name="Google Shape;19;p3"/>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20" name="Google Shape;20;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latin typeface="Lato Black"/>
                <a:ea typeface="Lato Black"/>
                <a:cs typeface="Lato Black"/>
                <a:sym typeface="Lato Black"/>
              </a:defRPr>
            </a:lvl1pPr>
            <a:lvl2pPr lvl="1" rtl="0">
              <a:buNone/>
              <a:defRPr>
                <a:solidFill>
                  <a:schemeClr val="lt1"/>
                </a:solidFill>
                <a:latin typeface="Lato Black"/>
                <a:ea typeface="Lato Black"/>
                <a:cs typeface="Lato Black"/>
                <a:sym typeface="Lato Black"/>
              </a:defRPr>
            </a:lvl2pPr>
            <a:lvl3pPr lvl="2" rtl="0">
              <a:buNone/>
              <a:defRPr>
                <a:solidFill>
                  <a:schemeClr val="lt1"/>
                </a:solidFill>
                <a:latin typeface="Lato Black"/>
                <a:ea typeface="Lato Black"/>
                <a:cs typeface="Lato Black"/>
                <a:sym typeface="Lato Black"/>
              </a:defRPr>
            </a:lvl3pPr>
            <a:lvl4pPr lvl="3" rtl="0">
              <a:buNone/>
              <a:defRPr>
                <a:solidFill>
                  <a:schemeClr val="lt1"/>
                </a:solidFill>
                <a:latin typeface="Lato Black"/>
                <a:ea typeface="Lato Black"/>
                <a:cs typeface="Lato Black"/>
                <a:sym typeface="Lato Black"/>
              </a:defRPr>
            </a:lvl4pPr>
            <a:lvl5pPr lvl="4" rtl="0">
              <a:buNone/>
              <a:defRPr>
                <a:solidFill>
                  <a:schemeClr val="lt1"/>
                </a:solidFill>
                <a:latin typeface="Lato Black"/>
                <a:ea typeface="Lato Black"/>
                <a:cs typeface="Lato Black"/>
                <a:sym typeface="Lato Black"/>
              </a:defRPr>
            </a:lvl5pPr>
            <a:lvl6pPr lvl="5" rtl="0">
              <a:buNone/>
              <a:defRPr>
                <a:solidFill>
                  <a:schemeClr val="lt1"/>
                </a:solidFill>
                <a:latin typeface="Lato Black"/>
                <a:ea typeface="Lato Black"/>
                <a:cs typeface="Lato Black"/>
                <a:sym typeface="Lato Black"/>
              </a:defRPr>
            </a:lvl6pPr>
            <a:lvl7pPr lvl="6" rtl="0">
              <a:buNone/>
              <a:defRPr>
                <a:solidFill>
                  <a:schemeClr val="lt1"/>
                </a:solidFill>
                <a:latin typeface="Lato Black"/>
                <a:ea typeface="Lato Black"/>
                <a:cs typeface="Lato Black"/>
                <a:sym typeface="Lato Black"/>
              </a:defRPr>
            </a:lvl7pPr>
            <a:lvl8pPr lvl="7" rtl="0">
              <a:buNone/>
              <a:defRPr>
                <a:solidFill>
                  <a:schemeClr val="lt1"/>
                </a:solidFill>
                <a:latin typeface="Lato Black"/>
                <a:ea typeface="Lato Black"/>
                <a:cs typeface="Lato Black"/>
                <a:sym typeface="Lato Black"/>
              </a:defRPr>
            </a:lvl8pPr>
            <a:lvl9pPr lvl="8" rtl="0">
              <a:buNone/>
              <a:defRPr>
                <a:solidFill>
                  <a:schemeClr val="lt1"/>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3" name="Google Shape;23;p4"/>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rm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2400"/>
              <a:buNone/>
              <a:defRPr/>
            </a:lvl2pPr>
            <a:lvl3pPr marL="1371600" lvl="2" indent="-228600" algn="l" rtl="0">
              <a:lnSpc>
                <a:spcPct val="150000"/>
              </a:lnSpc>
              <a:spcBef>
                <a:spcPts val="375"/>
              </a:spcBef>
              <a:spcAft>
                <a:spcPts val="0"/>
              </a:spcAft>
              <a:buClr>
                <a:schemeClr val="dk1"/>
              </a:buClr>
              <a:buSzPts val="1500"/>
              <a:buNone/>
              <a:defRPr/>
            </a:lvl3pPr>
            <a:lvl4pPr marL="1828800" lvl="3" indent="-228600" algn="l" rtl="0">
              <a:lnSpc>
                <a:spcPct val="150000"/>
              </a:lnSpc>
              <a:spcBef>
                <a:spcPts val="375"/>
              </a:spcBef>
              <a:spcAft>
                <a:spcPts val="0"/>
              </a:spcAft>
              <a:buClr>
                <a:schemeClr val="dk1"/>
              </a:buClr>
              <a:buSzPts val="1350"/>
              <a:buNone/>
              <a:defRPr/>
            </a:lvl4pPr>
            <a:lvl5pPr marL="2286000" lvl="4" indent="-228600" algn="l" rtl="0">
              <a:lnSpc>
                <a:spcPct val="150000"/>
              </a:lnSpc>
              <a:spcBef>
                <a:spcPts val="375"/>
              </a:spcBef>
              <a:spcAft>
                <a:spcPts val="0"/>
              </a:spcAft>
              <a:buClr>
                <a:schemeClr val="dk1"/>
              </a:buClr>
              <a:buSzPts val="135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4" name="Google Shape;24;p4"/>
          <p:cNvSpPr>
            <a:spLocks noGrp="1"/>
          </p:cNvSpPr>
          <p:nvPr>
            <p:ph type="pic" idx="3"/>
          </p:nvPr>
        </p:nvSpPr>
        <p:spPr>
          <a:xfrm>
            <a:off x="5262429" y="1291773"/>
            <a:ext cx="3420300" cy="3090600"/>
          </a:xfrm>
          <a:prstGeom prst="rect">
            <a:avLst/>
          </a:prstGeom>
          <a:noFill/>
          <a:ln>
            <a:noFill/>
          </a:ln>
        </p:spPr>
      </p:sp>
      <p:pic>
        <p:nvPicPr>
          <p:cNvPr id="25" name="Google Shape;25;p4"/>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26" name="Google Shape;26;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latin typeface="Lato Black"/>
                <a:ea typeface="Lato Black"/>
                <a:cs typeface="Lato Black"/>
                <a:sym typeface="Lato Black"/>
              </a:defRPr>
            </a:lvl1pPr>
            <a:lvl2pPr lvl="1" rtl="0">
              <a:buNone/>
              <a:defRPr>
                <a:solidFill>
                  <a:schemeClr val="lt1"/>
                </a:solidFill>
                <a:latin typeface="Lato Black"/>
                <a:ea typeface="Lato Black"/>
                <a:cs typeface="Lato Black"/>
                <a:sym typeface="Lato Black"/>
              </a:defRPr>
            </a:lvl2pPr>
            <a:lvl3pPr lvl="2" rtl="0">
              <a:buNone/>
              <a:defRPr>
                <a:solidFill>
                  <a:schemeClr val="lt1"/>
                </a:solidFill>
                <a:latin typeface="Lato Black"/>
                <a:ea typeface="Lato Black"/>
                <a:cs typeface="Lato Black"/>
                <a:sym typeface="Lato Black"/>
              </a:defRPr>
            </a:lvl3pPr>
            <a:lvl4pPr lvl="3" rtl="0">
              <a:buNone/>
              <a:defRPr>
                <a:solidFill>
                  <a:schemeClr val="lt1"/>
                </a:solidFill>
                <a:latin typeface="Lato Black"/>
                <a:ea typeface="Lato Black"/>
                <a:cs typeface="Lato Black"/>
                <a:sym typeface="Lato Black"/>
              </a:defRPr>
            </a:lvl4pPr>
            <a:lvl5pPr lvl="4" rtl="0">
              <a:buNone/>
              <a:defRPr>
                <a:solidFill>
                  <a:schemeClr val="lt1"/>
                </a:solidFill>
                <a:latin typeface="Lato Black"/>
                <a:ea typeface="Lato Black"/>
                <a:cs typeface="Lato Black"/>
                <a:sym typeface="Lato Black"/>
              </a:defRPr>
            </a:lvl5pPr>
            <a:lvl6pPr lvl="5" rtl="0">
              <a:buNone/>
              <a:defRPr>
                <a:solidFill>
                  <a:schemeClr val="lt1"/>
                </a:solidFill>
                <a:latin typeface="Lato Black"/>
                <a:ea typeface="Lato Black"/>
                <a:cs typeface="Lato Black"/>
                <a:sym typeface="Lato Black"/>
              </a:defRPr>
            </a:lvl6pPr>
            <a:lvl7pPr lvl="6" rtl="0">
              <a:buNone/>
              <a:defRPr>
                <a:solidFill>
                  <a:schemeClr val="lt1"/>
                </a:solidFill>
                <a:latin typeface="Lato Black"/>
                <a:ea typeface="Lato Black"/>
                <a:cs typeface="Lato Black"/>
                <a:sym typeface="Lato Black"/>
              </a:defRPr>
            </a:lvl7pPr>
            <a:lvl8pPr lvl="7" rtl="0">
              <a:buNone/>
              <a:defRPr>
                <a:solidFill>
                  <a:schemeClr val="lt1"/>
                </a:solidFill>
                <a:latin typeface="Lato Black"/>
                <a:ea typeface="Lato Black"/>
                <a:cs typeface="Lato Black"/>
                <a:sym typeface="Lato Black"/>
              </a:defRPr>
            </a:lvl8pPr>
            <a:lvl9pPr lvl="8" rtl="0">
              <a:buNone/>
              <a:defRPr>
                <a:solidFill>
                  <a:schemeClr val="lt1"/>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27"/>
        <p:cNvGrpSpPr/>
        <p:nvPr/>
      </p:nvGrpSpPr>
      <p:grpSpPr>
        <a:xfrm>
          <a:off x="0" y="0"/>
          <a:ext cx="0" cy="0"/>
          <a:chOff x="0" y="0"/>
          <a:chExt cx="0" cy="0"/>
        </a:xfrm>
      </p:grpSpPr>
      <p:sp>
        <p:nvSpPr>
          <p:cNvPr id="28" name="Google Shape;28;p5"/>
          <p:cNvSpPr txBox="1"/>
          <p:nvPr/>
        </p:nvSpPr>
        <p:spPr>
          <a:xfrm>
            <a:off x="-6304" y="0"/>
            <a:ext cx="9150300" cy="921600"/>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9" name="Google Shape;29;p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0" name="Google Shape;30;p5"/>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31" name="Google Shape;31;p5"/>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32" name="Google Shape;32;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latin typeface="Lato Black"/>
                <a:ea typeface="Lato Black"/>
                <a:cs typeface="Lato Black"/>
                <a:sym typeface="Lato Black"/>
              </a:defRPr>
            </a:lvl1pPr>
            <a:lvl2pPr lvl="1" rtl="0">
              <a:buNone/>
              <a:defRPr>
                <a:solidFill>
                  <a:schemeClr val="lt1"/>
                </a:solidFill>
                <a:latin typeface="Lato Black"/>
                <a:ea typeface="Lato Black"/>
                <a:cs typeface="Lato Black"/>
                <a:sym typeface="Lato Black"/>
              </a:defRPr>
            </a:lvl2pPr>
            <a:lvl3pPr lvl="2" rtl="0">
              <a:buNone/>
              <a:defRPr>
                <a:solidFill>
                  <a:schemeClr val="lt1"/>
                </a:solidFill>
                <a:latin typeface="Lato Black"/>
                <a:ea typeface="Lato Black"/>
                <a:cs typeface="Lato Black"/>
                <a:sym typeface="Lato Black"/>
              </a:defRPr>
            </a:lvl3pPr>
            <a:lvl4pPr lvl="3" rtl="0">
              <a:buNone/>
              <a:defRPr>
                <a:solidFill>
                  <a:schemeClr val="lt1"/>
                </a:solidFill>
                <a:latin typeface="Lato Black"/>
                <a:ea typeface="Lato Black"/>
                <a:cs typeface="Lato Black"/>
                <a:sym typeface="Lato Black"/>
              </a:defRPr>
            </a:lvl4pPr>
            <a:lvl5pPr lvl="4" rtl="0">
              <a:buNone/>
              <a:defRPr>
                <a:solidFill>
                  <a:schemeClr val="lt1"/>
                </a:solidFill>
                <a:latin typeface="Lato Black"/>
                <a:ea typeface="Lato Black"/>
                <a:cs typeface="Lato Black"/>
                <a:sym typeface="Lato Black"/>
              </a:defRPr>
            </a:lvl5pPr>
            <a:lvl6pPr lvl="5" rtl="0">
              <a:buNone/>
              <a:defRPr>
                <a:solidFill>
                  <a:schemeClr val="lt1"/>
                </a:solidFill>
                <a:latin typeface="Lato Black"/>
                <a:ea typeface="Lato Black"/>
                <a:cs typeface="Lato Black"/>
                <a:sym typeface="Lato Black"/>
              </a:defRPr>
            </a:lvl6pPr>
            <a:lvl7pPr lvl="6" rtl="0">
              <a:buNone/>
              <a:defRPr>
                <a:solidFill>
                  <a:schemeClr val="lt1"/>
                </a:solidFill>
                <a:latin typeface="Lato Black"/>
                <a:ea typeface="Lato Black"/>
                <a:cs typeface="Lato Black"/>
                <a:sym typeface="Lato Black"/>
              </a:defRPr>
            </a:lvl7pPr>
            <a:lvl8pPr lvl="7" rtl="0">
              <a:buNone/>
              <a:defRPr>
                <a:solidFill>
                  <a:schemeClr val="lt1"/>
                </a:solidFill>
                <a:latin typeface="Lato Black"/>
                <a:ea typeface="Lato Black"/>
                <a:cs typeface="Lato Black"/>
                <a:sym typeface="Lato Black"/>
              </a:defRPr>
            </a:lvl8pPr>
            <a:lvl9pPr lvl="8" rtl="0">
              <a:buNone/>
              <a:defRPr>
                <a:solidFill>
                  <a:schemeClr val="lt1"/>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XL image">
  <p:cSld name="XL image">
    <p:spTree>
      <p:nvGrpSpPr>
        <p:cNvPr id="1" name="Shape 33"/>
        <p:cNvGrpSpPr/>
        <p:nvPr/>
      </p:nvGrpSpPr>
      <p:grpSpPr>
        <a:xfrm>
          <a:off x="0" y="0"/>
          <a:ext cx="0" cy="0"/>
          <a:chOff x="0" y="0"/>
          <a:chExt cx="0" cy="0"/>
        </a:xfrm>
      </p:grpSpPr>
      <p:sp>
        <p:nvSpPr>
          <p:cNvPr id="34" name="Google Shape;34;p6"/>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35" name="Google Shape;35;p6"/>
          <p:cNvPicPr preferRelativeResize="0"/>
          <p:nvPr/>
        </p:nvPicPr>
        <p:blipFill rotWithShape="1">
          <a:blip r:embed="rId2">
            <a:alphaModFix/>
          </a:blip>
          <a:srcRect l="109" t="7102" b="33564"/>
          <a:stretch/>
        </p:blipFill>
        <p:spPr>
          <a:xfrm>
            <a:off x="-8873" y="4598378"/>
            <a:ext cx="9152875" cy="571500"/>
          </a:xfrm>
          <a:prstGeom prst="rect">
            <a:avLst/>
          </a:prstGeom>
          <a:noFill/>
          <a:ln>
            <a:noFill/>
          </a:ln>
        </p:spPr>
      </p:pic>
      <p:sp>
        <p:nvSpPr>
          <p:cNvPr id="36" name="Google Shape;36;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latin typeface="Lato Black"/>
                <a:ea typeface="Lato Black"/>
                <a:cs typeface="Lato Black"/>
                <a:sym typeface="Lato Black"/>
              </a:defRPr>
            </a:lvl1pPr>
            <a:lvl2pPr lvl="1" rtl="0">
              <a:buNone/>
              <a:defRPr>
                <a:solidFill>
                  <a:schemeClr val="lt1"/>
                </a:solidFill>
                <a:latin typeface="Lato Black"/>
                <a:ea typeface="Lato Black"/>
                <a:cs typeface="Lato Black"/>
                <a:sym typeface="Lato Black"/>
              </a:defRPr>
            </a:lvl2pPr>
            <a:lvl3pPr lvl="2" rtl="0">
              <a:buNone/>
              <a:defRPr>
                <a:solidFill>
                  <a:schemeClr val="lt1"/>
                </a:solidFill>
                <a:latin typeface="Lato Black"/>
                <a:ea typeface="Lato Black"/>
                <a:cs typeface="Lato Black"/>
                <a:sym typeface="Lato Black"/>
              </a:defRPr>
            </a:lvl3pPr>
            <a:lvl4pPr lvl="3" rtl="0">
              <a:buNone/>
              <a:defRPr>
                <a:solidFill>
                  <a:schemeClr val="lt1"/>
                </a:solidFill>
                <a:latin typeface="Lato Black"/>
                <a:ea typeface="Lato Black"/>
                <a:cs typeface="Lato Black"/>
                <a:sym typeface="Lato Black"/>
              </a:defRPr>
            </a:lvl4pPr>
            <a:lvl5pPr lvl="4" rtl="0">
              <a:buNone/>
              <a:defRPr>
                <a:solidFill>
                  <a:schemeClr val="lt1"/>
                </a:solidFill>
                <a:latin typeface="Lato Black"/>
                <a:ea typeface="Lato Black"/>
                <a:cs typeface="Lato Black"/>
                <a:sym typeface="Lato Black"/>
              </a:defRPr>
            </a:lvl5pPr>
            <a:lvl6pPr lvl="5" rtl="0">
              <a:buNone/>
              <a:defRPr>
                <a:solidFill>
                  <a:schemeClr val="lt1"/>
                </a:solidFill>
                <a:latin typeface="Lato Black"/>
                <a:ea typeface="Lato Black"/>
                <a:cs typeface="Lato Black"/>
                <a:sym typeface="Lato Black"/>
              </a:defRPr>
            </a:lvl6pPr>
            <a:lvl7pPr lvl="6" rtl="0">
              <a:buNone/>
              <a:defRPr>
                <a:solidFill>
                  <a:schemeClr val="lt1"/>
                </a:solidFill>
                <a:latin typeface="Lato Black"/>
                <a:ea typeface="Lato Black"/>
                <a:cs typeface="Lato Black"/>
                <a:sym typeface="Lato Black"/>
              </a:defRPr>
            </a:lvl7pPr>
            <a:lvl8pPr lvl="7" rtl="0">
              <a:buNone/>
              <a:defRPr>
                <a:solidFill>
                  <a:schemeClr val="lt1"/>
                </a:solidFill>
                <a:latin typeface="Lato Black"/>
                <a:ea typeface="Lato Black"/>
                <a:cs typeface="Lato Black"/>
                <a:sym typeface="Lato Black"/>
              </a:defRPr>
            </a:lvl8pPr>
            <a:lvl9pPr lvl="8" rtl="0">
              <a:buNone/>
              <a:defRPr>
                <a:solidFill>
                  <a:schemeClr val="lt1"/>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37"/>
        <p:cNvGrpSpPr/>
        <p:nvPr/>
      </p:nvGrpSpPr>
      <p:grpSpPr>
        <a:xfrm>
          <a:off x="0" y="0"/>
          <a:ext cx="0" cy="0"/>
          <a:chOff x="0" y="0"/>
          <a:chExt cx="0" cy="0"/>
        </a:xfrm>
      </p:grpSpPr>
      <p:pic>
        <p:nvPicPr>
          <p:cNvPr id="38" name="Google Shape;38;p7"/>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39" name="Google Shape;39;p7"/>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40" name="Google Shape;40;p7"/>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41" name="Google Shape;41;p7" descr="circle-logo-word-cover-color.png"/>
          <p:cNvPicPr preferRelativeResize="0"/>
          <p:nvPr/>
        </p:nvPicPr>
        <p:blipFill rotWithShape="1">
          <a:blip r:embed="rId3">
            <a:alphaModFix/>
          </a:blip>
          <a:srcRect/>
          <a:stretch/>
        </p:blipFill>
        <p:spPr>
          <a:xfrm>
            <a:off x="8389122" y="4458624"/>
            <a:ext cx="594043" cy="601574"/>
          </a:xfrm>
          <a:prstGeom prst="rect">
            <a:avLst/>
          </a:prstGeom>
          <a:noFill/>
          <a:ln>
            <a:noFill/>
          </a:ln>
        </p:spPr>
      </p:pic>
      <p:sp>
        <p:nvSpPr>
          <p:cNvPr id="42" name="Google Shape;42;p7"/>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3" name="Google Shape;43;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solidFill>
                  <a:schemeClr val="lt1"/>
                </a:solidFill>
                <a:latin typeface="Lato Black"/>
                <a:ea typeface="Lato Black"/>
                <a:cs typeface="Lato Black"/>
                <a:sym typeface="Lato Black"/>
              </a:defRPr>
            </a:lvl1pPr>
            <a:lvl2pPr lvl="1" rtl="0">
              <a:buNone/>
              <a:defRPr>
                <a:solidFill>
                  <a:schemeClr val="lt1"/>
                </a:solidFill>
                <a:latin typeface="Lato Black"/>
                <a:ea typeface="Lato Black"/>
                <a:cs typeface="Lato Black"/>
                <a:sym typeface="Lato Black"/>
              </a:defRPr>
            </a:lvl2pPr>
            <a:lvl3pPr lvl="2" rtl="0">
              <a:buNone/>
              <a:defRPr>
                <a:solidFill>
                  <a:schemeClr val="lt1"/>
                </a:solidFill>
                <a:latin typeface="Lato Black"/>
                <a:ea typeface="Lato Black"/>
                <a:cs typeface="Lato Black"/>
                <a:sym typeface="Lato Black"/>
              </a:defRPr>
            </a:lvl3pPr>
            <a:lvl4pPr lvl="3" rtl="0">
              <a:buNone/>
              <a:defRPr>
                <a:solidFill>
                  <a:schemeClr val="lt1"/>
                </a:solidFill>
                <a:latin typeface="Lato Black"/>
                <a:ea typeface="Lato Black"/>
                <a:cs typeface="Lato Black"/>
                <a:sym typeface="Lato Black"/>
              </a:defRPr>
            </a:lvl4pPr>
            <a:lvl5pPr lvl="4" rtl="0">
              <a:buNone/>
              <a:defRPr>
                <a:solidFill>
                  <a:schemeClr val="lt1"/>
                </a:solidFill>
                <a:latin typeface="Lato Black"/>
                <a:ea typeface="Lato Black"/>
                <a:cs typeface="Lato Black"/>
                <a:sym typeface="Lato Black"/>
              </a:defRPr>
            </a:lvl5pPr>
            <a:lvl6pPr lvl="5" rtl="0">
              <a:buNone/>
              <a:defRPr>
                <a:solidFill>
                  <a:schemeClr val="lt1"/>
                </a:solidFill>
                <a:latin typeface="Lato Black"/>
                <a:ea typeface="Lato Black"/>
                <a:cs typeface="Lato Black"/>
                <a:sym typeface="Lato Black"/>
              </a:defRPr>
            </a:lvl6pPr>
            <a:lvl7pPr lvl="6" rtl="0">
              <a:buNone/>
              <a:defRPr>
                <a:solidFill>
                  <a:schemeClr val="lt1"/>
                </a:solidFill>
                <a:latin typeface="Lato Black"/>
                <a:ea typeface="Lato Black"/>
                <a:cs typeface="Lato Black"/>
                <a:sym typeface="Lato Black"/>
              </a:defRPr>
            </a:lvl7pPr>
            <a:lvl8pPr lvl="7" rtl="0">
              <a:buNone/>
              <a:defRPr>
                <a:solidFill>
                  <a:schemeClr val="lt1"/>
                </a:solidFill>
                <a:latin typeface="Lato Black"/>
                <a:ea typeface="Lato Black"/>
                <a:cs typeface="Lato Black"/>
                <a:sym typeface="Lato Black"/>
              </a:defRPr>
            </a:lvl8pPr>
            <a:lvl9pPr lvl="8" rtl="0">
              <a:buNone/>
              <a:defRPr>
                <a:solidFill>
                  <a:schemeClr val="lt1"/>
                </a:solidFill>
                <a:latin typeface="Lato Black"/>
                <a:ea typeface="Lato Black"/>
                <a:cs typeface="Lato Black"/>
                <a:sym typeface="Lato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SzPts val="3600"/>
              <a:buNone/>
              <a:defRPr sz="4000" b="1" i="0" u="none" strike="noStrike" cap="none">
                <a:solidFill>
                  <a:srgbClr val="222F97"/>
                </a:solidFill>
                <a:latin typeface="Lato"/>
                <a:ea typeface="Lato"/>
                <a:cs typeface="Lato"/>
                <a:sym typeface="Lato"/>
              </a:defRPr>
            </a:lvl1pPr>
            <a:lvl2pPr marR="0" lvl="1" algn="ctr" rtl="0">
              <a:spcBef>
                <a:spcPts val="0"/>
              </a:spcBef>
              <a:spcAft>
                <a:spcPts val="0"/>
              </a:spcAft>
              <a:buSzPts val="1400"/>
              <a:buNone/>
              <a:defRPr sz="4400" b="0" i="0" u="none" strike="noStrike" cap="none">
                <a:solidFill>
                  <a:schemeClr val="lt1"/>
                </a:solidFill>
                <a:latin typeface="Garamond"/>
                <a:ea typeface="Garamond"/>
                <a:cs typeface="Garamond"/>
                <a:sym typeface="Garamond"/>
              </a:defRPr>
            </a:lvl2pPr>
            <a:lvl3pPr marR="0" lvl="2" algn="ctr" rtl="0">
              <a:spcBef>
                <a:spcPts val="0"/>
              </a:spcBef>
              <a:spcAft>
                <a:spcPts val="0"/>
              </a:spcAft>
              <a:buSzPts val="1400"/>
              <a:buNone/>
              <a:defRPr sz="4400" b="0" i="0" u="none" strike="noStrike" cap="none">
                <a:solidFill>
                  <a:schemeClr val="lt1"/>
                </a:solidFill>
                <a:latin typeface="Garamond"/>
                <a:ea typeface="Garamond"/>
                <a:cs typeface="Garamond"/>
                <a:sym typeface="Garamond"/>
              </a:defRPr>
            </a:lvl3pPr>
            <a:lvl4pPr marR="0" lvl="3" algn="ctr" rtl="0">
              <a:spcBef>
                <a:spcPts val="0"/>
              </a:spcBef>
              <a:spcAft>
                <a:spcPts val="0"/>
              </a:spcAft>
              <a:buSzPts val="1400"/>
              <a:buNone/>
              <a:defRPr sz="4400" b="0" i="0" u="none" strike="noStrike" cap="none">
                <a:solidFill>
                  <a:schemeClr val="lt1"/>
                </a:solidFill>
                <a:latin typeface="Garamond"/>
                <a:ea typeface="Garamond"/>
                <a:cs typeface="Garamond"/>
                <a:sym typeface="Garamond"/>
              </a:defRPr>
            </a:lvl4pPr>
            <a:lvl5pPr marR="0" lvl="4" algn="ctr" rtl="0">
              <a:spcBef>
                <a:spcPts val="0"/>
              </a:spcBef>
              <a:spcAft>
                <a:spcPts val="0"/>
              </a:spcAft>
              <a:buSzPts val="1400"/>
              <a:buNone/>
              <a:defRPr sz="4400" b="0" i="0" u="none" strike="noStrike" cap="none">
                <a:solidFill>
                  <a:schemeClr val="lt1"/>
                </a:solidFill>
                <a:latin typeface="Garamond"/>
                <a:ea typeface="Garamond"/>
                <a:cs typeface="Garamond"/>
                <a:sym typeface="Garamond"/>
              </a:defRPr>
            </a:lvl5pPr>
            <a:lvl6pPr marR="0" lvl="5"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lt1"/>
                </a:solidFill>
                <a:latin typeface="Calibri"/>
                <a:ea typeface="Calibri"/>
                <a:cs typeface="Calibri"/>
                <a:sym typeface="Calibri"/>
              </a:defRPr>
            </a:lvl9pPr>
          </a:lstStyle>
          <a:p>
            <a:endParaRPr/>
          </a:p>
        </p:txBody>
      </p:sp>
      <p:sp>
        <p:nvSpPr>
          <p:cNvPr id="46" name="Google Shape;46;p8"/>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rgbClr val="222F97"/>
              </a:buClr>
              <a:buSzPts val="2800"/>
              <a:buFont typeface="Arial"/>
              <a:buChar char="•"/>
              <a:defRPr sz="2800" b="0" i="0" u="none" strike="noStrike" cap="none">
                <a:solidFill>
                  <a:srgbClr val="222F97"/>
                </a:solidFill>
                <a:latin typeface="Lato"/>
                <a:ea typeface="Lato"/>
                <a:cs typeface="Lato"/>
                <a:sym typeface="Lato"/>
              </a:defRPr>
            </a:lvl1pPr>
            <a:lvl2pPr marL="914400" marR="0" lvl="1" indent="-381000" algn="l" rtl="0">
              <a:spcBef>
                <a:spcPts val="480"/>
              </a:spcBef>
              <a:spcAft>
                <a:spcPts val="0"/>
              </a:spcAft>
              <a:buClr>
                <a:srgbClr val="222F97"/>
              </a:buClr>
              <a:buSzPts val="2400"/>
              <a:buFont typeface="Arial"/>
              <a:buChar char="–"/>
              <a:defRPr sz="2400" b="0" i="0" u="none" strike="noStrike" cap="none">
                <a:solidFill>
                  <a:srgbClr val="222F97"/>
                </a:solidFill>
                <a:latin typeface="Lato"/>
                <a:ea typeface="Lato"/>
                <a:cs typeface="Lato"/>
                <a:sym typeface="Lato"/>
              </a:defRPr>
            </a:lvl2pPr>
            <a:lvl3pPr marL="1371600" marR="0" lvl="2" indent="-355600" algn="l" rtl="0">
              <a:spcBef>
                <a:spcPts val="400"/>
              </a:spcBef>
              <a:spcAft>
                <a:spcPts val="0"/>
              </a:spcAft>
              <a:buClr>
                <a:srgbClr val="222F97"/>
              </a:buClr>
              <a:buSzPts val="2000"/>
              <a:buFont typeface="Arial"/>
              <a:buChar char="•"/>
              <a:defRPr sz="2000" b="0" i="0" u="none" strike="noStrike" cap="none">
                <a:solidFill>
                  <a:srgbClr val="222F97"/>
                </a:solidFill>
                <a:latin typeface="Lato"/>
                <a:ea typeface="Lato"/>
                <a:cs typeface="Lato"/>
                <a:sym typeface="Lato"/>
              </a:defRPr>
            </a:lvl3pPr>
            <a:lvl4pPr marL="1828800" marR="0" lvl="3" indent="-342900" algn="l" rtl="0">
              <a:spcBef>
                <a:spcPts val="360"/>
              </a:spcBef>
              <a:spcAft>
                <a:spcPts val="0"/>
              </a:spcAft>
              <a:buClr>
                <a:srgbClr val="222F97"/>
              </a:buClr>
              <a:buSzPts val="1800"/>
              <a:buFont typeface="Arial"/>
              <a:buChar char="–"/>
              <a:defRPr sz="1800" b="0" i="0" u="none" strike="noStrike" cap="none">
                <a:solidFill>
                  <a:srgbClr val="222F97"/>
                </a:solidFill>
                <a:latin typeface="Lato"/>
                <a:ea typeface="Lato"/>
                <a:cs typeface="Lato"/>
                <a:sym typeface="Lato"/>
              </a:defRPr>
            </a:lvl4pPr>
            <a:lvl5pPr marL="2286000" marR="0" lvl="4" indent="-342900" algn="l" rtl="0">
              <a:spcBef>
                <a:spcPts val="360"/>
              </a:spcBef>
              <a:spcAft>
                <a:spcPts val="0"/>
              </a:spcAft>
              <a:buClr>
                <a:srgbClr val="222F97"/>
              </a:buClr>
              <a:buSzPts val="1800"/>
              <a:buFont typeface="Arial"/>
              <a:buChar char="»"/>
              <a:defRPr sz="1800" b="0" i="0" u="none" strike="noStrike" cap="none">
                <a:solidFill>
                  <a:srgbClr val="222F97"/>
                </a:solidFill>
                <a:latin typeface="Lato"/>
                <a:ea typeface="Lato"/>
                <a:cs typeface="Lato"/>
                <a:sym typeface="Lato"/>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9pPr>
          </a:lstStyle>
          <a:p>
            <a:endParaRPr/>
          </a:p>
        </p:txBody>
      </p:sp>
      <p:sp>
        <p:nvSpPr>
          <p:cNvPr id="47" name="Google Shape;47;p8"/>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marR="0" lvl="0" indent="-406400" algn="l" rtl="0">
              <a:spcBef>
                <a:spcPts val="560"/>
              </a:spcBef>
              <a:spcAft>
                <a:spcPts val="0"/>
              </a:spcAft>
              <a:buClr>
                <a:srgbClr val="222F97"/>
              </a:buClr>
              <a:buSzPts val="2800"/>
              <a:buFont typeface="Arial"/>
              <a:buChar char="•"/>
              <a:defRPr sz="2800" b="0" i="0" u="none" strike="noStrike" cap="none">
                <a:solidFill>
                  <a:srgbClr val="222F97"/>
                </a:solidFill>
                <a:latin typeface="Lato"/>
                <a:ea typeface="Lato"/>
                <a:cs typeface="Lato"/>
                <a:sym typeface="Lato"/>
              </a:defRPr>
            </a:lvl1pPr>
            <a:lvl2pPr marL="914400" marR="0" lvl="1" indent="-381000" algn="l" rtl="0">
              <a:spcBef>
                <a:spcPts val="480"/>
              </a:spcBef>
              <a:spcAft>
                <a:spcPts val="0"/>
              </a:spcAft>
              <a:buClr>
                <a:srgbClr val="222F97"/>
              </a:buClr>
              <a:buSzPts val="2400"/>
              <a:buFont typeface="Arial"/>
              <a:buChar char="–"/>
              <a:defRPr sz="2400" b="0" i="0" u="none" strike="noStrike" cap="none">
                <a:solidFill>
                  <a:srgbClr val="222F97"/>
                </a:solidFill>
                <a:latin typeface="Lato"/>
                <a:ea typeface="Lato"/>
                <a:cs typeface="Lato"/>
                <a:sym typeface="Lato"/>
              </a:defRPr>
            </a:lvl2pPr>
            <a:lvl3pPr marL="1371600" marR="0" lvl="2" indent="-355600" algn="l" rtl="0">
              <a:spcBef>
                <a:spcPts val="400"/>
              </a:spcBef>
              <a:spcAft>
                <a:spcPts val="0"/>
              </a:spcAft>
              <a:buClr>
                <a:srgbClr val="222F97"/>
              </a:buClr>
              <a:buSzPts val="2000"/>
              <a:buFont typeface="Arial"/>
              <a:buChar char="•"/>
              <a:defRPr sz="2000" b="0" i="0" u="none" strike="noStrike" cap="none">
                <a:solidFill>
                  <a:srgbClr val="222F97"/>
                </a:solidFill>
                <a:latin typeface="Lato"/>
                <a:ea typeface="Lato"/>
                <a:cs typeface="Lato"/>
                <a:sym typeface="Lato"/>
              </a:defRPr>
            </a:lvl3pPr>
            <a:lvl4pPr marL="1828800" marR="0" lvl="3" indent="-342900" algn="l" rtl="0">
              <a:spcBef>
                <a:spcPts val="360"/>
              </a:spcBef>
              <a:spcAft>
                <a:spcPts val="0"/>
              </a:spcAft>
              <a:buClr>
                <a:srgbClr val="222F97"/>
              </a:buClr>
              <a:buSzPts val="1800"/>
              <a:buFont typeface="Arial"/>
              <a:buChar char="–"/>
              <a:defRPr sz="1800" b="0" i="0" u="none" strike="noStrike" cap="none">
                <a:solidFill>
                  <a:srgbClr val="222F97"/>
                </a:solidFill>
                <a:latin typeface="Lato"/>
                <a:ea typeface="Lato"/>
                <a:cs typeface="Lato"/>
                <a:sym typeface="Lato"/>
              </a:defRPr>
            </a:lvl4pPr>
            <a:lvl5pPr marL="2286000" marR="0" lvl="4" indent="-342900" algn="l" rtl="0">
              <a:spcBef>
                <a:spcPts val="360"/>
              </a:spcBef>
              <a:spcAft>
                <a:spcPts val="0"/>
              </a:spcAft>
              <a:buClr>
                <a:srgbClr val="222F97"/>
              </a:buClr>
              <a:buSzPts val="1800"/>
              <a:buFont typeface="Arial"/>
              <a:buChar char="»"/>
              <a:defRPr sz="1800" b="0" i="0" u="none" strike="noStrike" cap="none">
                <a:solidFill>
                  <a:srgbClr val="222F97"/>
                </a:solidFill>
                <a:latin typeface="Lato"/>
                <a:ea typeface="Lato"/>
                <a:cs typeface="Lato"/>
                <a:sym typeface="Lato"/>
              </a:defRPr>
            </a:lvl5pPr>
            <a:lvl6pPr marL="2743200" marR="0" lvl="5" indent="-342900" algn="l" rtl="0">
              <a:spcBef>
                <a:spcPts val="36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6pPr>
            <a:lvl7pPr marL="3200400" marR="0" lvl="6" indent="-342900" algn="l" rtl="0">
              <a:spcBef>
                <a:spcPts val="36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7pPr>
            <a:lvl8pPr marL="3657600" marR="0" lvl="7" indent="-342900" algn="l" rtl="0">
              <a:spcBef>
                <a:spcPts val="36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8pPr>
            <a:lvl9pPr marL="4114800" marR="0" lvl="8" indent="-342900" algn="l" rtl="0">
              <a:spcBef>
                <a:spcPts val="360"/>
              </a:spcBef>
              <a:spcAft>
                <a:spcPts val="0"/>
              </a:spcAft>
              <a:buClr>
                <a:schemeClr val="lt1"/>
              </a:buClr>
              <a:buSzPts val="1800"/>
              <a:buFont typeface="Arial"/>
              <a:buChar char="•"/>
              <a:defRPr sz="1800" b="0" i="0" u="none" strike="noStrike" cap="none">
                <a:solidFill>
                  <a:schemeClr val="lt1"/>
                </a:solidFill>
                <a:latin typeface="Questrial"/>
                <a:ea typeface="Questrial"/>
                <a:cs typeface="Questrial"/>
                <a:sym typeface="Questrial"/>
              </a:defRPr>
            </a:lvl9pPr>
          </a:lstStyle>
          <a:p>
            <a:endParaRPr/>
          </a:p>
        </p:txBody>
      </p:sp>
      <p:sp>
        <p:nvSpPr>
          <p:cNvPr id="48" name="Google Shape;48;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49" name="Google Shape;49;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lt1"/>
                </a:solidFill>
                <a:latin typeface="Questrial"/>
                <a:ea typeface="Questrial"/>
                <a:cs typeface="Questrial"/>
                <a:sym typeface="Questrial"/>
              </a:defRPr>
            </a:lvl9pPr>
          </a:lstStyle>
          <a:p>
            <a:endParaRPr/>
          </a:p>
        </p:txBody>
      </p:sp>
      <p:sp>
        <p:nvSpPr>
          <p:cNvPr id="50" name="Google Shape;50;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chemeClr val="lt1"/>
                </a:solidFill>
                <a:latin typeface="Questrial"/>
                <a:ea typeface="Questrial"/>
                <a:cs typeface="Questrial"/>
                <a:sym typeface="Questrial"/>
              </a:defRPr>
            </a:lvl1pPr>
            <a:lvl2pPr marL="0" marR="0" lvl="1" indent="0" algn="r" rtl="0">
              <a:spcBef>
                <a:spcPts val="0"/>
              </a:spcBef>
              <a:spcAft>
                <a:spcPts val="0"/>
              </a:spcAft>
              <a:buNone/>
              <a:defRPr sz="1200" b="0" i="0" u="none" strike="noStrike" cap="none">
                <a:solidFill>
                  <a:schemeClr val="lt1"/>
                </a:solidFill>
                <a:latin typeface="Questrial"/>
                <a:ea typeface="Questrial"/>
                <a:cs typeface="Questrial"/>
                <a:sym typeface="Questrial"/>
              </a:defRPr>
            </a:lvl2pPr>
            <a:lvl3pPr marL="0" marR="0" lvl="2" indent="0" algn="r" rtl="0">
              <a:spcBef>
                <a:spcPts val="0"/>
              </a:spcBef>
              <a:spcAft>
                <a:spcPts val="0"/>
              </a:spcAft>
              <a:buNone/>
              <a:defRPr sz="1200" b="0" i="0" u="none" strike="noStrike" cap="none">
                <a:solidFill>
                  <a:schemeClr val="lt1"/>
                </a:solidFill>
                <a:latin typeface="Questrial"/>
                <a:ea typeface="Questrial"/>
                <a:cs typeface="Questrial"/>
                <a:sym typeface="Questrial"/>
              </a:defRPr>
            </a:lvl3pPr>
            <a:lvl4pPr marL="0" marR="0" lvl="3" indent="0" algn="r" rtl="0">
              <a:spcBef>
                <a:spcPts val="0"/>
              </a:spcBef>
              <a:spcAft>
                <a:spcPts val="0"/>
              </a:spcAft>
              <a:buNone/>
              <a:defRPr sz="1200" b="0" i="0" u="none" strike="noStrike" cap="none">
                <a:solidFill>
                  <a:schemeClr val="lt1"/>
                </a:solidFill>
                <a:latin typeface="Questrial"/>
                <a:ea typeface="Questrial"/>
                <a:cs typeface="Questrial"/>
                <a:sym typeface="Questrial"/>
              </a:defRPr>
            </a:lvl4pPr>
            <a:lvl5pPr marL="0" marR="0" lvl="4" indent="0" algn="r" rtl="0">
              <a:spcBef>
                <a:spcPts val="0"/>
              </a:spcBef>
              <a:spcAft>
                <a:spcPts val="0"/>
              </a:spcAft>
              <a:buNone/>
              <a:defRPr sz="1200" b="0" i="0" u="none" strike="noStrike" cap="none">
                <a:solidFill>
                  <a:schemeClr val="lt1"/>
                </a:solidFill>
                <a:latin typeface="Questrial"/>
                <a:ea typeface="Questrial"/>
                <a:cs typeface="Questrial"/>
                <a:sym typeface="Questrial"/>
              </a:defRPr>
            </a:lvl5pPr>
            <a:lvl6pPr marL="0" marR="0" lvl="5" indent="0" algn="r" rtl="0">
              <a:spcBef>
                <a:spcPts val="0"/>
              </a:spcBef>
              <a:spcAft>
                <a:spcPts val="0"/>
              </a:spcAft>
              <a:buNone/>
              <a:defRPr sz="1200" b="0" i="0" u="none" strike="noStrike" cap="none">
                <a:solidFill>
                  <a:schemeClr val="lt1"/>
                </a:solidFill>
                <a:latin typeface="Questrial"/>
                <a:ea typeface="Questrial"/>
                <a:cs typeface="Questrial"/>
                <a:sym typeface="Questrial"/>
              </a:defRPr>
            </a:lvl6pPr>
            <a:lvl7pPr marL="0" marR="0" lvl="6" indent="0" algn="r" rtl="0">
              <a:spcBef>
                <a:spcPts val="0"/>
              </a:spcBef>
              <a:spcAft>
                <a:spcPts val="0"/>
              </a:spcAft>
              <a:buNone/>
              <a:defRPr sz="1200" b="0" i="0" u="none" strike="noStrike" cap="none">
                <a:solidFill>
                  <a:schemeClr val="lt1"/>
                </a:solidFill>
                <a:latin typeface="Questrial"/>
                <a:ea typeface="Questrial"/>
                <a:cs typeface="Questrial"/>
                <a:sym typeface="Questrial"/>
              </a:defRPr>
            </a:lvl7pPr>
            <a:lvl8pPr marL="0" marR="0" lvl="7" indent="0" algn="r" rtl="0">
              <a:spcBef>
                <a:spcPts val="0"/>
              </a:spcBef>
              <a:spcAft>
                <a:spcPts val="0"/>
              </a:spcAft>
              <a:buNone/>
              <a:defRPr sz="1200" b="0" i="0" u="none" strike="noStrike" cap="none">
                <a:solidFill>
                  <a:schemeClr val="lt1"/>
                </a:solidFill>
                <a:latin typeface="Questrial"/>
                <a:ea typeface="Questrial"/>
                <a:cs typeface="Questrial"/>
                <a:sym typeface="Questrial"/>
              </a:defRPr>
            </a:lvl8pPr>
            <a:lvl9pPr marL="0" marR="0" lvl="8" indent="0" algn="r" rtl="0">
              <a:spcBef>
                <a:spcPts val="0"/>
              </a:spcBef>
              <a:spcAft>
                <a:spcPts val="0"/>
              </a:spcAft>
              <a:buNone/>
              <a:defRPr sz="1200" b="0" i="0" u="none" strike="noStrike" cap="none">
                <a:solidFill>
                  <a:schemeClr val="lt1"/>
                </a:solidFill>
                <a:latin typeface="Questrial"/>
                <a:ea typeface="Questrial"/>
                <a:cs typeface="Questrial"/>
                <a:sym typeface="Quest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51"/>
        <p:cNvGrpSpPr/>
        <p:nvPr/>
      </p:nvGrpSpPr>
      <p:grpSpPr>
        <a:xfrm>
          <a:off x="0" y="0"/>
          <a:ext cx="0" cy="0"/>
          <a:chOff x="0" y="0"/>
          <a:chExt cx="0" cy="0"/>
        </a:xfrm>
      </p:grpSpPr>
      <p:pic>
        <p:nvPicPr>
          <p:cNvPr id="52" name="Google Shape;52;p9"/>
          <p:cNvPicPr preferRelativeResize="0"/>
          <p:nvPr/>
        </p:nvPicPr>
        <p:blipFill rotWithShape="1">
          <a:blip r:embed="rId2">
            <a:alphaModFix/>
          </a:blip>
          <a:srcRect l="109" t="7102" b="33564"/>
          <a:stretch/>
        </p:blipFill>
        <p:spPr>
          <a:xfrm>
            <a:off x="-4500" y="3665522"/>
            <a:ext cx="9153000" cy="1485900"/>
          </a:xfrm>
          <a:prstGeom prst="rect">
            <a:avLst/>
          </a:prstGeom>
          <a:noFill/>
          <a:ln>
            <a:noFill/>
          </a:ln>
        </p:spPr>
      </p:pic>
      <p:sp>
        <p:nvSpPr>
          <p:cNvPr id="53" name="Google Shape;53;p9"/>
          <p:cNvSpPr txBox="1">
            <a:spLocks noGrp="1"/>
          </p:cNvSpPr>
          <p:nvPr>
            <p:ph type="title"/>
          </p:nvPr>
        </p:nvSpPr>
        <p:spPr>
          <a:xfrm>
            <a:off x="431953" y="114300"/>
            <a:ext cx="8229600" cy="857400"/>
          </a:xfrm>
          <a:prstGeom prst="rect">
            <a:avLst/>
          </a:prstGeom>
          <a:solidFill>
            <a:srgbClr val="262087"/>
          </a:solid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4000"/>
              <a:buFont typeface="Lato"/>
              <a:buNone/>
              <a:defRPr sz="4000" b="1" i="0" u="none" strike="noStrike" cap="none">
                <a:solidFill>
                  <a:schemeClr val="lt1"/>
                </a:solidFill>
                <a:latin typeface="Lato"/>
                <a:ea typeface="Lato"/>
                <a:cs typeface="Lato"/>
                <a:sym typeface="Lato"/>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4" name="Google Shape;54;p9"/>
          <p:cNvSpPr txBox="1">
            <a:spLocks noGrp="1"/>
          </p:cNvSpPr>
          <p:nvPr>
            <p:ph type="body" idx="1"/>
          </p:nvPr>
        </p:nvSpPr>
        <p:spPr>
          <a:xfrm>
            <a:off x="1905000" y="1485900"/>
            <a:ext cx="5334000" cy="2171700"/>
          </a:xfrm>
          <a:prstGeom prst="rect">
            <a:avLst/>
          </a:prstGeom>
          <a:noFill/>
          <a:ln>
            <a:noFill/>
          </a:ln>
        </p:spPr>
        <p:txBody>
          <a:bodyPr spcFirstLastPara="1" wrap="square" lIns="91425" tIns="45700" rIns="91425" bIns="45700" anchor="t" anchorCtr="0">
            <a:normAutofit/>
          </a:bodyPr>
          <a:lstStyle>
            <a:lvl1pPr marL="457200" lvl="0" indent="-431800" algn="l" rtl="0">
              <a:spcBef>
                <a:spcPts val="640"/>
              </a:spcBef>
              <a:spcAft>
                <a:spcPts val="0"/>
              </a:spcAft>
              <a:buClr>
                <a:schemeClr val="dk1"/>
              </a:buClr>
              <a:buSzPts val="3200"/>
              <a:buChar char="•"/>
              <a:defRPr>
                <a:solidFill>
                  <a:schemeClr val="dk1"/>
                </a:solidFill>
                <a:latin typeface="Lato"/>
                <a:ea typeface="Lato"/>
                <a:cs typeface="Lato"/>
                <a:sym typeface="Lato"/>
              </a:defRPr>
            </a:lvl1pPr>
            <a:lvl2pPr marL="914400" lvl="1" indent="-228600" algn="l" rtl="0">
              <a:spcBef>
                <a:spcPts val="3000"/>
              </a:spcBef>
              <a:spcAft>
                <a:spcPts val="0"/>
              </a:spcAft>
              <a:buClr>
                <a:schemeClr val="dk1"/>
              </a:buClr>
              <a:buSzPts val="2800"/>
              <a:buNone/>
              <a:defRPr>
                <a:solidFill>
                  <a:schemeClr val="dk1"/>
                </a:solidFill>
                <a:latin typeface="Lato"/>
                <a:ea typeface="Lato"/>
                <a:cs typeface="Lato"/>
                <a:sym typeface="Lato"/>
              </a:defRPr>
            </a:lvl2pPr>
            <a:lvl3pPr marL="1371600" lvl="2" indent="-381000" algn="l" rtl="0">
              <a:spcBef>
                <a:spcPts val="480"/>
              </a:spcBef>
              <a:spcAft>
                <a:spcPts val="0"/>
              </a:spcAft>
              <a:buClr>
                <a:schemeClr val="dk1"/>
              </a:buClr>
              <a:buSzPts val="2400"/>
              <a:buChar char="•"/>
              <a:defRPr>
                <a:solidFill>
                  <a:schemeClr val="dk1"/>
                </a:solidFill>
                <a:latin typeface="Lato"/>
                <a:ea typeface="Lato"/>
                <a:cs typeface="Lato"/>
                <a:sym typeface="Lato"/>
              </a:defRPr>
            </a:lvl3pPr>
            <a:lvl4pPr marL="1828800" lvl="3" indent="-355600" algn="l" rtl="0">
              <a:spcBef>
                <a:spcPts val="400"/>
              </a:spcBef>
              <a:spcAft>
                <a:spcPts val="0"/>
              </a:spcAft>
              <a:buClr>
                <a:schemeClr val="dk1"/>
              </a:buClr>
              <a:buSzPts val="2000"/>
              <a:buChar char="•"/>
              <a:defRPr>
                <a:solidFill>
                  <a:schemeClr val="dk1"/>
                </a:solidFill>
                <a:latin typeface="Lato"/>
                <a:ea typeface="Lato"/>
                <a:cs typeface="Lato"/>
                <a:sym typeface="Lato"/>
              </a:defRPr>
            </a:lvl4pPr>
            <a:lvl5pPr marL="2286000" lvl="4" indent="-355600" algn="l" rtl="0">
              <a:spcBef>
                <a:spcPts val="400"/>
              </a:spcBef>
              <a:spcAft>
                <a:spcPts val="0"/>
              </a:spcAft>
              <a:buClr>
                <a:schemeClr val="dk1"/>
              </a:buClr>
              <a:buSzPts val="2000"/>
              <a:buChar char="•"/>
              <a:defRPr>
                <a:solidFill>
                  <a:schemeClr val="dk1"/>
                </a:solidFill>
                <a:latin typeface="Lato"/>
                <a:ea typeface="Lato"/>
                <a:cs typeface="Lato"/>
                <a:sym typeface="Lato"/>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sp>
        <p:nvSpPr>
          <p:cNvPr id="56" name="Google Shape;56;p10"/>
          <p:cNvSpPr txBox="1">
            <a:spLocks noGrp="1"/>
          </p:cNvSpPr>
          <p:nvPr>
            <p:ph type="title"/>
          </p:nvPr>
        </p:nvSpPr>
        <p:spPr>
          <a:xfrm>
            <a:off x="130200" y="151306"/>
            <a:ext cx="8520600" cy="572700"/>
          </a:xfrm>
          <a:prstGeom prst="rect">
            <a:avLst/>
          </a:prstGeom>
        </p:spPr>
        <p:txBody>
          <a:bodyPr spcFirstLastPara="1" wrap="square" lIns="91425" tIns="45700" rIns="91425" bIns="45700" anchor="ctr" anchorCtr="0">
            <a:norm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7" name="Google Shape;57;p10"/>
          <p:cNvSpPr txBox="1">
            <a:spLocks noGrp="1"/>
          </p:cNvSpPr>
          <p:nvPr>
            <p:ph type="body" idx="1"/>
          </p:nvPr>
        </p:nvSpPr>
        <p:spPr>
          <a:xfrm>
            <a:off x="311700" y="1152475"/>
            <a:ext cx="3999900" cy="3416400"/>
          </a:xfrm>
          <a:prstGeom prst="rect">
            <a:avLst/>
          </a:prstGeom>
        </p:spPr>
        <p:txBody>
          <a:bodyPr spcFirstLastPara="1" wrap="square" lIns="91425" tIns="45700" rIns="91425" bIns="45700" anchor="t" anchorCtr="0">
            <a:normAutofit/>
          </a:bodyPr>
          <a:lstStyle>
            <a:lvl1pPr marL="457200" lvl="0" indent="-317500" rtl="0">
              <a:spcBef>
                <a:spcPts val="0"/>
              </a:spcBef>
              <a:spcAft>
                <a:spcPts val="0"/>
              </a:spcAft>
              <a:buSzPts val="1400"/>
              <a:buChar char="•"/>
              <a:defRPr sz="1400"/>
            </a:lvl1pPr>
            <a:lvl2pPr marL="914400" lvl="1" indent="-228600" rtl="0">
              <a:spcBef>
                <a:spcPts val="3000"/>
              </a:spcBef>
              <a:spcAft>
                <a:spcPts val="0"/>
              </a:spcAft>
              <a:buSzPts val="1200"/>
              <a:buNone/>
              <a:defRPr sz="1200"/>
            </a:lvl2pPr>
            <a:lvl3pPr marL="1371600" lvl="2" indent="-304800" rtl="0">
              <a:spcBef>
                <a:spcPts val="375"/>
              </a:spcBef>
              <a:spcAft>
                <a:spcPts val="0"/>
              </a:spcAft>
              <a:buSzPts val="1200"/>
              <a:buChar char="•"/>
              <a:defRPr sz="1200"/>
            </a:lvl3pPr>
            <a:lvl4pPr marL="1828800" lvl="3" indent="-304800" rtl="0">
              <a:spcBef>
                <a:spcPts val="375"/>
              </a:spcBef>
              <a:spcAft>
                <a:spcPts val="0"/>
              </a:spcAft>
              <a:buSzPts val="1200"/>
              <a:buChar char="•"/>
              <a:defRPr sz="1200"/>
            </a:lvl4pPr>
            <a:lvl5pPr marL="2286000" lvl="4" indent="-304800" rtl="0">
              <a:spcBef>
                <a:spcPts val="375"/>
              </a:spcBef>
              <a:spcAft>
                <a:spcPts val="0"/>
              </a:spcAft>
              <a:buSzPts val="1200"/>
              <a:buChar char="•"/>
              <a:defRPr sz="1200"/>
            </a:lvl5pPr>
            <a:lvl6pPr marL="2743200" lvl="5" indent="-304800" rtl="0">
              <a:spcBef>
                <a:spcPts val="375"/>
              </a:spcBef>
              <a:spcAft>
                <a:spcPts val="0"/>
              </a:spcAft>
              <a:buSzPts val="1200"/>
              <a:buChar char="•"/>
              <a:defRPr sz="1200"/>
            </a:lvl6pPr>
            <a:lvl7pPr marL="3200400" lvl="6" indent="-304800" rtl="0">
              <a:spcBef>
                <a:spcPts val="375"/>
              </a:spcBef>
              <a:spcAft>
                <a:spcPts val="0"/>
              </a:spcAft>
              <a:buSzPts val="1200"/>
              <a:buChar char="•"/>
              <a:defRPr sz="1200"/>
            </a:lvl7pPr>
            <a:lvl8pPr marL="3657600" lvl="7" indent="-304800" rtl="0">
              <a:spcBef>
                <a:spcPts val="375"/>
              </a:spcBef>
              <a:spcAft>
                <a:spcPts val="0"/>
              </a:spcAft>
              <a:buSzPts val="1200"/>
              <a:buChar char="•"/>
              <a:defRPr sz="1200"/>
            </a:lvl8pPr>
            <a:lvl9pPr marL="4114800" lvl="8" indent="-304800" rtl="0">
              <a:spcBef>
                <a:spcPts val="375"/>
              </a:spcBef>
              <a:spcAft>
                <a:spcPts val="0"/>
              </a:spcAft>
              <a:buSzPts val="1200"/>
              <a:buChar char="•"/>
              <a:defRPr sz="1200"/>
            </a:lvl9pPr>
          </a:lstStyle>
          <a:p>
            <a:endParaRPr/>
          </a:p>
        </p:txBody>
      </p:sp>
      <p:sp>
        <p:nvSpPr>
          <p:cNvPr id="58" name="Google Shape;58;p10"/>
          <p:cNvSpPr txBox="1">
            <a:spLocks noGrp="1"/>
          </p:cNvSpPr>
          <p:nvPr>
            <p:ph type="body" idx="2"/>
          </p:nvPr>
        </p:nvSpPr>
        <p:spPr>
          <a:xfrm>
            <a:off x="4832400" y="1152475"/>
            <a:ext cx="3999900" cy="3416400"/>
          </a:xfrm>
          <a:prstGeom prst="rect">
            <a:avLst/>
          </a:prstGeom>
        </p:spPr>
        <p:txBody>
          <a:bodyPr spcFirstLastPara="1" wrap="square" lIns="91425" tIns="45700" rIns="91425" bIns="45700" anchor="t" anchorCtr="0">
            <a:normAutofit/>
          </a:bodyPr>
          <a:lstStyle>
            <a:lvl1pPr marL="457200" lvl="0" indent="-317500" rtl="0">
              <a:spcBef>
                <a:spcPts val="0"/>
              </a:spcBef>
              <a:spcAft>
                <a:spcPts val="0"/>
              </a:spcAft>
              <a:buSzPts val="1400"/>
              <a:buChar char="•"/>
              <a:defRPr sz="1400"/>
            </a:lvl1pPr>
            <a:lvl2pPr marL="914400" lvl="1" indent="-228600" rtl="0">
              <a:spcBef>
                <a:spcPts val="3000"/>
              </a:spcBef>
              <a:spcAft>
                <a:spcPts val="0"/>
              </a:spcAft>
              <a:buSzPts val="1200"/>
              <a:buNone/>
              <a:defRPr sz="1200"/>
            </a:lvl2pPr>
            <a:lvl3pPr marL="1371600" lvl="2" indent="-304800" rtl="0">
              <a:spcBef>
                <a:spcPts val="375"/>
              </a:spcBef>
              <a:spcAft>
                <a:spcPts val="0"/>
              </a:spcAft>
              <a:buSzPts val="1200"/>
              <a:buChar char="•"/>
              <a:defRPr sz="1200"/>
            </a:lvl3pPr>
            <a:lvl4pPr marL="1828800" lvl="3" indent="-304800" rtl="0">
              <a:spcBef>
                <a:spcPts val="375"/>
              </a:spcBef>
              <a:spcAft>
                <a:spcPts val="0"/>
              </a:spcAft>
              <a:buSzPts val="1200"/>
              <a:buChar char="•"/>
              <a:defRPr sz="1200"/>
            </a:lvl4pPr>
            <a:lvl5pPr marL="2286000" lvl="4" indent="-304800" rtl="0">
              <a:spcBef>
                <a:spcPts val="375"/>
              </a:spcBef>
              <a:spcAft>
                <a:spcPts val="0"/>
              </a:spcAft>
              <a:buSzPts val="1200"/>
              <a:buChar char="•"/>
              <a:defRPr sz="1200"/>
            </a:lvl5pPr>
            <a:lvl6pPr marL="2743200" lvl="5" indent="-304800" rtl="0">
              <a:spcBef>
                <a:spcPts val="375"/>
              </a:spcBef>
              <a:spcAft>
                <a:spcPts val="0"/>
              </a:spcAft>
              <a:buSzPts val="1200"/>
              <a:buChar char="•"/>
              <a:defRPr sz="1200"/>
            </a:lvl6pPr>
            <a:lvl7pPr marL="3200400" lvl="6" indent="-304800" rtl="0">
              <a:spcBef>
                <a:spcPts val="375"/>
              </a:spcBef>
              <a:spcAft>
                <a:spcPts val="0"/>
              </a:spcAft>
              <a:buSzPts val="1200"/>
              <a:buChar char="•"/>
              <a:defRPr sz="1200"/>
            </a:lvl7pPr>
            <a:lvl8pPr marL="3657600" lvl="7" indent="-304800" rtl="0">
              <a:spcBef>
                <a:spcPts val="375"/>
              </a:spcBef>
              <a:spcAft>
                <a:spcPts val="0"/>
              </a:spcAft>
              <a:buSzPts val="1200"/>
              <a:buChar char="•"/>
              <a:defRPr sz="1200"/>
            </a:lvl8pPr>
            <a:lvl9pPr marL="4114800" lvl="8" indent="-304800" rtl="0">
              <a:spcBef>
                <a:spcPts val="375"/>
              </a:spcBef>
              <a:spcAft>
                <a:spcPts val="0"/>
              </a:spcAft>
              <a:buSzPts val="1200"/>
              <a:buChar char="•"/>
              <a:defRPr sz="1200"/>
            </a:lvl9pPr>
          </a:lstStyle>
          <a:p>
            <a:endParaRPr/>
          </a:p>
        </p:txBody>
      </p:sp>
      <p:sp>
        <p:nvSpPr>
          <p:cNvPr id="59" name="Google Shape;5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184116" y="1364104"/>
            <a:ext cx="4762500" cy="2478900"/>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 name="Google Shape;7;p1"/>
          <p:cNvSpPr txBox="1"/>
          <p:nvPr/>
        </p:nvSpPr>
        <p:spPr>
          <a:xfrm>
            <a:off x="-6304" y="0"/>
            <a:ext cx="9150300" cy="921600"/>
          </a:xfrm>
          <a:prstGeom prst="rect">
            <a:avLst/>
          </a:prstGeom>
          <a:solidFill>
            <a:srgbClr val="333399"/>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8" name="Google Shape;8;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9" name="Google Shape;9;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1"/>
                </a:solidFill>
                <a:latin typeface="Lato"/>
                <a:ea typeface="Lato"/>
                <a:cs typeface="Lato"/>
                <a:sym typeface="Lato"/>
              </a:defRPr>
            </a:lvl1pPr>
            <a:lvl2pPr lvl="1" algn="r" rtl="0">
              <a:buNone/>
              <a:defRPr sz="1300">
                <a:solidFill>
                  <a:schemeClr val="dk1"/>
                </a:solidFill>
                <a:latin typeface="Lato"/>
                <a:ea typeface="Lato"/>
                <a:cs typeface="Lato"/>
                <a:sym typeface="Lato"/>
              </a:defRPr>
            </a:lvl2pPr>
            <a:lvl3pPr lvl="2" algn="r" rtl="0">
              <a:buNone/>
              <a:defRPr sz="1300">
                <a:solidFill>
                  <a:schemeClr val="dk1"/>
                </a:solidFill>
                <a:latin typeface="Lato"/>
                <a:ea typeface="Lato"/>
                <a:cs typeface="Lato"/>
                <a:sym typeface="Lato"/>
              </a:defRPr>
            </a:lvl3pPr>
            <a:lvl4pPr lvl="3" algn="r" rtl="0">
              <a:buNone/>
              <a:defRPr sz="1300">
                <a:solidFill>
                  <a:schemeClr val="dk1"/>
                </a:solidFill>
                <a:latin typeface="Lato"/>
                <a:ea typeface="Lato"/>
                <a:cs typeface="Lato"/>
                <a:sym typeface="Lato"/>
              </a:defRPr>
            </a:lvl4pPr>
            <a:lvl5pPr lvl="4" algn="r" rtl="0">
              <a:buNone/>
              <a:defRPr sz="1300">
                <a:solidFill>
                  <a:schemeClr val="dk1"/>
                </a:solidFill>
                <a:latin typeface="Lato"/>
                <a:ea typeface="Lato"/>
                <a:cs typeface="Lato"/>
                <a:sym typeface="Lato"/>
              </a:defRPr>
            </a:lvl5pPr>
            <a:lvl6pPr lvl="5" algn="r" rtl="0">
              <a:buNone/>
              <a:defRPr sz="1300">
                <a:solidFill>
                  <a:schemeClr val="dk1"/>
                </a:solidFill>
                <a:latin typeface="Lato"/>
                <a:ea typeface="Lato"/>
                <a:cs typeface="Lato"/>
                <a:sym typeface="Lato"/>
              </a:defRPr>
            </a:lvl6pPr>
            <a:lvl7pPr lvl="6" algn="r" rtl="0">
              <a:buNone/>
              <a:defRPr sz="1300">
                <a:solidFill>
                  <a:schemeClr val="dk1"/>
                </a:solidFill>
                <a:latin typeface="Lato"/>
                <a:ea typeface="Lato"/>
                <a:cs typeface="Lato"/>
                <a:sym typeface="Lato"/>
              </a:defRPr>
            </a:lvl7pPr>
            <a:lvl8pPr lvl="7" algn="r" rtl="0">
              <a:buNone/>
              <a:defRPr sz="1300">
                <a:solidFill>
                  <a:schemeClr val="dk1"/>
                </a:solidFill>
                <a:latin typeface="Lato"/>
                <a:ea typeface="Lato"/>
                <a:cs typeface="Lato"/>
                <a:sym typeface="Lato"/>
              </a:defRPr>
            </a:lvl8pPr>
            <a:lvl9pPr lvl="8" algn="r" rtl="0">
              <a:buNone/>
              <a:defRPr sz="1300">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hyperlink" Target="https://docs.google.com/document/d/1_z0hDMNEfMd-aT7f5Cdxh-8VUd7hnqbb3OUseX7R1kc/copy"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3.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1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image" Target="../media/image20.png"/><Relationship Id="rId5" Type="http://schemas.openxmlformats.org/officeDocument/2006/relationships/image" Target="../media/image16.png"/><Relationship Id="rId4" Type="http://schemas.openxmlformats.org/officeDocument/2006/relationships/hyperlink" Target="https://docs.google.com/document/d/1_z0hDMNEfMd-aT7f5Cdxh-8VUd7hnqbb3OUseX7R1kc/copy"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xml"/><Relationship Id="rId1" Type="http://schemas.openxmlformats.org/officeDocument/2006/relationships/tags" Target="../tags/tag1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5.xml"/><Relationship Id="rId1" Type="http://schemas.openxmlformats.org/officeDocument/2006/relationships/tags" Target="../tags/tag18.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5.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5.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hyperlink" Target="https://dpi.wi.gov/continuous-improvement/resources-supports/ta-network" TargetMode="Externa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ags" Target="../tags/tag23.xml"/><Relationship Id="rId5" Type="http://schemas.openxmlformats.org/officeDocument/2006/relationships/image" Target="../media/image23.png"/><Relationship Id="rId4" Type="http://schemas.openxmlformats.org/officeDocument/2006/relationships/hyperlink" Target="https://drive.google.com/file/d/10OJB1CmOyCsoW62YWPKG9c77HaxjjqfY/view?usp=drive_link"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ags" Target="../tags/tag24.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25.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ags" Target="../tags/tag26.xml"/><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 Id="rId5" Type="http://schemas.openxmlformats.org/officeDocument/2006/relationships/image" Target="../media/image23.png"/><Relationship Id="rId4" Type="http://schemas.openxmlformats.org/officeDocument/2006/relationships/hyperlink" Target="https://drive.google.com/file/d/1pPj74JgGILUtBDoO27uzMvg-9y5TD9hH/view?usp=drive_link"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ags" Target="../tags/tag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ags" Target="../tags/tag30.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ags" Target="../tags/tag31.xml"/><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ags" Target="../tags/tag3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8" Type="http://schemas.openxmlformats.org/officeDocument/2006/relationships/hyperlink" Target="https://dpi.wi.gov/wise/data-elements/elp" TargetMode="External"/><Relationship Id="rId3" Type="http://schemas.openxmlformats.org/officeDocument/2006/relationships/notesSlide" Target="../notesSlides/notesSlide32.xml"/><Relationship Id="rId7" Type="http://schemas.openxmlformats.org/officeDocument/2006/relationships/hyperlink" Target="https://dpi.wi.gov/wise/data-elements/econ-status" TargetMode="External"/><Relationship Id="rId2" Type="http://schemas.openxmlformats.org/officeDocument/2006/relationships/slideLayout" Target="../slideLayouts/slideLayout5.xml"/><Relationship Id="rId1" Type="http://schemas.openxmlformats.org/officeDocument/2006/relationships/tags" Target="../tags/tag33.xml"/><Relationship Id="rId6" Type="http://schemas.openxmlformats.org/officeDocument/2006/relationships/hyperlink" Target="https://dpi.wi.gov/wise/data-elements/disability" TargetMode="External"/><Relationship Id="rId5" Type="http://schemas.openxmlformats.org/officeDocument/2006/relationships/hyperlink" Target="https://dpi.wi.gov/wisedata/help/portal/spedfaq#sped%20data%20submitted" TargetMode="External"/><Relationship Id="rId4" Type="http://schemas.openxmlformats.org/officeDocument/2006/relationships/hyperlink" Target="https://dpi.wi.gov/wise/data-elements/race" TargetMode="External"/><Relationship Id="rId9"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ags" Target="../tags/tag34.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5.xml"/><Relationship Id="rId5" Type="http://schemas.openxmlformats.org/officeDocument/2006/relationships/image" Target="../media/image39.png"/><Relationship Id="rId4" Type="http://schemas.openxmlformats.org/officeDocument/2006/relationships/hyperlink" Target="mailto:wisexplore@cesa7.org"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36.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8" Type="http://schemas.openxmlformats.org/officeDocument/2006/relationships/hyperlink" Target="https://drive.google.com/file/d/10OJB1CmOyCsoW62YWPKG9c77HaxjjqfY/view?usp=drive_link" TargetMode="External"/><Relationship Id="rId3" Type="http://schemas.openxmlformats.org/officeDocument/2006/relationships/notesSlide" Target="../notesSlides/notesSlide36.xml"/><Relationship Id="rId7" Type="http://schemas.openxmlformats.org/officeDocument/2006/relationships/hyperlink" Target="https://docs.google.com/document/d/1_z0hDMNEfMd-aT7f5Cdxh-8VUd7hnqbb3OUseX7R1kc/copy" TargetMode="External"/><Relationship Id="rId2" Type="http://schemas.openxmlformats.org/officeDocument/2006/relationships/slideLayout" Target="../slideLayouts/slideLayout5.xml"/><Relationship Id="rId1" Type="http://schemas.openxmlformats.org/officeDocument/2006/relationships/tags" Target="../tags/tag37.xml"/><Relationship Id="rId6" Type="http://schemas.openxmlformats.org/officeDocument/2006/relationships/hyperlink" Target="https://docs.google.com/presentation/d/1XFY_Y07TGoo3NMOOmQel5l19m6ncR3P2yA9aqnhwvmk/edit#slide=id.ga56c828df5_0_1975" TargetMode="External"/><Relationship Id="rId5" Type="http://schemas.openxmlformats.org/officeDocument/2006/relationships/hyperlink" Target="https://docs.google.com/document/d/1Cyyh7mv6N2K9Irew50Xcso4ogM3IACrc4-5gNpdZcGA/edit" TargetMode="External"/><Relationship Id="rId4" Type="http://schemas.openxmlformats.org/officeDocument/2006/relationships/hyperlink" Target="https://dpi.wi.gov/sites/default/files/imce/wise/WISEdata-teams_flyer_2_WEB.pdf" TargetMode="External"/><Relationship Id="rId9" Type="http://schemas.openxmlformats.org/officeDocument/2006/relationships/hyperlink" Target="https://dpi.wi.gov/wisexplore/coaching-and-additional-support"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5.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6.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2"/>
          <p:cNvSpPr txBox="1">
            <a:spLocks noGrp="1"/>
          </p:cNvSpPr>
          <p:nvPr>
            <p:ph type="title" idx="4294967295"/>
          </p:nvPr>
        </p:nvSpPr>
        <p:spPr>
          <a:xfrm>
            <a:off x="400050" y="949325"/>
            <a:ext cx="8467725" cy="126365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333399"/>
              </a:buClr>
              <a:buSzPts val="4000"/>
              <a:buFont typeface="Arial"/>
              <a:buNone/>
              <a:tabLst/>
              <a:defRPr/>
            </a:pPr>
            <a:r>
              <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rPr>
              <a:t> </a:t>
            </a:r>
            <a:r>
              <a:rPr kumimoji="0" lang="en-US" sz="2600" b="1" i="0" u="none" strike="noStrike" kern="0" cap="none" spc="0" normalizeH="0" baseline="0" noProof="0" dirty="0">
                <a:ln>
                  <a:noFill/>
                </a:ln>
                <a:solidFill>
                  <a:schemeClr val="dk1"/>
                </a:solidFill>
                <a:effectLst/>
                <a:uLnTx/>
                <a:uFillTx/>
                <a:latin typeface="Lato"/>
                <a:ea typeface="Lato"/>
                <a:cs typeface="Lato"/>
                <a:sym typeface="Lato"/>
              </a:rPr>
              <a:t>Get it Right! Validate Your Data With WISExplore Tools</a:t>
            </a:r>
            <a:endParaRPr kumimoji="0" lang="en-US" sz="3600" b="1" i="0" u="none" strike="noStrike" kern="0" cap="none" spc="0" normalizeH="0" baseline="0" noProof="0" dirty="0">
              <a:ln>
                <a:noFill/>
              </a:ln>
              <a:solidFill>
                <a:schemeClr val="dk1"/>
              </a:solidFill>
              <a:effectLst/>
              <a:uLnTx/>
              <a:uFillTx/>
              <a:latin typeface="Lato Black"/>
              <a:ea typeface="Lato Black"/>
              <a:cs typeface="Lato Black"/>
              <a:sym typeface="Lato Black"/>
            </a:endParaRPr>
          </a:p>
        </p:txBody>
      </p:sp>
      <p:sp>
        <p:nvSpPr>
          <p:cNvPr id="68" name="Google Shape;68;p12"/>
          <p:cNvSpPr txBox="1"/>
          <p:nvPr/>
        </p:nvSpPr>
        <p:spPr>
          <a:xfrm>
            <a:off x="1129925" y="82400"/>
            <a:ext cx="73092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a:solidFill>
                  <a:schemeClr val="lt1"/>
                </a:solidFill>
                <a:latin typeface="Lato Black"/>
                <a:ea typeface="Lato Black"/>
                <a:cs typeface="Lato Black"/>
                <a:sym typeface="Lato Black"/>
              </a:rPr>
              <a:t>2024 WISEdata Conference</a:t>
            </a:r>
            <a:endParaRPr b="1">
              <a:solidFill>
                <a:schemeClr val="lt1"/>
              </a:solidFill>
            </a:endParaRPr>
          </a:p>
        </p:txBody>
      </p:sp>
      <p:pic>
        <p:nvPicPr>
          <p:cNvPr id="70" name="Google Shape;70;p12">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219550" y="1638700"/>
            <a:ext cx="4638500" cy="1517725"/>
          </a:xfrm>
          <a:prstGeom prst="rect">
            <a:avLst/>
          </a:prstGeom>
          <a:noFill/>
          <a:ln>
            <a:noFill/>
          </a:ln>
        </p:spPr>
      </p:pic>
      <p:sp>
        <p:nvSpPr>
          <p:cNvPr id="69" name="Google Shape;69;p12"/>
          <p:cNvSpPr txBox="1"/>
          <p:nvPr/>
        </p:nvSpPr>
        <p:spPr>
          <a:xfrm>
            <a:off x="6149700" y="3432075"/>
            <a:ext cx="2823000" cy="90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333399"/>
              </a:buClr>
              <a:buSzPts val="4000"/>
              <a:buFont typeface="Arial"/>
              <a:buNone/>
            </a:pPr>
            <a:r>
              <a:rPr lang="en-US" sz="1600" b="1">
                <a:solidFill>
                  <a:schemeClr val="dk1"/>
                </a:solidFill>
                <a:latin typeface="Lato"/>
                <a:ea typeface="Lato"/>
                <a:cs typeface="Lato"/>
                <a:sym typeface="Lato"/>
              </a:rPr>
              <a:t>Mary Ann Hudziak, CESA 6</a:t>
            </a:r>
            <a:endParaRPr sz="1600" b="1">
              <a:solidFill>
                <a:schemeClr val="dk1"/>
              </a:solidFill>
              <a:latin typeface="Lato"/>
              <a:ea typeface="Lato"/>
              <a:cs typeface="Lato"/>
              <a:sym typeface="Lato"/>
            </a:endParaRPr>
          </a:p>
          <a:p>
            <a:pPr marL="0" lvl="0" indent="0" algn="l" rtl="0">
              <a:spcBef>
                <a:spcPts val="0"/>
              </a:spcBef>
              <a:spcAft>
                <a:spcPts val="0"/>
              </a:spcAft>
              <a:buClr>
                <a:srgbClr val="333399"/>
              </a:buClr>
              <a:buSzPts val="4000"/>
              <a:buFont typeface="Arial"/>
              <a:buNone/>
            </a:pPr>
            <a:r>
              <a:rPr lang="en-US" sz="1600" b="1">
                <a:solidFill>
                  <a:schemeClr val="dk1"/>
                </a:solidFill>
                <a:latin typeface="Lato"/>
                <a:ea typeface="Lato"/>
                <a:cs typeface="Lato"/>
                <a:sym typeface="Lato"/>
              </a:rPr>
              <a:t>Lisa Arneson, CESA 3</a:t>
            </a:r>
            <a:br>
              <a:rPr lang="en-US" sz="4000" b="1">
                <a:solidFill>
                  <a:schemeClr val="dk1"/>
                </a:solidFill>
                <a:latin typeface="Lato Black"/>
                <a:ea typeface="Lato Black"/>
                <a:cs typeface="Lato Black"/>
                <a:sym typeface="Lato Black"/>
              </a:rPr>
            </a:br>
            <a:r>
              <a:rPr lang="en-US" sz="1600" b="1">
                <a:solidFill>
                  <a:schemeClr val="dk1"/>
                </a:solidFill>
                <a:latin typeface="Lato"/>
                <a:ea typeface="Lato"/>
                <a:cs typeface="Lato"/>
                <a:sym typeface="Lato"/>
              </a:rPr>
              <a:t>March 7, 2024</a:t>
            </a:r>
            <a:endParaRPr sz="2400">
              <a:solidFill>
                <a:schemeClr val="dk1"/>
              </a:solidFill>
              <a:latin typeface="Lato"/>
              <a:ea typeface="Lato"/>
              <a:cs typeface="Lato"/>
              <a:sym typeface="Lato"/>
            </a:endParaRPr>
          </a:p>
        </p:txBody>
      </p:sp>
      <p:sp>
        <p:nvSpPr>
          <p:cNvPr id="67" name="Google Shape;67;p12">
            <a:extLst>
              <a:ext uri="{C183D7F6-B498-43B3-948B-1728B52AA6E4}">
                <adec:decorative xmlns:adec="http://schemas.microsoft.com/office/drawing/2017/decorative" val="1"/>
              </a:ext>
            </a:extLst>
          </p:cNvPr>
          <p:cNvSpPr txBox="1">
            <a:spLocks noGrp="1"/>
          </p:cNvSpPr>
          <p:nvPr>
            <p:ph type="sldNum" idx="12"/>
          </p:nvPr>
        </p:nvSpPr>
        <p:spPr>
          <a:xfrm>
            <a:off x="7544559" y="48381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a:t>
            </a:fld>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Data Team Members </a:t>
            </a:r>
          </a:p>
        </p:txBody>
      </p:sp>
      <p:sp>
        <p:nvSpPr>
          <p:cNvPr id="143" name="Google Shape;143;p21"/>
          <p:cNvSpPr txBox="1"/>
          <p:nvPr/>
        </p:nvSpPr>
        <p:spPr>
          <a:xfrm>
            <a:off x="499650" y="1135850"/>
            <a:ext cx="7850100" cy="259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a:solidFill>
                  <a:schemeClr val="dk1"/>
                </a:solidFill>
                <a:latin typeface="Lato"/>
                <a:ea typeface="Lato"/>
                <a:cs typeface="Lato"/>
                <a:sym typeface="Lato"/>
              </a:rPr>
              <a:t>Data Team Members Include: </a:t>
            </a:r>
            <a:endParaRPr sz="2000" b="1">
              <a:solidFill>
                <a:schemeClr val="dk1"/>
              </a:solidFill>
              <a:latin typeface="Lato"/>
              <a:ea typeface="Lato"/>
              <a:cs typeface="Lato"/>
              <a:sym typeface="Lato"/>
            </a:endParaRPr>
          </a:p>
          <a:p>
            <a:pPr marL="457200" lvl="0" indent="-355600" algn="l" rtl="0">
              <a:spcBef>
                <a:spcPts val="800"/>
              </a:spcBef>
              <a:spcAft>
                <a:spcPts val="0"/>
              </a:spcAft>
              <a:buClr>
                <a:schemeClr val="dk1"/>
              </a:buClr>
              <a:buSzPts val="2000"/>
              <a:buChar char="●"/>
            </a:pPr>
            <a:r>
              <a:rPr lang="en-US" sz="2000" b="1">
                <a:solidFill>
                  <a:schemeClr val="dk1"/>
                </a:solidFill>
                <a:latin typeface="Lato"/>
                <a:ea typeface="Lato"/>
                <a:cs typeface="Lato"/>
                <a:sym typeface="Lato"/>
              </a:rPr>
              <a:t>Administrators</a:t>
            </a:r>
            <a:endParaRPr sz="2000" b="1">
              <a:solidFill>
                <a:schemeClr val="dk1"/>
              </a:solidFill>
              <a:latin typeface="Lato"/>
              <a:ea typeface="Lato"/>
              <a:cs typeface="Lato"/>
              <a:sym typeface="Lato"/>
            </a:endParaRPr>
          </a:p>
          <a:p>
            <a:pPr marL="457200" lvl="0" indent="-355600" algn="l" rtl="0">
              <a:spcBef>
                <a:spcPts val="800"/>
              </a:spcBef>
              <a:spcAft>
                <a:spcPts val="0"/>
              </a:spcAft>
              <a:buClr>
                <a:schemeClr val="dk1"/>
              </a:buClr>
              <a:buSzPts val="2000"/>
              <a:buChar char="●"/>
            </a:pPr>
            <a:r>
              <a:rPr lang="en-US" sz="2000" b="1">
                <a:solidFill>
                  <a:schemeClr val="dk1"/>
                </a:solidFill>
                <a:latin typeface="Lato"/>
                <a:ea typeface="Lato"/>
                <a:cs typeface="Lato"/>
                <a:sym typeface="Lato"/>
              </a:rPr>
              <a:t>Data entry staff</a:t>
            </a:r>
            <a:endParaRPr sz="2000" b="1">
              <a:solidFill>
                <a:schemeClr val="dk1"/>
              </a:solidFill>
              <a:latin typeface="Lato"/>
              <a:ea typeface="Lato"/>
              <a:cs typeface="Lato"/>
              <a:sym typeface="Lato"/>
            </a:endParaRPr>
          </a:p>
          <a:p>
            <a:pPr marL="457200" lvl="0" indent="-355600" algn="l" rtl="0">
              <a:spcBef>
                <a:spcPts val="800"/>
              </a:spcBef>
              <a:spcAft>
                <a:spcPts val="0"/>
              </a:spcAft>
              <a:buClr>
                <a:schemeClr val="dk1"/>
              </a:buClr>
              <a:buSzPts val="2000"/>
              <a:buChar char="●"/>
            </a:pPr>
            <a:r>
              <a:rPr lang="en-US" sz="2000" b="1">
                <a:solidFill>
                  <a:schemeClr val="dk1"/>
                </a:solidFill>
                <a:latin typeface="Lato"/>
                <a:ea typeface="Lato"/>
                <a:cs typeface="Lato"/>
                <a:sym typeface="Lato"/>
              </a:rPr>
              <a:t>Program leaders</a:t>
            </a:r>
            <a:endParaRPr sz="2000" b="1">
              <a:solidFill>
                <a:schemeClr val="dk1"/>
              </a:solidFill>
              <a:latin typeface="Lato"/>
              <a:ea typeface="Lato"/>
              <a:cs typeface="Lato"/>
              <a:sym typeface="Lato"/>
            </a:endParaRPr>
          </a:p>
          <a:p>
            <a:pPr marL="457200" lvl="0" indent="-355600" algn="l" rtl="0">
              <a:spcBef>
                <a:spcPts val="800"/>
              </a:spcBef>
              <a:spcAft>
                <a:spcPts val="0"/>
              </a:spcAft>
              <a:buClr>
                <a:schemeClr val="dk1"/>
              </a:buClr>
              <a:buSzPts val="2000"/>
              <a:buChar char="●"/>
            </a:pPr>
            <a:r>
              <a:rPr lang="en-US" sz="2000" b="1">
                <a:solidFill>
                  <a:schemeClr val="dk1"/>
                </a:solidFill>
                <a:latin typeface="Lato"/>
                <a:ea typeface="Lato"/>
                <a:cs typeface="Lato"/>
                <a:sym typeface="Lato"/>
              </a:rPr>
              <a:t>Technology staff</a:t>
            </a:r>
            <a:endParaRPr sz="2000" b="1">
              <a:solidFill>
                <a:schemeClr val="dk1"/>
              </a:solidFill>
              <a:latin typeface="Lato"/>
              <a:ea typeface="Lato"/>
              <a:cs typeface="Lato"/>
              <a:sym typeface="Lato"/>
            </a:endParaRPr>
          </a:p>
          <a:p>
            <a:pPr marL="0" lvl="0" indent="0" algn="l" rtl="0">
              <a:spcBef>
                <a:spcPts val="800"/>
              </a:spcBef>
              <a:spcAft>
                <a:spcPts val="0"/>
              </a:spcAft>
              <a:buNone/>
            </a:pPr>
            <a:endParaRPr sz="2000" b="1">
              <a:solidFill>
                <a:schemeClr val="dk1"/>
              </a:solidFill>
              <a:latin typeface="Lato"/>
              <a:ea typeface="Lato"/>
              <a:cs typeface="Lato"/>
              <a:sym typeface="Lato"/>
            </a:endParaRPr>
          </a:p>
          <a:p>
            <a:pPr marL="0" lvl="0" indent="0" algn="l" rtl="0">
              <a:spcBef>
                <a:spcPts val="800"/>
              </a:spcBef>
              <a:spcAft>
                <a:spcPts val="0"/>
              </a:spcAft>
              <a:buNone/>
            </a:pPr>
            <a:endParaRPr sz="2400">
              <a:solidFill>
                <a:schemeClr val="dk1"/>
              </a:solidFill>
              <a:latin typeface="Lato"/>
              <a:ea typeface="Lato"/>
              <a:cs typeface="Lato"/>
              <a:sym typeface="Lato"/>
            </a:endParaRPr>
          </a:p>
        </p:txBody>
      </p:sp>
      <p:sp>
        <p:nvSpPr>
          <p:cNvPr id="144" name="Google Shape;144;p21" descr="Call out box with question: What role do teachers play in data quality? "/>
          <p:cNvSpPr/>
          <p:nvPr/>
        </p:nvSpPr>
        <p:spPr>
          <a:xfrm>
            <a:off x="547700" y="3402775"/>
            <a:ext cx="2882400" cy="9216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600"/>
              </a:spcAft>
              <a:buNone/>
            </a:pPr>
            <a:r>
              <a:rPr lang="en-US" sz="1800" b="1">
                <a:solidFill>
                  <a:schemeClr val="dk1"/>
                </a:solidFill>
                <a:latin typeface="Lato"/>
                <a:ea typeface="Lato"/>
                <a:cs typeface="Lato"/>
                <a:sym typeface="Lato"/>
              </a:rPr>
              <a:t>What role do teachers play in data quality? </a:t>
            </a:r>
            <a:endParaRPr sz="1200">
              <a:latin typeface="Lato"/>
              <a:ea typeface="Lato"/>
              <a:cs typeface="Lato"/>
              <a:sym typeface="Lato"/>
            </a:endParaRPr>
          </a:p>
        </p:txBody>
      </p:sp>
      <p:pic>
        <p:nvPicPr>
          <p:cNvPr id="145" name="Google Shape;145;p2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371025" y="1250100"/>
            <a:ext cx="4262052" cy="2840674"/>
          </a:xfrm>
          <a:prstGeom prst="rect">
            <a:avLst/>
          </a:prstGeom>
          <a:noFill/>
          <a:ln w="19050" cap="flat" cmpd="sng">
            <a:solidFill>
              <a:schemeClr val="dk2"/>
            </a:solidFill>
            <a:prstDash val="solid"/>
            <a:round/>
            <a:headEnd type="none" w="sm" len="sm"/>
            <a:tailEnd type="none" w="sm" len="sm"/>
          </a:ln>
        </p:spPr>
      </p:pic>
      <p:sp>
        <p:nvSpPr>
          <p:cNvPr id="142" name="Google Shape;142;p21">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10</a:t>
            </a:fld>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400" b="1" i="0" u="none" strike="noStrike" kern="0" cap="none" spc="0" normalizeH="0" baseline="0" noProof="0" dirty="0">
                <a:ln>
                  <a:noFill/>
                </a:ln>
                <a:solidFill>
                  <a:schemeClr val="lt1"/>
                </a:solidFill>
                <a:effectLst/>
                <a:uLnTx/>
                <a:uFillTx/>
                <a:latin typeface="Lato Black"/>
                <a:ea typeface="Lato Black"/>
                <a:cs typeface="Lato Black"/>
                <a:sym typeface="Lato Black"/>
              </a:rPr>
              <a:t>Self-Assessment of </a:t>
            </a:r>
          </a:p>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400" b="1" i="0" u="none" strike="noStrike" kern="0" cap="none" spc="0" normalizeH="0" baseline="0" noProof="0" dirty="0">
                <a:ln>
                  <a:noFill/>
                </a:ln>
                <a:solidFill>
                  <a:schemeClr val="lt1"/>
                </a:solidFill>
                <a:effectLst/>
                <a:uLnTx/>
                <a:uFillTx/>
                <a:latin typeface="Lato Black"/>
                <a:ea typeface="Lato Black"/>
                <a:cs typeface="Lato Black"/>
                <a:sym typeface="Lato Black"/>
              </a:rPr>
              <a:t>Data Quality &amp; Accuracy</a:t>
            </a: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 </a:t>
            </a:r>
          </a:p>
        </p:txBody>
      </p:sp>
      <p:sp>
        <p:nvSpPr>
          <p:cNvPr id="152" name="Google Shape;152;p22"/>
          <p:cNvSpPr txBox="1"/>
          <p:nvPr/>
        </p:nvSpPr>
        <p:spPr>
          <a:xfrm>
            <a:off x="499150" y="1212550"/>
            <a:ext cx="3802200" cy="372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100" b="1">
                <a:latin typeface="Lato"/>
                <a:ea typeface="Lato"/>
                <a:cs typeface="Lato"/>
                <a:sym typeface="Lato"/>
              </a:rPr>
              <a:t>Use the </a:t>
            </a:r>
            <a:r>
              <a:rPr lang="en-US" sz="2100" b="1" u="sng">
                <a:solidFill>
                  <a:srgbClr val="2D2D86"/>
                </a:solidFill>
                <a:latin typeface="Lato"/>
                <a:ea typeface="Lato"/>
                <a:cs typeface="Lato"/>
                <a:sym typeface="Lato"/>
                <a:hlinkClick r:id="rId4">
                  <a:extLst>
                    <a:ext uri="{A12FA001-AC4F-418D-AE19-62706E023703}">
                      <ahyp:hlinkClr xmlns:ahyp="http://schemas.microsoft.com/office/drawing/2018/hyperlinkcolor" val="tx"/>
                    </a:ext>
                  </a:extLst>
                </a:hlinkClick>
              </a:rPr>
              <a:t>Self-Assessment</a:t>
            </a:r>
            <a:r>
              <a:rPr lang="en-US" sz="2100" b="1">
                <a:latin typeface="Lato"/>
                <a:ea typeface="Lato"/>
                <a:cs typeface="Lato"/>
                <a:sym typeface="Lato"/>
              </a:rPr>
              <a:t> tool to identify effective practices.  </a:t>
            </a:r>
            <a:endParaRPr sz="2100" b="1">
              <a:latin typeface="Lato"/>
              <a:ea typeface="Lato"/>
              <a:cs typeface="Lato"/>
              <a:sym typeface="Lato"/>
            </a:endParaRPr>
          </a:p>
          <a:p>
            <a:pPr marL="0" lvl="0" indent="0" algn="l" rtl="0">
              <a:lnSpc>
                <a:spcPct val="115000"/>
              </a:lnSpc>
              <a:spcBef>
                <a:spcPts val="1000"/>
              </a:spcBef>
              <a:spcAft>
                <a:spcPts val="0"/>
              </a:spcAft>
              <a:buNone/>
            </a:pPr>
            <a:r>
              <a:rPr lang="en-US" sz="2100" b="1">
                <a:latin typeface="Lato"/>
                <a:ea typeface="Lato"/>
                <a:cs typeface="Lato"/>
                <a:sym typeface="Lato"/>
              </a:rPr>
              <a:t>The tool will help you assess:</a:t>
            </a:r>
            <a:endParaRPr sz="2100" b="1">
              <a:latin typeface="Lato"/>
              <a:ea typeface="Lato"/>
              <a:cs typeface="Lato"/>
              <a:sym typeface="Lato"/>
            </a:endParaRPr>
          </a:p>
          <a:p>
            <a:pPr marL="457200" lvl="0" indent="-349250" algn="l" rtl="0">
              <a:lnSpc>
                <a:spcPct val="115000"/>
              </a:lnSpc>
              <a:spcBef>
                <a:spcPts val="1000"/>
              </a:spcBef>
              <a:spcAft>
                <a:spcPts val="0"/>
              </a:spcAft>
              <a:buSzPts val="1900"/>
              <a:buFont typeface="Lato"/>
              <a:buChar char="●"/>
            </a:pPr>
            <a:r>
              <a:rPr lang="en-US" sz="1900" b="1">
                <a:latin typeface="Lato"/>
                <a:ea typeface="Lato"/>
                <a:cs typeface="Lato"/>
                <a:sym typeface="Lato"/>
              </a:rPr>
              <a:t>District-wide Data Systems</a:t>
            </a:r>
            <a:endParaRPr sz="1900" b="1">
              <a:latin typeface="Lato"/>
              <a:ea typeface="Lato"/>
              <a:cs typeface="Lato"/>
              <a:sym typeface="Lato"/>
            </a:endParaRPr>
          </a:p>
          <a:p>
            <a:pPr marL="457200" lvl="0" indent="-349250" algn="l" rtl="0">
              <a:lnSpc>
                <a:spcPct val="115000"/>
              </a:lnSpc>
              <a:spcBef>
                <a:spcPts val="1000"/>
              </a:spcBef>
              <a:spcAft>
                <a:spcPts val="0"/>
              </a:spcAft>
              <a:buSzPts val="1900"/>
              <a:buFont typeface="Lato"/>
              <a:buChar char="●"/>
            </a:pPr>
            <a:r>
              <a:rPr lang="en-US" sz="1900" b="1">
                <a:latin typeface="Lato"/>
                <a:ea typeface="Lato"/>
                <a:cs typeface="Lato"/>
                <a:sym typeface="Lato"/>
              </a:rPr>
              <a:t>Data Entry &amp; Validation</a:t>
            </a:r>
            <a:endParaRPr sz="1900" b="1">
              <a:latin typeface="Lato"/>
              <a:ea typeface="Lato"/>
              <a:cs typeface="Lato"/>
              <a:sym typeface="Lato"/>
            </a:endParaRPr>
          </a:p>
          <a:p>
            <a:pPr marL="457200" lvl="0" indent="-349250" algn="l" rtl="0">
              <a:lnSpc>
                <a:spcPct val="115000"/>
              </a:lnSpc>
              <a:spcBef>
                <a:spcPts val="1000"/>
              </a:spcBef>
              <a:spcAft>
                <a:spcPts val="1000"/>
              </a:spcAft>
              <a:buSzPts val="1900"/>
              <a:buFont typeface="Lato"/>
              <a:buChar char="●"/>
            </a:pPr>
            <a:r>
              <a:rPr lang="en-US" sz="1900" b="1">
                <a:latin typeface="Lato"/>
                <a:ea typeface="Lato"/>
                <a:cs typeface="Lato"/>
                <a:sym typeface="Lato"/>
              </a:rPr>
              <a:t>Data Error Analysis</a:t>
            </a:r>
            <a:endParaRPr sz="1900" b="1">
              <a:latin typeface="Lato"/>
              <a:ea typeface="Lato"/>
              <a:cs typeface="Lato"/>
              <a:sym typeface="Lato"/>
            </a:endParaRPr>
          </a:p>
        </p:txBody>
      </p:sp>
      <p:pic>
        <p:nvPicPr>
          <p:cNvPr id="153" name="Google Shape;153;p22" descr="Image of Self-Assessment Data Quality Systems and Practices tool linked within the slide. "/>
          <p:cNvPicPr preferRelativeResize="0"/>
          <p:nvPr/>
        </p:nvPicPr>
        <p:blipFill>
          <a:blip r:embed="rId5">
            <a:alphaModFix/>
          </a:blip>
          <a:stretch>
            <a:fillRect/>
          </a:stretch>
        </p:blipFill>
        <p:spPr>
          <a:xfrm>
            <a:off x="4503600" y="1307675"/>
            <a:ext cx="4396726" cy="3154875"/>
          </a:xfrm>
          <a:prstGeom prst="rect">
            <a:avLst/>
          </a:prstGeom>
          <a:noFill/>
          <a:ln w="19050" cap="flat" cmpd="sng">
            <a:solidFill>
              <a:schemeClr val="dk1"/>
            </a:solidFill>
            <a:prstDash val="solid"/>
            <a:round/>
            <a:headEnd type="none" w="sm" len="sm"/>
            <a:tailEnd type="none" w="sm" len="sm"/>
          </a:ln>
        </p:spPr>
      </p:pic>
      <p:sp>
        <p:nvSpPr>
          <p:cNvPr id="151" name="Google Shape;151;p22">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11</a:t>
            </a:fld>
            <a:endParaRP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Part 1: </a:t>
            </a:r>
            <a:r>
              <a:rPr kumimoji="0" lang="en-US" sz="3600" b="1" i="0" u="none" strike="noStrike" kern="0" cap="none" spc="0" normalizeH="0" baseline="0" noProof="0" dirty="0">
                <a:ln>
                  <a:noFill/>
                </a:ln>
                <a:solidFill>
                  <a:srgbClr val="FFFFFF"/>
                </a:solidFill>
                <a:effectLst/>
                <a:uLnTx/>
                <a:uFillTx/>
                <a:latin typeface="Lato"/>
                <a:ea typeface="Lato"/>
                <a:cs typeface="Lato"/>
                <a:sym typeface="Lato"/>
              </a:rPr>
              <a:t>District-wide Data Systems</a:t>
            </a:r>
            <a:endParaRPr kumimoji="0" lang="en-US" sz="3600" b="0" i="0" u="none" strike="noStrike" kern="0" cap="none" spc="0" normalizeH="0" baseline="0" noProof="0" dirty="0">
              <a:ln>
                <a:noFill/>
              </a:ln>
              <a:solidFill>
                <a:srgbClr val="FFFFFF"/>
              </a:solidFill>
              <a:effectLst/>
              <a:uLnTx/>
              <a:uFillTx/>
              <a:latin typeface="Lato Black"/>
              <a:ea typeface="Lato Black"/>
              <a:cs typeface="Lato Black"/>
              <a:sym typeface="Lato Black"/>
            </a:endParaRPr>
          </a:p>
        </p:txBody>
      </p:sp>
      <p:sp>
        <p:nvSpPr>
          <p:cNvPr id="159" name="Google Shape;159;p23"/>
          <p:cNvSpPr txBox="1">
            <a:spLocks noGrp="1"/>
          </p:cNvSpPr>
          <p:nvPr>
            <p:ph type="body" idx="4294967295"/>
          </p:nvPr>
        </p:nvSpPr>
        <p:spPr>
          <a:xfrm>
            <a:off x="421300" y="1093150"/>
            <a:ext cx="3569700" cy="3978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200"/>
              <a:t>Considerations include:</a:t>
            </a:r>
            <a:endParaRPr sz="2200"/>
          </a:p>
          <a:p>
            <a:pPr marL="457200" lvl="0" indent="-342900" algn="l" rtl="0">
              <a:lnSpc>
                <a:spcPct val="150000"/>
              </a:lnSpc>
              <a:spcBef>
                <a:spcPts val="1000"/>
              </a:spcBef>
              <a:spcAft>
                <a:spcPts val="0"/>
              </a:spcAft>
              <a:buSzPts val="1800"/>
              <a:buFont typeface="Lato"/>
              <a:buChar char="•"/>
            </a:pPr>
            <a:r>
              <a:rPr lang="en-US" sz="2200">
                <a:solidFill>
                  <a:srgbClr val="000000"/>
                </a:solidFill>
              </a:rPr>
              <a:t>Policies</a:t>
            </a:r>
            <a:endParaRPr sz="2200">
              <a:solidFill>
                <a:srgbClr val="000000"/>
              </a:solidFill>
            </a:endParaRPr>
          </a:p>
          <a:p>
            <a:pPr marL="457200" lvl="0" indent="-342900" algn="l" rtl="0">
              <a:lnSpc>
                <a:spcPct val="150000"/>
              </a:lnSpc>
              <a:spcBef>
                <a:spcPts val="0"/>
              </a:spcBef>
              <a:spcAft>
                <a:spcPts val="0"/>
              </a:spcAft>
              <a:buSzPts val="1800"/>
              <a:buFont typeface="Lato"/>
              <a:buChar char="•"/>
            </a:pPr>
            <a:r>
              <a:rPr lang="en-US" sz="2200">
                <a:solidFill>
                  <a:srgbClr val="000000"/>
                </a:solidFill>
              </a:rPr>
              <a:t>Training</a:t>
            </a:r>
            <a:endParaRPr sz="2200">
              <a:solidFill>
                <a:srgbClr val="000000"/>
              </a:solidFill>
            </a:endParaRPr>
          </a:p>
          <a:p>
            <a:pPr marL="457200" lvl="0" indent="-342900" algn="l" rtl="0">
              <a:lnSpc>
                <a:spcPct val="150000"/>
              </a:lnSpc>
              <a:spcBef>
                <a:spcPts val="0"/>
              </a:spcBef>
              <a:spcAft>
                <a:spcPts val="0"/>
              </a:spcAft>
              <a:buSzPts val="1800"/>
              <a:buFont typeface="Lato"/>
              <a:buChar char="•"/>
            </a:pPr>
            <a:r>
              <a:rPr lang="en-US" sz="2200">
                <a:solidFill>
                  <a:srgbClr val="000000"/>
                </a:solidFill>
              </a:rPr>
              <a:t>Staff roles</a:t>
            </a:r>
            <a:endParaRPr sz="2200">
              <a:solidFill>
                <a:srgbClr val="000000"/>
              </a:solidFill>
            </a:endParaRPr>
          </a:p>
          <a:p>
            <a:pPr marL="457200" lvl="0" indent="-342900" algn="l" rtl="0">
              <a:lnSpc>
                <a:spcPct val="150000"/>
              </a:lnSpc>
              <a:spcBef>
                <a:spcPts val="0"/>
              </a:spcBef>
              <a:spcAft>
                <a:spcPts val="0"/>
              </a:spcAft>
              <a:buSzPts val="1800"/>
              <a:buFont typeface="Lato"/>
              <a:buChar char="•"/>
            </a:pPr>
            <a:r>
              <a:rPr lang="en-US" sz="2200">
                <a:solidFill>
                  <a:srgbClr val="000000"/>
                </a:solidFill>
              </a:rPr>
              <a:t>Procedures</a:t>
            </a:r>
            <a:endParaRPr sz="2200">
              <a:solidFill>
                <a:srgbClr val="000000"/>
              </a:solidFill>
            </a:endParaRPr>
          </a:p>
          <a:p>
            <a:pPr marL="457200" lvl="0" indent="-342900" algn="l" rtl="0">
              <a:lnSpc>
                <a:spcPct val="100000"/>
              </a:lnSpc>
              <a:spcBef>
                <a:spcPts val="0"/>
              </a:spcBef>
              <a:spcAft>
                <a:spcPts val="0"/>
              </a:spcAft>
              <a:buSzPts val="1800"/>
              <a:buFont typeface="Lato"/>
              <a:buChar char="•"/>
            </a:pPr>
            <a:r>
              <a:rPr lang="en-US" sz="2200">
                <a:solidFill>
                  <a:srgbClr val="000000"/>
                </a:solidFill>
              </a:rPr>
              <a:t>Technology and security</a:t>
            </a:r>
            <a:endParaRPr sz="2200"/>
          </a:p>
        </p:txBody>
      </p:sp>
      <p:pic>
        <p:nvPicPr>
          <p:cNvPr id="161" name="Google Shape;161;p23" descr="Image of Indicators of effective district wide data systems tool. "/>
          <p:cNvPicPr preferRelativeResize="0"/>
          <p:nvPr/>
        </p:nvPicPr>
        <p:blipFill>
          <a:blip r:embed="rId4">
            <a:alphaModFix/>
          </a:blip>
          <a:stretch>
            <a:fillRect/>
          </a:stretch>
        </p:blipFill>
        <p:spPr>
          <a:xfrm>
            <a:off x="3668875" y="1152950"/>
            <a:ext cx="5042399" cy="3408525"/>
          </a:xfrm>
          <a:prstGeom prst="rect">
            <a:avLst/>
          </a:prstGeom>
          <a:noFill/>
          <a:ln w="19050" cap="flat" cmpd="sng">
            <a:solidFill>
              <a:schemeClr val="dk1"/>
            </a:solidFill>
            <a:prstDash val="solid"/>
            <a:round/>
            <a:headEnd type="none" w="sm" len="sm"/>
            <a:tailEnd type="none" w="sm" len="sm"/>
          </a:ln>
        </p:spPr>
      </p:pic>
      <p:sp>
        <p:nvSpPr>
          <p:cNvPr id="160" name="Google Shape;160;p23">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12</a:t>
            </a:fld>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dk1"/>
              </a:buClr>
              <a:buSzPts val="11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Part 2: </a:t>
            </a:r>
            <a:r>
              <a:rPr kumimoji="0" lang="en-US" sz="3600" b="1" i="0" u="none" strike="noStrike" kern="0" cap="none" spc="0" normalizeH="0" baseline="0" noProof="0" dirty="0">
                <a:ln>
                  <a:noFill/>
                </a:ln>
                <a:solidFill>
                  <a:srgbClr val="FFFFFF"/>
                </a:solidFill>
                <a:effectLst/>
                <a:uLnTx/>
                <a:uFillTx/>
                <a:latin typeface="Lato"/>
                <a:ea typeface="Lato"/>
                <a:cs typeface="Lato"/>
                <a:sym typeface="Lato"/>
              </a:rPr>
              <a:t>Data Entry &amp; Validation</a:t>
            </a:r>
            <a:endPar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167" name="Google Shape;167;p24"/>
          <p:cNvSpPr txBox="1">
            <a:spLocks noGrp="1"/>
          </p:cNvSpPr>
          <p:nvPr>
            <p:ph type="body" idx="4294967295"/>
          </p:nvPr>
        </p:nvSpPr>
        <p:spPr>
          <a:xfrm>
            <a:off x="393250" y="1150200"/>
            <a:ext cx="4221000" cy="42204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a:t>Considerations include:</a:t>
            </a:r>
            <a:endParaRPr/>
          </a:p>
          <a:p>
            <a:pPr marL="457200" lvl="0" indent="-355600" algn="l" rtl="0">
              <a:lnSpc>
                <a:spcPct val="115000"/>
              </a:lnSpc>
              <a:spcBef>
                <a:spcPts val="3000"/>
              </a:spcBef>
              <a:spcAft>
                <a:spcPts val="0"/>
              </a:spcAft>
              <a:buSzPts val="2000"/>
              <a:buChar char="●"/>
            </a:pPr>
            <a:r>
              <a:rPr lang="en-US" sz="2000"/>
              <a:t>Responsibility and oversight</a:t>
            </a:r>
            <a:endParaRPr sz="2000"/>
          </a:p>
          <a:p>
            <a:pPr marL="457200" lvl="0" indent="-355600" algn="l" rtl="0">
              <a:lnSpc>
                <a:spcPct val="115000"/>
              </a:lnSpc>
              <a:spcBef>
                <a:spcPts val="1000"/>
              </a:spcBef>
              <a:spcAft>
                <a:spcPts val="0"/>
              </a:spcAft>
              <a:buSzPts val="2000"/>
              <a:buChar char="●"/>
            </a:pPr>
            <a:r>
              <a:rPr lang="en-US" sz="2000"/>
              <a:t>Data error protocols</a:t>
            </a:r>
            <a:endParaRPr sz="2000"/>
          </a:p>
          <a:p>
            <a:pPr marL="457200" lvl="0" indent="-355600" algn="l" rtl="0">
              <a:lnSpc>
                <a:spcPct val="115000"/>
              </a:lnSpc>
              <a:spcBef>
                <a:spcPts val="1000"/>
              </a:spcBef>
              <a:spcAft>
                <a:spcPts val="0"/>
              </a:spcAft>
              <a:buSzPts val="2000"/>
              <a:buChar char="●"/>
            </a:pPr>
            <a:r>
              <a:rPr lang="en-US" sz="2000"/>
              <a:t>Time allocations</a:t>
            </a:r>
            <a:endParaRPr sz="2000"/>
          </a:p>
          <a:p>
            <a:pPr marL="457200" lvl="0" indent="-355600" algn="l" rtl="0">
              <a:lnSpc>
                <a:spcPct val="115000"/>
              </a:lnSpc>
              <a:spcBef>
                <a:spcPts val="1000"/>
              </a:spcBef>
              <a:spcAft>
                <a:spcPts val="0"/>
              </a:spcAft>
              <a:buSzPts val="2000"/>
              <a:buChar char="●"/>
            </a:pPr>
            <a:r>
              <a:rPr lang="en-US" sz="2000"/>
              <a:t>Training and assistance</a:t>
            </a:r>
            <a:endParaRPr sz="2000"/>
          </a:p>
          <a:p>
            <a:pPr marL="457200" lvl="0" indent="-355600" algn="l" rtl="0">
              <a:lnSpc>
                <a:spcPct val="115000"/>
              </a:lnSpc>
              <a:spcBef>
                <a:spcPts val="1000"/>
              </a:spcBef>
              <a:spcAft>
                <a:spcPts val="0"/>
              </a:spcAft>
              <a:buSzPts val="2000"/>
              <a:buChar char="●"/>
            </a:pPr>
            <a:r>
              <a:rPr lang="en-US" sz="2000"/>
              <a:t>Data validation </a:t>
            </a:r>
            <a:endParaRPr sz="2000"/>
          </a:p>
          <a:p>
            <a:pPr marL="0" lvl="0" indent="0" algn="l" rtl="0">
              <a:spcBef>
                <a:spcPts val="1000"/>
              </a:spcBef>
              <a:spcAft>
                <a:spcPts val="3000"/>
              </a:spcAft>
              <a:buNone/>
            </a:pPr>
            <a:endParaRPr/>
          </a:p>
        </p:txBody>
      </p:sp>
      <p:pic>
        <p:nvPicPr>
          <p:cNvPr id="169" name="Google Shape;169;p24" descr="Image of Indicators of effective Data Entry and Validation Practices tool "/>
          <p:cNvPicPr preferRelativeResize="0"/>
          <p:nvPr/>
        </p:nvPicPr>
        <p:blipFill>
          <a:blip r:embed="rId4">
            <a:alphaModFix/>
          </a:blip>
          <a:stretch>
            <a:fillRect/>
          </a:stretch>
        </p:blipFill>
        <p:spPr>
          <a:xfrm>
            <a:off x="4309450" y="1214647"/>
            <a:ext cx="4377350" cy="3114227"/>
          </a:xfrm>
          <a:prstGeom prst="rect">
            <a:avLst/>
          </a:prstGeom>
          <a:noFill/>
          <a:ln w="19050" cap="flat" cmpd="sng">
            <a:solidFill>
              <a:schemeClr val="dk1"/>
            </a:solidFill>
            <a:prstDash val="solid"/>
            <a:round/>
            <a:headEnd type="none" w="sm" len="sm"/>
            <a:tailEnd type="none" w="sm" len="sm"/>
          </a:ln>
        </p:spPr>
      </p:pic>
      <p:sp>
        <p:nvSpPr>
          <p:cNvPr id="168" name="Google Shape;168;p24">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13</a:t>
            </a:fld>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dk1"/>
              </a:buClr>
              <a:buSzPts val="11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Part 3: </a:t>
            </a:r>
            <a:r>
              <a:rPr kumimoji="0" lang="en-US" sz="3600" b="1" i="0" u="none" strike="noStrike" kern="0" cap="none" spc="0" normalizeH="0" baseline="0" noProof="0" dirty="0">
                <a:ln>
                  <a:noFill/>
                </a:ln>
                <a:solidFill>
                  <a:srgbClr val="FFFFFF"/>
                </a:solidFill>
                <a:effectLst/>
                <a:uLnTx/>
                <a:uFillTx/>
                <a:latin typeface="Lato"/>
                <a:ea typeface="Lato"/>
                <a:cs typeface="Lato"/>
                <a:sym typeface="Lato"/>
              </a:rPr>
              <a:t>Data Error Analysis</a:t>
            </a:r>
            <a:endPar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175" name="Google Shape;175;p25"/>
          <p:cNvSpPr txBox="1">
            <a:spLocks noGrp="1"/>
          </p:cNvSpPr>
          <p:nvPr>
            <p:ph type="body" idx="4294967295"/>
          </p:nvPr>
        </p:nvSpPr>
        <p:spPr>
          <a:xfrm>
            <a:off x="523250" y="1226399"/>
            <a:ext cx="5046900" cy="33378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sz="2200"/>
              <a:t>Considerations include:</a:t>
            </a:r>
            <a:endParaRPr sz="2200"/>
          </a:p>
          <a:p>
            <a:pPr marL="457200" lvl="0" indent="-368300" algn="l" rtl="0">
              <a:spcBef>
                <a:spcPts val="1000"/>
              </a:spcBef>
              <a:spcAft>
                <a:spcPts val="0"/>
              </a:spcAft>
              <a:buSzPts val="2200"/>
              <a:buChar char="●"/>
            </a:pPr>
            <a:r>
              <a:rPr lang="en-US" sz="2200"/>
              <a:t>Errors</a:t>
            </a:r>
            <a:endParaRPr sz="2200"/>
          </a:p>
          <a:p>
            <a:pPr marL="457200" lvl="0" indent="-368300" algn="l" rtl="0">
              <a:spcBef>
                <a:spcPts val="1000"/>
              </a:spcBef>
              <a:spcAft>
                <a:spcPts val="0"/>
              </a:spcAft>
              <a:buSzPts val="2200"/>
              <a:buChar char="●"/>
            </a:pPr>
            <a:r>
              <a:rPr lang="en-US" sz="2200"/>
              <a:t>WISEdash </a:t>
            </a:r>
            <a:endParaRPr sz="2200"/>
          </a:p>
          <a:p>
            <a:pPr marL="457200" lvl="0" indent="-368300" algn="l" rtl="0">
              <a:spcBef>
                <a:spcPts val="1000"/>
              </a:spcBef>
              <a:spcAft>
                <a:spcPts val="0"/>
              </a:spcAft>
              <a:buSzPts val="2200"/>
              <a:buChar char="●"/>
            </a:pPr>
            <a:r>
              <a:rPr lang="en-US" sz="2200"/>
              <a:t>Corrections</a:t>
            </a:r>
            <a:endParaRPr sz="2200"/>
          </a:p>
          <a:p>
            <a:pPr marL="457200" lvl="0" indent="-368300" algn="l" rtl="0">
              <a:spcBef>
                <a:spcPts val="1000"/>
              </a:spcBef>
              <a:spcAft>
                <a:spcPts val="1000"/>
              </a:spcAft>
              <a:buSzPts val="2200"/>
              <a:buChar char="●"/>
            </a:pPr>
            <a:r>
              <a:rPr lang="en-US" sz="2200"/>
              <a:t>Improvement </a:t>
            </a:r>
            <a:endParaRPr sz="2200"/>
          </a:p>
        </p:txBody>
      </p:sp>
      <p:pic>
        <p:nvPicPr>
          <p:cNvPr id="177" name="Google Shape;177;p25" descr="Image of the Indicators of Effective Data Error Analysis Practices tool "/>
          <p:cNvPicPr preferRelativeResize="0"/>
          <p:nvPr/>
        </p:nvPicPr>
        <p:blipFill>
          <a:blip r:embed="rId4">
            <a:alphaModFix/>
          </a:blip>
          <a:stretch>
            <a:fillRect/>
          </a:stretch>
        </p:blipFill>
        <p:spPr>
          <a:xfrm>
            <a:off x="3891525" y="1183450"/>
            <a:ext cx="4777075" cy="3337800"/>
          </a:xfrm>
          <a:prstGeom prst="rect">
            <a:avLst/>
          </a:prstGeom>
          <a:noFill/>
          <a:ln w="19050" cap="flat" cmpd="sng">
            <a:solidFill>
              <a:schemeClr val="dk1"/>
            </a:solidFill>
            <a:prstDash val="solid"/>
            <a:round/>
            <a:headEnd type="none" w="sm" len="sm"/>
            <a:tailEnd type="none" w="sm" len="sm"/>
          </a:ln>
        </p:spPr>
      </p:pic>
      <p:sp>
        <p:nvSpPr>
          <p:cNvPr id="176" name="Google Shape;176;p25">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14</a:t>
            </a:fld>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Activity: Self-Assessment</a:t>
            </a:r>
          </a:p>
        </p:txBody>
      </p:sp>
      <p:sp>
        <p:nvSpPr>
          <p:cNvPr id="184" name="Google Shape;184;p26"/>
          <p:cNvSpPr txBox="1"/>
          <p:nvPr/>
        </p:nvSpPr>
        <p:spPr>
          <a:xfrm>
            <a:off x="404525" y="962475"/>
            <a:ext cx="4807200" cy="3797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a:solidFill>
                  <a:schemeClr val="dk1"/>
                </a:solidFill>
                <a:latin typeface="Lato"/>
                <a:ea typeface="Lato"/>
                <a:cs typeface="Lato"/>
                <a:sym typeface="Lato"/>
              </a:rPr>
              <a:t>Directions</a:t>
            </a:r>
            <a:endParaRPr sz="2400" b="1">
              <a:solidFill>
                <a:schemeClr val="dk1"/>
              </a:solidFill>
              <a:latin typeface="Lato"/>
              <a:ea typeface="Lato"/>
              <a:cs typeface="Lato"/>
              <a:sym typeface="Lato"/>
            </a:endParaRPr>
          </a:p>
          <a:p>
            <a:pPr marL="457200" lvl="0" indent="-355600" algn="l" rtl="0">
              <a:lnSpc>
                <a:spcPct val="115000"/>
              </a:lnSpc>
              <a:spcBef>
                <a:spcPts val="1000"/>
              </a:spcBef>
              <a:spcAft>
                <a:spcPts val="0"/>
              </a:spcAft>
              <a:buSzPts val="2000"/>
              <a:buFont typeface="Lato"/>
              <a:buAutoNum type="arabicPeriod"/>
            </a:pPr>
            <a:r>
              <a:rPr lang="en-US" sz="2000" b="1">
                <a:solidFill>
                  <a:schemeClr val="dk1"/>
                </a:solidFill>
                <a:latin typeface="Lato"/>
                <a:ea typeface="Lato"/>
                <a:cs typeface="Lato"/>
                <a:sym typeface="Lato"/>
              </a:rPr>
              <a:t>Make a copy of the </a:t>
            </a:r>
            <a:r>
              <a:rPr lang="en-US" sz="2000" b="1" u="sng">
                <a:solidFill>
                  <a:srgbClr val="2D2D86"/>
                </a:solidFill>
                <a:latin typeface="Lato"/>
                <a:ea typeface="Lato"/>
                <a:cs typeface="Lato"/>
                <a:sym typeface="Lato"/>
                <a:hlinkClick r:id="rId4">
                  <a:extLst>
                    <a:ext uri="{A12FA001-AC4F-418D-AE19-62706E023703}">
                      <ahyp:hlinkClr xmlns:ahyp="http://schemas.microsoft.com/office/drawing/2018/hyperlinkcolor" val="tx"/>
                    </a:ext>
                  </a:extLst>
                </a:hlinkClick>
              </a:rPr>
              <a:t>Self-Assessment of Data Quality Systems &amp; Practices</a:t>
            </a:r>
            <a:r>
              <a:rPr lang="en-US" sz="2000" b="1">
                <a:solidFill>
                  <a:schemeClr val="dk1"/>
                </a:solidFill>
                <a:latin typeface="Lato"/>
                <a:ea typeface="Lato"/>
                <a:cs typeface="Lato"/>
                <a:sym typeface="Lato"/>
              </a:rPr>
              <a:t>.</a:t>
            </a:r>
            <a:endParaRPr sz="2000" b="1">
              <a:solidFill>
                <a:schemeClr val="dk1"/>
              </a:solidFill>
              <a:latin typeface="Lato"/>
              <a:ea typeface="Lato"/>
              <a:cs typeface="Lato"/>
              <a:sym typeface="Lato"/>
            </a:endParaRPr>
          </a:p>
          <a:p>
            <a:pPr marL="457200" lvl="0" indent="-355600" algn="l" rtl="0">
              <a:lnSpc>
                <a:spcPct val="115000"/>
              </a:lnSpc>
              <a:spcBef>
                <a:spcPts val="1000"/>
              </a:spcBef>
              <a:spcAft>
                <a:spcPts val="0"/>
              </a:spcAft>
              <a:buSzPts val="2000"/>
              <a:buFont typeface="Lato"/>
              <a:buAutoNum type="arabicPeriod"/>
            </a:pPr>
            <a:r>
              <a:rPr lang="en-US" sz="2000" b="1">
                <a:solidFill>
                  <a:schemeClr val="dk1"/>
                </a:solidFill>
                <a:latin typeface="Lato"/>
                <a:ea typeface="Lato"/>
                <a:cs typeface="Lato"/>
                <a:sym typeface="Lato"/>
              </a:rPr>
              <a:t>Choose one of the three parts to review.</a:t>
            </a:r>
            <a:endParaRPr sz="2000" b="1">
              <a:solidFill>
                <a:schemeClr val="dk1"/>
              </a:solidFill>
              <a:latin typeface="Lato"/>
              <a:ea typeface="Lato"/>
              <a:cs typeface="Lato"/>
              <a:sym typeface="Lato"/>
            </a:endParaRPr>
          </a:p>
          <a:p>
            <a:pPr marL="914400" lvl="0" indent="-355600" algn="l" rtl="0">
              <a:lnSpc>
                <a:spcPct val="115000"/>
              </a:lnSpc>
              <a:spcBef>
                <a:spcPts val="1000"/>
              </a:spcBef>
              <a:spcAft>
                <a:spcPts val="0"/>
              </a:spcAft>
              <a:buClr>
                <a:schemeClr val="dk1"/>
              </a:buClr>
              <a:buSzPts val="2000"/>
              <a:buFont typeface="Lato"/>
              <a:buChar char="●"/>
            </a:pPr>
            <a:r>
              <a:rPr lang="en-US" sz="2000" b="1">
                <a:solidFill>
                  <a:schemeClr val="dk1"/>
                </a:solidFill>
                <a:latin typeface="Lato"/>
                <a:ea typeface="Lato"/>
                <a:cs typeface="Lato"/>
                <a:sym typeface="Lato"/>
              </a:rPr>
              <a:t>How do the practices in your district rate?</a:t>
            </a:r>
            <a:endParaRPr sz="2000" b="1">
              <a:solidFill>
                <a:schemeClr val="dk1"/>
              </a:solidFill>
              <a:latin typeface="Lato"/>
              <a:ea typeface="Lato"/>
              <a:cs typeface="Lato"/>
              <a:sym typeface="Lato"/>
            </a:endParaRPr>
          </a:p>
          <a:p>
            <a:pPr marL="914400" lvl="0" indent="-355600" algn="l" rtl="0">
              <a:lnSpc>
                <a:spcPct val="115000"/>
              </a:lnSpc>
              <a:spcBef>
                <a:spcPts val="1000"/>
              </a:spcBef>
              <a:spcAft>
                <a:spcPts val="1000"/>
              </a:spcAft>
              <a:buClr>
                <a:schemeClr val="dk1"/>
              </a:buClr>
              <a:buSzPts val="2000"/>
              <a:buFont typeface="Lato"/>
              <a:buChar char="●"/>
            </a:pPr>
            <a:r>
              <a:rPr lang="en-US" sz="2000" b="1">
                <a:solidFill>
                  <a:schemeClr val="dk1"/>
                </a:solidFill>
                <a:latin typeface="Lato"/>
                <a:ea typeface="Lato"/>
                <a:cs typeface="Lato"/>
                <a:sym typeface="Lato"/>
              </a:rPr>
              <a:t>What changes might you make?</a:t>
            </a:r>
            <a:endParaRPr sz="2000" b="1">
              <a:solidFill>
                <a:schemeClr val="dk1"/>
              </a:solidFill>
              <a:latin typeface="Lato"/>
              <a:ea typeface="Lato"/>
              <a:cs typeface="Lato"/>
              <a:sym typeface="Lato"/>
            </a:endParaRPr>
          </a:p>
        </p:txBody>
      </p:sp>
      <p:pic>
        <p:nvPicPr>
          <p:cNvPr id="185" name="Google Shape;185;p26" descr="Image of Self-Assessment Data Quality Systems and Practices tool linked within the slide. "/>
          <p:cNvPicPr preferRelativeResize="0"/>
          <p:nvPr/>
        </p:nvPicPr>
        <p:blipFill>
          <a:blip r:embed="rId5">
            <a:alphaModFix/>
          </a:blip>
          <a:stretch>
            <a:fillRect/>
          </a:stretch>
        </p:blipFill>
        <p:spPr>
          <a:xfrm>
            <a:off x="5245975" y="1195675"/>
            <a:ext cx="3616850" cy="2595275"/>
          </a:xfrm>
          <a:prstGeom prst="rect">
            <a:avLst/>
          </a:prstGeom>
          <a:noFill/>
          <a:ln w="19050" cap="flat" cmpd="sng">
            <a:solidFill>
              <a:schemeClr val="dk1"/>
            </a:solidFill>
            <a:prstDash val="solid"/>
            <a:round/>
            <a:headEnd type="none" w="sm" len="sm"/>
            <a:tailEnd type="none" w="sm" len="sm"/>
          </a:ln>
        </p:spPr>
      </p:pic>
      <p:pic>
        <p:nvPicPr>
          <p:cNvPr id="186" name="Google Shape;186;p26">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500525" y="3997713"/>
            <a:ext cx="851000" cy="850975"/>
          </a:xfrm>
          <a:prstGeom prst="rect">
            <a:avLst/>
          </a:prstGeom>
          <a:noFill/>
          <a:ln>
            <a:noFill/>
          </a:ln>
        </p:spPr>
      </p:pic>
      <p:sp>
        <p:nvSpPr>
          <p:cNvPr id="183" name="Google Shape;183;p26">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15</a:t>
            </a:fld>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27"/>
          <p:cNvSpPr txBox="1">
            <a:spLocks noGrp="1"/>
          </p:cNvSpPr>
          <p:nvPr>
            <p:ph type="title" idx="4294967295"/>
          </p:nvPr>
        </p:nvSpPr>
        <p:spPr>
          <a:xfrm>
            <a:off x="0" y="80375"/>
            <a:ext cx="9144000" cy="7389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dirty="0">
                <a:ln>
                  <a:noFill/>
                </a:ln>
                <a:solidFill>
                  <a:schemeClr val="lt1"/>
                </a:solidFill>
                <a:effectLst/>
                <a:uLnTx/>
                <a:uFillTx/>
                <a:latin typeface="Lato"/>
                <a:ea typeface="Lato"/>
                <a:cs typeface="Lato"/>
                <a:sym typeface="Lato"/>
              </a:rPr>
              <a:t>WISEdata  </a:t>
            </a:r>
            <a:endParaRPr kumimoji="0" lang="en-US" sz="32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95" name="Google Shape;195;p27"/>
          <p:cNvSpPr txBox="1"/>
          <p:nvPr/>
        </p:nvSpPr>
        <p:spPr>
          <a:xfrm>
            <a:off x="444700" y="942425"/>
            <a:ext cx="7351200" cy="306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endParaRPr sz="1600" b="1">
              <a:solidFill>
                <a:schemeClr val="dk1"/>
              </a:solidFill>
              <a:latin typeface="Lato Black"/>
              <a:ea typeface="Lato Black"/>
              <a:cs typeface="Lato Black"/>
              <a:sym typeface="Lato Black"/>
            </a:endParaRPr>
          </a:p>
          <a:p>
            <a:pPr marL="457200" lvl="0" indent="-381000" algn="l" rtl="0">
              <a:lnSpc>
                <a:spcPct val="115000"/>
              </a:lnSpc>
              <a:spcBef>
                <a:spcPts val="800"/>
              </a:spcBef>
              <a:spcAft>
                <a:spcPts val="0"/>
              </a:spcAft>
              <a:buClr>
                <a:schemeClr val="dk1"/>
              </a:buClr>
              <a:buSzPts val="2400"/>
              <a:buFont typeface="Lato"/>
              <a:buChar char="●"/>
            </a:pPr>
            <a:r>
              <a:rPr lang="en-US" sz="2400" b="1">
                <a:solidFill>
                  <a:schemeClr val="dk1"/>
                </a:solidFill>
                <a:latin typeface="Lato"/>
                <a:ea typeface="Lato"/>
                <a:cs typeface="Lato"/>
                <a:sym typeface="Lato"/>
              </a:rPr>
              <a:t>Check for L1 &amp; L2 errors</a:t>
            </a:r>
            <a:endParaRPr sz="2400" b="1">
              <a:solidFill>
                <a:schemeClr val="dk1"/>
              </a:solidFill>
              <a:latin typeface="Lato"/>
              <a:ea typeface="Lato"/>
              <a:cs typeface="Lato"/>
              <a:sym typeface="Lato"/>
            </a:endParaRPr>
          </a:p>
          <a:p>
            <a:pPr marL="457200" lvl="0" indent="-381000" algn="l" rtl="0">
              <a:lnSpc>
                <a:spcPct val="115000"/>
              </a:lnSpc>
              <a:spcBef>
                <a:spcPts val="1000"/>
              </a:spcBef>
              <a:spcAft>
                <a:spcPts val="0"/>
              </a:spcAft>
              <a:buClr>
                <a:schemeClr val="dk1"/>
              </a:buClr>
              <a:buSzPts val="2400"/>
              <a:buFont typeface="Lato"/>
              <a:buChar char="●"/>
            </a:pPr>
            <a:r>
              <a:rPr lang="en-US" sz="2400" b="1">
                <a:solidFill>
                  <a:schemeClr val="dk1"/>
                </a:solidFill>
                <a:latin typeface="Lato"/>
                <a:ea typeface="Lato"/>
                <a:cs typeface="Lato"/>
                <a:sym typeface="Lato"/>
              </a:rPr>
              <a:t>Identify errors easily</a:t>
            </a:r>
            <a:endParaRPr sz="2400" b="1">
              <a:solidFill>
                <a:schemeClr val="dk1"/>
              </a:solidFill>
              <a:latin typeface="Lato"/>
              <a:ea typeface="Lato"/>
              <a:cs typeface="Lato"/>
              <a:sym typeface="Lato"/>
            </a:endParaRPr>
          </a:p>
          <a:p>
            <a:pPr marL="457200" lvl="0" indent="-381000" algn="l" rtl="0">
              <a:lnSpc>
                <a:spcPct val="115000"/>
              </a:lnSpc>
              <a:spcBef>
                <a:spcPts val="1000"/>
              </a:spcBef>
              <a:spcAft>
                <a:spcPts val="0"/>
              </a:spcAft>
              <a:buClr>
                <a:schemeClr val="dk1"/>
              </a:buClr>
              <a:buSzPts val="2400"/>
              <a:buFont typeface="Lato"/>
              <a:buChar char="●"/>
            </a:pPr>
            <a:r>
              <a:rPr lang="en-US" sz="2400" b="1">
                <a:solidFill>
                  <a:schemeClr val="dk1"/>
                </a:solidFill>
                <a:latin typeface="Lato"/>
                <a:ea typeface="Lato"/>
                <a:cs typeface="Lato"/>
                <a:sym typeface="Lato"/>
              </a:rPr>
              <a:t>Ensure alignment with SIS</a:t>
            </a:r>
            <a:endParaRPr sz="2400" b="1">
              <a:solidFill>
                <a:schemeClr val="dk1"/>
              </a:solidFill>
              <a:latin typeface="Lato"/>
              <a:ea typeface="Lato"/>
              <a:cs typeface="Lato"/>
              <a:sym typeface="Lato"/>
            </a:endParaRPr>
          </a:p>
          <a:p>
            <a:pPr marL="457200" lvl="0" indent="-381000" algn="l" rtl="0">
              <a:lnSpc>
                <a:spcPct val="115000"/>
              </a:lnSpc>
              <a:spcBef>
                <a:spcPts val="1000"/>
              </a:spcBef>
              <a:spcAft>
                <a:spcPts val="0"/>
              </a:spcAft>
              <a:buClr>
                <a:schemeClr val="dk1"/>
              </a:buClr>
              <a:buSzPts val="2400"/>
              <a:buFont typeface="Lato"/>
              <a:buChar char="●"/>
            </a:pPr>
            <a:r>
              <a:rPr lang="en-US" sz="2400" b="1">
                <a:solidFill>
                  <a:schemeClr val="dk1"/>
                </a:solidFill>
                <a:latin typeface="Lato"/>
                <a:ea typeface="Lato"/>
                <a:cs typeface="Lato"/>
                <a:sym typeface="Lato"/>
              </a:rPr>
              <a:t>Drill into individual students and summary data</a:t>
            </a:r>
            <a:endParaRPr sz="2400" b="1">
              <a:solidFill>
                <a:schemeClr val="dk1"/>
              </a:solidFill>
              <a:latin typeface="Lato"/>
              <a:ea typeface="Lato"/>
              <a:cs typeface="Lato"/>
              <a:sym typeface="Lato"/>
            </a:endParaRPr>
          </a:p>
          <a:p>
            <a:pPr marL="457200" lvl="0" indent="0" algn="l" rtl="0">
              <a:spcBef>
                <a:spcPts val="1000"/>
              </a:spcBef>
              <a:spcAft>
                <a:spcPts val="800"/>
              </a:spcAft>
              <a:buNone/>
            </a:pPr>
            <a:endParaRPr sz="1800" b="1">
              <a:solidFill>
                <a:schemeClr val="dk1"/>
              </a:solidFill>
              <a:latin typeface="Lato"/>
              <a:ea typeface="Lato"/>
              <a:cs typeface="Lato"/>
              <a:sym typeface="Lato"/>
            </a:endParaRPr>
          </a:p>
        </p:txBody>
      </p:sp>
      <p:pic>
        <p:nvPicPr>
          <p:cNvPr id="194" name="Google Shape;194;p2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629350" y="1225300"/>
            <a:ext cx="2872350" cy="1115425"/>
          </a:xfrm>
          <a:prstGeom prst="rect">
            <a:avLst/>
          </a:prstGeom>
          <a:noFill/>
          <a:ln>
            <a:noFill/>
          </a:ln>
        </p:spPr>
      </p:pic>
      <p:sp>
        <p:nvSpPr>
          <p:cNvPr id="191" name="Google Shape;191;p27">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solidFill>
                  <a:schemeClr val="lt1"/>
                </a:solidFill>
                <a:latin typeface="Lato Black"/>
                <a:ea typeface="Lato Black"/>
                <a:cs typeface="Lato Black"/>
                <a:sym typeface="Lato Black"/>
              </a:rPr>
              <a:t>16</a:t>
            </a:fld>
            <a:endParaRPr>
              <a:solidFill>
                <a:schemeClr val="lt1"/>
              </a:solidFill>
              <a:latin typeface="Lato Black"/>
              <a:ea typeface="Lato Black"/>
              <a:cs typeface="Lato Black"/>
              <a:sym typeface="Lato Black"/>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WISEdash </a:t>
            </a:r>
          </a:p>
        </p:txBody>
      </p:sp>
      <p:sp>
        <p:nvSpPr>
          <p:cNvPr id="202" name="Google Shape;202;p28"/>
          <p:cNvSpPr txBox="1"/>
          <p:nvPr/>
        </p:nvSpPr>
        <p:spPr>
          <a:xfrm>
            <a:off x="457200" y="1295400"/>
            <a:ext cx="8281200" cy="2517000"/>
          </a:xfrm>
          <a:prstGeom prst="rect">
            <a:avLst/>
          </a:prstGeom>
          <a:noFill/>
          <a:ln>
            <a:noFill/>
          </a:ln>
        </p:spPr>
        <p:txBody>
          <a:bodyPr spcFirstLastPara="1" wrap="square" lIns="91425" tIns="91425" rIns="91425" bIns="91425" anchor="t" anchorCtr="0">
            <a:spAutoFit/>
          </a:bodyPr>
          <a:lstStyle/>
          <a:p>
            <a:pPr marL="457200" lvl="0" indent="-368300" algn="l" rtl="0">
              <a:lnSpc>
                <a:spcPct val="115000"/>
              </a:lnSpc>
              <a:spcBef>
                <a:spcPts val="0"/>
              </a:spcBef>
              <a:spcAft>
                <a:spcPts val="0"/>
              </a:spcAft>
              <a:buClr>
                <a:schemeClr val="dk1"/>
              </a:buClr>
              <a:buSzPts val="2200"/>
              <a:buFont typeface="Lato"/>
              <a:buChar char="●"/>
            </a:pPr>
            <a:r>
              <a:rPr lang="en-US" sz="2200" b="1">
                <a:solidFill>
                  <a:schemeClr val="dk1"/>
                </a:solidFill>
                <a:latin typeface="Lato"/>
                <a:ea typeface="Lato"/>
                <a:cs typeface="Lato"/>
                <a:sym typeface="Lato"/>
              </a:rPr>
              <a:t>Captures data flow from WISEdata</a:t>
            </a:r>
            <a:endParaRPr sz="2200" b="1">
              <a:solidFill>
                <a:schemeClr val="dk1"/>
              </a:solidFill>
              <a:latin typeface="Lato"/>
              <a:ea typeface="Lato"/>
              <a:cs typeface="Lato"/>
              <a:sym typeface="Lato"/>
            </a:endParaRPr>
          </a:p>
          <a:p>
            <a:pPr marL="457200" lvl="0" indent="-368300" algn="l" rtl="0">
              <a:lnSpc>
                <a:spcPct val="115000"/>
              </a:lnSpc>
              <a:spcBef>
                <a:spcPts val="1000"/>
              </a:spcBef>
              <a:spcAft>
                <a:spcPts val="0"/>
              </a:spcAft>
              <a:buClr>
                <a:schemeClr val="dk1"/>
              </a:buClr>
              <a:buSzPts val="2200"/>
              <a:buFont typeface="Lato"/>
              <a:buChar char="●"/>
            </a:pPr>
            <a:r>
              <a:rPr lang="en-US" sz="2200" b="1">
                <a:solidFill>
                  <a:schemeClr val="dk1"/>
                </a:solidFill>
                <a:latin typeface="Lato"/>
                <a:ea typeface="Lato"/>
                <a:cs typeface="Lato"/>
                <a:sym typeface="Lato"/>
              </a:rPr>
              <a:t>Compare current to prior data snapshot</a:t>
            </a:r>
            <a:endParaRPr sz="2200" b="1">
              <a:solidFill>
                <a:schemeClr val="dk1"/>
              </a:solidFill>
              <a:latin typeface="Lato"/>
              <a:ea typeface="Lato"/>
              <a:cs typeface="Lato"/>
              <a:sym typeface="Lato"/>
            </a:endParaRPr>
          </a:p>
          <a:p>
            <a:pPr marL="457200" lvl="0" indent="-368300" algn="l" rtl="0">
              <a:lnSpc>
                <a:spcPct val="115000"/>
              </a:lnSpc>
              <a:spcBef>
                <a:spcPts val="800"/>
              </a:spcBef>
              <a:spcAft>
                <a:spcPts val="0"/>
              </a:spcAft>
              <a:buClr>
                <a:schemeClr val="dk1"/>
              </a:buClr>
              <a:buSzPts val="2200"/>
              <a:buFont typeface="Lato"/>
              <a:buChar char="●"/>
            </a:pPr>
            <a:r>
              <a:rPr lang="en-US" sz="2200" b="1">
                <a:solidFill>
                  <a:schemeClr val="dk1"/>
                </a:solidFill>
                <a:latin typeface="Lato"/>
                <a:ea typeface="Lato"/>
                <a:cs typeface="Lato"/>
                <a:sym typeface="Lato"/>
              </a:rPr>
              <a:t>Review trend data</a:t>
            </a:r>
            <a:endParaRPr sz="2200" b="1">
              <a:solidFill>
                <a:schemeClr val="dk1"/>
              </a:solidFill>
              <a:latin typeface="Lato"/>
              <a:ea typeface="Lato"/>
              <a:cs typeface="Lato"/>
              <a:sym typeface="Lato"/>
            </a:endParaRPr>
          </a:p>
          <a:p>
            <a:pPr marL="457200" lvl="0" indent="-368300" algn="l" rtl="0">
              <a:lnSpc>
                <a:spcPct val="115000"/>
              </a:lnSpc>
              <a:spcBef>
                <a:spcPts val="800"/>
              </a:spcBef>
              <a:spcAft>
                <a:spcPts val="0"/>
              </a:spcAft>
              <a:buClr>
                <a:schemeClr val="dk1"/>
              </a:buClr>
              <a:buSzPts val="2200"/>
              <a:buFont typeface="Lato"/>
              <a:buChar char="●"/>
            </a:pPr>
            <a:r>
              <a:rPr lang="en-US" sz="2200" b="1">
                <a:solidFill>
                  <a:schemeClr val="dk1"/>
                </a:solidFill>
                <a:latin typeface="Lato"/>
                <a:ea typeface="Lato"/>
                <a:cs typeface="Lato"/>
                <a:sym typeface="Lato"/>
              </a:rPr>
              <a:t>Engage multiple reviewers with various roles</a:t>
            </a:r>
            <a:endParaRPr sz="2200" b="1">
              <a:solidFill>
                <a:schemeClr val="dk1"/>
              </a:solidFill>
              <a:latin typeface="Lato"/>
              <a:ea typeface="Lato"/>
              <a:cs typeface="Lato"/>
              <a:sym typeface="Lato"/>
            </a:endParaRPr>
          </a:p>
          <a:p>
            <a:pPr marL="457200" lvl="0" indent="-368300" algn="l" rtl="0">
              <a:lnSpc>
                <a:spcPct val="115000"/>
              </a:lnSpc>
              <a:spcBef>
                <a:spcPts val="800"/>
              </a:spcBef>
              <a:spcAft>
                <a:spcPts val="800"/>
              </a:spcAft>
              <a:buClr>
                <a:schemeClr val="dk1"/>
              </a:buClr>
              <a:buSzPts val="2200"/>
              <a:buFont typeface="Lato"/>
              <a:buChar char="●"/>
            </a:pPr>
            <a:r>
              <a:rPr lang="en-US" sz="2200" b="1">
                <a:solidFill>
                  <a:schemeClr val="dk1"/>
                </a:solidFill>
                <a:latin typeface="Lato"/>
                <a:ea typeface="Lato"/>
                <a:cs typeface="Lato"/>
                <a:sym typeface="Lato"/>
              </a:rPr>
              <a:t>Houses data for Snapshot </a:t>
            </a:r>
            <a:endParaRPr sz="2200" b="1">
              <a:solidFill>
                <a:schemeClr val="dk1"/>
              </a:solidFill>
              <a:latin typeface="Lato"/>
              <a:ea typeface="Lato"/>
              <a:cs typeface="Lato"/>
              <a:sym typeface="Lato"/>
            </a:endParaRPr>
          </a:p>
        </p:txBody>
      </p:sp>
      <p:pic>
        <p:nvPicPr>
          <p:cNvPr id="203" name="Google Shape;203;p2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6041350" y="1133800"/>
            <a:ext cx="2724576" cy="1055776"/>
          </a:xfrm>
          <a:prstGeom prst="rect">
            <a:avLst/>
          </a:prstGeom>
          <a:noFill/>
          <a:ln>
            <a:noFill/>
          </a:ln>
        </p:spPr>
      </p:pic>
      <p:sp>
        <p:nvSpPr>
          <p:cNvPr id="201" name="Google Shape;201;p28">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17</a:t>
            </a:fld>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a:ea typeface="Lato"/>
                <a:cs typeface="Lato"/>
                <a:sym typeface="Lato"/>
              </a:rPr>
              <a:t>Annual S</a:t>
            </a: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napshots: December</a:t>
            </a:r>
            <a:endParaRPr kumimoji="0" lang="en-US" sz="3600" b="1" i="0" u="none" strike="noStrike" kern="0" cap="none" spc="0" normalizeH="0" baseline="0" noProof="0" dirty="0">
              <a:ln>
                <a:noFill/>
              </a:ln>
              <a:solidFill>
                <a:schemeClr val="lt1"/>
              </a:solidFill>
              <a:effectLst/>
              <a:uLnTx/>
              <a:uFillTx/>
              <a:latin typeface="Lato"/>
              <a:ea typeface="Lato"/>
              <a:cs typeface="Lato"/>
              <a:sym typeface="Lato"/>
            </a:endParaRPr>
          </a:p>
        </p:txBody>
      </p:sp>
      <p:sp>
        <p:nvSpPr>
          <p:cNvPr id="210" name="Google Shape;210;p29"/>
          <p:cNvSpPr txBox="1"/>
          <p:nvPr/>
        </p:nvSpPr>
        <p:spPr>
          <a:xfrm>
            <a:off x="459300" y="965775"/>
            <a:ext cx="8242200" cy="66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b="1">
                <a:solidFill>
                  <a:schemeClr val="dk1"/>
                </a:solidFill>
                <a:latin typeface="Lato"/>
                <a:ea typeface="Lato"/>
                <a:cs typeface="Lato"/>
                <a:sym typeface="Lato"/>
              </a:rPr>
              <a:t>December: What Is Collected?</a:t>
            </a:r>
            <a:endParaRPr sz="2600" b="1">
              <a:solidFill>
                <a:schemeClr val="dk1"/>
              </a:solidFill>
              <a:latin typeface="Lato"/>
              <a:ea typeface="Lato"/>
              <a:cs typeface="Lato"/>
              <a:sym typeface="Lato"/>
            </a:endParaRPr>
          </a:p>
        </p:txBody>
      </p:sp>
      <p:graphicFrame>
        <p:nvGraphicFramePr>
          <p:cNvPr id="2" name="Table 1">
            <a:extLst>
              <a:ext uri="{FF2B5EF4-FFF2-40B4-BE49-F238E27FC236}">
                <a16:creationId xmlns:a16="http://schemas.microsoft.com/office/drawing/2014/main" id="{E2E89A60-2C0C-82FB-7ECA-3D7D0F389826}"/>
              </a:ext>
            </a:extLst>
          </p:cNvPr>
          <p:cNvGraphicFramePr>
            <a:graphicFrameLocks noGrp="1"/>
          </p:cNvGraphicFramePr>
          <p:nvPr>
            <p:extLst>
              <p:ext uri="{D42A27DB-BD31-4B8C-83A1-F6EECF244321}">
                <p14:modId xmlns:p14="http://schemas.microsoft.com/office/powerpoint/2010/main" val="1083500264"/>
              </p:ext>
            </p:extLst>
          </p:nvPr>
        </p:nvGraphicFramePr>
        <p:xfrm>
          <a:off x="1097281" y="1626375"/>
          <a:ext cx="6949437" cy="2999116"/>
        </p:xfrm>
        <a:graphic>
          <a:graphicData uri="http://schemas.openxmlformats.org/drawingml/2006/table">
            <a:tbl>
              <a:tblPr firstRow="1" firstCol="1"/>
              <a:tblGrid>
                <a:gridCol w="509982">
                  <a:extLst>
                    <a:ext uri="{9D8B030D-6E8A-4147-A177-3AD203B41FA5}">
                      <a16:colId xmlns:a16="http://schemas.microsoft.com/office/drawing/2014/main" val="2557194174"/>
                    </a:ext>
                  </a:extLst>
                </a:gridCol>
                <a:gridCol w="715495">
                  <a:extLst>
                    <a:ext uri="{9D8B030D-6E8A-4147-A177-3AD203B41FA5}">
                      <a16:colId xmlns:a16="http://schemas.microsoft.com/office/drawing/2014/main" val="2008399919"/>
                    </a:ext>
                  </a:extLst>
                </a:gridCol>
                <a:gridCol w="715495">
                  <a:extLst>
                    <a:ext uri="{9D8B030D-6E8A-4147-A177-3AD203B41FA5}">
                      <a16:colId xmlns:a16="http://schemas.microsoft.com/office/drawing/2014/main" val="407202953"/>
                    </a:ext>
                  </a:extLst>
                </a:gridCol>
                <a:gridCol w="715495">
                  <a:extLst>
                    <a:ext uri="{9D8B030D-6E8A-4147-A177-3AD203B41FA5}">
                      <a16:colId xmlns:a16="http://schemas.microsoft.com/office/drawing/2014/main" val="2242903110"/>
                    </a:ext>
                  </a:extLst>
                </a:gridCol>
                <a:gridCol w="715495">
                  <a:extLst>
                    <a:ext uri="{9D8B030D-6E8A-4147-A177-3AD203B41FA5}">
                      <a16:colId xmlns:a16="http://schemas.microsoft.com/office/drawing/2014/main" val="1441619545"/>
                    </a:ext>
                  </a:extLst>
                </a:gridCol>
                <a:gridCol w="715495">
                  <a:extLst>
                    <a:ext uri="{9D8B030D-6E8A-4147-A177-3AD203B41FA5}">
                      <a16:colId xmlns:a16="http://schemas.microsoft.com/office/drawing/2014/main" val="971862263"/>
                    </a:ext>
                  </a:extLst>
                </a:gridCol>
                <a:gridCol w="715495">
                  <a:extLst>
                    <a:ext uri="{9D8B030D-6E8A-4147-A177-3AD203B41FA5}">
                      <a16:colId xmlns:a16="http://schemas.microsoft.com/office/drawing/2014/main" val="1976670487"/>
                    </a:ext>
                  </a:extLst>
                </a:gridCol>
                <a:gridCol w="715495">
                  <a:extLst>
                    <a:ext uri="{9D8B030D-6E8A-4147-A177-3AD203B41FA5}">
                      <a16:colId xmlns:a16="http://schemas.microsoft.com/office/drawing/2014/main" val="4014372779"/>
                    </a:ext>
                  </a:extLst>
                </a:gridCol>
                <a:gridCol w="715495">
                  <a:extLst>
                    <a:ext uri="{9D8B030D-6E8A-4147-A177-3AD203B41FA5}">
                      <a16:colId xmlns:a16="http://schemas.microsoft.com/office/drawing/2014/main" val="894241002"/>
                    </a:ext>
                  </a:extLst>
                </a:gridCol>
                <a:gridCol w="715495">
                  <a:extLst>
                    <a:ext uri="{9D8B030D-6E8A-4147-A177-3AD203B41FA5}">
                      <a16:colId xmlns:a16="http://schemas.microsoft.com/office/drawing/2014/main" val="3963433109"/>
                    </a:ext>
                  </a:extLst>
                </a:gridCol>
              </a:tblGrid>
              <a:tr h="1343428">
                <a:tc>
                  <a:txBody>
                    <a:bodyPr/>
                    <a:lstStyle/>
                    <a:p>
                      <a:pPr algn="ctr" rtl="0" fontAlgn="ctr">
                        <a:spcBef>
                          <a:spcPts val="0"/>
                        </a:spcBef>
                        <a:spcAft>
                          <a:spcPts val="0"/>
                        </a:spcAft>
                      </a:pPr>
                      <a:r>
                        <a:rPr lang="en-US" sz="900" b="1" i="0" u="none" strike="noStrike" dirty="0">
                          <a:solidFill>
                            <a:srgbClr val="FFFFFF"/>
                          </a:solidFill>
                          <a:effectLst/>
                          <a:latin typeface="Lato" panose="020F0502020204030203" pitchFamily="34" charset="0"/>
                        </a:rPr>
                        <a:t>School</a:t>
                      </a:r>
                      <a:endParaRPr lang="en-US" sz="1000" b="1" dirty="0">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Previous Year’s</a:t>
                      </a:r>
                      <a:endParaRPr lang="en-US" sz="1000" b="1">
                        <a:effectLst/>
                      </a:endParaRPr>
                    </a:p>
                    <a:p>
                      <a:pPr algn="ctr" rtl="0" fontAlgn="t">
                        <a:spcBef>
                          <a:spcPts val="0"/>
                        </a:spcBef>
                        <a:spcAft>
                          <a:spcPts val="0"/>
                        </a:spcAft>
                      </a:pPr>
                      <a:br>
                        <a:rPr lang="en-US" sz="1000" b="1">
                          <a:effectLst/>
                        </a:rPr>
                      </a:br>
                      <a:br>
                        <a:rPr lang="en-US" sz="1000" b="1">
                          <a:effectLst/>
                        </a:rPr>
                      </a:br>
                      <a:r>
                        <a:rPr lang="en-US" sz="800" b="1" i="0" u="none" strike="noStrike">
                          <a:solidFill>
                            <a:srgbClr val="FFFFFF"/>
                          </a:solidFill>
                          <a:effectLst/>
                          <a:latin typeface="Lato" panose="020F0502020204030203" pitchFamily="34" charset="0"/>
                        </a:rPr>
                        <a:t>Discipline</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Previous Year’s</a:t>
                      </a:r>
                      <a:endParaRPr lang="en-US" sz="1000" b="1">
                        <a:effectLst/>
                      </a:endParaRPr>
                    </a:p>
                    <a:p>
                      <a:pPr algn="ctr" rtl="0" fontAlgn="t">
                        <a:spcBef>
                          <a:spcPts val="0"/>
                        </a:spcBef>
                        <a:spcAft>
                          <a:spcPts val="0"/>
                        </a:spcAft>
                      </a:pPr>
                      <a:br>
                        <a:rPr lang="en-US" sz="1000" b="1">
                          <a:effectLst/>
                        </a:rPr>
                      </a:br>
                      <a:br>
                        <a:rPr lang="en-US" sz="1000" b="1">
                          <a:effectLst/>
                        </a:rPr>
                      </a:br>
                      <a:r>
                        <a:rPr lang="en-US" sz="800" b="1" i="0" u="none" strike="noStrike">
                          <a:solidFill>
                            <a:srgbClr val="FFFFFF"/>
                          </a:solidFill>
                          <a:effectLst/>
                          <a:latin typeface="Lato" panose="020F0502020204030203" pitchFamily="34" charset="0"/>
                        </a:rPr>
                        <a:t>Roster and CTE Data</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Previous Year’s</a:t>
                      </a:r>
                      <a:endParaRPr lang="en-US" sz="1000" b="1">
                        <a:effectLst/>
                      </a:endParaRPr>
                    </a:p>
                    <a:p>
                      <a:pPr algn="ctr" rtl="0" fontAlgn="t">
                        <a:spcBef>
                          <a:spcPts val="0"/>
                        </a:spcBef>
                        <a:spcAft>
                          <a:spcPts val="0"/>
                        </a:spcAft>
                      </a:pPr>
                      <a:br>
                        <a:rPr lang="en-US" sz="1000" b="1">
                          <a:effectLst/>
                        </a:rPr>
                      </a:br>
                      <a:br>
                        <a:rPr lang="en-US" sz="1000" b="1">
                          <a:effectLst/>
                        </a:rPr>
                      </a:br>
                      <a:r>
                        <a:rPr lang="en-US" sz="800" b="1" i="0" u="none" strike="noStrike">
                          <a:solidFill>
                            <a:srgbClr val="FFFFFF"/>
                          </a:solidFill>
                          <a:effectLst/>
                          <a:latin typeface="Lato" panose="020F0502020204030203" pitchFamily="34" charset="0"/>
                        </a:rPr>
                        <a:t>Year-End** Completion</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Current Year’s</a:t>
                      </a:r>
                      <a:endParaRPr lang="en-US" sz="1000" b="1">
                        <a:effectLst/>
                      </a:endParaRPr>
                    </a:p>
                    <a:p>
                      <a:pPr algn="ctr" rtl="0" fontAlgn="t">
                        <a:spcBef>
                          <a:spcPts val="0"/>
                        </a:spcBef>
                        <a:spcAft>
                          <a:spcPts val="0"/>
                        </a:spcAft>
                      </a:pPr>
                      <a:br>
                        <a:rPr lang="en-US" sz="1000" b="1">
                          <a:effectLst/>
                        </a:rPr>
                      </a:br>
                      <a:br>
                        <a:rPr lang="en-US" sz="1000" b="1">
                          <a:effectLst/>
                        </a:rPr>
                      </a:br>
                      <a:r>
                        <a:rPr lang="en-US" sz="800" b="1" i="0" u="none" strike="noStrike">
                          <a:solidFill>
                            <a:srgbClr val="FFFFFF"/>
                          </a:solidFill>
                          <a:effectLst/>
                          <a:latin typeface="Lato" panose="020F0502020204030203" pitchFamily="34" charset="0"/>
                        </a:rPr>
                        <a:t>Third Friday of September</a:t>
                      </a:r>
                      <a:endParaRPr lang="en-US" sz="1000" b="1">
                        <a:effectLst/>
                      </a:endParaRPr>
                    </a:p>
                  </a:txBody>
                  <a:tcPr marL="13796" marR="13796" marT="9198" marB="9198" anchor="ctr">
                    <a:lnL w="254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Current Year’s</a:t>
                      </a:r>
                      <a:endParaRPr lang="en-US" sz="1000" b="1">
                        <a:effectLst/>
                      </a:endParaRPr>
                    </a:p>
                    <a:p>
                      <a:pPr algn="ctr" rtl="0" fontAlgn="t">
                        <a:spcBef>
                          <a:spcPts val="0"/>
                        </a:spcBef>
                        <a:spcAft>
                          <a:spcPts val="0"/>
                        </a:spcAft>
                      </a:pPr>
                      <a:br>
                        <a:rPr lang="en-US" sz="1000" b="1">
                          <a:effectLst/>
                        </a:rPr>
                      </a:br>
                      <a:br>
                        <a:rPr lang="en-US" sz="1000" b="1">
                          <a:effectLst/>
                        </a:rPr>
                      </a:br>
                      <a:r>
                        <a:rPr lang="en-US" sz="700" b="1" i="0" u="none" strike="noStrike">
                          <a:solidFill>
                            <a:srgbClr val="FFFFFF"/>
                          </a:solidFill>
                          <a:effectLst/>
                          <a:latin typeface="Lato" panose="020F0502020204030203" pitchFamily="34" charset="0"/>
                        </a:rPr>
                        <a:t>Demographics</a:t>
                      </a:r>
                      <a:r>
                        <a:rPr lang="en-US" sz="800" b="1" i="0" u="none" strike="noStrike">
                          <a:solidFill>
                            <a:srgbClr val="FFFFFF"/>
                          </a:solidFill>
                          <a:effectLst/>
                          <a:latin typeface="Lato" panose="020F0502020204030203" pitchFamily="34" charset="0"/>
                        </a:rPr>
                        <a:t> * / ***</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Current Year’s</a:t>
                      </a:r>
                      <a:endParaRPr lang="en-US" sz="1000" b="1">
                        <a:effectLst/>
                      </a:endParaRPr>
                    </a:p>
                    <a:p>
                      <a:pPr algn="ctr" rtl="0" fontAlgn="t">
                        <a:spcBef>
                          <a:spcPts val="0"/>
                        </a:spcBef>
                        <a:spcAft>
                          <a:spcPts val="0"/>
                        </a:spcAft>
                      </a:pPr>
                      <a:br>
                        <a:rPr lang="en-US" sz="1000" b="1">
                          <a:effectLst/>
                        </a:rPr>
                      </a:br>
                      <a:br>
                        <a:rPr lang="en-US" sz="1000" b="1">
                          <a:effectLst/>
                        </a:rPr>
                      </a:br>
                      <a:r>
                        <a:rPr lang="en-US" sz="800" b="1" i="0" u="none" strike="noStrike">
                          <a:solidFill>
                            <a:srgbClr val="FFFFFF"/>
                          </a:solidFill>
                          <a:effectLst/>
                          <a:latin typeface="Lato" panose="020F0502020204030203" pitchFamily="34" charset="0"/>
                        </a:rPr>
                        <a:t>District Library Plan</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Current Year’s</a:t>
                      </a:r>
                      <a:endParaRPr lang="en-US" sz="1000" b="1">
                        <a:effectLst/>
                      </a:endParaRPr>
                    </a:p>
                    <a:p>
                      <a:pPr algn="ctr" rtl="0" fontAlgn="t">
                        <a:spcBef>
                          <a:spcPts val="0"/>
                        </a:spcBef>
                        <a:spcAft>
                          <a:spcPts val="0"/>
                        </a:spcAft>
                      </a:pPr>
                      <a:br>
                        <a:rPr lang="en-US" sz="1000" b="1">
                          <a:effectLst/>
                        </a:rPr>
                      </a:br>
                      <a:r>
                        <a:rPr lang="en-US" sz="800" b="1" i="0" u="none" strike="noStrike">
                          <a:solidFill>
                            <a:srgbClr val="FFFFFF"/>
                          </a:solidFill>
                          <a:effectLst/>
                          <a:latin typeface="Lato" panose="020F0502020204030203" pitchFamily="34" charset="0"/>
                        </a:rPr>
                        <a:t>Digital Equity</a:t>
                      </a:r>
                      <a:endParaRPr lang="en-US" sz="1000" b="1">
                        <a:effectLst/>
                      </a:endParaRPr>
                    </a:p>
                    <a:p>
                      <a:pPr algn="ctr" rtl="0" fontAlgn="t">
                        <a:spcBef>
                          <a:spcPts val="0"/>
                        </a:spcBef>
                        <a:spcAft>
                          <a:spcPts val="0"/>
                        </a:spcAft>
                      </a:pPr>
                      <a:r>
                        <a:rPr lang="en-US" sz="700" b="1" i="0" u="none" strike="noStrike">
                          <a:solidFill>
                            <a:srgbClr val="FFFFFF"/>
                          </a:solidFill>
                          <a:effectLst/>
                          <a:latin typeface="Lato" panose="020F0502020204030203" pitchFamily="34" charset="0"/>
                        </a:rPr>
                        <a:t>(NOT REQ’D)</a:t>
                      </a:r>
                      <a:endParaRPr lang="en-US" sz="1000" b="1">
                        <a:effectLst/>
                      </a:endParaRPr>
                    </a:p>
                    <a:p>
                      <a:pPr algn="ctr" rtl="0" fontAlgn="t">
                        <a:spcBef>
                          <a:spcPts val="0"/>
                        </a:spcBef>
                        <a:spcAft>
                          <a:spcPts val="0"/>
                        </a:spcAft>
                      </a:pPr>
                      <a:r>
                        <a:rPr lang="en-US" sz="600" b="1" i="1" u="none" strike="noStrike">
                          <a:solidFill>
                            <a:srgbClr val="FFFFFF"/>
                          </a:solidFill>
                          <a:effectLst/>
                          <a:latin typeface="Lato" panose="020F0502020204030203" pitchFamily="34" charset="0"/>
                        </a:rPr>
                        <a:t>Strongly Recommended</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a:solidFill>
                            <a:srgbClr val="FFFFFF"/>
                          </a:solidFill>
                          <a:effectLst/>
                          <a:latin typeface="Lato" panose="020F0502020204030203" pitchFamily="34" charset="0"/>
                        </a:rPr>
                        <a:t>Current Year’s</a:t>
                      </a:r>
                      <a:endParaRPr lang="en-US" sz="1000" b="1">
                        <a:effectLst/>
                      </a:endParaRPr>
                    </a:p>
                    <a:p>
                      <a:pPr algn="ctr" rtl="0" fontAlgn="t">
                        <a:spcBef>
                          <a:spcPts val="0"/>
                        </a:spcBef>
                        <a:spcAft>
                          <a:spcPts val="0"/>
                        </a:spcAft>
                      </a:pPr>
                      <a:br>
                        <a:rPr lang="en-US" sz="1000" b="1">
                          <a:effectLst/>
                        </a:rPr>
                      </a:br>
                      <a:r>
                        <a:rPr lang="en-US" sz="900" b="1" i="0" u="none" strike="noStrike">
                          <a:solidFill>
                            <a:srgbClr val="FFFFFF"/>
                          </a:solidFill>
                          <a:effectLst/>
                          <a:latin typeface="Lato" panose="020F0502020204030203" pitchFamily="34" charset="0"/>
                        </a:rPr>
                        <a:t>Grad Plan/</a:t>
                      </a:r>
                      <a:endParaRPr lang="en-US" sz="1000" b="1">
                        <a:effectLst/>
                      </a:endParaRPr>
                    </a:p>
                    <a:p>
                      <a:pPr algn="ctr" rtl="0" fontAlgn="t">
                        <a:spcBef>
                          <a:spcPts val="0"/>
                        </a:spcBef>
                        <a:spcAft>
                          <a:spcPts val="0"/>
                        </a:spcAft>
                      </a:pPr>
                      <a:r>
                        <a:rPr lang="en-US" sz="800" b="1" i="0" u="none" strike="noStrike">
                          <a:solidFill>
                            <a:srgbClr val="FFFFFF"/>
                          </a:solidFill>
                          <a:effectLst/>
                          <a:latin typeface="Lato" panose="020F0502020204030203" pitchFamily="34" charset="0"/>
                        </a:rPr>
                        <a:t>HS Grad </a:t>
                      </a:r>
                      <a:r>
                        <a:rPr lang="en-US" sz="700" b="1" i="0" u="none" strike="noStrike">
                          <a:solidFill>
                            <a:srgbClr val="FFFFFF"/>
                          </a:solidFill>
                          <a:effectLst/>
                          <a:latin typeface="Lato" panose="020F0502020204030203" pitchFamily="34" charset="0"/>
                        </a:rPr>
                        <a:t>Requirements</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t">
                        <a:spcBef>
                          <a:spcPts val="0"/>
                        </a:spcBef>
                        <a:spcAft>
                          <a:spcPts val="0"/>
                        </a:spcAft>
                      </a:pPr>
                      <a:r>
                        <a:rPr lang="en-US" sz="900" b="1" i="0" u="none" strike="noStrike" dirty="0">
                          <a:solidFill>
                            <a:srgbClr val="FFFFFF"/>
                          </a:solidFill>
                          <a:effectLst/>
                          <a:latin typeface="Lato" panose="020F0502020204030203" pitchFamily="34" charset="0"/>
                        </a:rPr>
                        <a:t>Current Year’s</a:t>
                      </a:r>
                      <a:endParaRPr lang="en-US" sz="1000" b="1" dirty="0">
                        <a:effectLst/>
                      </a:endParaRPr>
                    </a:p>
                    <a:p>
                      <a:pPr algn="ctr" rtl="0" fontAlgn="t">
                        <a:spcBef>
                          <a:spcPts val="0"/>
                        </a:spcBef>
                        <a:spcAft>
                          <a:spcPts val="0"/>
                        </a:spcAft>
                      </a:pPr>
                      <a:br>
                        <a:rPr lang="en-US" sz="1000" b="1" dirty="0">
                          <a:effectLst/>
                        </a:rPr>
                      </a:br>
                      <a:br>
                        <a:rPr lang="en-US" sz="1000" b="1" dirty="0">
                          <a:effectLst/>
                        </a:rPr>
                      </a:br>
                      <a:r>
                        <a:rPr lang="en-US" sz="800" b="1" i="0" u="none" strike="noStrike" dirty="0">
                          <a:solidFill>
                            <a:srgbClr val="FFFFFF"/>
                          </a:solidFill>
                          <a:effectLst/>
                          <a:latin typeface="Lato" panose="020F0502020204030203" pitchFamily="34" charset="0"/>
                        </a:rPr>
                        <a:t>Oct 1 Child Count</a:t>
                      </a:r>
                      <a:endParaRPr lang="en-US" sz="1000" b="1" dirty="0">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extLst>
                  <a:ext uri="{0D108BD9-81ED-4DB2-BD59-A6C34878D82A}">
                    <a16:rowId xmlns:a16="http://schemas.microsoft.com/office/drawing/2014/main" val="188861483"/>
                  </a:ext>
                </a:extLst>
              </a:tr>
              <a:tr h="551896">
                <a:tc>
                  <a:txBody>
                    <a:bodyPr/>
                    <a:lstStyle/>
                    <a:p>
                      <a:pPr algn="ctr" rtl="0" fontAlgn="ctr">
                        <a:spcBef>
                          <a:spcPts val="0"/>
                        </a:spcBef>
                        <a:spcAft>
                          <a:spcPts val="0"/>
                        </a:spcAft>
                      </a:pPr>
                      <a:r>
                        <a:rPr lang="en-US" sz="900" b="1" i="0" u="none" strike="noStrike">
                          <a:solidFill>
                            <a:schemeClr val="bg1"/>
                          </a:solidFill>
                          <a:effectLst/>
                          <a:latin typeface="Lato" panose="020F0502020204030203" pitchFamily="34" charset="0"/>
                        </a:rPr>
                        <a:t> Public</a:t>
                      </a:r>
                      <a:endParaRPr lang="en-US" sz="1000" b="1">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254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2600" b="0" i="0" u="none" strike="noStrike">
                          <a:solidFill>
                            <a:schemeClr val="bg1"/>
                          </a:solidFill>
                          <a:effectLst/>
                          <a:latin typeface="Lato" panose="020F0502020204030203" pitchFamily="34" charset="0"/>
                        </a:rPr>
                        <a:t>✔</a:t>
                      </a:r>
                      <a:endParaRPr lang="en-US" sz="1000">
                        <a:solidFill>
                          <a:schemeClr val="bg1"/>
                        </a:solidFill>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extLst>
                  <a:ext uri="{0D108BD9-81ED-4DB2-BD59-A6C34878D82A}">
                    <a16:rowId xmlns:a16="http://schemas.microsoft.com/office/drawing/2014/main" val="307116923"/>
                  </a:ext>
                </a:extLst>
              </a:tr>
              <a:tr h="551896">
                <a:tc>
                  <a:txBody>
                    <a:bodyPr/>
                    <a:lstStyle/>
                    <a:p>
                      <a:pPr algn="ctr" rtl="0" fontAlgn="ctr">
                        <a:spcBef>
                          <a:spcPts val="0"/>
                        </a:spcBef>
                        <a:spcAft>
                          <a:spcPts val="0"/>
                        </a:spcAft>
                      </a:pPr>
                      <a:r>
                        <a:rPr lang="en-US" sz="900" b="0" i="0" u="none" strike="noStrike">
                          <a:solidFill>
                            <a:srgbClr val="000000"/>
                          </a:solidFill>
                          <a:effectLst/>
                          <a:latin typeface="Lato" panose="020F0502020204030203" pitchFamily="34" charset="0"/>
                        </a:rPr>
                        <a:t> </a:t>
                      </a:r>
                      <a:r>
                        <a:rPr lang="en-US" sz="900" b="1" i="0" u="none" strike="noStrike">
                          <a:solidFill>
                            <a:srgbClr val="000000"/>
                          </a:solidFill>
                          <a:effectLst/>
                          <a:latin typeface="Lato" panose="020F0502020204030203" pitchFamily="34" charset="0"/>
                        </a:rPr>
                        <a:t>Choice</a:t>
                      </a:r>
                      <a:endParaRPr lang="en-US" sz="1000" b="1">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000">
                          <a:effectLst/>
                        </a:rPr>
                        <a:t> </a:t>
                      </a: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000" dirty="0">
                          <a:effectLst/>
                        </a:rPr>
                        <a:t> </a:t>
                      </a: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2600" b="0" i="0" u="none" strike="noStrike">
                          <a:solidFill>
                            <a:srgbClr val="000000"/>
                          </a:solidFill>
                          <a:effectLst/>
                          <a:latin typeface="Lato" panose="020F0502020204030203" pitchFamily="34" charset="0"/>
                        </a:rPr>
                        <a:t>✔</a:t>
                      </a:r>
                      <a:endParaRPr lang="en-US" sz="1000">
                        <a:effectLst/>
                      </a:endParaRPr>
                    </a:p>
                  </a:txBody>
                  <a:tcPr marL="13796" marR="13796" marT="9198" marB="9198" anchor="ctr">
                    <a:lnL w="6350" cap="flat" cmpd="sng" algn="ctr">
                      <a:solidFill>
                        <a:srgbClr val="FFFFFF"/>
                      </a:solidFill>
                      <a:prstDash val="solid"/>
                      <a:round/>
                      <a:headEnd type="none" w="med" len="med"/>
                      <a:tailEnd type="none" w="med" len="med"/>
                    </a:lnL>
                    <a:lnR w="2540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2600" b="0" i="0" u="none" strike="noStrike">
                          <a:solidFill>
                            <a:srgbClr val="000000"/>
                          </a:solidFill>
                          <a:effectLst/>
                          <a:latin typeface="Lato" panose="020F0502020204030203" pitchFamily="34" charset="0"/>
                        </a:rPr>
                        <a:t>✔</a:t>
                      </a:r>
                      <a:endParaRPr lang="en-US" sz="1000">
                        <a:effectLst/>
                      </a:endParaRPr>
                    </a:p>
                  </a:txBody>
                  <a:tcPr marL="13796" marR="13796" marT="9198" marB="9198" anchor="ctr">
                    <a:lnL w="2540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2600" b="0" i="0" u="none" strike="noStrike">
                          <a:solidFill>
                            <a:srgbClr val="000000"/>
                          </a:solidFill>
                          <a:effectLst/>
                          <a:latin typeface="Lato" panose="020F0502020204030203" pitchFamily="34" charset="0"/>
                        </a:rPr>
                        <a:t>✔</a:t>
                      </a:r>
                      <a:endParaRPr lang="en-US" sz="1000">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000">
                          <a:effectLst/>
                        </a:rPr>
                        <a:t> </a:t>
                      </a: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2600" b="0" i="0" u="none" strike="noStrike">
                          <a:solidFill>
                            <a:srgbClr val="000000"/>
                          </a:solidFill>
                          <a:effectLst/>
                          <a:latin typeface="Lato" panose="020F0502020204030203" pitchFamily="34" charset="0"/>
                        </a:rPr>
                        <a:t>✔</a:t>
                      </a:r>
                      <a:endParaRPr lang="en-US" sz="1000">
                        <a:effectLst/>
                      </a:endParaRP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000">
                          <a:effectLst/>
                        </a:rPr>
                        <a:t> </a:t>
                      </a: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000">
                          <a:effectLst/>
                        </a:rPr>
                        <a:t> </a:t>
                      </a:r>
                    </a:p>
                  </a:txBody>
                  <a:tcPr marL="13796" marR="13796" marT="9198" marB="9198"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extLst>
                  <a:ext uri="{0D108BD9-81ED-4DB2-BD59-A6C34878D82A}">
                    <a16:rowId xmlns:a16="http://schemas.microsoft.com/office/drawing/2014/main" val="2245067929"/>
                  </a:ext>
                </a:extLst>
              </a:tr>
              <a:tr h="551896">
                <a:tc gridSpan="10">
                  <a:txBody>
                    <a:bodyPr/>
                    <a:lstStyle/>
                    <a:p>
                      <a:pPr algn="r" rtl="0" fontAlgn="t">
                        <a:spcBef>
                          <a:spcPts val="0"/>
                        </a:spcBef>
                        <a:spcAft>
                          <a:spcPts val="0"/>
                        </a:spcAft>
                      </a:pPr>
                      <a:r>
                        <a:rPr lang="en-US" sz="700" b="1" i="1" u="none" strike="noStrike" dirty="0">
                          <a:solidFill>
                            <a:srgbClr val="000000"/>
                          </a:solidFill>
                          <a:effectLst/>
                          <a:latin typeface="Lato" panose="020F0502020204030203" pitchFamily="34" charset="0"/>
                        </a:rPr>
                        <a:t>***Both Choice and Public Demographics: Race/Ethnicity, Gender, Grade level, Disability Status,  Economic Disadvantaged Status, Food Service Eligibility</a:t>
                      </a:r>
                      <a:endParaRPr lang="en-US" sz="1000" dirty="0">
                        <a:effectLst/>
                      </a:endParaRPr>
                    </a:p>
                    <a:p>
                      <a:pPr algn="r" rtl="0" fontAlgn="t">
                        <a:spcBef>
                          <a:spcPts val="0"/>
                        </a:spcBef>
                        <a:spcAft>
                          <a:spcPts val="0"/>
                        </a:spcAft>
                      </a:pPr>
                      <a:r>
                        <a:rPr lang="en-US" sz="700" b="1" i="1" u="none" strike="noStrike" dirty="0">
                          <a:solidFill>
                            <a:srgbClr val="000000"/>
                          </a:solidFill>
                          <a:effectLst/>
                          <a:latin typeface="Lato" panose="020F0502020204030203" pitchFamily="34" charset="0"/>
                        </a:rPr>
                        <a:t>** Year-End Completion Data Includes: Previous Year’s Attendance, Completion, Credential Type and Transcripts</a:t>
                      </a:r>
                      <a:endParaRPr lang="en-US" sz="1000" dirty="0">
                        <a:effectLst/>
                      </a:endParaRPr>
                    </a:p>
                    <a:p>
                      <a:pPr algn="r" rtl="0" fontAlgn="t">
                        <a:spcBef>
                          <a:spcPts val="0"/>
                        </a:spcBef>
                        <a:spcAft>
                          <a:spcPts val="0"/>
                        </a:spcAft>
                      </a:pPr>
                      <a:r>
                        <a:rPr lang="en-US" sz="700" b="1" i="1" u="none" strike="noStrike" dirty="0">
                          <a:solidFill>
                            <a:srgbClr val="000000"/>
                          </a:solidFill>
                          <a:effectLst/>
                          <a:latin typeface="Lato" panose="020F0502020204030203" pitchFamily="34" charset="0"/>
                        </a:rPr>
                        <a:t>* Public Only Demographics: Migrant Status, ELL Status, Homeless, Parent in Military</a:t>
                      </a:r>
                      <a:endParaRPr lang="en-US" sz="1000" dirty="0">
                        <a:effectLst/>
                      </a:endParaRPr>
                    </a:p>
                  </a:txBody>
                  <a:tcPr marL="13796" marR="13796" marT="9198" marB="9198">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83716495"/>
                  </a:ext>
                </a:extLst>
              </a:tr>
            </a:tbl>
          </a:graphicData>
        </a:graphic>
      </p:graphicFrame>
      <p:sp>
        <p:nvSpPr>
          <p:cNvPr id="209" name="Google Shape;209;p29">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18</a:t>
            </a:fld>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a:ea typeface="Lato"/>
                <a:cs typeface="Lato"/>
                <a:sym typeface="Lato"/>
              </a:rPr>
              <a:t>Annual S</a:t>
            </a: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napshots: May</a:t>
            </a:r>
            <a:endParaRPr kumimoji="0" lang="en-US" sz="3600" b="1" i="0" u="none" strike="noStrike" kern="0" cap="none" spc="0" normalizeH="0" baseline="0" noProof="0" dirty="0">
              <a:ln>
                <a:noFill/>
              </a:ln>
              <a:solidFill>
                <a:schemeClr val="lt1"/>
              </a:solidFill>
              <a:effectLst/>
              <a:uLnTx/>
              <a:uFillTx/>
              <a:latin typeface="Lato"/>
              <a:ea typeface="Lato"/>
              <a:cs typeface="Lato"/>
              <a:sym typeface="Lato"/>
            </a:endParaRPr>
          </a:p>
        </p:txBody>
      </p:sp>
      <p:sp>
        <p:nvSpPr>
          <p:cNvPr id="218" name="Google Shape;218;p30"/>
          <p:cNvSpPr txBox="1"/>
          <p:nvPr/>
        </p:nvSpPr>
        <p:spPr>
          <a:xfrm>
            <a:off x="459300" y="965775"/>
            <a:ext cx="8242200" cy="66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b="1">
                <a:solidFill>
                  <a:schemeClr val="dk1"/>
                </a:solidFill>
                <a:latin typeface="Lato"/>
                <a:ea typeface="Lato"/>
                <a:cs typeface="Lato"/>
                <a:sym typeface="Lato"/>
              </a:rPr>
              <a:t>Spring: What Is Collected?</a:t>
            </a:r>
            <a:endParaRPr sz="2600" b="1">
              <a:solidFill>
                <a:schemeClr val="dk1"/>
              </a:solidFill>
              <a:latin typeface="Lato"/>
              <a:ea typeface="Lato"/>
              <a:cs typeface="Lato"/>
              <a:sym typeface="Lato"/>
            </a:endParaRPr>
          </a:p>
        </p:txBody>
      </p:sp>
      <p:graphicFrame>
        <p:nvGraphicFramePr>
          <p:cNvPr id="2" name="Table 1">
            <a:extLst>
              <a:ext uri="{FF2B5EF4-FFF2-40B4-BE49-F238E27FC236}">
                <a16:creationId xmlns:a16="http://schemas.microsoft.com/office/drawing/2014/main" id="{FE524E88-D2D2-B92E-3246-028DD26BF2A6}"/>
              </a:ext>
            </a:extLst>
          </p:cNvPr>
          <p:cNvGraphicFramePr>
            <a:graphicFrameLocks noGrp="1"/>
          </p:cNvGraphicFramePr>
          <p:nvPr>
            <p:extLst>
              <p:ext uri="{D42A27DB-BD31-4B8C-83A1-F6EECF244321}">
                <p14:modId xmlns:p14="http://schemas.microsoft.com/office/powerpoint/2010/main" val="3729687991"/>
              </p:ext>
            </p:extLst>
          </p:nvPr>
        </p:nvGraphicFramePr>
        <p:xfrm>
          <a:off x="814249" y="1626375"/>
          <a:ext cx="7515501" cy="2905473"/>
        </p:xfrm>
        <a:graphic>
          <a:graphicData uri="http://schemas.openxmlformats.org/drawingml/2006/table">
            <a:tbl>
              <a:tblPr firstRow="1" firstCol="1"/>
              <a:tblGrid>
                <a:gridCol w="1157531">
                  <a:extLst>
                    <a:ext uri="{9D8B030D-6E8A-4147-A177-3AD203B41FA5}">
                      <a16:colId xmlns:a16="http://schemas.microsoft.com/office/drawing/2014/main" val="2395551552"/>
                    </a:ext>
                  </a:extLst>
                </a:gridCol>
                <a:gridCol w="635797">
                  <a:extLst>
                    <a:ext uri="{9D8B030D-6E8A-4147-A177-3AD203B41FA5}">
                      <a16:colId xmlns:a16="http://schemas.microsoft.com/office/drawing/2014/main" val="1823366950"/>
                    </a:ext>
                  </a:extLst>
                </a:gridCol>
                <a:gridCol w="635797">
                  <a:extLst>
                    <a:ext uri="{9D8B030D-6E8A-4147-A177-3AD203B41FA5}">
                      <a16:colId xmlns:a16="http://schemas.microsoft.com/office/drawing/2014/main" val="3846000139"/>
                    </a:ext>
                  </a:extLst>
                </a:gridCol>
                <a:gridCol w="635797">
                  <a:extLst>
                    <a:ext uri="{9D8B030D-6E8A-4147-A177-3AD203B41FA5}">
                      <a16:colId xmlns:a16="http://schemas.microsoft.com/office/drawing/2014/main" val="3166701365"/>
                    </a:ext>
                  </a:extLst>
                </a:gridCol>
                <a:gridCol w="635797">
                  <a:extLst>
                    <a:ext uri="{9D8B030D-6E8A-4147-A177-3AD203B41FA5}">
                      <a16:colId xmlns:a16="http://schemas.microsoft.com/office/drawing/2014/main" val="1022493648"/>
                    </a:ext>
                  </a:extLst>
                </a:gridCol>
                <a:gridCol w="635797">
                  <a:extLst>
                    <a:ext uri="{9D8B030D-6E8A-4147-A177-3AD203B41FA5}">
                      <a16:colId xmlns:a16="http://schemas.microsoft.com/office/drawing/2014/main" val="3845601999"/>
                    </a:ext>
                  </a:extLst>
                </a:gridCol>
                <a:gridCol w="635797">
                  <a:extLst>
                    <a:ext uri="{9D8B030D-6E8A-4147-A177-3AD203B41FA5}">
                      <a16:colId xmlns:a16="http://schemas.microsoft.com/office/drawing/2014/main" val="1518126618"/>
                    </a:ext>
                  </a:extLst>
                </a:gridCol>
                <a:gridCol w="635797">
                  <a:extLst>
                    <a:ext uri="{9D8B030D-6E8A-4147-A177-3AD203B41FA5}">
                      <a16:colId xmlns:a16="http://schemas.microsoft.com/office/drawing/2014/main" val="4022426611"/>
                    </a:ext>
                  </a:extLst>
                </a:gridCol>
                <a:gridCol w="635797">
                  <a:extLst>
                    <a:ext uri="{9D8B030D-6E8A-4147-A177-3AD203B41FA5}">
                      <a16:colId xmlns:a16="http://schemas.microsoft.com/office/drawing/2014/main" val="2408543676"/>
                    </a:ext>
                  </a:extLst>
                </a:gridCol>
                <a:gridCol w="635797">
                  <a:extLst>
                    <a:ext uri="{9D8B030D-6E8A-4147-A177-3AD203B41FA5}">
                      <a16:colId xmlns:a16="http://schemas.microsoft.com/office/drawing/2014/main" val="333327562"/>
                    </a:ext>
                  </a:extLst>
                </a:gridCol>
                <a:gridCol w="635797">
                  <a:extLst>
                    <a:ext uri="{9D8B030D-6E8A-4147-A177-3AD203B41FA5}">
                      <a16:colId xmlns:a16="http://schemas.microsoft.com/office/drawing/2014/main" val="357619171"/>
                    </a:ext>
                  </a:extLst>
                </a:gridCol>
              </a:tblGrid>
              <a:tr h="1125371">
                <a:tc>
                  <a:txBody>
                    <a:bodyPr/>
                    <a:lstStyle/>
                    <a:p>
                      <a:pPr algn="ctr" rtl="0" fontAlgn="ctr">
                        <a:spcBef>
                          <a:spcPts val="0"/>
                        </a:spcBef>
                        <a:spcAft>
                          <a:spcPts val="0"/>
                        </a:spcAft>
                      </a:pPr>
                      <a:r>
                        <a:rPr lang="en-US" sz="1100" b="0" i="1" u="none" strike="noStrike" dirty="0">
                          <a:solidFill>
                            <a:srgbClr val="FFFFFF"/>
                          </a:solidFill>
                          <a:effectLst/>
                          <a:latin typeface="Lato" panose="020F0502020204030203" pitchFamily="34" charset="0"/>
                        </a:rPr>
                        <a:t>All Data Collected is from Current School Year</a:t>
                      </a:r>
                    </a:p>
                    <a:p>
                      <a:pPr algn="ctr" rtl="0" fontAlgn="ctr">
                        <a:spcBef>
                          <a:spcPts val="0"/>
                        </a:spcBef>
                        <a:spcAft>
                          <a:spcPts val="0"/>
                        </a:spcAft>
                      </a:pPr>
                      <a:endParaRPr lang="en-US" sz="1100" b="0" i="1" u="none" strike="noStrike" dirty="0">
                        <a:solidFill>
                          <a:srgbClr val="FFFFFF"/>
                        </a:solidFill>
                        <a:effectLst/>
                        <a:latin typeface="Lato" panose="020F0502020204030203" pitchFamily="34" charset="0"/>
                      </a:endParaRPr>
                    </a:p>
                    <a:p>
                      <a:pPr algn="ctr" rtl="0" fontAlgn="ctr">
                        <a:spcBef>
                          <a:spcPts val="0"/>
                        </a:spcBef>
                        <a:spcAft>
                          <a:spcPts val="0"/>
                        </a:spcAft>
                      </a:pPr>
                      <a:r>
                        <a:rPr lang="en-US" sz="1100" b="1" i="0" u="none" strike="noStrike" dirty="0">
                          <a:solidFill>
                            <a:srgbClr val="FFFFFF"/>
                          </a:solidFill>
                          <a:effectLst/>
                          <a:latin typeface="Lato" panose="020F0502020204030203" pitchFamily="34" charset="0"/>
                        </a:rPr>
                        <a:t>School</a:t>
                      </a:r>
                      <a:endParaRPr lang="en-US" sz="1100" b="1" dirty="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Disability Status</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Gender</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Grade Level</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dirty="0">
                          <a:solidFill>
                            <a:srgbClr val="FFFFFF"/>
                          </a:solidFill>
                          <a:effectLst/>
                          <a:latin typeface="Lato" panose="020F0502020204030203" pitchFamily="34" charset="0"/>
                        </a:rPr>
                        <a:t>Economic </a:t>
                      </a:r>
                      <a:r>
                        <a:rPr lang="en-US" sz="900" b="1" i="0" u="none" strike="noStrike" dirty="0" err="1">
                          <a:solidFill>
                            <a:srgbClr val="FFFFFF"/>
                          </a:solidFill>
                          <a:effectLst/>
                          <a:latin typeface="Lato" panose="020F0502020204030203" pitchFamily="34" charset="0"/>
                        </a:rPr>
                        <a:t>Disadv</a:t>
                      </a:r>
                      <a:endParaRPr lang="en-US" sz="1100" b="1" dirty="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ELL</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Food Service Eligibility</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Homeless</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Migrant Status</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Parent in Military</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tc>
                  <a:txBody>
                    <a:bodyPr/>
                    <a:lstStyle/>
                    <a:p>
                      <a:pPr algn="ctr" rtl="0" fontAlgn="ctr">
                        <a:spcBef>
                          <a:spcPts val="0"/>
                        </a:spcBef>
                        <a:spcAft>
                          <a:spcPts val="0"/>
                        </a:spcAft>
                      </a:pPr>
                      <a:r>
                        <a:rPr lang="en-US" sz="900" b="1" i="0" u="none" strike="noStrike">
                          <a:solidFill>
                            <a:srgbClr val="FFFFFF"/>
                          </a:solidFill>
                          <a:effectLst/>
                          <a:latin typeface="Lato" panose="020F0502020204030203" pitchFamily="34" charset="0"/>
                        </a:rPr>
                        <a:t>Race / Ethnicity</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2D2D86"/>
                    </a:solidFill>
                  </a:tcPr>
                </a:tc>
                <a:extLst>
                  <a:ext uri="{0D108BD9-81ED-4DB2-BD59-A6C34878D82A}">
                    <a16:rowId xmlns:a16="http://schemas.microsoft.com/office/drawing/2014/main" val="1455961394"/>
                  </a:ext>
                </a:extLst>
              </a:tr>
              <a:tr h="890051">
                <a:tc>
                  <a:txBody>
                    <a:bodyPr/>
                    <a:lstStyle/>
                    <a:p>
                      <a:pPr algn="ctr" rtl="0" fontAlgn="ctr">
                        <a:spcBef>
                          <a:spcPts val="0"/>
                        </a:spcBef>
                        <a:spcAft>
                          <a:spcPts val="0"/>
                        </a:spcAft>
                      </a:pPr>
                      <a:r>
                        <a:rPr lang="en-US" sz="1100" b="0" i="0" u="none" strike="noStrike">
                          <a:solidFill>
                            <a:srgbClr val="000000"/>
                          </a:solidFill>
                          <a:effectLst/>
                          <a:latin typeface="Lato" panose="020F0502020204030203" pitchFamily="34" charset="0"/>
                        </a:rPr>
                        <a:t> </a:t>
                      </a:r>
                      <a:r>
                        <a:rPr lang="en-US" sz="1100" b="1" i="0" u="none" strike="noStrike">
                          <a:solidFill>
                            <a:schemeClr val="bg1"/>
                          </a:solidFill>
                          <a:effectLst/>
                          <a:latin typeface="Lato" panose="020F0502020204030203" pitchFamily="34" charset="0"/>
                        </a:rPr>
                        <a:t>Public</a:t>
                      </a:r>
                      <a:endParaRPr lang="en-US" sz="1100" b="1">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tc>
                  <a:txBody>
                    <a:bodyPr/>
                    <a:lstStyle/>
                    <a:p>
                      <a:pPr algn="ctr" rtl="0" fontAlgn="ctr">
                        <a:spcBef>
                          <a:spcPts val="0"/>
                        </a:spcBef>
                        <a:spcAft>
                          <a:spcPts val="0"/>
                        </a:spcAft>
                      </a:pPr>
                      <a:r>
                        <a:rPr lang="en-US" sz="3000" b="0" i="0" u="none" strike="noStrike">
                          <a:solidFill>
                            <a:schemeClr val="bg1"/>
                          </a:solidFill>
                          <a:effectLst/>
                          <a:latin typeface="Lato" panose="020F0502020204030203" pitchFamily="34" charset="0"/>
                        </a:rPr>
                        <a:t>✔</a:t>
                      </a:r>
                      <a:endParaRPr lang="en-US" sz="1100">
                        <a:solidFill>
                          <a:schemeClr val="bg1"/>
                        </a:solidFill>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674EA7"/>
                    </a:solidFill>
                  </a:tcPr>
                </a:tc>
                <a:extLst>
                  <a:ext uri="{0D108BD9-81ED-4DB2-BD59-A6C34878D82A}">
                    <a16:rowId xmlns:a16="http://schemas.microsoft.com/office/drawing/2014/main" val="3075652782"/>
                  </a:ext>
                </a:extLst>
              </a:tr>
              <a:tr h="890051">
                <a:tc>
                  <a:txBody>
                    <a:bodyPr/>
                    <a:lstStyle/>
                    <a:p>
                      <a:pPr algn="ctr" rtl="0" fontAlgn="ctr">
                        <a:spcBef>
                          <a:spcPts val="0"/>
                        </a:spcBef>
                        <a:spcAft>
                          <a:spcPts val="0"/>
                        </a:spcAft>
                      </a:pPr>
                      <a:r>
                        <a:rPr lang="en-US" sz="1100" b="0" i="0" u="none" strike="noStrike">
                          <a:solidFill>
                            <a:srgbClr val="000000"/>
                          </a:solidFill>
                          <a:effectLst/>
                          <a:latin typeface="Lato" panose="020F0502020204030203" pitchFamily="34" charset="0"/>
                        </a:rPr>
                        <a:t> </a:t>
                      </a:r>
                      <a:r>
                        <a:rPr lang="en-US" sz="1100" b="1" i="0" u="none" strike="noStrike">
                          <a:solidFill>
                            <a:srgbClr val="000000"/>
                          </a:solidFill>
                          <a:effectLst/>
                          <a:latin typeface="Lato" panose="020F0502020204030203" pitchFamily="34" charset="0"/>
                        </a:rPr>
                        <a:t>Choice</a:t>
                      </a:r>
                      <a:endParaRPr lang="en-US" sz="1100" b="1">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3000" b="0" i="0" u="none" strike="noStrike">
                          <a:solidFill>
                            <a:srgbClr val="000000"/>
                          </a:solidFill>
                          <a:effectLst/>
                          <a:latin typeface="Lato" panose="020F0502020204030203" pitchFamily="34" charset="0"/>
                        </a:rPr>
                        <a:t>✔</a:t>
                      </a:r>
                      <a:endParaRPr lang="en-US" sz="110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3000" b="0" i="0" u="none" strike="noStrike">
                          <a:solidFill>
                            <a:srgbClr val="000000"/>
                          </a:solidFill>
                          <a:effectLst/>
                          <a:latin typeface="Lato" panose="020F0502020204030203" pitchFamily="34" charset="0"/>
                        </a:rPr>
                        <a:t>✔</a:t>
                      </a:r>
                      <a:endParaRPr lang="en-US" sz="110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3000" b="0" i="0" u="none" strike="noStrike">
                          <a:solidFill>
                            <a:srgbClr val="000000"/>
                          </a:solidFill>
                          <a:effectLst/>
                          <a:latin typeface="Lato" panose="020F0502020204030203" pitchFamily="34" charset="0"/>
                        </a:rPr>
                        <a:t>✔</a:t>
                      </a:r>
                      <a:endParaRPr lang="en-US" sz="110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3000" b="0" i="0" u="none" strike="noStrike">
                          <a:solidFill>
                            <a:srgbClr val="000000"/>
                          </a:solidFill>
                          <a:effectLst/>
                          <a:latin typeface="Lato" panose="020F0502020204030203" pitchFamily="34" charset="0"/>
                        </a:rPr>
                        <a:t>✔</a:t>
                      </a:r>
                      <a:endParaRPr lang="en-US" sz="110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100">
                          <a:effectLst/>
                        </a:rPr>
                        <a:t> </a:t>
                      </a: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3000" b="0" i="0" u="none" strike="noStrike">
                          <a:solidFill>
                            <a:srgbClr val="000000"/>
                          </a:solidFill>
                          <a:effectLst/>
                          <a:latin typeface="Lato" panose="020F0502020204030203" pitchFamily="34" charset="0"/>
                        </a:rPr>
                        <a:t>✔</a:t>
                      </a:r>
                      <a:endParaRPr lang="en-US" sz="110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100">
                          <a:effectLst/>
                        </a:rPr>
                        <a:t> </a:t>
                      </a: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100">
                          <a:effectLst/>
                        </a:rPr>
                        <a:t> </a:t>
                      </a: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fontAlgn="ctr"/>
                      <a:r>
                        <a:rPr lang="en-US" sz="1100">
                          <a:effectLst/>
                        </a:rPr>
                        <a:t> </a:t>
                      </a: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tc>
                  <a:txBody>
                    <a:bodyPr/>
                    <a:lstStyle/>
                    <a:p>
                      <a:pPr algn="ctr" rtl="0" fontAlgn="ctr">
                        <a:spcBef>
                          <a:spcPts val="0"/>
                        </a:spcBef>
                        <a:spcAft>
                          <a:spcPts val="0"/>
                        </a:spcAft>
                      </a:pPr>
                      <a:r>
                        <a:rPr lang="en-US" sz="3000" b="0" i="0" u="none" strike="noStrike" dirty="0">
                          <a:solidFill>
                            <a:srgbClr val="000000"/>
                          </a:solidFill>
                          <a:effectLst/>
                          <a:latin typeface="Lato" panose="020F0502020204030203" pitchFamily="34" charset="0"/>
                        </a:rPr>
                        <a:t>✔</a:t>
                      </a:r>
                      <a:endParaRPr lang="en-US" sz="1100" dirty="0">
                        <a:effectLst/>
                      </a:endParaRPr>
                    </a:p>
                  </a:txBody>
                  <a:tcPr marL="15632" marR="15632" marT="10421" marB="10421"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9D2E9"/>
                    </a:solidFill>
                  </a:tcPr>
                </a:tc>
                <a:extLst>
                  <a:ext uri="{0D108BD9-81ED-4DB2-BD59-A6C34878D82A}">
                    <a16:rowId xmlns:a16="http://schemas.microsoft.com/office/drawing/2014/main" val="1434316751"/>
                  </a:ext>
                </a:extLst>
              </a:tr>
            </a:tbl>
          </a:graphicData>
        </a:graphic>
      </p:graphicFrame>
      <p:sp>
        <p:nvSpPr>
          <p:cNvPr id="217" name="Google Shape;217;p30">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19</a:t>
            </a:fld>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3"/>
          <p:cNvSpPr txBox="1">
            <a:spLocks noGrp="1"/>
          </p:cNvSpPr>
          <p:nvPr>
            <p:ph type="title" idx="4294967295"/>
          </p:nvPr>
        </p:nvSpPr>
        <p:spPr>
          <a:xfrm>
            <a:off x="1286370" y="219887"/>
            <a:ext cx="6390600" cy="572700"/>
          </a:xfrm>
          <a:prstGeom prst="rect">
            <a:avLst/>
          </a:prstGeom>
          <a:noFill/>
          <a:ln>
            <a:noFill/>
          </a:ln>
        </p:spPr>
        <p:txBody>
          <a:bodyPr spcFirstLastPara="1" wrap="square" lIns="68550" tIns="68550" rIns="68550" bIns="68550" anchor="t" anchorCtr="0">
            <a:noAutofit/>
          </a:bodyPr>
          <a:lstStyle/>
          <a:p>
            <a:pPr marL="0" lvl="0" indent="0" algn="ctr" rtl="0">
              <a:lnSpc>
                <a:spcPct val="90000"/>
              </a:lnSpc>
              <a:spcBef>
                <a:spcPts val="0"/>
              </a:spcBef>
              <a:spcAft>
                <a:spcPts val="0"/>
              </a:spcAft>
              <a:buClr>
                <a:schemeClr val="lt1"/>
              </a:buClr>
              <a:buSzPts val="3600"/>
              <a:buFont typeface="Lato Black"/>
              <a:buNone/>
            </a:pPr>
            <a:r>
              <a:rPr lang="en-US" dirty="0"/>
              <a:t>The WISExplore Team</a:t>
            </a:r>
            <a:endParaRPr dirty="0"/>
          </a:p>
        </p:txBody>
      </p:sp>
      <p:pic>
        <p:nvPicPr>
          <p:cNvPr id="80" name="Google Shape;80;p13" descr="Photo of WISExplore team. From left to right: Mary Ann Hudziak - CESA 6, Lisa Arneson - CESA 3, Judy Sargent - CESA 7, Jim Lee, - CESA 12 and Lauren Zellmer - DPI ."/>
          <p:cNvPicPr preferRelativeResize="0"/>
          <p:nvPr/>
        </p:nvPicPr>
        <p:blipFill>
          <a:blip r:embed="rId4">
            <a:alphaModFix/>
          </a:blip>
          <a:stretch>
            <a:fillRect/>
          </a:stretch>
        </p:blipFill>
        <p:spPr>
          <a:xfrm>
            <a:off x="353996" y="925744"/>
            <a:ext cx="8255347" cy="2276788"/>
          </a:xfrm>
          <a:prstGeom prst="rect">
            <a:avLst/>
          </a:prstGeom>
          <a:noFill/>
          <a:ln>
            <a:noFill/>
          </a:ln>
        </p:spPr>
      </p:pic>
      <p:sp>
        <p:nvSpPr>
          <p:cNvPr id="79" name="Google Shape;79;p13"/>
          <p:cNvSpPr txBox="1"/>
          <p:nvPr/>
        </p:nvSpPr>
        <p:spPr>
          <a:xfrm>
            <a:off x="413375" y="3443000"/>
            <a:ext cx="6629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3000"/>
              </a:spcAft>
              <a:buNone/>
            </a:pPr>
            <a:r>
              <a:rPr lang="en-US" sz="1800" b="1">
                <a:solidFill>
                  <a:schemeClr val="dk1"/>
                </a:solidFill>
                <a:latin typeface="Lato"/>
                <a:ea typeface="Lato"/>
                <a:cs typeface="Lato"/>
                <a:sym typeface="Lato"/>
              </a:rPr>
              <a:t>For more information contact your local </a:t>
            </a:r>
            <a:r>
              <a:rPr lang="en-US" sz="1800" b="1" u="sng">
                <a:solidFill>
                  <a:srgbClr val="262087"/>
                </a:solidFill>
                <a:latin typeface="Lato"/>
                <a:ea typeface="Lato"/>
                <a:cs typeface="Lato"/>
                <a:sym typeface="Lato"/>
                <a:hlinkClick r:id="rId5">
                  <a:extLst>
                    <a:ext uri="{A12FA001-AC4F-418D-AE19-62706E023703}">
                      <ahyp:hlinkClr xmlns:ahyp="http://schemas.microsoft.com/office/drawing/2018/hyperlinkcolor" val="tx"/>
                    </a:ext>
                  </a:extLst>
                </a:hlinkClick>
              </a:rPr>
              <a:t>CESA Data Specialist</a:t>
            </a:r>
            <a:r>
              <a:rPr lang="en-US" sz="1800" b="1">
                <a:solidFill>
                  <a:schemeClr val="dk1"/>
                </a:solidFill>
                <a:latin typeface="Lato"/>
                <a:ea typeface="Lato"/>
                <a:cs typeface="Lato"/>
                <a:sym typeface="Lato"/>
              </a:rPr>
              <a:t>.</a:t>
            </a:r>
            <a:endParaRPr sz="1800"/>
          </a:p>
        </p:txBody>
      </p:sp>
      <p:pic>
        <p:nvPicPr>
          <p:cNvPr id="78" name="Google Shape;78;p13">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6868750" y="3226324"/>
            <a:ext cx="1638675" cy="1751975"/>
          </a:xfrm>
          <a:prstGeom prst="rect">
            <a:avLst/>
          </a:prstGeom>
          <a:noFill/>
          <a:ln>
            <a:noFill/>
          </a:ln>
        </p:spPr>
      </p:pic>
      <p:sp>
        <p:nvSpPr>
          <p:cNvPr id="76" name="Google Shape;76;p13">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solidFill>
                  <a:schemeClr val="lt1"/>
                </a:solidFill>
                <a:latin typeface="Lato Black"/>
                <a:ea typeface="Lato Black"/>
                <a:cs typeface="Lato Black"/>
                <a:sym typeface="Lato Black"/>
              </a:rPr>
              <a:t>2</a:t>
            </a:fld>
            <a:endParaRPr>
              <a:solidFill>
                <a:schemeClr val="lt1"/>
              </a:solidFill>
              <a:latin typeface="Lato Black"/>
              <a:ea typeface="Lato Black"/>
              <a:cs typeface="Lato Black"/>
              <a:sym typeface="Lato Black"/>
            </a:endParaRPr>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Turn and Talk</a:t>
            </a:r>
          </a:p>
        </p:txBody>
      </p:sp>
      <p:sp>
        <p:nvSpPr>
          <p:cNvPr id="226" name="Google Shape;226;p31"/>
          <p:cNvSpPr txBox="1"/>
          <p:nvPr/>
        </p:nvSpPr>
        <p:spPr>
          <a:xfrm>
            <a:off x="666875" y="1458250"/>
            <a:ext cx="4613100" cy="270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b="1" dirty="0">
                <a:solidFill>
                  <a:schemeClr val="dk1"/>
                </a:solidFill>
                <a:latin typeface="Lato"/>
                <a:ea typeface="Lato"/>
                <a:cs typeface="Lato"/>
                <a:sym typeface="Lato"/>
              </a:rPr>
              <a:t>What are some ways staff in your district prepare for DPI snapshots?</a:t>
            </a:r>
            <a:endParaRPr sz="3000" b="1" dirty="0">
              <a:solidFill>
                <a:schemeClr val="dk1"/>
              </a:solidFill>
              <a:latin typeface="Lato"/>
              <a:ea typeface="Lato"/>
              <a:cs typeface="Lato"/>
              <a:sym typeface="Lato"/>
            </a:endParaRPr>
          </a:p>
        </p:txBody>
      </p:sp>
      <p:pic>
        <p:nvPicPr>
          <p:cNvPr id="227" name="Google Shape;227;p3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599150" y="1305850"/>
            <a:ext cx="2935251" cy="2935251"/>
          </a:xfrm>
          <a:prstGeom prst="rect">
            <a:avLst/>
          </a:prstGeom>
          <a:noFill/>
          <a:ln w="19050" cap="flat" cmpd="sng">
            <a:solidFill>
              <a:schemeClr val="dk2"/>
            </a:solidFill>
            <a:prstDash val="solid"/>
            <a:round/>
            <a:headEnd type="none" w="sm" len="sm"/>
            <a:tailEnd type="none" w="sm" len="sm"/>
          </a:ln>
        </p:spPr>
      </p:pic>
      <p:sp>
        <p:nvSpPr>
          <p:cNvPr id="225" name="Google Shape;225;p31">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20</a:t>
            </a:fld>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15000"/>
              </a:lnSpc>
              <a:spcBef>
                <a:spcPts val="0"/>
              </a:spcBef>
              <a:spcAft>
                <a:spcPts val="1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Strategies for Success </a:t>
            </a:r>
          </a:p>
        </p:txBody>
      </p:sp>
      <p:sp>
        <p:nvSpPr>
          <p:cNvPr id="233" name="Google Shape;233;p32"/>
          <p:cNvSpPr txBox="1">
            <a:spLocks noGrp="1"/>
          </p:cNvSpPr>
          <p:nvPr>
            <p:ph type="body" idx="4294967295"/>
          </p:nvPr>
        </p:nvSpPr>
        <p:spPr>
          <a:xfrm>
            <a:off x="141400" y="1074000"/>
            <a:ext cx="8628900" cy="4011000"/>
          </a:xfrm>
          <a:prstGeom prst="rect">
            <a:avLst/>
          </a:prstGeom>
        </p:spPr>
        <p:txBody>
          <a:bodyPr spcFirstLastPara="1" wrap="square" lIns="91425" tIns="45700" rIns="91425" bIns="45700" anchor="t" anchorCtr="0">
            <a:normAutofit/>
          </a:bodyPr>
          <a:lstStyle/>
          <a:p>
            <a:pPr marL="457200" lvl="0" indent="-374650" algn="l" rtl="0">
              <a:lnSpc>
                <a:spcPct val="115000"/>
              </a:lnSpc>
              <a:spcBef>
                <a:spcPts val="0"/>
              </a:spcBef>
              <a:spcAft>
                <a:spcPts val="0"/>
              </a:spcAft>
              <a:buSzPts val="2300"/>
              <a:buChar char="●"/>
            </a:pPr>
            <a:r>
              <a:rPr lang="en-US" sz="2300"/>
              <a:t>Compare prior year with current year data </a:t>
            </a:r>
            <a:endParaRPr sz="2300"/>
          </a:p>
          <a:p>
            <a:pPr marL="457200" lvl="0" indent="-374650" algn="l" rtl="0">
              <a:lnSpc>
                <a:spcPct val="115000"/>
              </a:lnSpc>
              <a:spcBef>
                <a:spcPts val="1000"/>
              </a:spcBef>
              <a:spcAft>
                <a:spcPts val="0"/>
              </a:spcAft>
              <a:buSzPts val="2300"/>
              <a:buChar char="●"/>
            </a:pPr>
            <a:r>
              <a:rPr lang="en-US" sz="2300"/>
              <a:t>Examine and review all data points that will be captured (that’s why a team is helpful).</a:t>
            </a:r>
            <a:endParaRPr sz="2300"/>
          </a:p>
          <a:p>
            <a:pPr marL="457200" lvl="0" indent="-374650" algn="l" rtl="0">
              <a:lnSpc>
                <a:spcPct val="115000"/>
              </a:lnSpc>
              <a:spcBef>
                <a:spcPts val="1000"/>
              </a:spcBef>
              <a:spcAft>
                <a:spcPts val="0"/>
              </a:spcAft>
              <a:buSzPts val="2300"/>
              <a:buChar char="●"/>
            </a:pPr>
            <a:r>
              <a:rPr lang="en-US" sz="2300"/>
              <a:t>Examine the current view periodically, to ensure accurate numbers. How would you know they are accurate?</a:t>
            </a:r>
            <a:endParaRPr sz="2300"/>
          </a:p>
          <a:p>
            <a:pPr marL="457200" lvl="0" indent="-374650" algn="l" rtl="0">
              <a:lnSpc>
                <a:spcPct val="115000"/>
              </a:lnSpc>
              <a:spcBef>
                <a:spcPts val="1000"/>
              </a:spcBef>
              <a:spcAft>
                <a:spcPts val="1000"/>
              </a:spcAft>
              <a:buSzPts val="2300"/>
              <a:buChar char="●"/>
            </a:pPr>
            <a:r>
              <a:rPr lang="en-US" sz="2300"/>
              <a:t>Examine data behind accountability reports to understand a score or identification</a:t>
            </a:r>
            <a:endParaRPr sz="2300"/>
          </a:p>
        </p:txBody>
      </p:sp>
      <p:sp>
        <p:nvSpPr>
          <p:cNvPr id="234" name="Google Shape;234;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21</a:t>
            </a:fld>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Resource to Guide the Work</a:t>
            </a:r>
          </a:p>
        </p:txBody>
      </p:sp>
      <p:sp>
        <p:nvSpPr>
          <p:cNvPr id="242" name="Google Shape;242;p33"/>
          <p:cNvSpPr txBox="1"/>
          <p:nvPr/>
        </p:nvSpPr>
        <p:spPr>
          <a:xfrm>
            <a:off x="518475" y="1435650"/>
            <a:ext cx="4680600" cy="27135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b="1">
                <a:solidFill>
                  <a:schemeClr val="dk1"/>
                </a:solidFill>
                <a:latin typeface="Lato"/>
                <a:ea typeface="Lato"/>
                <a:cs typeface="Lato"/>
                <a:sym typeface="Lato"/>
              </a:rPr>
              <a:t>Using data snapshot tools within WISEdash for Districts to help  study data for accuracy.</a:t>
            </a:r>
            <a:endParaRPr sz="2400" b="1">
              <a:solidFill>
                <a:schemeClr val="dk1"/>
              </a:solidFill>
              <a:latin typeface="Lato"/>
              <a:ea typeface="Lato"/>
              <a:cs typeface="Lato"/>
              <a:sym typeface="Lato"/>
            </a:endParaRPr>
          </a:p>
          <a:p>
            <a:pPr marL="0" lvl="0" indent="0" algn="l" rtl="0">
              <a:lnSpc>
                <a:spcPct val="115000"/>
              </a:lnSpc>
              <a:spcBef>
                <a:spcPts val="3000"/>
              </a:spcBef>
              <a:spcAft>
                <a:spcPts val="0"/>
              </a:spcAft>
              <a:buClr>
                <a:schemeClr val="dk1"/>
              </a:buClr>
              <a:buSzPts val="1100"/>
              <a:buFont typeface="Arial"/>
              <a:buNone/>
            </a:pPr>
            <a:r>
              <a:rPr lang="en-US" sz="2100" b="1" u="sng">
                <a:solidFill>
                  <a:schemeClr val="hlink"/>
                </a:solidFill>
                <a:latin typeface="Lato"/>
                <a:ea typeface="Lato"/>
                <a:cs typeface="Lato"/>
                <a:sym typeface="Lato"/>
                <a:hlinkClick r:id="rId4"/>
              </a:rPr>
              <a:t>Snapshot Investigation Guide 8.5x11</a:t>
            </a:r>
            <a:r>
              <a:rPr lang="en-US" sz="1500" b="1" u="sng">
                <a:solidFill>
                  <a:schemeClr val="hlink"/>
                </a:solidFill>
                <a:latin typeface="Lato"/>
                <a:ea typeface="Lato"/>
                <a:cs typeface="Lato"/>
                <a:sym typeface="Lato"/>
                <a:hlinkClick r:id="rId4"/>
              </a:rPr>
              <a:t> </a:t>
            </a:r>
            <a:endParaRPr sz="1500" b="1">
              <a:solidFill>
                <a:srgbClr val="2D2D86"/>
              </a:solidFill>
              <a:latin typeface="Lato"/>
              <a:ea typeface="Lato"/>
              <a:cs typeface="Lato"/>
              <a:sym typeface="Lato"/>
            </a:endParaRPr>
          </a:p>
          <a:p>
            <a:pPr marL="0" lvl="0" indent="0" algn="l" rtl="0">
              <a:spcBef>
                <a:spcPts val="1000"/>
              </a:spcBef>
              <a:spcAft>
                <a:spcPts val="3000"/>
              </a:spcAft>
              <a:buNone/>
            </a:pPr>
            <a:endParaRPr sz="2400" b="1">
              <a:solidFill>
                <a:schemeClr val="dk1"/>
              </a:solidFill>
              <a:latin typeface="Lato"/>
              <a:ea typeface="Lato"/>
              <a:cs typeface="Lato"/>
              <a:sym typeface="Lato"/>
            </a:endParaRPr>
          </a:p>
        </p:txBody>
      </p:sp>
      <p:pic>
        <p:nvPicPr>
          <p:cNvPr id="243" name="Google Shape;243;p33">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642038" y="1015300"/>
            <a:ext cx="3020469" cy="3917101"/>
          </a:xfrm>
          <a:prstGeom prst="rect">
            <a:avLst/>
          </a:prstGeom>
          <a:noFill/>
          <a:ln w="9525" cap="flat" cmpd="sng">
            <a:solidFill>
              <a:srgbClr val="B7B7B7"/>
            </a:solidFill>
            <a:prstDash val="solid"/>
            <a:round/>
            <a:headEnd type="none" w="sm" len="sm"/>
            <a:tailEnd type="none" w="sm" len="sm"/>
          </a:ln>
        </p:spPr>
      </p:pic>
      <p:sp>
        <p:nvSpPr>
          <p:cNvPr id="240" name="Google Shape;240;p33">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22</a:t>
            </a:fld>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Snapshot Dashboards</a:t>
            </a:r>
          </a:p>
        </p:txBody>
      </p:sp>
      <p:sp>
        <p:nvSpPr>
          <p:cNvPr id="249" name="Google Shape;249;p34"/>
          <p:cNvSpPr txBox="1">
            <a:spLocks noGrp="1"/>
          </p:cNvSpPr>
          <p:nvPr>
            <p:ph type="body" idx="4294967295"/>
          </p:nvPr>
        </p:nvSpPr>
        <p:spPr>
          <a:xfrm>
            <a:off x="136025" y="1236000"/>
            <a:ext cx="3929400" cy="3539400"/>
          </a:xfrm>
          <a:prstGeom prst="rect">
            <a:avLst/>
          </a:prstGeom>
        </p:spPr>
        <p:txBody>
          <a:bodyPr spcFirstLastPara="1" wrap="square" lIns="91425" tIns="45700" rIns="91425" bIns="45700" anchor="t" anchorCtr="0">
            <a:normAutofit/>
          </a:bodyPr>
          <a:lstStyle/>
          <a:p>
            <a:pPr marL="457200" lvl="0" indent="-374650" algn="l" rtl="0">
              <a:lnSpc>
                <a:spcPct val="115000"/>
              </a:lnSpc>
              <a:spcBef>
                <a:spcPts val="0"/>
              </a:spcBef>
              <a:spcAft>
                <a:spcPts val="0"/>
              </a:spcAft>
              <a:buSzPts val="2300"/>
              <a:buChar char="●"/>
            </a:pPr>
            <a:r>
              <a:rPr lang="en-US" sz="2300"/>
              <a:t>Snapshot dashboards for a variety of data types</a:t>
            </a:r>
            <a:endParaRPr sz="2300"/>
          </a:p>
          <a:p>
            <a:pPr marL="457200" lvl="0" indent="-374650" algn="l" rtl="0">
              <a:lnSpc>
                <a:spcPct val="115000"/>
              </a:lnSpc>
              <a:spcBef>
                <a:spcPts val="1000"/>
              </a:spcBef>
              <a:spcAft>
                <a:spcPts val="0"/>
              </a:spcAft>
              <a:buSzPts val="2300"/>
              <a:buChar char="●"/>
            </a:pPr>
            <a:r>
              <a:rPr lang="en-US" sz="2300"/>
              <a:t>Multiple purposes</a:t>
            </a:r>
            <a:endParaRPr sz="2300"/>
          </a:p>
          <a:p>
            <a:pPr marL="457200" lvl="0" indent="-374650" algn="l" rtl="0">
              <a:lnSpc>
                <a:spcPct val="115000"/>
              </a:lnSpc>
              <a:spcBef>
                <a:spcPts val="1000"/>
              </a:spcBef>
              <a:spcAft>
                <a:spcPts val="1000"/>
              </a:spcAft>
              <a:buSzPts val="2300"/>
              <a:buChar char="●"/>
            </a:pPr>
            <a:r>
              <a:rPr lang="en-US" sz="2300"/>
              <a:t>Provide Current and Snapshot Views</a:t>
            </a:r>
            <a:endParaRPr sz="2300"/>
          </a:p>
        </p:txBody>
      </p:sp>
      <p:pic>
        <p:nvPicPr>
          <p:cNvPr id="251" name="Google Shape;251;p34" descr="Image of current view and snapshot view icons "/>
          <p:cNvPicPr preferRelativeResize="0"/>
          <p:nvPr/>
        </p:nvPicPr>
        <p:blipFill>
          <a:blip r:embed="rId4">
            <a:alphaModFix/>
          </a:blip>
          <a:stretch>
            <a:fillRect/>
          </a:stretch>
        </p:blipFill>
        <p:spPr>
          <a:xfrm>
            <a:off x="304600" y="3879400"/>
            <a:ext cx="3777950" cy="673550"/>
          </a:xfrm>
          <a:prstGeom prst="rect">
            <a:avLst/>
          </a:prstGeom>
          <a:noFill/>
          <a:ln w="19050" cap="flat" cmpd="sng">
            <a:solidFill>
              <a:schemeClr val="dk2"/>
            </a:solidFill>
            <a:prstDash val="solid"/>
            <a:round/>
            <a:headEnd type="none" w="sm" len="sm"/>
            <a:tailEnd type="none" w="sm" len="sm"/>
          </a:ln>
        </p:spPr>
      </p:pic>
      <p:pic>
        <p:nvPicPr>
          <p:cNvPr id="252" name="Google Shape;252;p34" descr="Image of where to locate Snapshots within WISEdash. "/>
          <p:cNvPicPr preferRelativeResize="0"/>
          <p:nvPr/>
        </p:nvPicPr>
        <p:blipFill>
          <a:blip r:embed="rId5">
            <a:alphaModFix/>
          </a:blip>
          <a:stretch>
            <a:fillRect/>
          </a:stretch>
        </p:blipFill>
        <p:spPr>
          <a:xfrm>
            <a:off x="4224196" y="1007400"/>
            <a:ext cx="4699654" cy="3634863"/>
          </a:xfrm>
          <a:prstGeom prst="rect">
            <a:avLst/>
          </a:prstGeom>
          <a:noFill/>
          <a:ln w="19050" cap="flat" cmpd="sng">
            <a:solidFill>
              <a:schemeClr val="dk1"/>
            </a:solidFill>
            <a:prstDash val="solid"/>
            <a:round/>
            <a:headEnd type="none" w="sm" len="sm"/>
            <a:tailEnd type="none" w="sm" len="sm"/>
          </a:ln>
        </p:spPr>
      </p:pic>
      <p:sp>
        <p:nvSpPr>
          <p:cNvPr id="253" name="Google Shape;253;p34">
            <a:extLst>
              <a:ext uri="{C183D7F6-B498-43B3-948B-1728B52AA6E4}">
                <adec:decorative xmlns:adec="http://schemas.microsoft.com/office/drawing/2017/decorative" val="1"/>
              </a:ext>
            </a:extLst>
          </p:cNvPr>
          <p:cNvSpPr/>
          <p:nvPr/>
        </p:nvSpPr>
        <p:spPr>
          <a:xfrm>
            <a:off x="5126000" y="3155625"/>
            <a:ext cx="711000" cy="2493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4" name="Google Shape;254;p34">
            <a:extLst>
              <a:ext uri="{C183D7F6-B498-43B3-948B-1728B52AA6E4}">
                <adec:decorative xmlns:adec="http://schemas.microsoft.com/office/drawing/2017/decorative" val="1"/>
              </a:ext>
            </a:extLst>
          </p:cNvPr>
          <p:cNvSpPr/>
          <p:nvPr/>
        </p:nvSpPr>
        <p:spPr>
          <a:xfrm>
            <a:off x="4224196" y="1501411"/>
            <a:ext cx="775500" cy="5298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ato"/>
              <a:ea typeface="Lato"/>
              <a:cs typeface="Lato"/>
              <a:sym typeface="Lato"/>
            </a:endParaRPr>
          </a:p>
        </p:txBody>
      </p:sp>
      <p:sp>
        <p:nvSpPr>
          <p:cNvPr id="250" name="Google Shape;250;p34">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23</a:t>
            </a:fld>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Current View vs  Snapshot View</a:t>
            </a:r>
          </a:p>
        </p:txBody>
      </p:sp>
      <p:sp>
        <p:nvSpPr>
          <p:cNvPr id="260" name="Google Shape;260;p35"/>
          <p:cNvSpPr txBox="1">
            <a:spLocks noGrp="1"/>
          </p:cNvSpPr>
          <p:nvPr>
            <p:ph type="body" idx="4294967295"/>
          </p:nvPr>
        </p:nvSpPr>
        <p:spPr>
          <a:xfrm>
            <a:off x="337250" y="1186700"/>
            <a:ext cx="4015500" cy="34425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a:t>To examine data choose:</a:t>
            </a:r>
            <a:r>
              <a:rPr lang="en-US"/>
              <a:t>  </a:t>
            </a:r>
            <a:endParaRPr/>
          </a:p>
          <a:p>
            <a:pPr marL="457200" lvl="0" indent="-342900" algn="l" rtl="0">
              <a:lnSpc>
                <a:spcPct val="100000"/>
              </a:lnSpc>
              <a:spcBef>
                <a:spcPts val="1000"/>
              </a:spcBef>
              <a:spcAft>
                <a:spcPts val="0"/>
              </a:spcAft>
              <a:buSzPts val="1800"/>
              <a:buChar char="●"/>
            </a:pPr>
            <a:r>
              <a:rPr lang="en-US" sz="1800"/>
              <a:t>Current View (green) or </a:t>
            </a:r>
            <a:endParaRPr sz="1800"/>
          </a:p>
          <a:p>
            <a:pPr marL="457200" lvl="0" indent="-342900" algn="l" rtl="0">
              <a:lnSpc>
                <a:spcPct val="100000"/>
              </a:lnSpc>
              <a:spcBef>
                <a:spcPts val="1000"/>
              </a:spcBef>
              <a:spcAft>
                <a:spcPts val="0"/>
              </a:spcAft>
              <a:buSzPts val="1800"/>
              <a:buChar char="●"/>
            </a:pPr>
            <a:r>
              <a:rPr lang="en-US" sz="1800"/>
              <a:t>Snapshot View (purple)</a:t>
            </a:r>
            <a:endParaRPr sz="1800"/>
          </a:p>
          <a:p>
            <a:pPr marL="0" lvl="0" indent="0" algn="l" rtl="0">
              <a:lnSpc>
                <a:spcPct val="100000"/>
              </a:lnSpc>
              <a:spcBef>
                <a:spcPts val="1000"/>
              </a:spcBef>
              <a:spcAft>
                <a:spcPts val="0"/>
              </a:spcAft>
              <a:buNone/>
            </a:pPr>
            <a:endParaRPr b="0"/>
          </a:p>
          <a:p>
            <a:pPr marL="0" lvl="0" indent="0" algn="l" rtl="0">
              <a:spcBef>
                <a:spcPts val="1000"/>
              </a:spcBef>
              <a:spcAft>
                <a:spcPts val="3000"/>
              </a:spcAft>
              <a:buNone/>
            </a:pPr>
            <a:endParaRPr/>
          </a:p>
        </p:txBody>
      </p:sp>
      <p:sp>
        <p:nvSpPr>
          <p:cNvPr id="261" name="Google Shape;261;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24</a:t>
            </a:fld>
            <a:endParaRPr/>
          </a:p>
        </p:txBody>
      </p:sp>
      <p:pic>
        <p:nvPicPr>
          <p:cNvPr id="262" name="Google Shape;262;p35" descr="Image of WISEdash dashboard of TFS Count date"/>
          <p:cNvPicPr preferRelativeResize="0"/>
          <p:nvPr/>
        </p:nvPicPr>
        <p:blipFill>
          <a:blip r:embed="rId4">
            <a:alphaModFix/>
          </a:blip>
          <a:stretch>
            <a:fillRect/>
          </a:stretch>
        </p:blipFill>
        <p:spPr>
          <a:xfrm>
            <a:off x="3759368" y="1234050"/>
            <a:ext cx="5092757" cy="3211000"/>
          </a:xfrm>
          <a:prstGeom prst="rect">
            <a:avLst/>
          </a:prstGeom>
          <a:noFill/>
          <a:ln w="19050" cap="flat" cmpd="sng">
            <a:solidFill>
              <a:srgbClr val="434343"/>
            </a:solidFill>
            <a:prstDash val="solid"/>
            <a:round/>
            <a:headEnd type="none" w="sm" len="sm"/>
            <a:tailEnd type="none" w="sm" len="sm"/>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Data Quality Indicators</a:t>
            </a:r>
          </a:p>
        </p:txBody>
      </p:sp>
      <p:sp>
        <p:nvSpPr>
          <p:cNvPr id="268" name="Google Shape;268;p36"/>
          <p:cNvSpPr txBox="1">
            <a:spLocks noGrp="1"/>
          </p:cNvSpPr>
          <p:nvPr>
            <p:ph type="body" idx="4294967295"/>
          </p:nvPr>
        </p:nvSpPr>
        <p:spPr>
          <a:xfrm>
            <a:off x="548450" y="1364325"/>
            <a:ext cx="3338100" cy="29460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a:t>Data Quality Indicators</a:t>
            </a:r>
            <a:endParaRPr/>
          </a:p>
          <a:p>
            <a:pPr marL="457200" lvl="0" indent="-381000" algn="l" rtl="0">
              <a:lnSpc>
                <a:spcPct val="115000"/>
              </a:lnSpc>
              <a:spcBef>
                <a:spcPts val="1000"/>
              </a:spcBef>
              <a:spcAft>
                <a:spcPts val="0"/>
              </a:spcAft>
              <a:buSzPts val="2400"/>
              <a:buChar char="●"/>
            </a:pPr>
            <a:r>
              <a:rPr lang="en-US"/>
              <a:t>Informational</a:t>
            </a:r>
            <a:endParaRPr/>
          </a:p>
          <a:p>
            <a:pPr marL="457200" lvl="0" indent="-381000" algn="l" rtl="0">
              <a:lnSpc>
                <a:spcPct val="115000"/>
              </a:lnSpc>
              <a:spcBef>
                <a:spcPts val="1000"/>
              </a:spcBef>
              <a:spcAft>
                <a:spcPts val="0"/>
              </a:spcAft>
              <a:buSzPts val="2400"/>
              <a:buChar char="●"/>
            </a:pPr>
            <a:r>
              <a:rPr lang="en-US"/>
              <a:t>Caution</a:t>
            </a:r>
            <a:endParaRPr/>
          </a:p>
          <a:p>
            <a:pPr marL="457200" lvl="0" indent="-381000" algn="l" rtl="0">
              <a:lnSpc>
                <a:spcPct val="115000"/>
              </a:lnSpc>
              <a:spcBef>
                <a:spcPts val="1000"/>
              </a:spcBef>
              <a:spcAft>
                <a:spcPts val="0"/>
              </a:spcAft>
              <a:buSzPts val="2400"/>
              <a:buChar char="●"/>
            </a:pPr>
            <a:r>
              <a:rPr lang="en-US"/>
              <a:t>Goal</a:t>
            </a:r>
            <a:endParaRPr/>
          </a:p>
        </p:txBody>
      </p:sp>
      <p:sp>
        <p:nvSpPr>
          <p:cNvPr id="269" name="Google Shape;269;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solidFill>
                  <a:schemeClr val="lt1"/>
                </a:solidFill>
                <a:latin typeface="Lato Black"/>
                <a:ea typeface="Lato Black"/>
                <a:cs typeface="Lato Black"/>
                <a:sym typeface="Lato Black"/>
              </a:rPr>
              <a:t>25</a:t>
            </a:fld>
            <a:endParaRPr>
              <a:solidFill>
                <a:schemeClr val="lt1"/>
              </a:solidFill>
              <a:latin typeface="Lato Black"/>
              <a:ea typeface="Lato Black"/>
              <a:cs typeface="Lato Black"/>
              <a:sym typeface="Lato Black"/>
            </a:endParaRPr>
          </a:p>
        </p:txBody>
      </p:sp>
      <p:pic>
        <p:nvPicPr>
          <p:cNvPr id="270" name="Google Shape;270;p36" descr="Image demonstrating to use the Data Quality Indicators Help Icon within WISEdash as a resource. "/>
          <p:cNvPicPr preferRelativeResize="0"/>
          <p:nvPr/>
        </p:nvPicPr>
        <p:blipFill>
          <a:blip r:embed="rId4">
            <a:alphaModFix/>
          </a:blip>
          <a:stretch>
            <a:fillRect/>
          </a:stretch>
        </p:blipFill>
        <p:spPr>
          <a:xfrm>
            <a:off x="3322711" y="1156125"/>
            <a:ext cx="5591189" cy="3530175"/>
          </a:xfrm>
          <a:prstGeom prst="rect">
            <a:avLst/>
          </a:prstGeom>
          <a:noFill/>
          <a:ln w="19050" cap="flat" cmpd="sng">
            <a:solidFill>
              <a:schemeClr val="dk2"/>
            </a:solidFill>
            <a:prstDash val="solid"/>
            <a:round/>
            <a:headEnd type="none" w="sm" len="sm"/>
            <a:tailEnd type="none" w="sm" len="sm"/>
          </a:ln>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Using the Guide</a:t>
            </a:r>
          </a:p>
        </p:txBody>
      </p:sp>
      <p:sp>
        <p:nvSpPr>
          <p:cNvPr id="277" name="Google Shape;277;p37"/>
          <p:cNvSpPr txBox="1"/>
          <p:nvPr/>
        </p:nvSpPr>
        <p:spPr>
          <a:xfrm>
            <a:off x="401050" y="1256300"/>
            <a:ext cx="5418000" cy="3449100"/>
          </a:xfrm>
          <a:prstGeom prst="rect">
            <a:avLst/>
          </a:prstGeom>
          <a:noFill/>
          <a:ln>
            <a:noFill/>
          </a:ln>
        </p:spPr>
        <p:txBody>
          <a:bodyPr spcFirstLastPara="1" wrap="square" lIns="91425" tIns="91425" rIns="91425" bIns="91425" anchor="t" anchorCtr="0">
            <a:noAutofit/>
          </a:bodyPr>
          <a:lstStyle/>
          <a:p>
            <a:pPr marL="457200" lvl="0" indent="-406400" algn="l" rtl="0">
              <a:lnSpc>
                <a:spcPct val="115000"/>
              </a:lnSpc>
              <a:spcBef>
                <a:spcPts val="0"/>
              </a:spcBef>
              <a:spcAft>
                <a:spcPts val="0"/>
              </a:spcAft>
              <a:buClr>
                <a:schemeClr val="dk1"/>
              </a:buClr>
              <a:buSzPts val="2800"/>
              <a:buFont typeface="Lato"/>
              <a:buChar char="●"/>
            </a:pPr>
            <a:r>
              <a:rPr lang="en-US" sz="2800" b="1">
                <a:solidFill>
                  <a:schemeClr val="dk1"/>
                </a:solidFill>
                <a:latin typeface="Lato"/>
                <a:ea typeface="Lato"/>
                <a:cs typeface="Lato"/>
                <a:sym typeface="Lato"/>
              </a:rPr>
              <a:t>Explanations of snapshot dashboards</a:t>
            </a:r>
            <a:endParaRPr sz="2800" b="1">
              <a:solidFill>
                <a:schemeClr val="dk1"/>
              </a:solidFill>
              <a:latin typeface="Lato"/>
              <a:ea typeface="Lato"/>
              <a:cs typeface="Lato"/>
              <a:sym typeface="Lato"/>
            </a:endParaRPr>
          </a:p>
          <a:p>
            <a:pPr marL="457200" lvl="0" indent="-406400" algn="l" rtl="0">
              <a:lnSpc>
                <a:spcPct val="115000"/>
              </a:lnSpc>
              <a:spcBef>
                <a:spcPts val="1000"/>
              </a:spcBef>
              <a:spcAft>
                <a:spcPts val="0"/>
              </a:spcAft>
              <a:buClr>
                <a:schemeClr val="dk1"/>
              </a:buClr>
              <a:buSzPts val="2800"/>
              <a:buFont typeface="Lato"/>
              <a:buChar char="●"/>
            </a:pPr>
            <a:r>
              <a:rPr lang="en-US" sz="2800" b="1">
                <a:solidFill>
                  <a:schemeClr val="dk1"/>
                </a:solidFill>
                <a:latin typeface="Lato"/>
                <a:ea typeface="Lato"/>
                <a:cs typeface="Lato"/>
                <a:sym typeface="Lato"/>
              </a:rPr>
              <a:t>Inquiry questions</a:t>
            </a:r>
            <a:endParaRPr sz="2800" b="1">
              <a:solidFill>
                <a:schemeClr val="dk1"/>
              </a:solidFill>
              <a:latin typeface="Lato"/>
              <a:ea typeface="Lato"/>
              <a:cs typeface="Lato"/>
              <a:sym typeface="Lato"/>
            </a:endParaRPr>
          </a:p>
          <a:p>
            <a:pPr marL="457200" lvl="0" indent="-406400" algn="l" rtl="0">
              <a:lnSpc>
                <a:spcPct val="115000"/>
              </a:lnSpc>
              <a:spcBef>
                <a:spcPts val="1000"/>
              </a:spcBef>
              <a:spcAft>
                <a:spcPts val="1000"/>
              </a:spcAft>
              <a:buClr>
                <a:schemeClr val="dk1"/>
              </a:buClr>
              <a:buSzPts val="2800"/>
              <a:buFont typeface="Lato"/>
              <a:buChar char="●"/>
            </a:pPr>
            <a:r>
              <a:rPr lang="en-US" sz="2800" b="1">
                <a:solidFill>
                  <a:schemeClr val="dk1"/>
                </a:solidFill>
                <a:latin typeface="Lato"/>
                <a:ea typeface="Lato"/>
                <a:cs typeface="Lato"/>
                <a:sym typeface="Lato"/>
              </a:rPr>
              <a:t>Navigation and investigation tips</a:t>
            </a:r>
            <a:endParaRPr sz="2800" b="1">
              <a:solidFill>
                <a:schemeClr val="dk1"/>
              </a:solidFill>
              <a:latin typeface="Lato"/>
              <a:ea typeface="Lato"/>
              <a:cs typeface="Lato"/>
              <a:sym typeface="Lato"/>
            </a:endParaRPr>
          </a:p>
        </p:txBody>
      </p:sp>
      <p:sp>
        <p:nvSpPr>
          <p:cNvPr id="279" name="Google Shape;279;p37"/>
          <p:cNvSpPr txBox="1"/>
          <p:nvPr/>
        </p:nvSpPr>
        <p:spPr>
          <a:xfrm>
            <a:off x="460325" y="4138275"/>
            <a:ext cx="5155200" cy="48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000"/>
              </a:spcAft>
              <a:buClr>
                <a:schemeClr val="dk1"/>
              </a:buClr>
              <a:buSzPts val="1100"/>
              <a:buFont typeface="Arial"/>
              <a:buNone/>
            </a:pPr>
            <a:r>
              <a:rPr lang="en-US" sz="2100" b="1" u="sng">
                <a:solidFill>
                  <a:srgbClr val="2D2D86"/>
                </a:solidFill>
                <a:latin typeface="Lato"/>
                <a:ea typeface="Lato"/>
                <a:cs typeface="Lato"/>
                <a:sym typeface="Lato"/>
                <a:hlinkClick r:id="rId4">
                  <a:extLst>
                    <a:ext uri="{A12FA001-AC4F-418D-AE19-62706E023703}">
                      <ahyp:hlinkClr xmlns:ahyp="http://schemas.microsoft.com/office/drawing/2018/hyperlinkcolor" val="tx"/>
                    </a:ext>
                  </a:extLst>
                </a:hlinkClick>
              </a:rPr>
              <a:t>Snapshot Investigation Guide 8.5x11</a:t>
            </a:r>
            <a:endParaRPr sz="2400">
              <a:solidFill>
                <a:schemeClr val="dk1"/>
              </a:solidFill>
              <a:latin typeface="Lato"/>
              <a:ea typeface="Lato"/>
              <a:cs typeface="Lato"/>
              <a:sym typeface="Lato"/>
            </a:endParaRPr>
          </a:p>
        </p:txBody>
      </p:sp>
      <p:pic>
        <p:nvPicPr>
          <p:cNvPr id="278" name="Google Shape;278;p37">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971450" y="1181950"/>
            <a:ext cx="2716926" cy="3523450"/>
          </a:xfrm>
          <a:prstGeom prst="rect">
            <a:avLst/>
          </a:prstGeom>
          <a:noFill/>
          <a:ln w="9525" cap="flat" cmpd="sng">
            <a:solidFill>
              <a:srgbClr val="B7B7B7"/>
            </a:solidFill>
            <a:prstDash val="solid"/>
            <a:round/>
            <a:headEnd type="none" w="sm" len="sm"/>
            <a:tailEnd type="none" w="sm" len="sm"/>
          </a:ln>
        </p:spPr>
      </p:pic>
      <p:sp>
        <p:nvSpPr>
          <p:cNvPr id="276" name="Google Shape;276;p37">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26</a:t>
            </a:fld>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300" b="1" i="0" u="none" strike="noStrike" kern="0" cap="none" spc="0" normalizeH="0" baseline="0" noProof="0" dirty="0">
                <a:ln>
                  <a:noFill/>
                </a:ln>
                <a:solidFill>
                  <a:schemeClr val="lt1"/>
                </a:solidFill>
                <a:effectLst/>
                <a:uLnTx/>
                <a:uFillTx/>
                <a:latin typeface="Lato Black"/>
                <a:ea typeface="Lato Black"/>
                <a:cs typeface="Lato Black"/>
                <a:sym typeface="Lato Black"/>
              </a:rPr>
              <a:t>Comparing Data in Snapshot Dashboards</a:t>
            </a:r>
          </a:p>
        </p:txBody>
      </p:sp>
      <p:sp>
        <p:nvSpPr>
          <p:cNvPr id="285" name="Google Shape;285;p38"/>
          <p:cNvSpPr txBox="1">
            <a:spLocks noGrp="1"/>
          </p:cNvSpPr>
          <p:nvPr>
            <p:ph type="body" idx="4294967295"/>
          </p:nvPr>
        </p:nvSpPr>
        <p:spPr>
          <a:xfrm>
            <a:off x="304800" y="1781625"/>
            <a:ext cx="2630700" cy="40470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SzPts val="275"/>
              <a:buNone/>
            </a:pPr>
            <a:r>
              <a:rPr lang="en-US"/>
              <a:t>Use the Snapshot dashboards to compare current data to prior snapshot data.</a:t>
            </a:r>
            <a:r>
              <a:rPr lang="en-US" sz="375"/>
              <a:t> </a:t>
            </a:r>
            <a:endParaRPr sz="625"/>
          </a:p>
        </p:txBody>
      </p:sp>
      <p:pic>
        <p:nvPicPr>
          <p:cNvPr id="287" name="Google Shape;287;p38" descr="Image of Current View"/>
          <p:cNvPicPr preferRelativeResize="0"/>
          <p:nvPr/>
        </p:nvPicPr>
        <p:blipFill>
          <a:blip r:embed="rId4">
            <a:alphaModFix/>
          </a:blip>
          <a:stretch>
            <a:fillRect/>
          </a:stretch>
        </p:blipFill>
        <p:spPr>
          <a:xfrm>
            <a:off x="2935500" y="1085625"/>
            <a:ext cx="2723242" cy="3636700"/>
          </a:xfrm>
          <a:prstGeom prst="rect">
            <a:avLst/>
          </a:prstGeom>
          <a:noFill/>
          <a:ln w="19050" cap="flat" cmpd="sng">
            <a:solidFill>
              <a:schemeClr val="dk1"/>
            </a:solidFill>
            <a:prstDash val="solid"/>
            <a:round/>
            <a:headEnd type="none" w="sm" len="sm"/>
            <a:tailEnd type="none" w="sm" len="sm"/>
          </a:ln>
        </p:spPr>
      </p:pic>
      <p:pic>
        <p:nvPicPr>
          <p:cNvPr id="288" name="Google Shape;288;p38" descr="Image of Snapshot view "/>
          <p:cNvPicPr preferRelativeResize="0"/>
          <p:nvPr/>
        </p:nvPicPr>
        <p:blipFill>
          <a:blip r:embed="rId5">
            <a:alphaModFix/>
          </a:blip>
          <a:stretch>
            <a:fillRect/>
          </a:stretch>
        </p:blipFill>
        <p:spPr>
          <a:xfrm>
            <a:off x="6037700" y="1085625"/>
            <a:ext cx="2650102" cy="3636699"/>
          </a:xfrm>
          <a:prstGeom prst="rect">
            <a:avLst/>
          </a:prstGeom>
          <a:noFill/>
          <a:ln w="19050" cap="flat" cmpd="sng">
            <a:solidFill>
              <a:schemeClr val="dk1"/>
            </a:solidFill>
            <a:prstDash val="solid"/>
            <a:round/>
            <a:headEnd type="none" w="sm" len="sm"/>
            <a:tailEnd type="none" w="sm" len="sm"/>
          </a:ln>
        </p:spPr>
      </p:pic>
      <p:sp>
        <p:nvSpPr>
          <p:cNvPr id="286" name="Google Shape;286;p38">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27</a:t>
            </a:fld>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300" b="1" i="0" u="none" strike="noStrike" kern="0" cap="none" spc="0" normalizeH="0" baseline="0" noProof="0" dirty="0">
                <a:ln>
                  <a:noFill/>
                </a:ln>
                <a:solidFill>
                  <a:schemeClr val="lt1"/>
                </a:solidFill>
                <a:effectLst/>
                <a:uLnTx/>
                <a:uFillTx/>
                <a:latin typeface="Lato Black"/>
                <a:ea typeface="Lato Black"/>
                <a:cs typeface="Lato Black"/>
                <a:sym typeface="Lato Black"/>
              </a:rPr>
              <a:t>Comparing Data in Snapshot Dashboards </a:t>
            </a:r>
            <a:r>
              <a:rPr kumimoji="0" lang="en-US" sz="3300" b="1" i="0" u="none" strike="noStrike" kern="0" cap="none" spc="0" normalizeH="0" baseline="0" noProof="0">
                <a:ln>
                  <a:noFill/>
                </a:ln>
                <a:solidFill>
                  <a:schemeClr val="lt1"/>
                </a:solidFill>
                <a:effectLst/>
                <a:uLnTx/>
                <a:uFillTx/>
                <a:latin typeface="Lato Black"/>
                <a:ea typeface="Lato Black"/>
                <a:cs typeface="Lato Black"/>
                <a:sym typeface="Lato Black"/>
              </a:rPr>
              <a:t>with Filters</a:t>
            </a:r>
            <a:endParaRPr kumimoji="0" lang="en-US" sz="3300" b="1" i="0" u="none" strike="noStrike" kern="0" cap="none" spc="0" normalizeH="0" baseline="0" noProof="0" dirty="0">
              <a:ln>
                <a:noFill/>
              </a:ln>
              <a:solidFill>
                <a:schemeClr val="lt1"/>
              </a:solidFill>
              <a:effectLst/>
              <a:uLnTx/>
              <a:uFillTx/>
              <a:latin typeface="Lato Black"/>
              <a:ea typeface="Lato Black"/>
              <a:cs typeface="Lato Black"/>
              <a:sym typeface="Lato Black"/>
            </a:endParaRPr>
          </a:p>
        </p:txBody>
      </p:sp>
      <p:sp>
        <p:nvSpPr>
          <p:cNvPr id="294" name="Google Shape;294;p39"/>
          <p:cNvSpPr txBox="1">
            <a:spLocks noGrp="1"/>
          </p:cNvSpPr>
          <p:nvPr>
            <p:ph type="body" idx="4294967295"/>
          </p:nvPr>
        </p:nvSpPr>
        <p:spPr>
          <a:xfrm>
            <a:off x="507750" y="997800"/>
            <a:ext cx="3486900" cy="78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a:t>Filters change the year displayed in each table.</a:t>
            </a:r>
            <a:endParaRPr sz="1800"/>
          </a:p>
        </p:txBody>
      </p:sp>
      <p:pic>
        <p:nvPicPr>
          <p:cNvPr id="296" name="Google Shape;296;p39" descr="Image of filter"/>
          <p:cNvPicPr preferRelativeResize="0"/>
          <p:nvPr/>
        </p:nvPicPr>
        <p:blipFill>
          <a:blip r:embed="rId4">
            <a:alphaModFix/>
          </a:blip>
          <a:stretch>
            <a:fillRect/>
          </a:stretch>
        </p:blipFill>
        <p:spPr>
          <a:xfrm>
            <a:off x="560925" y="1798675"/>
            <a:ext cx="2404975" cy="2832125"/>
          </a:xfrm>
          <a:prstGeom prst="rect">
            <a:avLst/>
          </a:prstGeom>
          <a:noFill/>
          <a:ln w="19050" cap="flat" cmpd="sng">
            <a:solidFill>
              <a:schemeClr val="dk1"/>
            </a:solidFill>
            <a:prstDash val="solid"/>
            <a:round/>
            <a:headEnd type="none" w="sm" len="sm"/>
            <a:tailEnd type="none" w="sm" len="sm"/>
          </a:ln>
        </p:spPr>
      </p:pic>
      <p:sp>
        <p:nvSpPr>
          <p:cNvPr id="297" name="Google Shape;297;p39">
            <a:extLst>
              <a:ext uri="{C183D7F6-B498-43B3-948B-1728B52AA6E4}">
                <adec:decorative xmlns:adec="http://schemas.microsoft.com/office/drawing/2017/decorative" val="1"/>
              </a:ext>
            </a:extLst>
          </p:cNvPr>
          <p:cNvSpPr/>
          <p:nvPr/>
        </p:nvSpPr>
        <p:spPr>
          <a:xfrm>
            <a:off x="444400" y="1726650"/>
            <a:ext cx="891900" cy="3936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8" name="Google Shape;298;p39" descr="Image of Current View"/>
          <p:cNvPicPr preferRelativeResize="0"/>
          <p:nvPr/>
        </p:nvPicPr>
        <p:blipFill>
          <a:blip r:embed="rId5">
            <a:alphaModFix/>
          </a:blip>
          <a:stretch>
            <a:fillRect/>
          </a:stretch>
        </p:blipFill>
        <p:spPr>
          <a:xfrm>
            <a:off x="3164100" y="1085625"/>
            <a:ext cx="2723250" cy="3636700"/>
          </a:xfrm>
          <a:prstGeom prst="rect">
            <a:avLst/>
          </a:prstGeom>
          <a:noFill/>
          <a:ln w="19050" cap="flat" cmpd="sng">
            <a:solidFill>
              <a:schemeClr val="dk1"/>
            </a:solidFill>
            <a:prstDash val="solid"/>
            <a:round/>
            <a:headEnd type="none" w="sm" len="sm"/>
            <a:tailEnd type="none" w="sm" len="sm"/>
          </a:ln>
        </p:spPr>
      </p:pic>
      <p:pic>
        <p:nvPicPr>
          <p:cNvPr id="299" name="Google Shape;299;p39" descr="Image of Snapshot view "/>
          <p:cNvPicPr preferRelativeResize="0"/>
          <p:nvPr/>
        </p:nvPicPr>
        <p:blipFill>
          <a:blip r:embed="rId6">
            <a:alphaModFix/>
          </a:blip>
          <a:stretch>
            <a:fillRect/>
          </a:stretch>
        </p:blipFill>
        <p:spPr>
          <a:xfrm>
            <a:off x="6113900" y="1085625"/>
            <a:ext cx="2650102" cy="3636699"/>
          </a:xfrm>
          <a:prstGeom prst="rect">
            <a:avLst/>
          </a:prstGeom>
          <a:noFill/>
          <a:ln w="19050" cap="flat" cmpd="sng">
            <a:solidFill>
              <a:schemeClr val="dk1"/>
            </a:solidFill>
            <a:prstDash val="solid"/>
            <a:round/>
            <a:headEnd type="none" w="sm" len="sm"/>
            <a:tailEnd type="none" w="sm" len="sm"/>
          </a:ln>
        </p:spPr>
      </p:pic>
      <p:sp>
        <p:nvSpPr>
          <p:cNvPr id="295" name="Google Shape;295;p39">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solidFill>
                  <a:schemeClr val="dk1"/>
                </a:solidFill>
              </a:rPr>
              <a:t>28</a:t>
            </a:fld>
            <a:endParaRPr>
              <a:solidFill>
                <a:schemeClr val="dk1"/>
              </a:solidFill>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5" name="Google Shape;305;p4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Crosstab Basics</a:t>
            </a:r>
          </a:p>
        </p:txBody>
      </p:sp>
      <p:sp>
        <p:nvSpPr>
          <p:cNvPr id="306" name="Google Shape;306;p40"/>
          <p:cNvSpPr txBox="1">
            <a:spLocks noGrp="1"/>
          </p:cNvSpPr>
          <p:nvPr>
            <p:ph type="body" idx="4294967295"/>
          </p:nvPr>
        </p:nvSpPr>
        <p:spPr>
          <a:xfrm>
            <a:off x="381000" y="1352175"/>
            <a:ext cx="2802900" cy="18918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US" sz="2000"/>
              <a:t>Drag and Drop Data Fields from the Available Data list</a:t>
            </a:r>
            <a:endParaRPr sz="2000"/>
          </a:p>
          <a:p>
            <a:pPr marL="0" lvl="0" indent="0" algn="l" rtl="0">
              <a:lnSpc>
                <a:spcPct val="115000"/>
              </a:lnSpc>
              <a:spcBef>
                <a:spcPts val="0"/>
              </a:spcBef>
              <a:spcAft>
                <a:spcPts val="0"/>
              </a:spcAft>
              <a:buNone/>
            </a:pPr>
            <a:r>
              <a:rPr lang="en-US" sz="2000"/>
              <a:t>to Columns and Rows</a:t>
            </a:r>
            <a:endParaRPr sz="2000"/>
          </a:p>
        </p:txBody>
      </p:sp>
      <p:pic>
        <p:nvPicPr>
          <p:cNvPr id="304" name="Google Shape;304;p40" descr="Image of 2019-2020 TFS Enrollment Crosstab - Current View - Arrow pointing to the drop down data field son the left side of the screen."/>
          <p:cNvPicPr preferRelativeResize="0"/>
          <p:nvPr/>
        </p:nvPicPr>
        <p:blipFill>
          <a:blip r:embed="rId4">
            <a:alphaModFix/>
          </a:blip>
          <a:stretch>
            <a:fillRect/>
          </a:stretch>
        </p:blipFill>
        <p:spPr>
          <a:xfrm>
            <a:off x="3079700" y="1027275"/>
            <a:ext cx="5421618" cy="3722575"/>
          </a:xfrm>
          <a:prstGeom prst="rect">
            <a:avLst/>
          </a:prstGeom>
          <a:noFill/>
          <a:ln w="9525" cap="flat" cmpd="sng">
            <a:solidFill>
              <a:srgbClr val="274E13"/>
            </a:solidFill>
            <a:prstDash val="solid"/>
            <a:round/>
            <a:headEnd type="none" w="sm" len="sm"/>
            <a:tailEnd type="none" w="sm" len="sm"/>
          </a:ln>
        </p:spPr>
      </p:pic>
      <p:cxnSp>
        <p:nvCxnSpPr>
          <p:cNvPr id="308" name="Google Shape;308;p40">
            <a:extLst>
              <a:ext uri="{C183D7F6-B498-43B3-948B-1728B52AA6E4}">
                <adec:decorative xmlns:adec="http://schemas.microsoft.com/office/drawing/2017/decorative" val="1"/>
              </a:ext>
            </a:extLst>
          </p:cNvPr>
          <p:cNvCxnSpPr/>
          <p:nvPr/>
        </p:nvCxnSpPr>
        <p:spPr>
          <a:xfrm>
            <a:off x="2525250" y="1812400"/>
            <a:ext cx="631200" cy="420900"/>
          </a:xfrm>
          <a:prstGeom prst="straightConnector1">
            <a:avLst/>
          </a:prstGeom>
          <a:noFill/>
          <a:ln w="38100" cap="flat" cmpd="sng">
            <a:solidFill>
              <a:srgbClr val="CC0000"/>
            </a:solidFill>
            <a:prstDash val="solid"/>
            <a:round/>
            <a:headEnd type="none" w="med" len="med"/>
            <a:tailEnd type="triangle" w="med" len="med"/>
          </a:ln>
        </p:spPr>
      </p:cxnSp>
      <p:sp>
        <p:nvSpPr>
          <p:cNvPr id="309" name="Google Shape;309;p40">
            <a:extLst>
              <a:ext uri="{C183D7F6-B498-43B3-948B-1728B52AA6E4}">
                <adec:decorative xmlns:adec="http://schemas.microsoft.com/office/drawing/2017/decorative" val="1"/>
              </a:ext>
            </a:extLst>
          </p:cNvPr>
          <p:cNvSpPr/>
          <p:nvPr/>
        </p:nvSpPr>
        <p:spPr>
          <a:xfrm>
            <a:off x="3755025" y="1951150"/>
            <a:ext cx="640800" cy="1434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40">
            <a:extLst>
              <a:ext uri="{C183D7F6-B498-43B3-948B-1728B52AA6E4}">
                <adec:decorative xmlns:adec="http://schemas.microsoft.com/office/drawing/2017/decorative" val="1"/>
              </a:ext>
            </a:extLst>
          </p:cNvPr>
          <p:cNvSpPr/>
          <p:nvPr/>
        </p:nvSpPr>
        <p:spPr>
          <a:xfrm>
            <a:off x="3755025" y="1596075"/>
            <a:ext cx="640800" cy="143400"/>
          </a:xfrm>
          <a:prstGeom prst="roundRect">
            <a:avLst>
              <a:gd name="adj" fmla="val 16667"/>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40">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29</a:t>
            </a:fld>
            <a:endParaR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Session Focus</a:t>
            </a:r>
          </a:p>
        </p:txBody>
      </p:sp>
      <p:sp>
        <p:nvSpPr>
          <p:cNvPr id="86" name="Google Shape;86;p14"/>
          <p:cNvSpPr txBox="1">
            <a:spLocks noGrp="1"/>
          </p:cNvSpPr>
          <p:nvPr>
            <p:ph type="body" idx="4294967295"/>
          </p:nvPr>
        </p:nvSpPr>
        <p:spPr>
          <a:xfrm>
            <a:off x="511875" y="1324325"/>
            <a:ext cx="6281700" cy="2829300"/>
          </a:xfrm>
          <a:prstGeom prst="rect">
            <a:avLst/>
          </a:prstGeom>
          <a:noFill/>
          <a:ln>
            <a:noFill/>
          </a:ln>
        </p:spPr>
        <p:txBody>
          <a:bodyPr spcFirstLastPara="1" wrap="square" lIns="91425" tIns="45700" rIns="91425" bIns="45700" anchor="t" anchorCtr="0">
            <a:normAutofit/>
          </a:bodyPr>
          <a:lstStyle/>
          <a:p>
            <a:pPr marL="457200" lvl="0" indent="-374650" algn="l" rtl="0">
              <a:lnSpc>
                <a:spcPct val="115000"/>
              </a:lnSpc>
              <a:spcBef>
                <a:spcPts val="0"/>
              </a:spcBef>
              <a:spcAft>
                <a:spcPts val="0"/>
              </a:spcAft>
              <a:buSzPts val="2300"/>
              <a:buChar char="●"/>
            </a:pPr>
            <a:r>
              <a:rPr lang="en-US" sz="2300"/>
              <a:t>The Need for Data Quality</a:t>
            </a:r>
            <a:endParaRPr sz="2300"/>
          </a:p>
          <a:p>
            <a:pPr marL="457200" lvl="0" indent="-374650" algn="l" rtl="0">
              <a:lnSpc>
                <a:spcPct val="115000"/>
              </a:lnSpc>
              <a:spcBef>
                <a:spcPts val="1000"/>
              </a:spcBef>
              <a:spcAft>
                <a:spcPts val="0"/>
              </a:spcAft>
              <a:buSzPts val="2300"/>
              <a:buChar char="●"/>
            </a:pPr>
            <a:r>
              <a:rPr lang="en-US" sz="2300"/>
              <a:t>Snapshot Dashboard Navigation</a:t>
            </a:r>
            <a:endParaRPr sz="2300"/>
          </a:p>
          <a:p>
            <a:pPr marL="457200" lvl="0" indent="-374650" algn="l" rtl="0">
              <a:lnSpc>
                <a:spcPct val="115000"/>
              </a:lnSpc>
              <a:spcBef>
                <a:spcPts val="1000"/>
              </a:spcBef>
              <a:spcAft>
                <a:spcPts val="0"/>
              </a:spcAft>
              <a:buSzPts val="2300"/>
              <a:buChar char="●"/>
            </a:pPr>
            <a:r>
              <a:rPr lang="en-US" sz="2300"/>
              <a:t>Snapshot Dashboard for Data Validation</a:t>
            </a:r>
            <a:endParaRPr sz="2300"/>
          </a:p>
          <a:p>
            <a:pPr marL="457200" lvl="0" indent="-374650" algn="l" rtl="0">
              <a:lnSpc>
                <a:spcPct val="115000"/>
              </a:lnSpc>
              <a:spcBef>
                <a:spcPts val="1000"/>
              </a:spcBef>
              <a:spcAft>
                <a:spcPts val="0"/>
              </a:spcAft>
              <a:buSzPts val="2300"/>
              <a:buChar char="●"/>
            </a:pPr>
            <a:r>
              <a:rPr lang="en-US" sz="2300"/>
              <a:t>Strategies to Improve Data Quality</a:t>
            </a:r>
            <a:endParaRPr sz="2300"/>
          </a:p>
        </p:txBody>
      </p:sp>
      <p:pic>
        <p:nvPicPr>
          <p:cNvPr id="88" name="Google Shape;88;p1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928775" y="3183500"/>
            <a:ext cx="2595900" cy="1460100"/>
          </a:xfrm>
          <a:prstGeom prst="ellipse">
            <a:avLst/>
          </a:prstGeom>
          <a:noFill/>
          <a:ln w="19050" cap="flat" cmpd="sng">
            <a:solidFill>
              <a:srgbClr val="9E9E9E"/>
            </a:solidFill>
            <a:prstDash val="solid"/>
            <a:round/>
            <a:headEnd type="none" w="sm" len="sm"/>
            <a:tailEnd type="none" w="sm" len="sm"/>
          </a:ln>
        </p:spPr>
      </p:pic>
      <p:sp>
        <p:nvSpPr>
          <p:cNvPr id="87" name="Google Shape;87;p14">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a:t>
            </a:fld>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Using Filters</a:t>
            </a:r>
          </a:p>
        </p:txBody>
      </p:sp>
      <p:pic>
        <p:nvPicPr>
          <p:cNvPr id="318" name="Google Shape;318;p41" descr="Image of Data Filters including by grade level on the right side"/>
          <p:cNvPicPr preferRelativeResize="0"/>
          <p:nvPr/>
        </p:nvPicPr>
        <p:blipFill>
          <a:blip r:embed="rId4">
            <a:alphaModFix/>
          </a:blip>
          <a:stretch>
            <a:fillRect/>
          </a:stretch>
        </p:blipFill>
        <p:spPr>
          <a:xfrm>
            <a:off x="424124" y="921600"/>
            <a:ext cx="2038650" cy="3731602"/>
          </a:xfrm>
          <a:prstGeom prst="rect">
            <a:avLst/>
          </a:prstGeom>
          <a:noFill/>
          <a:ln w="19050" cap="flat" cmpd="sng">
            <a:solidFill>
              <a:srgbClr val="434343"/>
            </a:solidFill>
            <a:prstDash val="solid"/>
            <a:round/>
            <a:headEnd type="none" w="sm" len="sm"/>
            <a:tailEnd type="none" w="sm" len="sm"/>
          </a:ln>
        </p:spPr>
      </p:pic>
      <p:sp>
        <p:nvSpPr>
          <p:cNvPr id="316" name="Google Shape;316;p41"/>
          <p:cNvSpPr txBox="1">
            <a:spLocks noGrp="1"/>
          </p:cNvSpPr>
          <p:nvPr>
            <p:ph type="body" idx="4294967295"/>
          </p:nvPr>
        </p:nvSpPr>
        <p:spPr>
          <a:xfrm>
            <a:off x="2645950" y="1165200"/>
            <a:ext cx="2383200" cy="3731700"/>
          </a:xfrm>
          <a:prstGeom prst="rect">
            <a:avLst/>
          </a:prstGeom>
          <a:ln>
            <a:noFill/>
          </a:ln>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3000"/>
              </a:spcAft>
              <a:buNone/>
            </a:pPr>
            <a:r>
              <a:rPr lang="en-US"/>
              <a:t>Filtering can be done using the blue filter button on top or within the available data in the crosstab metric.</a:t>
            </a:r>
            <a:endParaRPr/>
          </a:p>
        </p:txBody>
      </p:sp>
      <p:sp>
        <p:nvSpPr>
          <p:cNvPr id="319" name="Google Shape;319;p41">
            <a:extLst>
              <a:ext uri="{C183D7F6-B498-43B3-948B-1728B52AA6E4}">
                <adec:decorative xmlns:adec="http://schemas.microsoft.com/office/drawing/2017/decorative" val="1"/>
              </a:ext>
            </a:extLst>
          </p:cNvPr>
          <p:cNvSpPr/>
          <p:nvPr/>
        </p:nvSpPr>
        <p:spPr>
          <a:xfrm>
            <a:off x="1416642" y="3654896"/>
            <a:ext cx="618600" cy="9984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0" name="Google Shape;320;p41" descr="A screenshot of a WISEdash for Districts snapshot dashboard, dynamic crosstabs with available filters. &quot;Grades&quot; is the filter being highlighted in the Columns position, and &quot;Disability&quot; is the filter being highlighted in the Rows position."/>
          <p:cNvGrpSpPr/>
          <p:nvPr/>
        </p:nvGrpSpPr>
        <p:grpSpPr>
          <a:xfrm>
            <a:off x="4907525" y="1080525"/>
            <a:ext cx="3791550" cy="3551144"/>
            <a:chOff x="4907525" y="1080525"/>
            <a:chExt cx="3791550" cy="3551144"/>
          </a:xfrm>
        </p:grpSpPr>
        <p:pic>
          <p:nvPicPr>
            <p:cNvPr id="321" name="Google Shape;321;p41" descr="Image of what information you can find by grade level. "/>
            <p:cNvPicPr preferRelativeResize="0"/>
            <p:nvPr/>
          </p:nvPicPr>
          <p:blipFill>
            <a:blip r:embed="rId5">
              <a:alphaModFix/>
            </a:blip>
            <a:stretch>
              <a:fillRect/>
            </a:stretch>
          </p:blipFill>
          <p:spPr>
            <a:xfrm>
              <a:off x="4907525" y="1080525"/>
              <a:ext cx="3791550" cy="3551144"/>
            </a:xfrm>
            <a:prstGeom prst="rect">
              <a:avLst/>
            </a:prstGeom>
            <a:noFill/>
            <a:ln w="19050" cap="flat" cmpd="sng">
              <a:solidFill>
                <a:srgbClr val="666666"/>
              </a:solidFill>
              <a:prstDash val="solid"/>
              <a:round/>
              <a:headEnd type="none" w="sm" len="sm"/>
              <a:tailEnd type="none" w="sm" len="sm"/>
            </a:ln>
          </p:spPr>
        </p:pic>
        <p:sp>
          <p:nvSpPr>
            <p:cNvPr id="322" name="Google Shape;322;p41" descr="Circle around grade level "/>
            <p:cNvSpPr/>
            <p:nvPr/>
          </p:nvSpPr>
          <p:spPr>
            <a:xfrm>
              <a:off x="5944900" y="1253025"/>
              <a:ext cx="698400" cy="3135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41">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30</a:t>
            </a:fld>
            <a:endParaRP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4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Defining Data Fields</a:t>
            </a:r>
          </a:p>
        </p:txBody>
      </p:sp>
      <p:pic>
        <p:nvPicPr>
          <p:cNvPr id="330" name="Google Shape;330;p42" descr="Image of 2023-24 Spring Demographics Crosstab - Current View Header"/>
          <p:cNvPicPr preferRelativeResize="0"/>
          <p:nvPr/>
        </p:nvPicPr>
        <p:blipFill>
          <a:blip r:embed="rId4">
            <a:alphaModFix/>
          </a:blip>
          <a:stretch>
            <a:fillRect/>
          </a:stretch>
        </p:blipFill>
        <p:spPr>
          <a:xfrm>
            <a:off x="364476" y="1194225"/>
            <a:ext cx="4392100" cy="381000"/>
          </a:xfrm>
          <a:prstGeom prst="rect">
            <a:avLst/>
          </a:prstGeom>
          <a:noFill/>
          <a:ln w="19050" cap="flat" cmpd="sng">
            <a:solidFill>
              <a:schemeClr val="dk1"/>
            </a:solidFill>
            <a:prstDash val="solid"/>
            <a:round/>
            <a:headEnd type="none" w="sm" len="sm"/>
            <a:tailEnd type="none" w="sm" len="sm"/>
          </a:ln>
        </p:spPr>
      </p:pic>
      <p:sp>
        <p:nvSpPr>
          <p:cNvPr id="329" name="Google Shape;329;p42"/>
          <p:cNvSpPr txBox="1"/>
          <p:nvPr/>
        </p:nvSpPr>
        <p:spPr>
          <a:xfrm>
            <a:off x="371625" y="1763150"/>
            <a:ext cx="4306800" cy="1251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100" b="1">
                <a:latin typeface="Lato"/>
                <a:ea typeface="Lato"/>
                <a:cs typeface="Lato"/>
                <a:sym typeface="Lato"/>
              </a:rPr>
              <a:t>Use the pop-up window icon. </a:t>
            </a:r>
            <a:endParaRPr sz="2100" b="1">
              <a:latin typeface="Lato"/>
              <a:ea typeface="Lato"/>
              <a:cs typeface="Lato"/>
              <a:sym typeface="Lato"/>
            </a:endParaRPr>
          </a:p>
          <a:p>
            <a:pPr marL="0" lvl="0" indent="0" algn="l" rtl="0">
              <a:lnSpc>
                <a:spcPct val="115000"/>
              </a:lnSpc>
              <a:spcBef>
                <a:spcPts val="0"/>
              </a:spcBef>
              <a:spcAft>
                <a:spcPts val="0"/>
              </a:spcAft>
              <a:buNone/>
            </a:pPr>
            <a:r>
              <a:rPr lang="en-US" sz="2100" b="1">
                <a:latin typeface="Lato"/>
                <a:ea typeface="Lato"/>
                <a:cs typeface="Lato"/>
                <a:sym typeface="Lato"/>
              </a:rPr>
              <a:t>Find details about the data and definitions of data fields.</a:t>
            </a:r>
            <a:endParaRPr sz="2100" b="1">
              <a:latin typeface="Lato"/>
              <a:ea typeface="Lato"/>
              <a:cs typeface="Lato"/>
              <a:sym typeface="Lato"/>
            </a:endParaRPr>
          </a:p>
        </p:txBody>
      </p:sp>
      <p:pic>
        <p:nvPicPr>
          <p:cNvPr id="332" name="Google Shape;332;p42" descr="Pop up window icon">
            <a:extLst>
              <a:ext uri="{C183D7F6-B498-43B3-948B-1728B52AA6E4}">
                <adec:decorative xmlns:adec="http://schemas.microsoft.com/office/drawing/2017/decorative" val="0"/>
              </a:ext>
            </a:extLst>
          </p:cNvPr>
          <p:cNvPicPr preferRelativeResize="0"/>
          <p:nvPr/>
        </p:nvPicPr>
        <p:blipFill>
          <a:blip r:embed="rId5">
            <a:alphaModFix/>
          </a:blip>
          <a:stretch>
            <a:fillRect/>
          </a:stretch>
        </p:blipFill>
        <p:spPr>
          <a:xfrm>
            <a:off x="4252200" y="1908104"/>
            <a:ext cx="352425" cy="381000"/>
          </a:xfrm>
          <a:prstGeom prst="rect">
            <a:avLst/>
          </a:prstGeom>
          <a:noFill/>
          <a:ln w="19050" cap="flat" cmpd="sng">
            <a:solidFill>
              <a:schemeClr val="dk2"/>
            </a:solidFill>
            <a:prstDash val="solid"/>
            <a:round/>
            <a:headEnd type="none" w="sm" len="sm"/>
            <a:tailEnd type="none" w="sm" len="sm"/>
          </a:ln>
        </p:spPr>
      </p:pic>
      <p:pic>
        <p:nvPicPr>
          <p:cNvPr id="331" name="Google Shape;331;p42" descr="Image of 2023-24 Spring Demographics Crosstab - Current View Screen "/>
          <p:cNvPicPr preferRelativeResize="0"/>
          <p:nvPr/>
        </p:nvPicPr>
        <p:blipFill>
          <a:blip r:embed="rId6">
            <a:alphaModFix/>
          </a:blip>
          <a:stretch>
            <a:fillRect/>
          </a:stretch>
        </p:blipFill>
        <p:spPr>
          <a:xfrm>
            <a:off x="4847625" y="997800"/>
            <a:ext cx="3913450" cy="3834000"/>
          </a:xfrm>
          <a:prstGeom prst="rect">
            <a:avLst/>
          </a:prstGeom>
          <a:noFill/>
          <a:ln w="19050" cap="flat" cmpd="sng">
            <a:solidFill>
              <a:schemeClr val="dk1"/>
            </a:solidFill>
            <a:prstDash val="solid"/>
            <a:round/>
            <a:headEnd type="none" w="sm" len="sm"/>
            <a:tailEnd type="none" w="sm" len="sm"/>
          </a:ln>
        </p:spPr>
      </p:pic>
      <p:sp>
        <p:nvSpPr>
          <p:cNvPr id="328" name="Google Shape;328;p42">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31</a:t>
            </a:fld>
            <a:endParaRPr/>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kumimoji="0" lang="en-US" sz="3000" b="1" i="0" u="none" strike="noStrike" kern="0" cap="none" spc="0" normalizeH="0" baseline="0" noProof="0" dirty="0">
                <a:ln>
                  <a:noFill/>
                </a:ln>
                <a:solidFill>
                  <a:schemeClr val="lt1"/>
                </a:solidFill>
                <a:effectLst/>
                <a:uLnTx/>
                <a:uFillTx/>
                <a:latin typeface="Lato Black"/>
                <a:ea typeface="Lato Black"/>
                <a:cs typeface="Lato Black"/>
                <a:sym typeface="Lato Black"/>
              </a:rPr>
              <a:t>Snapshot Dashboards - Crosstabs</a:t>
            </a:r>
          </a:p>
        </p:txBody>
      </p:sp>
      <p:sp>
        <p:nvSpPr>
          <p:cNvPr id="338" name="Google Shape;338;p43"/>
          <p:cNvSpPr txBox="1">
            <a:spLocks noGrp="1"/>
          </p:cNvSpPr>
          <p:nvPr>
            <p:ph type="body" idx="4294967295"/>
          </p:nvPr>
        </p:nvSpPr>
        <p:spPr>
          <a:xfrm>
            <a:off x="481750" y="1080900"/>
            <a:ext cx="4118700" cy="37509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100"/>
              <a:t>I</a:t>
            </a:r>
            <a:r>
              <a:rPr lang="en-US" sz="2100">
                <a:solidFill>
                  <a:srgbClr val="000000"/>
                </a:solidFill>
              </a:rPr>
              <a:t>mportant demographics to check for all snapshots include:</a:t>
            </a:r>
            <a:endParaRPr sz="2100">
              <a:solidFill>
                <a:srgbClr val="000000"/>
              </a:solidFill>
            </a:endParaRPr>
          </a:p>
          <a:p>
            <a:pPr marL="621792" lvl="0" indent="-183641" algn="l" rtl="0">
              <a:lnSpc>
                <a:spcPct val="100000"/>
              </a:lnSpc>
              <a:spcBef>
                <a:spcPts val="1000"/>
              </a:spcBef>
              <a:spcAft>
                <a:spcPts val="0"/>
              </a:spcAft>
              <a:buClr>
                <a:srgbClr val="2D2D86"/>
              </a:buClr>
              <a:buSzPts val="2100"/>
              <a:buFont typeface="Arial"/>
              <a:buChar char="●"/>
            </a:pPr>
            <a:r>
              <a:rPr lang="en-US" sz="2100" u="sng">
                <a:solidFill>
                  <a:srgbClr val="2D2D86"/>
                </a:solidFill>
                <a:hlinkClick r:id="rId4">
                  <a:extLst>
                    <a:ext uri="{A12FA001-AC4F-418D-AE19-62706E023703}">
                      <ahyp:hlinkClr xmlns:ahyp="http://schemas.microsoft.com/office/drawing/2018/hyperlinkcolor" val="tx"/>
                    </a:ext>
                  </a:extLst>
                </a:hlinkClick>
              </a:rPr>
              <a:t>Race/Ethnicity</a:t>
            </a:r>
            <a:endParaRPr sz="2700">
              <a:solidFill>
                <a:srgbClr val="2D2D86"/>
              </a:solidFill>
            </a:endParaRPr>
          </a:p>
          <a:p>
            <a:pPr marL="621792" lvl="0" indent="-183641" algn="l" rtl="0">
              <a:lnSpc>
                <a:spcPct val="100000"/>
              </a:lnSpc>
              <a:spcBef>
                <a:spcPts val="1000"/>
              </a:spcBef>
              <a:spcAft>
                <a:spcPts val="0"/>
              </a:spcAft>
              <a:buClr>
                <a:srgbClr val="2D2D86"/>
              </a:buClr>
              <a:buSzPts val="2100"/>
              <a:buFont typeface="Arial"/>
              <a:buChar char="●"/>
            </a:pPr>
            <a:r>
              <a:rPr lang="en-US" sz="2100" u="sng">
                <a:solidFill>
                  <a:srgbClr val="2D2D86"/>
                </a:solidFill>
                <a:hlinkClick r:id="rId5">
                  <a:extLst>
                    <a:ext uri="{A12FA001-AC4F-418D-AE19-62706E023703}">
                      <ahyp:hlinkClr xmlns:ahyp="http://schemas.microsoft.com/office/drawing/2018/hyperlinkcolor" val="tx"/>
                    </a:ext>
                  </a:extLst>
                </a:hlinkClick>
              </a:rPr>
              <a:t>SPED</a:t>
            </a:r>
            <a:r>
              <a:rPr lang="en-US" sz="2100">
                <a:solidFill>
                  <a:srgbClr val="2D2D86"/>
                </a:solidFill>
              </a:rPr>
              <a:t> / </a:t>
            </a:r>
            <a:r>
              <a:rPr lang="en-US" sz="2100" u="sng">
                <a:solidFill>
                  <a:srgbClr val="2D2D86"/>
                </a:solidFill>
                <a:hlinkClick r:id="rId6">
                  <a:extLst>
                    <a:ext uri="{A12FA001-AC4F-418D-AE19-62706E023703}">
                      <ahyp:hlinkClr xmlns:ahyp="http://schemas.microsoft.com/office/drawing/2018/hyperlinkcolor" val="tx"/>
                    </a:ext>
                  </a:extLst>
                </a:hlinkClick>
              </a:rPr>
              <a:t>Disability</a:t>
            </a:r>
            <a:endParaRPr sz="2700">
              <a:solidFill>
                <a:srgbClr val="2D2D86"/>
              </a:solidFill>
            </a:endParaRPr>
          </a:p>
          <a:p>
            <a:pPr marL="621792" lvl="0" indent="-183641" algn="l" rtl="0">
              <a:lnSpc>
                <a:spcPct val="100000"/>
              </a:lnSpc>
              <a:spcBef>
                <a:spcPts val="1000"/>
              </a:spcBef>
              <a:spcAft>
                <a:spcPts val="0"/>
              </a:spcAft>
              <a:buClr>
                <a:srgbClr val="2D2D86"/>
              </a:buClr>
              <a:buSzPts val="2100"/>
              <a:buFont typeface="Arial"/>
              <a:buChar char="●"/>
            </a:pPr>
            <a:r>
              <a:rPr lang="en-US" sz="2100" u="sng">
                <a:solidFill>
                  <a:srgbClr val="2D2D86"/>
                </a:solidFill>
                <a:hlinkClick r:id="rId7">
                  <a:extLst>
                    <a:ext uri="{A12FA001-AC4F-418D-AE19-62706E023703}">
                      <ahyp:hlinkClr xmlns:ahyp="http://schemas.microsoft.com/office/drawing/2018/hyperlinkcolor" val="tx"/>
                    </a:ext>
                  </a:extLst>
                </a:hlinkClick>
              </a:rPr>
              <a:t>Econ Code</a:t>
            </a:r>
            <a:r>
              <a:rPr lang="en-US" sz="2100">
                <a:solidFill>
                  <a:srgbClr val="2D2D86"/>
                </a:solidFill>
              </a:rPr>
              <a:t> </a:t>
            </a:r>
            <a:br>
              <a:rPr lang="en-US" sz="2100">
                <a:solidFill>
                  <a:srgbClr val="2D2D86"/>
                </a:solidFill>
              </a:rPr>
            </a:br>
            <a:r>
              <a:rPr lang="en-US" sz="2100">
                <a:solidFill>
                  <a:srgbClr val="2D2D86"/>
                </a:solidFill>
              </a:rPr>
              <a:t>(if you have the role)</a:t>
            </a:r>
            <a:endParaRPr sz="2100">
              <a:solidFill>
                <a:srgbClr val="2D2D86"/>
              </a:solidFill>
            </a:endParaRPr>
          </a:p>
          <a:p>
            <a:pPr marL="621792" lvl="0" indent="-183641" algn="l" rtl="0">
              <a:lnSpc>
                <a:spcPct val="100000"/>
              </a:lnSpc>
              <a:spcBef>
                <a:spcPts val="1000"/>
              </a:spcBef>
              <a:spcAft>
                <a:spcPts val="0"/>
              </a:spcAft>
              <a:buClr>
                <a:srgbClr val="2D2D86"/>
              </a:buClr>
              <a:buSzPts val="2100"/>
              <a:buFont typeface="Arial"/>
              <a:buChar char="●"/>
            </a:pPr>
            <a:r>
              <a:rPr lang="en-US" sz="2100" u="sng">
                <a:solidFill>
                  <a:srgbClr val="2D2D86"/>
                </a:solidFill>
                <a:hlinkClick r:id="rId8">
                  <a:extLst>
                    <a:ext uri="{A12FA001-AC4F-418D-AE19-62706E023703}">
                      <ahyp:hlinkClr xmlns:ahyp="http://schemas.microsoft.com/office/drawing/2018/hyperlinkcolor" val="tx"/>
                    </a:ext>
                  </a:extLst>
                </a:hlinkClick>
              </a:rPr>
              <a:t>EL / ELP</a:t>
            </a:r>
            <a:endParaRPr sz="2700">
              <a:solidFill>
                <a:srgbClr val="2D2D86"/>
              </a:solidFill>
            </a:endParaRPr>
          </a:p>
          <a:p>
            <a:pPr marL="0" lvl="0" indent="0" algn="l" rtl="0">
              <a:lnSpc>
                <a:spcPct val="100000"/>
              </a:lnSpc>
              <a:spcBef>
                <a:spcPts val="1000"/>
              </a:spcBef>
              <a:spcAft>
                <a:spcPts val="1000"/>
              </a:spcAft>
              <a:buClr>
                <a:schemeClr val="dk1"/>
              </a:buClr>
              <a:buSzPts val="1100"/>
              <a:buFont typeface="Arial"/>
              <a:buNone/>
            </a:pPr>
            <a:endParaRPr sz="2700">
              <a:solidFill>
                <a:srgbClr val="000000"/>
              </a:solidFill>
            </a:endParaRPr>
          </a:p>
        </p:txBody>
      </p:sp>
      <p:pic>
        <p:nvPicPr>
          <p:cNvPr id="340" name="Google Shape;340;p43" descr="Image of 2023-24 Spring Demographics Crosstab - Current View Screen "/>
          <p:cNvPicPr preferRelativeResize="0"/>
          <p:nvPr/>
        </p:nvPicPr>
        <p:blipFill>
          <a:blip r:embed="rId9">
            <a:alphaModFix/>
          </a:blip>
          <a:stretch>
            <a:fillRect/>
          </a:stretch>
        </p:blipFill>
        <p:spPr>
          <a:xfrm>
            <a:off x="4750825" y="982200"/>
            <a:ext cx="3893875" cy="3856500"/>
          </a:xfrm>
          <a:prstGeom prst="rect">
            <a:avLst/>
          </a:prstGeom>
          <a:noFill/>
          <a:ln w="19050" cap="flat" cmpd="sng">
            <a:solidFill>
              <a:srgbClr val="434343"/>
            </a:solidFill>
            <a:prstDash val="solid"/>
            <a:round/>
            <a:headEnd type="none" w="sm" len="sm"/>
            <a:tailEnd type="none" w="sm" len="sm"/>
          </a:ln>
        </p:spPr>
      </p:pic>
      <p:sp>
        <p:nvSpPr>
          <p:cNvPr id="339" name="Google Shape;339;p43">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32</a:t>
            </a:fld>
            <a:endParaRPr/>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Next Steps</a:t>
            </a:r>
          </a:p>
        </p:txBody>
      </p:sp>
      <p:sp>
        <p:nvSpPr>
          <p:cNvPr id="346" name="Google Shape;346;p44"/>
          <p:cNvSpPr txBox="1">
            <a:spLocks noGrp="1"/>
          </p:cNvSpPr>
          <p:nvPr>
            <p:ph type="body" idx="4294967295"/>
          </p:nvPr>
        </p:nvSpPr>
        <p:spPr>
          <a:xfrm>
            <a:off x="390350" y="1126825"/>
            <a:ext cx="8391900" cy="38274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100"/>
              <a:t>We invite you to use the slides, self-assessment and the WISEdash validation guide as communication tools with your leadership teams.</a:t>
            </a:r>
            <a:endParaRPr sz="2100"/>
          </a:p>
          <a:p>
            <a:pPr marL="457200" lvl="0" indent="-361950" algn="l" rtl="0">
              <a:lnSpc>
                <a:spcPct val="115000"/>
              </a:lnSpc>
              <a:spcBef>
                <a:spcPts val="3000"/>
              </a:spcBef>
              <a:spcAft>
                <a:spcPts val="0"/>
              </a:spcAft>
              <a:buSzPts val="2100"/>
              <a:buChar char="●"/>
            </a:pPr>
            <a:r>
              <a:rPr lang="en-US" sz="2100"/>
              <a:t>How will you use these </a:t>
            </a:r>
            <a:br>
              <a:rPr lang="en-US" sz="2100"/>
            </a:br>
            <a:r>
              <a:rPr lang="en-US" sz="2100"/>
              <a:t>resources  back in your district?  </a:t>
            </a:r>
            <a:endParaRPr sz="2100"/>
          </a:p>
          <a:p>
            <a:pPr marL="457200" lvl="0" indent="-361950" algn="l" rtl="0">
              <a:lnSpc>
                <a:spcPct val="115000"/>
              </a:lnSpc>
              <a:spcBef>
                <a:spcPts val="1000"/>
              </a:spcBef>
              <a:spcAft>
                <a:spcPts val="0"/>
              </a:spcAft>
              <a:buSzPts val="2100"/>
              <a:buChar char="●"/>
            </a:pPr>
            <a:r>
              <a:rPr lang="en-US" sz="2100"/>
              <a:t>Who will you share it with? </a:t>
            </a:r>
            <a:endParaRPr sz="2100"/>
          </a:p>
          <a:p>
            <a:pPr marL="457200" lvl="0" indent="0" algn="l" rtl="0">
              <a:spcBef>
                <a:spcPts val="1000"/>
              </a:spcBef>
              <a:spcAft>
                <a:spcPts val="0"/>
              </a:spcAft>
              <a:buNone/>
            </a:pPr>
            <a:endParaRPr/>
          </a:p>
          <a:p>
            <a:pPr marL="0" lvl="0" indent="0" algn="l" rtl="0">
              <a:spcBef>
                <a:spcPts val="3000"/>
              </a:spcBef>
              <a:spcAft>
                <a:spcPts val="3000"/>
              </a:spcAft>
              <a:buNone/>
            </a:pPr>
            <a:endParaRPr/>
          </a:p>
        </p:txBody>
      </p:sp>
      <p:pic>
        <p:nvPicPr>
          <p:cNvPr id="348" name="Google Shape;348;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009350" y="2338962"/>
            <a:ext cx="3772900" cy="2119825"/>
          </a:xfrm>
          <a:prstGeom prst="rect">
            <a:avLst/>
          </a:prstGeom>
          <a:noFill/>
          <a:ln w="19050" cap="flat" cmpd="sng">
            <a:solidFill>
              <a:schemeClr val="dk2"/>
            </a:solidFill>
            <a:prstDash val="solid"/>
            <a:round/>
            <a:headEnd type="none" w="sm" len="sm"/>
            <a:tailEnd type="none" w="sm" len="sm"/>
          </a:ln>
        </p:spPr>
      </p:pic>
      <p:sp>
        <p:nvSpPr>
          <p:cNvPr id="347" name="Google Shape;347;p44">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33</a:t>
            </a:fld>
            <a:endParaRPr/>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Wrap Up and Questions</a:t>
            </a:r>
          </a:p>
        </p:txBody>
      </p:sp>
      <p:sp>
        <p:nvSpPr>
          <p:cNvPr id="354" name="Google Shape;354;p45"/>
          <p:cNvSpPr txBox="1">
            <a:spLocks noGrp="1"/>
          </p:cNvSpPr>
          <p:nvPr>
            <p:ph type="body" idx="4294967295"/>
          </p:nvPr>
        </p:nvSpPr>
        <p:spPr>
          <a:xfrm>
            <a:off x="2052025" y="2950027"/>
            <a:ext cx="5046900" cy="1418100"/>
          </a:xfrm>
          <a:prstGeom prst="rect">
            <a:avLst/>
          </a:prstGeom>
        </p:spPr>
        <p:txBody>
          <a:bodyPr spcFirstLastPara="1" wrap="square" lIns="91425" tIns="45700" rIns="91425" bIns="45700" anchor="t" anchorCtr="0">
            <a:noAutofit/>
          </a:bodyPr>
          <a:lstStyle/>
          <a:p>
            <a:pPr marL="0" lvl="0" indent="0" algn="l" rtl="0">
              <a:lnSpc>
                <a:spcPct val="80000"/>
              </a:lnSpc>
              <a:spcBef>
                <a:spcPts val="0"/>
              </a:spcBef>
              <a:spcAft>
                <a:spcPts val="0"/>
              </a:spcAft>
              <a:buSzPts val="688"/>
              <a:buNone/>
            </a:pPr>
            <a:endParaRPr sz="1800"/>
          </a:p>
          <a:p>
            <a:pPr marL="0" lvl="0" indent="0" algn="l" rtl="0">
              <a:lnSpc>
                <a:spcPct val="80000"/>
              </a:lnSpc>
              <a:spcBef>
                <a:spcPts val="3000"/>
              </a:spcBef>
              <a:spcAft>
                <a:spcPts val="0"/>
              </a:spcAft>
              <a:buSzPts val="688"/>
              <a:buNone/>
            </a:pPr>
            <a:r>
              <a:rPr lang="en-US" sz="2500"/>
              <a:t>Contact: </a:t>
            </a:r>
            <a:r>
              <a:rPr lang="en-US" sz="2500" u="sng">
                <a:solidFill>
                  <a:srgbClr val="2D2D86"/>
                </a:solidFill>
                <a:hlinkClick r:id="rId4">
                  <a:extLst>
                    <a:ext uri="{A12FA001-AC4F-418D-AE19-62706E023703}">
                      <ahyp:hlinkClr xmlns:ahyp="http://schemas.microsoft.com/office/drawing/2018/hyperlinkcolor" val="tx"/>
                    </a:ext>
                  </a:extLst>
                </a:hlinkClick>
              </a:rPr>
              <a:t>wisexplore@cesa7.o</a:t>
            </a:r>
            <a:r>
              <a:rPr lang="en-US" sz="2500" u="sng">
                <a:solidFill>
                  <a:srgbClr val="2D2D86"/>
                </a:solidFill>
                <a:hlinkClick r:id="rId4">
                  <a:extLst>
                    <a:ext uri="{A12FA001-AC4F-418D-AE19-62706E023703}">
                      <ahyp:hlinkClr xmlns:ahyp="http://schemas.microsoft.com/office/drawing/2018/hyperlinkcolor" val="tx"/>
                    </a:ext>
                  </a:extLst>
                </a:hlinkClick>
              </a:rPr>
              <a:t>rg</a:t>
            </a:r>
            <a:r>
              <a:rPr lang="en-US" sz="2500"/>
              <a:t> </a:t>
            </a:r>
            <a:endParaRPr sz="2500"/>
          </a:p>
          <a:p>
            <a:pPr marL="0" lvl="0" indent="0" algn="ctr" rtl="0">
              <a:lnSpc>
                <a:spcPct val="80000"/>
              </a:lnSpc>
              <a:spcBef>
                <a:spcPts val="3000"/>
              </a:spcBef>
              <a:spcAft>
                <a:spcPts val="3000"/>
              </a:spcAft>
              <a:buSzPts val="688"/>
              <a:buNone/>
            </a:pPr>
            <a:endParaRPr sz="1800"/>
          </a:p>
        </p:txBody>
      </p:sp>
      <p:pic>
        <p:nvPicPr>
          <p:cNvPr id="356" name="Google Shape;356;p4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1147850" y="1095652"/>
            <a:ext cx="6794349" cy="2223173"/>
          </a:xfrm>
          <a:prstGeom prst="rect">
            <a:avLst/>
          </a:prstGeom>
          <a:noFill/>
          <a:ln>
            <a:noFill/>
          </a:ln>
        </p:spPr>
      </p:pic>
      <p:sp>
        <p:nvSpPr>
          <p:cNvPr id="355" name="Google Shape;355;p45">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34</a:t>
            </a:fld>
            <a:endParaRPr/>
          </a:p>
        </p:txBody>
      </p:sp>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a:buNone/>
            </a:pPr>
            <a:r>
              <a:rPr lang="en-US" sz="3600"/>
              <a:t>Thank you!					Thank you!</a:t>
            </a:r>
          </a:p>
          <a:p>
            <a:pPr marL="0" indent="0" algn="ctr">
              <a:buFont typeface="Arial"/>
              <a:buNone/>
            </a:pPr>
            <a:endParaRPr lang="en-US" sz="3200"/>
          </a:p>
          <a:p>
            <a:pPr marL="0" indent="0" algn="ctr">
              <a:buFont typeface="Arial"/>
              <a:buNone/>
            </a:pPr>
            <a:endParaRPr lang="en-US" sz="3200"/>
          </a:p>
          <a:p>
            <a:pPr marL="0" indent="0" algn="ctr">
              <a:buFont typeface="Arial"/>
              <a:buNone/>
            </a:pPr>
            <a:r>
              <a:rPr lang="en-US" sz="3200"/>
              <a:t>Please scan the QR code to provide us with your feedback!</a:t>
            </a:r>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4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Additional Resources</a:t>
            </a:r>
          </a:p>
        </p:txBody>
      </p:sp>
      <p:sp>
        <p:nvSpPr>
          <p:cNvPr id="370" name="Google Shape;370;p47"/>
          <p:cNvSpPr txBox="1">
            <a:spLocks noGrp="1"/>
          </p:cNvSpPr>
          <p:nvPr>
            <p:ph type="body" idx="4294967295"/>
          </p:nvPr>
        </p:nvSpPr>
        <p:spPr>
          <a:xfrm>
            <a:off x="155875" y="987125"/>
            <a:ext cx="8645100" cy="3290100"/>
          </a:xfrm>
          <a:prstGeom prst="rect">
            <a:avLst/>
          </a:prstGeom>
        </p:spPr>
        <p:txBody>
          <a:bodyPr spcFirstLastPara="1" wrap="square" lIns="91425" tIns="45700" rIns="91425" bIns="45700" anchor="t" anchorCtr="0">
            <a:noAutofit/>
          </a:bodyPr>
          <a:lstStyle/>
          <a:p>
            <a:pPr marL="457200" lvl="0" indent="-342900" algn="l" rtl="0">
              <a:lnSpc>
                <a:spcPct val="100000"/>
              </a:lnSpc>
              <a:spcBef>
                <a:spcPts val="0"/>
              </a:spcBef>
              <a:spcAft>
                <a:spcPts val="0"/>
              </a:spcAft>
              <a:buSzPts val="1800"/>
              <a:buChar char="•"/>
            </a:pPr>
            <a:r>
              <a:rPr lang="en-US" sz="1800" dirty="0"/>
              <a:t>DPI Resource:  </a:t>
            </a:r>
            <a:r>
              <a:rPr lang="en-US" sz="1800" u="sng" dirty="0">
                <a:solidFill>
                  <a:schemeClr val="hlink"/>
                </a:solidFill>
                <a:hlinkClick r:id="rId4"/>
              </a:rPr>
              <a:t>Collaborate with School and Data Experts for High Quality Data Reporting</a:t>
            </a:r>
            <a:r>
              <a:rPr lang="en-US" sz="1800" dirty="0"/>
              <a:t> </a:t>
            </a:r>
            <a:endParaRPr sz="1800" dirty="0"/>
          </a:p>
          <a:p>
            <a:pPr marL="457200" lvl="0" indent="-342900" algn="l" rtl="0">
              <a:lnSpc>
                <a:spcPct val="100000"/>
              </a:lnSpc>
              <a:spcBef>
                <a:spcPts val="1000"/>
              </a:spcBef>
              <a:spcAft>
                <a:spcPts val="0"/>
              </a:spcAft>
              <a:buSzPts val="1800"/>
              <a:buChar char="•"/>
            </a:pPr>
            <a:r>
              <a:rPr lang="en-US" sz="1800" dirty="0"/>
              <a:t>DPI Resource: </a:t>
            </a:r>
            <a:r>
              <a:rPr lang="en-US" sz="1800" u="sng" dirty="0">
                <a:solidFill>
                  <a:schemeClr val="hlink"/>
                </a:solidFill>
                <a:hlinkClick r:id="rId5"/>
              </a:rPr>
              <a:t>WISEdata and WISEdash Snapshot Reference Guide for WISEdata Contacts</a:t>
            </a:r>
            <a:endParaRPr sz="1800" dirty="0"/>
          </a:p>
          <a:p>
            <a:pPr marL="457200" lvl="0" indent="-342900" algn="l" rtl="0">
              <a:lnSpc>
                <a:spcPct val="100000"/>
              </a:lnSpc>
              <a:spcBef>
                <a:spcPts val="1000"/>
              </a:spcBef>
              <a:spcAft>
                <a:spcPts val="0"/>
              </a:spcAft>
              <a:buClr>
                <a:srgbClr val="1155CC"/>
              </a:buClr>
              <a:buSzPts val="1800"/>
              <a:buChar char="•"/>
            </a:pPr>
            <a:r>
              <a:rPr lang="en-US" sz="1800" u="sng" dirty="0">
                <a:solidFill>
                  <a:schemeClr val="hlink"/>
                </a:solidFill>
                <a:hlinkClick r:id="rId6"/>
              </a:rPr>
              <a:t>DPI Snapshot Preparation Detailed Guide</a:t>
            </a:r>
            <a:r>
              <a:rPr lang="en-US" sz="1800" dirty="0">
                <a:solidFill>
                  <a:srgbClr val="1155CC"/>
                </a:solidFill>
              </a:rPr>
              <a:t> </a:t>
            </a:r>
            <a:endParaRPr sz="1800" dirty="0">
              <a:solidFill>
                <a:srgbClr val="1155CC"/>
              </a:solidFill>
            </a:endParaRPr>
          </a:p>
          <a:p>
            <a:pPr marL="457200" lvl="0" indent="-342900" algn="l" rtl="0">
              <a:lnSpc>
                <a:spcPct val="100000"/>
              </a:lnSpc>
              <a:spcBef>
                <a:spcPts val="1000"/>
              </a:spcBef>
              <a:spcAft>
                <a:spcPts val="0"/>
              </a:spcAft>
              <a:buSzPts val="1800"/>
              <a:buChar char="•"/>
            </a:pPr>
            <a:r>
              <a:rPr lang="en-US" sz="1800" dirty="0"/>
              <a:t>WISExplore Snapshot-Related Resources:  </a:t>
            </a:r>
            <a:endParaRPr sz="1800" dirty="0"/>
          </a:p>
          <a:p>
            <a:pPr marL="914400" lvl="1" indent="-228600" algn="l" rtl="0">
              <a:lnSpc>
                <a:spcPct val="100000"/>
              </a:lnSpc>
              <a:spcBef>
                <a:spcPts val="1000"/>
              </a:spcBef>
              <a:spcAft>
                <a:spcPts val="0"/>
              </a:spcAft>
              <a:buSzPts val="1800"/>
              <a:buNone/>
            </a:pPr>
            <a:r>
              <a:rPr lang="en-US" sz="1800" b="1" u="sng" dirty="0">
                <a:solidFill>
                  <a:schemeClr val="hlink"/>
                </a:solidFill>
                <a:hlinkClick r:id="rId7"/>
              </a:rPr>
              <a:t>Self-Assessing Data Quality</a:t>
            </a:r>
            <a:endParaRPr sz="1800" b="1" dirty="0"/>
          </a:p>
          <a:p>
            <a:pPr marL="914400" lvl="1" indent="-228600" algn="l" rtl="0">
              <a:lnSpc>
                <a:spcPct val="100000"/>
              </a:lnSpc>
              <a:spcBef>
                <a:spcPts val="1000"/>
              </a:spcBef>
              <a:spcAft>
                <a:spcPts val="0"/>
              </a:spcAft>
              <a:buSzPts val="1800"/>
              <a:buNone/>
            </a:pPr>
            <a:r>
              <a:rPr lang="en-US" sz="1800" b="1" u="sng" dirty="0">
                <a:solidFill>
                  <a:schemeClr val="hlink"/>
                </a:solidFill>
                <a:hlinkClick r:id="rId8"/>
              </a:rPr>
              <a:t>Snapshot Investigation Guide 8.5x11 </a:t>
            </a:r>
            <a:endParaRPr sz="1800" b="1" dirty="0"/>
          </a:p>
          <a:p>
            <a:pPr marL="914400" lvl="1" indent="-228600" algn="l" rtl="0">
              <a:lnSpc>
                <a:spcPct val="100000"/>
              </a:lnSpc>
              <a:spcBef>
                <a:spcPts val="1000"/>
              </a:spcBef>
              <a:spcAft>
                <a:spcPts val="0"/>
              </a:spcAft>
              <a:buSzPts val="1800"/>
              <a:buNone/>
            </a:pPr>
            <a:r>
              <a:rPr lang="en-US" sz="1800" b="1" u="sng" dirty="0">
                <a:solidFill>
                  <a:schemeClr val="hlink"/>
                </a:solidFill>
                <a:hlinkClick r:id="rId9"/>
              </a:rPr>
              <a:t>WISExplore CESA Data Specialists</a:t>
            </a:r>
            <a:endParaRPr sz="1800" b="1" dirty="0"/>
          </a:p>
          <a:p>
            <a:pPr marL="0" lvl="0" indent="0" algn="ctr" rtl="0">
              <a:lnSpc>
                <a:spcPct val="100000"/>
              </a:lnSpc>
              <a:spcBef>
                <a:spcPts val="1000"/>
              </a:spcBef>
              <a:spcAft>
                <a:spcPts val="0"/>
              </a:spcAft>
              <a:buNone/>
            </a:pPr>
            <a:r>
              <a:rPr lang="en-US" sz="2600" dirty="0"/>
              <a:t>Thank you!</a:t>
            </a:r>
            <a:endParaRPr sz="2600" b="1" dirty="0"/>
          </a:p>
          <a:p>
            <a:pPr marL="0" lvl="0" indent="0" algn="l" rtl="0">
              <a:lnSpc>
                <a:spcPct val="100000"/>
              </a:lnSpc>
              <a:spcBef>
                <a:spcPts val="1000"/>
              </a:spcBef>
              <a:spcAft>
                <a:spcPts val="1000"/>
              </a:spcAft>
              <a:buNone/>
            </a:pPr>
            <a:endParaRPr sz="1800" b="0" dirty="0"/>
          </a:p>
        </p:txBody>
      </p:sp>
      <p:sp>
        <p:nvSpPr>
          <p:cNvPr id="371" name="Google Shape;371;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36</a:t>
            </a:fld>
            <a:endParaRP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The Need for Data Quality</a:t>
            </a:r>
          </a:p>
        </p:txBody>
      </p:sp>
      <p:sp>
        <p:nvSpPr>
          <p:cNvPr id="94" name="Google Shape;94;p15">
            <a:extLst>
              <a:ext uri="{C183D7F6-B498-43B3-948B-1728B52AA6E4}">
                <adec:decorative xmlns:adec="http://schemas.microsoft.com/office/drawing/2017/decorative" val="0"/>
              </a:ext>
            </a:extLst>
          </p:cNvPr>
          <p:cNvSpPr txBox="1">
            <a:spLocks noGrp="1"/>
          </p:cNvSpPr>
          <p:nvPr>
            <p:ph type="body" idx="4294967295"/>
          </p:nvPr>
        </p:nvSpPr>
        <p:spPr>
          <a:xfrm>
            <a:off x="330600" y="1186562"/>
            <a:ext cx="6167100" cy="3102000"/>
          </a:xfrm>
          <a:prstGeom prst="rect">
            <a:avLst/>
          </a:prstGeom>
        </p:spPr>
        <p:txBody>
          <a:bodyPr spcFirstLastPara="1" wrap="square" lIns="91425" tIns="45700" rIns="91425" bIns="45700" anchor="t" anchorCtr="0">
            <a:normAutofit fontScale="92500" lnSpcReduction="10000"/>
          </a:bodyPr>
          <a:lstStyle/>
          <a:p>
            <a:pPr marL="0" lvl="0" indent="0" algn="l" rtl="0">
              <a:spcBef>
                <a:spcPts val="0"/>
              </a:spcBef>
              <a:spcAft>
                <a:spcPts val="0"/>
              </a:spcAft>
              <a:buNone/>
            </a:pPr>
            <a:r>
              <a:rPr lang="en-US" sz="2800"/>
              <a:t>Data quality impacts:</a:t>
            </a:r>
            <a:endParaRPr sz="2800"/>
          </a:p>
          <a:p>
            <a:pPr marL="457200" lvl="0" indent="-381000" algn="l" rtl="0">
              <a:spcBef>
                <a:spcPts val="3000"/>
              </a:spcBef>
              <a:spcAft>
                <a:spcPts val="0"/>
              </a:spcAft>
              <a:buSzPts val="2400"/>
              <a:buChar char="•"/>
            </a:pPr>
            <a:r>
              <a:rPr lang="en-US"/>
              <a:t>State and federal funding</a:t>
            </a:r>
            <a:endParaRPr/>
          </a:p>
          <a:p>
            <a:pPr marL="457200" lvl="0" indent="-381000" algn="l" rtl="0">
              <a:spcBef>
                <a:spcPts val="1000"/>
              </a:spcBef>
              <a:spcAft>
                <a:spcPts val="0"/>
              </a:spcAft>
              <a:buSzPts val="2400"/>
              <a:buChar char="•"/>
            </a:pPr>
            <a:r>
              <a:rPr lang="en-US"/>
              <a:t>Accountability </a:t>
            </a:r>
            <a:endParaRPr/>
          </a:p>
          <a:p>
            <a:pPr marL="457200" lvl="0" indent="-381000" algn="l" rtl="0">
              <a:spcBef>
                <a:spcPts val="1000"/>
              </a:spcBef>
              <a:spcAft>
                <a:spcPts val="0"/>
              </a:spcAft>
              <a:buSzPts val="2400"/>
              <a:buChar char="•"/>
            </a:pPr>
            <a:r>
              <a:rPr lang="en-US"/>
              <a:t>Public reporting</a:t>
            </a:r>
            <a:endParaRPr/>
          </a:p>
          <a:p>
            <a:pPr marL="457200" lvl="0" indent="-381000" algn="l" rtl="0">
              <a:spcBef>
                <a:spcPts val="1000"/>
              </a:spcBef>
              <a:spcAft>
                <a:spcPts val="0"/>
              </a:spcAft>
              <a:buSzPts val="2400"/>
              <a:buChar char="•"/>
            </a:pPr>
            <a:r>
              <a:rPr lang="en-US"/>
              <a:t>Stakeholder perception</a:t>
            </a:r>
            <a:endParaRPr/>
          </a:p>
          <a:p>
            <a:pPr marL="457200" lvl="0" indent="-381000" algn="l" rtl="0">
              <a:spcBef>
                <a:spcPts val="1000"/>
              </a:spcBef>
              <a:spcAft>
                <a:spcPts val="1000"/>
              </a:spcAft>
              <a:buSzPts val="2400"/>
              <a:buChar char="•"/>
            </a:pPr>
            <a:r>
              <a:rPr lang="en-US"/>
              <a:t>Planning</a:t>
            </a:r>
            <a:endParaRPr/>
          </a:p>
        </p:txBody>
      </p:sp>
      <p:pic>
        <p:nvPicPr>
          <p:cNvPr id="96" name="Google Shape;96;p1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988299" y="1297726"/>
            <a:ext cx="3436626" cy="2293874"/>
          </a:xfrm>
          <a:prstGeom prst="rect">
            <a:avLst/>
          </a:prstGeom>
          <a:noFill/>
          <a:ln w="19050" cap="flat" cmpd="sng">
            <a:solidFill>
              <a:schemeClr val="dk1"/>
            </a:solidFill>
            <a:prstDash val="solid"/>
            <a:round/>
            <a:headEnd type="none" w="sm" len="sm"/>
            <a:tailEnd type="none" w="sm" len="sm"/>
          </a:ln>
        </p:spPr>
      </p:pic>
      <p:sp>
        <p:nvSpPr>
          <p:cNvPr id="95" name="Google Shape;95;p1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4</a:t>
            </a:fld>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Data Quality &amp; Accuracy</a:t>
            </a:r>
          </a:p>
        </p:txBody>
      </p:sp>
      <p:sp>
        <p:nvSpPr>
          <p:cNvPr id="102" name="Google Shape;102;p16"/>
          <p:cNvSpPr txBox="1">
            <a:spLocks noGrp="1"/>
          </p:cNvSpPr>
          <p:nvPr>
            <p:ph type="body" idx="4294967295"/>
          </p:nvPr>
        </p:nvSpPr>
        <p:spPr>
          <a:xfrm>
            <a:off x="523225" y="997800"/>
            <a:ext cx="8043600" cy="4004400"/>
          </a:xfrm>
          <a:prstGeom prst="rect">
            <a:avLst/>
          </a:prstGeom>
        </p:spPr>
        <p:txBody>
          <a:bodyPr spcFirstLastPara="1" wrap="square" lIns="91425" tIns="45700" rIns="91425" bIns="45700" anchor="t" anchorCtr="0">
            <a:noAutofit/>
          </a:bodyPr>
          <a:lstStyle/>
          <a:p>
            <a:pPr marL="0" lvl="0" indent="0" algn="l" rtl="0">
              <a:lnSpc>
                <a:spcPct val="115000"/>
              </a:lnSpc>
              <a:spcBef>
                <a:spcPts val="200"/>
              </a:spcBef>
              <a:spcAft>
                <a:spcPts val="0"/>
              </a:spcAft>
              <a:buNone/>
            </a:pPr>
            <a:r>
              <a:rPr lang="en-US" sz="2800"/>
              <a:t>Data accuracy is key to meaningful data use. </a:t>
            </a:r>
            <a:endParaRPr sz="2800"/>
          </a:p>
          <a:p>
            <a:pPr marL="0" lvl="0" indent="0" algn="l" rtl="0">
              <a:lnSpc>
                <a:spcPct val="115000"/>
              </a:lnSpc>
              <a:spcBef>
                <a:spcPts val="400"/>
              </a:spcBef>
              <a:spcAft>
                <a:spcPts val="0"/>
              </a:spcAft>
              <a:buNone/>
            </a:pPr>
            <a:r>
              <a:rPr lang="en-US" sz="2000"/>
              <a:t>Inaccuracies and low data quality lead to ...</a:t>
            </a:r>
            <a:endParaRPr sz="2000"/>
          </a:p>
          <a:p>
            <a:pPr marL="457200" lvl="0" indent="-355600" algn="l" rtl="0">
              <a:lnSpc>
                <a:spcPct val="115000"/>
              </a:lnSpc>
              <a:spcBef>
                <a:spcPts val="800"/>
              </a:spcBef>
              <a:spcAft>
                <a:spcPts val="0"/>
              </a:spcAft>
              <a:buSzPts val="2000"/>
              <a:buChar char="●"/>
            </a:pPr>
            <a:r>
              <a:rPr lang="en-US" sz="2000"/>
              <a:t>data invalidation</a:t>
            </a:r>
            <a:endParaRPr sz="2000"/>
          </a:p>
          <a:p>
            <a:pPr marL="457200" lvl="0" indent="-355600" algn="l" rtl="0">
              <a:lnSpc>
                <a:spcPct val="115000"/>
              </a:lnSpc>
              <a:spcBef>
                <a:spcPts val="800"/>
              </a:spcBef>
              <a:spcAft>
                <a:spcPts val="0"/>
              </a:spcAft>
              <a:buSzPts val="2000"/>
              <a:buChar char="●"/>
            </a:pPr>
            <a:r>
              <a:rPr lang="en-US" sz="2000"/>
              <a:t>misleading analysis</a:t>
            </a:r>
            <a:endParaRPr sz="2000"/>
          </a:p>
          <a:p>
            <a:pPr marL="457200" lvl="0" indent="-355600" algn="l" rtl="0">
              <a:lnSpc>
                <a:spcPct val="115000"/>
              </a:lnSpc>
              <a:spcBef>
                <a:spcPts val="800"/>
              </a:spcBef>
              <a:spcAft>
                <a:spcPts val="0"/>
              </a:spcAft>
              <a:buSzPts val="2000"/>
              <a:buChar char="●"/>
            </a:pPr>
            <a:r>
              <a:rPr lang="en-US" sz="2000"/>
              <a:t>faulty conclusions</a:t>
            </a:r>
            <a:endParaRPr sz="2000"/>
          </a:p>
          <a:p>
            <a:pPr marL="457200" lvl="0" indent="-355600" algn="l" rtl="0">
              <a:lnSpc>
                <a:spcPct val="115000"/>
              </a:lnSpc>
              <a:spcBef>
                <a:spcPts val="800"/>
              </a:spcBef>
              <a:spcAft>
                <a:spcPts val="0"/>
              </a:spcAft>
              <a:buSzPts val="2000"/>
              <a:buChar char="●"/>
            </a:pPr>
            <a:r>
              <a:rPr lang="en-US" sz="2000"/>
              <a:t>loss of confidence </a:t>
            </a:r>
            <a:endParaRPr sz="2000"/>
          </a:p>
          <a:p>
            <a:pPr marL="457200" lvl="0" indent="-355600" algn="l" rtl="0">
              <a:lnSpc>
                <a:spcPct val="115000"/>
              </a:lnSpc>
              <a:spcBef>
                <a:spcPts val="800"/>
              </a:spcBef>
              <a:spcAft>
                <a:spcPts val="0"/>
              </a:spcAft>
              <a:buSzPts val="2000"/>
              <a:buChar char="●"/>
            </a:pPr>
            <a:r>
              <a:rPr lang="en-US" sz="2000"/>
              <a:t>abandoning its use</a:t>
            </a:r>
            <a:endParaRPr sz="2000"/>
          </a:p>
          <a:p>
            <a:pPr marL="457200" lvl="0" indent="-355600" algn="l" rtl="0">
              <a:lnSpc>
                <a:spcPct val="115000"/>
              </a:lnSpc>
              <a:spcBef>
                <a:spcPts val="800"/>
              </a:spcBef>
              <a:spcAft>
                <a:spcPts val="0"/>
              </a:spcAft>
              <a:buSzPts val="2000"/>
              <a:buChar char="●"/>
            </a:pPr>
            <a:r>
              <a:rPr lang="en-US" sz="2000"/>
              <a:t>return on investment is destroyed</a:t>
            </a:r>
            <a:endParaRPr sz="2000"/>
          </a:p>
          <a:p>
            <a:pPr marL="0" lvl="0" indent="0" algn="l" rtl="0">
              <a:spcBef>
                <a:spcPts val="800"/>
              </a:spcBef>
              <a:spcAft>
                <a:spcPts val="3000"/>
              </a:spcAft>
              <a:buNone/>
            </a:pPr>
            <a:endParaRPr/>
          </a:p>
        </p:txBody>
      </p:sp>
      <p:pic>
        <p:nvPicPr>
          <p:cNvPr id="104" name="Google Shape;104;p16">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498224" y="2175201"/>
            <a:ext cx="2993198" cy="1997901"/>
          </a:xfrm>
          <a:prstGeom prst="rect">
            <a:avLst/>
          </a:prstGeom>
          <a:noFill/>
          <a:ln w="19050" cap="flat" cmpd="sng">
            <a:solidFill>
              <a:schemeClr val="dk1"/>
            </a:solidFill>
            <a:prstDash val="solid"/>
            <a:round/>
            <a:headEnd type="none" w="sm" len="sm"/>
            <a:tailEnd type="none" w="sm" len="sm"/>
          </a:ln>
        </p:spPr>
      </p:pic>
      <p:sp>
        <p:nvSpPr>
          <p:cNvPr id="103" name="Google Shape;103;p16">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5</a:t>
            </a:fld>
            <a:endParaRP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Turn and Talk</a:t>
            </a:r>
          </a:p>
        </p:txBody>
      </p:sp>
      <p:sp>
        <p:nvSpPr>
          <p:cNvPr id="111" name="Google Shape;111;p17"/>
          <p:cNvSpPr txBox="1"/>
          <p:nvPr/>
        </p:nvSpPr>
        <p:spPr>
          <a:xfrm>
            <a:off x="677100" y="1534450"/>
            <a:ext cx="4766400" cy="2707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3000" b="1">
                <a:solidFill>
                  <a:schemeClr val="dk1"/>
                </a:solidFill>
                <a:latin typeface="Lato"/>
                <a:ea typeface="Lato"/>
                <a:cs typeface="Lato"/>
                <a:sym typeface="Lato"/>
              </a:rPr>
              <a:t>What are the current practices in your district to ensure data accuracy?</a:t>
            </a:r>
            <a:endParaRPr sz="3000" b="1">
              <a:solidFill>
                <a:schemeClr val="dk1"/>
              </a:solidFill>
              <a:latin typeface="Lato"/>
              <a:ea typeface="Lato"/>
              <a:cs typeface="Lato"/>
              <a:sym typeface="Lato"/>
            </a:endParaRPr>
          </a:p>
        </p:txBody>
      </p:sp>
      <p:pic>
        <p:nvPicPr>
          <p:cNvPr id="112" name="Google Shape;112;p17">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599150" y="1305850"/>
            <a:ext cx="2935251" cy="2935251"/>
          </a:xfrm>
          <a:prstGeom prst="rect">
            <a:avLst/>
          </a:prstGeom>
          <a:noFill/>
          <a:ln w="19050" cap="flat" cmpd="sng">
            <a:solidFill>
              <a:schemeClr val="dk2"/>
            </a:solidFill>
            <a:prstDash val="solid"/>
            <a:round/>
            <a:headEnd type="none" w="sm" len="sm"/>
            <a:tailEnd type="none" w="sm" len="sm"/>
          </a:ln>
        </p:spPr>
      </p:pic>
      <p:sp>
        <p:nvSpPr>
          <p:cNvPr id="110" name="Google Shape;110;p17">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6</a:t>
            </a:fld>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Elements of Data Quality</a:t>
            </a:r>
          </a:p>
        </p:txBody>
      </p:sp>
      <p:sp>
        <p:nvSpPr>
          <p:cNvPr id="118" name="Google Shape;118;p18"/>
          <p:cNvSpPr txBox="1">
            <a:spLocks noGrp="1"/>
          </p:cNvSpPr>
          <p:nvPr>
            <p:ph type="body" idx="4294967295"/>
          </p:nvPr>
        </p:nvSpPr>
        <p:spPr>
          <a:xfrm>
            <a:off x="502250" y="1138300"/>
            <a:ext cx="7147800" cy="35076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0"/>
              </a:spcBef>
              <a:spcAft>
                <a:spcPts val="0"/>
              </a:spcAft>
              <a:buSzPts val="2400"/>
              <a:buChar char="•"/>
            </a:pPr>
            <a:r>
              <a:rPr lang="en-US"/>
              <a:t>Duplication (no duplicate records)</a:t>
            </a:r>
            <a:endParaRPr/>
          </a:p>
          <a:p>
            <a:pPr marL="457200" lvl="0" indent="-381000" algn="l" rtl="0">
              <a:lnSpc>
                <a:spcPct val="100000"/>
              </a:lnSpc>
              <a:spcBef>
                <a:spcPts val="1000"/>
              </a:spcBef>
              <a:spcAft>
                <a:spcPts val="0"/>
              </a:spcAft>
              <a:buSzPts val="2400"/>
              <a:buChar char="•"/>
            </a:pPr>
            <a:r>
              <a:rPr lang="en-US"/>
              <a:t>Conformity (to standard data definitions)</a:t>
            </a:r>
            <a:endParaRPr/>
          </a:p>
          <a:p>
            <a:pPr marL="457200" lvl="0" indent="-381000" algn="l" rtl="0">
              <a:lnSpc>
                <a:spcPct val="100000"/>
              </a:lnSpc>
              <a:spcBef>
                <a:spcPts val="1000"/>
              </a:spcBef>
              <a:spcAft>
                <a:spcPts val="0"/>
              </a:spcAft>
              <a:buSzPts val="2400"/>
              <a:buChar char="•"/>
            </a:pPr>
            <a:r>
              <a:rPr lang="en-US"/>
              <a:t>Consistency (data across the system are in sync)</a:t>
            </a:r>
            <a:endParaRPr/>
          </a:p>
          <a:p>
            <a:pPr marL="457200" lvl="0" indent="-381000" algn="l" rtl="0">
              <a:lnSpc>
                <a:spcPct val="100000"/>
              </a:lnSpc>
              <a:spcBef>
                <a:spcPts val="1000"/>
              </a:spcBef>
              <a:spcAft>
                <a:spcPts val="0"/>
              </a:spcAft>
              <a:buSzPts val="2400"/>
              <a:buChar char="•"/>
            </a:pPr>
            <a:r>
              <a:rPr lang="en-US"/>
              <a:t>Accuracy (true representation)</a:t>
            </a:r>
            <a:endParaRPr/>
          </a:p>
          <a:p>
            <a:pPr marL="457200" lvl="0" indent="-381000" algn="l" rtl="0">
              <a:lnSpc>
                <a:spcPct val="100000"/>
              </a:lnSpc>
              <a:spcBef>
                <a:spcPts val="1000"/>
              </a:spcBef>
              <a:spcAft>
                <a:spcPts val="0"/>
              </a:spcAft>
              <a:buSzPts val="2400"/>
              <a:buChar char="•"/>
            </a:pPr>
            <a:r>
              <a:rPr lang="en-US"/>
              <a:t>Integrity (valid &amp; logical)</a:t>
            </a:r>
            <a:endParaRPr/>
          </a:p>
          <a:p>
            <a:pPr marL="457200" lvl="0" indent="-381000" algn="l" rtl="0">
              <a:lnSpc>
                <a:spcPct val="100000"/>
              </a:lnSpc>
              <a:spcBef>
                <a:spcPts val="1000"/>
              </a:spcBef>
              <a:spcAft>
                <a:spcPts val="0"/>
              </a:spcAft>
              <a:buSzPts val="2400"/>
              <a:buChar char="•"/>
            </a:pPr>
            <a:r>
              <a:rPr lang="en-US"/>
              <a:t>Timeliness (availability)</a:t>
            </a:r>
            <a:endParaRPr/>
          </a:p>
          <a:p>
            <a:pPr marL="457200" lvl="0" indent="-381000" algn="l" rtl="0">
              <a:lnSpc>
                <a:spcPct val="100000"/>
              </a:lnSpc>
              <a:spcBef>
                <a:spcPts val="1000"/>
              </a:spcBef>
              <a:spcAft>
                <a:spcPts val="1000"/>
              </a:spcAft>
              <a:buSzPts val="2400"/>
              <a:buChar char="•"/>
            </a:pPr>
            <a:r>
              <a:rPr lang="en-US"/>
              <a:t>Definition (business rules)</a:t>
            </a:r>
            <a:endParaRPr/>
          </a:p>
        </p:txBody>
      </p:sp>
      <p:pic>
        <p:nvPicPr>
          <p:cNvPr id="120" name="Google Shape;120;p18">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660827" y="3408028"/>
            <a:ext cx="2655498" cy="1144924"/>
          </a:xfrm>
          <a:prstGeom prst="rect">
            <a:avLst/>
          </a:prstGeom>
          <a:noFill/>
          <a:ln w="19050" cap="flat" cmpd="sng">
            <a:solidFill>
              <a:schemeClr val="dk2"/>
            </a:solidFill>
            <a:prstDash val="solid"/>
            <a:round/>
            <a:headEnd type="none" w="sm" len="sm"/>
            <a:tailEnd type="none" w="sm" len="sm"/>
          </a:ln>
        </p:spPr>
      </p:pic>
      <p:sp>
        <p:nvSpPr>
          <p:cNvPr id="119" name="Google Shape;119;p18">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7</a:t>
            </a:fld>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7" name="Google Shape;127;p19"/>
          <p:cNvSpPr txBox="1">
            <a:spLocks noGrp="1"/>
          </p:cNvSpPr>
          <p:nvPr>
            <p:ph type="title" idx="4294967295"/>
          </p:nvPr>
        </p:nvSpPr>
        <p:spPr>
          <a:xfrm>
            <a:off x="0" y="7620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Data Flow Diagram</a:t>
            </a:r>
          </a:p>
        </p:txBody>
      </p:sp>
      <p:sp>
        <p:nvSpPr>
          <p:cNvPr id="126" name="Google Shape;126;p19"/>
          <p:cNvSpPr txBox="1"/>
          <p:nvPr/>
        </p:nvSpPr>
        <p:spPr>
          <a:xfrm>
            <a:off x="610225" y="1262225"/>
            <a:ext cx="8094600" cy="77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000" b="1">
                <a:solidFill>
                  <a:schemeClr val="dk1"/>
                </a:solidFill>
                <a:latin typeface="Lato"/>
                <a:ea typeface="Lato"/>
                <a:cs typeface="Lato"/>
                <a:sym typeface="Lato"/>
              </a:rPr>
              <a:t>Accurate local data entry is key!</a:t>
            </a:r>
            <a:endParaRPr sz="3000" b="1">
              <a:solidFill>
                <a:schemeClr val="dk1"/>
              </a:solidFill>
              <a:latin typeface="Lato"/>
              <a:ea typeface="Lato"/>
              <a:cs typeface="Lato"/>
              <a:sym typeface="Lato"/>
            </a:endParaRPr>
          </a:p>
        </p:txBody>
      </p:sp>
      <p:pic>
        <p:nvPicPr>
          <p:cNvPr id="128" name="Google Shape;128;p19" descr="data flow diagram, showing how data starts at the LEA or school/district, gets entered into the student information system (SIS), gets pushed to WISEdata Portal, then gets pushed to WISEdash for Districts the following day, and eventually is reflected on Report Cards produced by the DPI Office of Educational Accountability."/>
          <p:cNvPicPr preferRelativeResize="0"/>
          <p:nvPr/>
        </p:nvPicPr>
        <p:blipFill>
          <a:blip r:embed="rId4">
            <a:alphaModFix/>
          </a:blip>
          <a:stretch>
            <a:fillRect/>
          </a:stretch>
        </p:blipFill>
        <p:spPr>
          <a:xfrm>
            <a:off x="-26975" y="2158370"/>
            <a:ext cx="9144000" cy="1584960"/>
          </a:xfrm>
          <a:prstGeom prst="rect">
            <a:avLst/>
          </a:prstGeom>
          <a:noFill/>
          <a:ln>
            <a:noFill/>
          </a:ln>
        </p:spPr>
      </p:pic>
      <p:sp>
        <p:nvSpPr>
          <p:cNvPr id="125" name="Google Shape;125;p19">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solidFill>
                  <a:schemeClr val="lt1"/>
                </a:solidFill>
                <a:latin typeface="Lato Black"/>
                <a:ea typeface="Lato Black"/>
                <a:cs typeface="Lato Black"/>
                <a:sym typeface="Lato Black"/>
              </a:rPr>
              <a:t>8</a:t>
            </a:fld>
            <a:endParaRPr>
              <a:solidFill>
                <a:schemeClr val="lt1"/>
              </a:solidFill>
              <a:latin typeface="Lato Black"/>
              <a:ea typeface="Lato Black"/>
              <a:cs typeface="Lato Black"/>
              <a:sym typeface="Lato Black"/>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rmAutofit fontScale="90000"/>
          </a:bodyPr>
          <a:lstStyle/>
          <a:p>
            <a:pPr marL="0" marR="0" lvl="0" indent="0" algn="ctr" defTabSz="914400" rtl="0" eaLnBrk="1" fontAlgn="auto" latinLnBrk="0" hangingPunct="1">
              <a:lnSpc>
                <a:spcPct val="100000"/>
              </a:lnSpc>
              <a:spcBef>
                <a:spcPts val="0"/>
              </a:spcBef>
              <a:spcAft>
                <a:spcPts val="3000"/>
              </a:spcAft>
              <a:buClr>
                <a:schemeClr val="lt1"/>
              </a:buClr>
              <a:buSzPts val="3600"/>
              <a:buFont typeface="Arial"/>
              <a:buNone/>
              <a:tabLst/>
              <a:defRPr/>
            </a:pPr>
            <a:r>
              <a:rPr kumimoji="0" lang="en-US" sz="3600" b="1" i="0" u="none" strike="noStrike" kern="0" cap="none" spc="0" normalizeH="0" baseline="0" noProof="0" dirty="0">
                <a:ln>
                  <a:noFill/>
                </a:ln>
                <a:solidFill>
                  <a:schemeClr val="lt1"/>
                </a:solidFill>
                <a:effectLst/>
                <a:uLnTx/>
                <a:uFillTx/>
                <a:latin typeface="Lato Black"/>
                <a:ea typeface="Lato Black"/>
                <a:cs typeface="Lato Black"/>
                <a:sym typeface="Lato Black"/>
              </a:rPr>
              <a:t>It Takes Teamwork</a:t>
            </a:r>
          </a:p>
        </p:txBody>
      </p:sp>
      <p:sp>
        <p:nvSpPr>
          <p:cNvPr id="134" name="Google Shape;134;p20"/>
          <p:cNvSpPr txBox="1">
            <a:spLocks noGrp="1"/>
          </p:cNvSpPr>
          <p:nvPr>
            <p:ph type="body" idx="4294967295"/>
          </p:nvPr>
        </p:nvSpPr>
        <p:spPr>
          <a:xfrm>
            <a:off x="360025" y="1089850"/>
            <a:ext cx="8340000" cy="3579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t>To ensure data quality, collaborative team practices should be in place at district and school levels.</a:t>
            </a:r>
            <a:endParaRPr sz="2200"/>
          </a:p>
          <a:p>
            <a:pPr marL="0" lvl="0" indent="0" algn="l" rtl="0">
              <a:lnSpc>
                <a:spcPct val="115000"/>
              </a:lnSpc>
              <a:spcBef>
                <a:spcPts val="800"/>
              </a:spcBef>
              <a:spcAft>
                <a:spcPts val="0"/>
              </a:spcAft>
              <a:buClr>
                <a:schemeClr val="dk1"/>
              </a:buClr>
              <a:buSzPts val="1100"/>
              <a:buFont typeface="Arial"/>
              <a:buNone/>
            </a:pPr>
            <a:r>
              <a:rPr lang="en-US" sz="2000"/>
              <a:t>Teams …</a:t>
            </a:r>
            <a:endParaRPr sz="2000"/>
          </a:p>
          <a:p>
            <a:pPr marL="457200" lvl="0" indent="-355600" algn="l" rtl="0">
              <a:lnSpc>
                <a:spcPct val="115000"/>
              </a:lnSpc>
              <a:spcBef>
                <a:spcPts val="600"/>
              </a:spcBef>
              <a:spcAft>
                <a:spcPts val="0"/>
              </a:spcAft>
              <a:buSzPts val="2000"/>
              <a:buFont typeface="Lato"/>
              <a:buChar char="●"/>
            </a:pPr>
            <a:r>
              <a:rPr lang="en-US" sz="2000"/>
              <a:t>meet at regular and critical times</a:t>
            </a:r>
            <a:endParaRPr sz="2000"/>
          </a:p>
          <a:p>
            <a:pPr marL="457200" lvl="0" indent="-355600" algn="l" rtl="0">
              <a:lnSpc>
                <a:spcPct val="115000"/>
              </a:lnSpc>
              <a:spcBef>
                <a:spcPts val="600"/>
              </a:spcBef>
              <a:spcAft>
                <a:spcPts val="0"/>
              </a:spcAft>
              <a:buSzPts val="2000"/>
              <a:buFont typeface="Lato"/>
              <a:buChar char="●"/>
            </a:pPr>
            <a:r>
              <a:rPr lang="en-US" sz="2000"/>
              <a:t>collaborate to establish data protocols</a:t>
            </a:r>
            <a:endParaRPr sz="2000"/>
          </a:p>
          <a:p>
            <a:pPr marL="457200" lvl="0" indent="-355600" algn="l" rtl="0">
              <a:lnSpc>
                <a:spcPct val="115000"/>
              </a:lnSpc>
              <a:spcBef>
                <a:spcPts val="600"/>
              </a:spcBef>
              <a:spcAft>
                <a:spcPts val="0"/>
              </a:spcAft>
              <a:buSzPts val="2000"/>
              <a:buFont typeface="Lato"/>
              <a:buChar char="●"/>
            </a:pPr>
            <a:r>
              <a:rPr lang="en-US" sz="2000"/>
              <a:t>work together to continually improve the system that supports data quality </a:t>
            </a:r>
            <a:endParaRPr sz="2000"/>
          </a:p>
        </p:txBody>
      </p:sp>
      <p:sp>
        <p:nvSpPr>
          <p:cNvPr id="136" name="Google Shape;136;p20" descr="Call out box with question: Do we have data quality team? "/>
          <p:cNvSpPr/>
          <p:nvPr/>
        </p:nvSpPr>
        <p:spPr>
          <a:xfrm>
            <a:off x="6262700" y="3961375"/>
            <a:ext cx="1992600" cy="744000"/>
          </a:xfrm>
          <a:prstGeom prst="wedgeRoundRectCallout">
            <a:avLst>
              <a:gd name="adj1" fmla="val -20833"/>
              <a:gd name="adj2" fmla="val 62500"/>
              <a:gd name="adj3" fmla="val 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600"/>
              </a:spcAft>
              <a:buClr>
                <a:schemeClr val="dk1"/>
              </a:buClr>
              <a:buSzPts val="1100"/>
              <a:buFont typeface="Arial"/>
              <a:buNone/>
            </a:pPr>
            <a:r>
              <a:rPr lang="en-US" sz="1800" b="1">
                <a:solidFill>
                  <a:schemeClr val="dk1"/>
                </a:solidFill>
                <a:latin typeface="Lato"/>
                <a:ea typeface="Lato"/>
                <a:cs typeface="Lato"/>
                <a:sym typeface="Lato"/>
              </a:rPr>
              <a:t>Do we have data quality teams?</a:t>
            </a:r>
            <a:endParaRPr sz="1200">
              <a:latin typeface="Lato"/>
              <a:ea typeface="Lato"/>
              <a:cs typeface="Lato"/>
              <a:sym typeface="Lato"/>
            </a:endParaRPr>
          </a:p>
        </p:txBody>
      </p:sp>
      <p:sp>
        <p:nvSpPr>
          <p:cNvPr id="135" name="Google Shape;135;p20">
            <a:extLst>
              <a:ext uri="{C183D7F6-B498-43B3-948B-1728B52AA6E4}">
                <adec:decorative xmlns:adec="http://schemas.microsoft.com/office/drawing/2017/decorative" val="1"/>
              </a:ext>
            </a:extLst>
          </p:cNvPr>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US"/>
              <a:t>9</a:t>
            </a:fld>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2" ma:contentTypeDescription="Create a new document." ma:contentTypeScope="" ma:versionID="69da9da826b7c74472cdc9b6aa1b657a">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054e0a38ec00719a7c69ff213ff2ce"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e29253c-7ca7-4828-a21c-8b156dc5eeb0">
      <Terms xmlns="http://schemas.microsoft.com/office/infopath/2007/PartnerControls"/>
    </lcf76f155ced4ddcb4097134ff3c332f>
    <TaxCatchAll xmlns="803f8043-e0fd-46e6-b51e-28e5cf4381cd" xsi:nil="true"/>
    <SharedWithUsers xmlns="803f8043-e0fd-46e6-b51e-28e5cf4381cd">
      <UserInfo>
        <DisplayName/>
        <AccountId xsi:nil="true"/>
        <AccountType/>
      </UserInfo>
    </SharedWithUsers>
  </documentManagement>
</p:properties>
</file>

<file path=customXml/itemProps1.xml><?xml version="1.0" encoding="utf-8"?>
<ds:datastoreItem xmlns:ds="http://schemas.openxmlformats.org/officeDocument/2006/customXml" ds:itemID="{9288A671-AAE4-4166-95FD-57F485BF4A46}"/>
</file>

<file path=customXml/itemProps2.xml><?xml version="1.0" encoding="utf-8"?>
<ds:datastoreItem xmlns:ds="http://schemas.openxmlformats.org/officeDocument/2006/customXml" ds:itemID="{D0AB5E9A-5788-45A6-BE36-1E321D79A67F}"/>
</file>

<file path=customXml/itemProps3.xml><?xml version="1.0" encoding="utf-8"?>
<ds:datastoreItem xmlns:ds="http://schemas.openxmlformats.org/officeDocument/2006/customXml" ds:itemID="{DF3EBF7D-798C-44C8-A3BF-2AF84DAE32C2}"/>
</file>

<file path=docProps/app.xml><?xml version="1.0" encoding="utf-8"?>
<Properties xmlns="http://schemas.openxmlformats.org/officeDocument/2006/extended-properties" xmlns:vt="http://schemas.openxmlformats.org/officeDocument/2006/docPropsVTypes">
  <TotalTime>0</TotalTime>
  <Words>4283</Words>
  <Application>Microsoft Office PowerPoint</Application>
  <PresentationFormat>On-screen Show (16:9)</PresentationFormat>
  <Paragraphs>464</Paragraphs>
  <Slides>36</Slides>
  <Notes>36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Garamond</vt:lpstr>
      <vt:lpstr>Arial</vt:lpstr>
      <vt:lpstr>Lato</vt:lpstr>
      <vt:lpstr>Lato Black</vt:lpstr>
      <vt:lpstr>Questrial</vt:lpstr>
      <vt:lpstr>Calibri</vt:lpstr>
      <vt:lpstr>Office Theme</vt:lpstr>
      <vt:lpstr> Get it Right! Validate Your Data With WISExplore Tools</vt:lpstr>
      <vt:lpstr>The WISExplore Team</vt:lpstr>
      <vt:lpstr>Session Focus</vt:lpstr>
      <vt:lpstr>The Need for Data Quality</vt:lpstr>
      <vt:lpstr>Data Quality &amp; Accuracy</vt:lpstr>
      <vt:lpstr>Turn and Talk</vt:lpstr>
      <vt:lpstr>Elements of Data Quality</vt:lpstr>
      <vt:lpstr>Data Flow Diagram</vt:lpstr>
      <vt:lpstr>It Takes Teamwork</vt:lpstr>
      <vt:lpstr>Data Team Members </vt:lpstr>
      <vt:lpstr>Self-Assessment of  Data Quality &amp; Accuracy </vt:lpstr>
      <vt:lpstr>Part 1: District-wide Data Systems</vt:lpstr>
      <vt:lpstr>Part 2: Data Entry &amp; Validation</vt:lpstr>
      <vt:lpstr>Part 3: Data Error Analysis</vt:lpstr>
      <vt:lpstr>Activity: Self-Assessment</vt:lpstr>
      <vt:lpstr>WISEdata  </vt:lpstr>
      <vt:lpstr>WISEdash </vt:lpstr>
      <vt:lpstr>Annual Snapshots: December</vt:lpstr>
      <vt:lpstr>Annual Snapshots: May</vt:lpstr>
      <vt:lpstr>Turn and Talk</vt:lpstr>
      <vt:lpstr>Strategies for Success </vt:lpstr>
      <vt:lpstr>Resource to Guide the Work</vt:lpstr>
      <vt:lpstr>Snapshot Dashboards</vt:lpstr>
      <vt:lpstr>Current View vs  Snapshot View</vt:lpstr>
      <vt:lpstr>Data Quality Indicators</vt:lpstr>
      <vt:lpstr>Using the Guide</vt:lpstr>
      <vt:lpstr>Comparing Data in Snapshot Dashboards</vt:lpstr>
      <vt:lpstr>Comparing Data in Snapshot Dashboards with Filters</vt:lpstr>
      <vt:lpstr>Crosstab Basics</vt:lpstr>
      <vt:lpstr>Using Filters</vt:lpstr>
      <vt:lpstr>Defining Data Fields</vt:lpstr>
      <vt:lpstr>Snapshot Dashboards - Crosstabs</vt:lpstr>
      <vt:lpstr>Next Steps</vt:lpstr>
      <vt:lpstr>Wrap Up and Questions</vt:lpstr>
      <vt:lpstr>Questions?</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Get it Right! Validate Your Data With WISExplore Tools</dc:title>
  <cp:lastModifiedBy>Stringfellow, Kina F. DPI</cp:lastModifiedBy>
  <cp:revision>1</cp:revision>
  <dcterms:modified xsi:type="dcterms:W3CDTF">2024-03-11T14:36:00Z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00CAE262-3E08-4246-89F7-57DCD5EB4701</vt:lpwstr>
  </property>
  <property fmtid="{D5CDD505-2E9C-101B-9397-08002B2CF9AE}" pid="3" name="ArticulatePath">
    <vt:lpwstr>2024 WISEdata Conference_ Get it Right</vt:lpwstr>
  </property>
  <property fmtid="{D5CDD505-2E9C-101B-9397-08002B2CF9AE}" pid="4" name="MSIP_Label_03821360-1477-4bdc-86a5-ad5e4127abd4_Enabled">
    <vt:lpwstr>true</vt:lpwstr>
  </property>
  <property fmtid="{D5CDD505-2E9C-101B-9397-08002B2CF9AE}" pid="5" name="MSIP_Label_03821360-1477-4bdc-86a5-ad5e4127abd4_SetDate">
    <vt:lpwstr>2024-03-11T14:35:52Z</vt:lpwstr>
  </property>
  <property fmtid="{D5CDD505-2E9C-101B-9397-08002B2CF9AE}" pid="6" name="MSIP_Label_03821360-1477-4bdc-86a5-ad5e4127abd4_Method">
    <vt:lpwstr>Privileged</vt:lpwstr>
  </property>
  <property fmtid="{D5CDD505-2E9C-101B-9397-08002B2CF9AE}" pid="7" name="MSIP_Label_03821360-1477-4bdc-86a5-ad5e4127abd4_Name">
    <vt:lpwstr>Classified - Groups and sites - new and existing</vt:lpwstr>
  </property>
  <property fmtid="{D5CDD505-2E9C-101B-9397-08002B2CF9AE}" pid="8" name="MSIP_Label_03821360-1477-4bdc-86a5-ad5e4127abd4_SiteId">
    <vt:lpwstr>1654d140-3260-4903-b5b7-18450051ce16</vt:lpwstr>
  </property>
  <property fmtid="{D5CDD505-2E9C-101B-9397-08002B2CF9AE}" pid="9" name="MSIP_Label_03821360-1477-4bdc-86a5-ad5e4127abd4_ActionId">
    <vt:lpwstr>56e9b262-f7df-479e-9dc3-e0bd47d30377</vt:lpwstr>
  </property>
  <property fmtid="{D5CDD505-2E9C-101B-9397-08002B2CF9AE}" pid="10" name="MSIP_Label_03821360-1477-4bdc-86a5-ad5e4127abd4_ContentBits">
    <vt:lpwstr>0</vt:lpwstr>
  </property>
  <property fmtid="{D5CDD505-2E9C-101B-9397-08002B2CF9AE}" pid="11" name="ContentTypeId">
    <vt:lpwstr>0x010100D9472B2CDC8FC14BBFE76AB93B45B770</vt:lpwstr>
  </property>
  <property fmtid="{D5CDD505-2E9C-101B-9397-08002B2CF9AE}" pid="12" name="Order">
    <vt:r8>58900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y fmtid="{D5CDD505-2E9C-101B-9397-08002B2CF9AE}" pid="21" name="MediaServiceImageTags">
    <vt:lpwstr/>
  </property>
</Properties>
</file>