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8"/>
      <p:bold r:id="rId9"/>
      <p:italic r:id="rId10"/>
      <p:boldItalic r:id="rId11"/>
    </p:embeddedFont>
    <p:embeddedFont>
      <p:font typeface="Impact" panose="020B0806030902050204" pitchFamily="34" charset="0"/>
      <p:regular r:id="rId12"/>
    </p:embeddedFont>
    <p:embeddedFont>
      <p:font typeface="Lexend" panose="020B0604020202020204" charset="0"/>
      <p:regular r:id="rId13"/>
      <p:bold r:id="rId14"/>
    </p:embeddedFont>
  </p:embeddedFontLst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8BB294-20FA-405B-9CCC-4D663C02B85A}">
  <a:tblStyle styleId="{EC8BB294-20FA-405B-9CCC-4D663C02B85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f449df802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f449df802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6a893616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6a893616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050" b="1">
                <a:solidFill>
                  <a:srgbClr val="FF0000"/>
                </a:solidFill>
              </a:rPr>
              <a:t>4 min</a:t>
            </a:r>
            <a:r>
              <a:rPr lang="en" sz="1050">
                <a:solidFill>
                  <a:srgbClr val="595959"/>
                </a:solidFill>
              </a:rPr>
              <a:t> Introductions: Shelby, Zach, Wyatt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6a8936160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6a8936160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 b="1">
                <a:solidFill>
                  <a:srgbClr val="FF0000"/>
                </a:solidFill>
              </a:rPr>
              <a:t>3 min</a:t>
            </a:r>
            <a:r>
              <a:rPr lang="en" sz="1050">
                <a:solidFill>
                  <a:srgbClr val="595959"/>
                </a:solidFill>
              </a:rPr>
              <a:t> The consortium, governance structure Shelby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449df802c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f449df802c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050" b="1">
                <a:solidFill>
                  <a:srgbClr val="FF0000"/>
                </a:solidFill>
              </a:rPr>
              <a:t>12 min:</a:t>
            </a:r>
            <a:r>
              <a:rPr lang="en" sz="1050">
                <a:solidFill>
                  <a:srgbClr val="595959"/>
                </a:solidFill>
              </a:rPr>
              <a:t>Q&amp; A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6a8936160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6a8936160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en" sz="1050" b="1">
                <a:solidFill>
                  <a:srgbClr val="FF0000"/>
                </a:solidFill>
              </a:rPr>
              <a:t>1 min</a:t>
            </a:r>
            <a:r>
              <a:rPr lang="en" sz="1050">
                <a:solidFill>
                  <a:srgbClr val="595959"/>
                </a:solidFill>
              </a:rPr>
              <a:t> Contacts Shelby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40825" y="322857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2112900" y="2995400"/>
            <a:ext cx="7031100" cy="106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Play in the Sandbox!</a:t>
            </a:r>
            <a:endParaRPr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0" y="3882350"/>
            <a:ext cx="9144000" cy="7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0" i="1">
                <a:solidFill>
                  <a:schemeClr val="accent1"/>
                </a:solidFill>
              </a:rPr>
              <a:t>WISEdata Conference ‣ Thursday March 7, 2024 2:45pm - 4:00pm</a:t>
            </a:r>
            <a:endParaRPr sz="2350" i="1">
              <a:solidFill>
                <a:schemeClr val="lt1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6725" y="205700"/>
            <a:ext cx="5468902" cy="30228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766100" y="4594850"/>
            <a:ext cx="561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Shelby Renoos, Zach Johnston, Wyatt Berglund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2069100" y="133225"/>
            <a:ext cx="6144300" cy="8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Introductions</a:t>
            </a:r>
            <a:endParaRPr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3601950" y="3441950"/>
            <a:ext cx="19398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accent1"/>
                </a:solidFill>
              </a:rPr>
              <a:t>Zach Johnston</a:t>
            </a:r>
            <a:endParaRPr sz="2400"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Database Administrator</a:t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6781000" y="3441950"/>
            <a:ext cx="19398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accent1"/>
                </a:solidFill>
              </a:rPr>
              <a:t>Wyatt Berglund</a:t>
            </a:r>
            <a:endParaRPr sz="2400"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Database Technician</a:t>
            </a:r>
            <a:endParaRPr sz="600"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975" y="1359325"/>
            <a:ext cx="1939651" cy="19396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>
            <a:spLocks noGrp="1"/>
          </p:cNvSpPr>
          <p:nvPr>
            <p:ph type="subTitle" idx="1"/>
          </p:nvPr>
        </p:nvSpPr>
        <p:spPr>
          <a:xfrm>
            <a:off x="422900" y="3429200"/>
            <a:ext cx="1939800" cy="14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accent1"/>
                </a:solidFill>
              </a:rPr>
              <a:t>Shelby Renoos</a:t>
            </a:r>
            <a:endParaRPr sz="2400"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chemeClr val="accent1"/>
                </a:solidFill>
              </a:rPr>
              <a:t>Customer Success Coordinator</a:t>
            </a:r>
            <a:endParaRPr sz="1400"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chemeClr val="lt1"/>
              </a:solidFill>
            </a:endParaRPr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781387" y="1365700"/>
            <a:ext cx="1939651" cy="193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2175" y="1365700"/>
            <a:ext cx="1939651" cy="1939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/>
          </p:nvPr>
        </p:nvSpPr>
        <p:spPr>
          <a:xfrm>
            <a:off x="2069100" y="133225"/>
            <a:ext cx="6882300" cy="8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80" b="1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What is WISEdash Local?</a:t>
            </a:r>
            <a:endParaRPr sz="3480"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>
            <a:spLocks noGrp="1"/>
          </p:cNvSpPr>
          <p:nvPr>
            <p:ph type="subTitle" idx="1"/>
          </p:nvPr>
        </p:nvSpPr>
        <p:spPr>
          <a:xfrm>
            <a:off x="2344375" y="4350200"/>
            <a:ext cx="3163200" cy="7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accent1"/>
                </a:solidFill>
              </a:rPr>
              <a:t>Fiscal Agent:</a:t>
            </a:r>
            <a:endParaRPr sz="2400" i="1">
              <a:solidFill>
                <a:schemeClr val="lt1"/>
              </a:solidFill>
            </a:endParaRPr>
          </a:p>
        </p:txBody>
      </p:sp>
      <p:sp>
        <p:nvSpPr>
          <p:cNvPr id="80" name="Google Shape;80;p15"/>
          <p:cNvSpPr txBox="1"/>
          <p:nvPr/>
        </p:nvSpPr>
        <p:spPr>
          <a:xfrm>
            <a:off x="184525" y="1298550"/>
            <a:ext cx="87669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WISEdash Local (WDL) is a consortium of innovative WI school districts working together to create a single location data warehouse and dashboard reporting system for your school and student data. Data from your student information system and statewide/local assessments integrate onto WDL dashboards, giving teachers, principals, administrators and board members access to daily-updated comparisons, and helping you visualize your progress toward school-wide initiatives and district goals.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1308000" y="2966000"/>
            <a:ext cx="6186600" cy="1391400"/>
          </a:xfrm>
          <a:prstGeom prst="ellipse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5925" y="4246389"/>
            <a:ext cx="1536926" cy="7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ctrTitle"/>
          </p:nvPr>
        </p:nvSpPr>
        <p:spPr>
          <a:xfrm>
            <a:off x="184525" y="2759400"/>
            <a:ext cx="6470100" cy="55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80" b="1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WDL Consortium and Governance</a:t>
            </a:r>
            <a:endParaRPr sz="2580"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616875" y="3246150"/>
            <a:ext cx="4618200" cy="7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chemeClr val="accent1"/>
                </a:solidFill>
              </a:rPr>
              <a:t>Board of Operations: 9 seats filled by member district representatives</a:t>
            </a:r>
            <a:endParaRPr sz="2400" i="1">
              <a:solidFill>
                <a:schemeClr val="lt1"/>
              </a:solidFill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267550" y="3858775"/>
            <a:ext cx="4728300" cy="1100100"/>
          </a:xfrm>
          <a:prstGeom prst="diagStripe">
            <a:avLst>
              <a:gd name="adj" fmla="val 1782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5"/>
          <p:cNvSpPr txBox="1"/>
          <p:nvPr/>
        </p:nvSpPr>
        <p:spPr>
          <a:xfrm>
            <a:off x="0" y="4016275"/>
            <a:ext cx="13518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C4587"/>
                </a:solidFill>
                <a:latin typeface="Impact"/>
                <a:ea typeface="Impact"/>
                <a:cs typeface="Impact"/>
                <a:sym typeface="Impact"/>
              </a:rPr>
              <a:t>2014: </a:t>
            </a:r>
            <a:endParaRPr sz="1300">
              <a:solidFill>
                <a:srgbClr val="1C4587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5 member districts</a:t>
            </a:r>
            <a:endParaRPr sz="1300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1432525" y="3858775"/>
            <a:ext cx="2087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C4587"/>
                </a:solidFill>
                <a:latin typeface="Impact"/>
                <a:ea typeface="Impact"/>
                <a:cs typeface="Impact"/>
                <a:sym typeface="Impact"/>
              </a:rPr>
              <a:t>2024:  </a:t>
            </a:r>
            <a:r>
              <a:rPr lang="en" sz="1300">
                <a:solidFill>
                  <a:srgbClr val="38761D"/>
                </a:solidFill>
                <a:latin typeface="Impact"/>
                <a:ea typeface="Impact"/>
                <a:cs typeface="Impact"/>
                <a:sym typeface="Impact"/>
              </a:rPr>
              <a:t>39  member districts</a:t>
            </a:r>
            <a:endParaRPr sz="1300">
              <a:solidFill>
                <a:srgbClr val="38761D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8" name="Google Shape;88;p15"/>
          <p:cNvSpPr/>
          <p:nvPr/>
        </p:nvSpPr>
        <p:spPr>
          <a:xfrm>
            <a:off x="1077300" y="4165825"/>
            <a:ext cx="727500" cy="3849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200" y="2679529"/>
            <a:ext cx="2163625" cy="2311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/>
          <p:nvPr/>
        </p:nvSpPr>
        <p:spPr>
          <a:xfrm>
            <a:off x="0" y="728650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ctrTitle"/>
          </p:nvPr>
        </p:nvSpPr>
        <p:spPr>
          <a:xfrm>
            <a:off x="1949500" y="126850"/>
            <a:ext cx="6882300" cy="68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650" b="1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Give it a try!</a:t>
            </a:r>
            <a:endParaRPr sz="4650"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184525" y="1182125"/>
            <a:ext cx="8702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https://dashboard.wisedashlocal.org/DashboardDemo/</a:t>
            </a:r>
            <a:endParaRPr sz="400"/>
          </a:p>
        </p:txBody>
      </p:sp>
      <p:sp>
        <p:nvSpPr>
          <p:cNvPr id="98" name="Google Shape;98;p16"/>
          <p:cNvSpPr txBox="1"/>
          <p:nvPr/>
        </p:nvSpPr>
        <p:spPr>
          <a:xfrm>
            <a:off x="339275" y="1831225"/>
            <a:ext cx="81993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Please login with the following format, according to the </a:t>
            </a:r>
            <a:r>
              <a:rPr lang="en" sz="1800">
                <a:solidFill>
                  <a:schemeClr val="dk2"/>
                </a:solidFill>
                <a:highlight>
                  <a:schemeClr val="accent6"/>
                </a:highlight>
              </a:rPr>
              <a:t>month of your birthday</a:t>
            </a:r>
            <a:r>
              <a:rPr lang="en" sz="1800">
                <a:solidFill>
                  <a:schemeClr val="dk2"/>
                </a:solidFill>
              </a:rPr>
              <a:t> so that we can spread users out across our sample accounts: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165300" y="2668525"/>
            <a:ext cx="5643600" cy="23487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5939725" y="2668525"/>
            <a:ext cx="2946900" cy="23487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502400" y="2722900"/>
            <a:ext cx="8123100" cy="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1B786E"/>
                </a:solidFill>
                <a:latin typeface="Lexend"/>
                <a:ea typeface="Lexend"/>
                <a:cs typeface="Lexend"/>
                <a:sym typeface="Lexend"/>
              </a:rPr>
              <a:t>Username:                                  Password: </a:t>
            </a:r>
            <a:endParaRPr sz="2800" b="1">
              <a:solidFill>
                <a:srgbClr val="1B786E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6135200" y="3592825"/>
            <a:ext cx="2490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WISEdata2024!</a:t>
            </a:r>
            <a:endParaRPr sz="2500">
              <a:solidFill>
                <a:schemeClr val="dk1"/>
              </a:solidFill>
            </a:endParaRPr>
          </a:p>
        </p:txBody>
      </p:sp>
      <p:graphicFrame>
        <p:nvGraphicFramePr>
          <p:cNvPr id="103" name="Google Shape;103;p16"/>
          <p:cNvGraphicFramePr/>
          <p:nvPr/>
        </p:nvGraphicFramePr>
        <p:xfrm>
          <a:off x="502375" y="3409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{EC8BB294-20FA-405B-9CCC-4D663C02B85A}</a:tableStyleId>
              </a:tblPr>
              <a:tblGrid>
                <a:gridCol w="123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user1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user2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user3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user4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user5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user6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user7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user8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user9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user10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user11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user12</a:t>
                      </a:r>
                      <a:endParaRPr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BEBEB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/>
          <p:nvPr/>
        </p:nvSpPr>
        <p:spPr>
          <a:xfrm>
            <a:off x="0" y="1152725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ctrTitle"/>
          </p:nvPr>
        </p:nvSpPr>
        <p:spPr>
          <a:xfrm>
            <a:off x="1509825" y="139600"/>
            <a:ext cx="5880900" cy="8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650" b="1">
                <a:solidFill>
                  <a:srgbClr val="0B5394"/>
                </a:solidFill>
                <a:latin typeface="Georgia"/>
                <a:ea typeface="Georgia"/>
                <a:cs typeface="Georgia"/>
                <a:sym typeface="Georgia"/>
              </a:rPr>
              <a:t>Contacts</a:t>
            </a:r>
            <a:endParaRPr sz="4650" b="1">
              <a:solidFill>
                <a:srgbClr val="0B539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525" y="126850"/>
            <a:ext cx="1620398" cy="8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2260525" y="1529488"/>
            <a:ext cx="5880900" cy="11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3" i="1">
                <a:solidFill>
                  <a:schemeClr val="accent5"/>
                </a:solidFill>
              </a:rPr>
              <a:t>Wisedashlocal.org</a:t>
            </a:r>
            <a:endParaRPr i="1">
              <a:solidFill>
                <a:schemeClr val="accent5"/>
              </a:solidFill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 rotWithShape="1">
          <a:blip r:embed="rId4">
            <a:alphaModFix/>
          </a:blip>
          <a:srcRect l="71941" t="46168" r="8254" b="21126"/>
          <a:stretch/>
        </p:blipFill>
        <p:spPr>
          <a:xfrm>
            <a:off x="599050" y="1359325"/>
            <a:ext cx="1470050" cy="149906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/>
          <p:nvPr/>
        </p:nvSpPr>
        <p:spPr>
          <a:xfrm>
            <a:off x="0" y="2934063"/>
            <a:ext cx="9144000" cy="76375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0" y="3523275"/>
            <a:ext cx="3000000" cy="104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Shelby Renoos 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Customer Success Coordinator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srenoos@wisedashlocal.org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(715) 413-2456</a:t>
            </a:r>
            <a:endParaRPr/>
          </a:p>
        </p:txBody>
      </p:sp>
      <p:sp>
        <p:nvSpPr>
          <p:cNvPr id="115" name="Google Shape;115;p17"/>
          <p:cNvSpPr txBox="1"/>
          <p:nvPr/>
        </p:nvSpPr>
        <p:spPr>
          <a:xfrm>
            <a:off x="3072000" y="3523275"/>
            <a:ext cx="3000000" cy="104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Zach Johnston 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Database Administrator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zjohnston@wisedashlocal.org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(608) 572-6912</a:t>
            </a:r>
            <a:endParaRPr/>
          </a:p>
        </p:txBody>
      </p:sp>
      <p:sp>
        <p:nvSpPr>
          <p:cNvPr id="116" name="Google Shape;116;p17"/>
          <p:cNvSpPr txBox="1"/>
          <p:nvPr/>
        </p:nvSpPr>
        <p:spPr>
          <a:xfrm>
            <a:off x="6144000" y="3523275"/>
            <a:ext cx="3000000" cy="1046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Wyatt Berglund 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Database Technician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wberglund@wisedashlocal.org</a:t>
            </a:r>
            <a:endParaRPr i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accent1"/>
                </a:solidFill>
              </a:rPr>
              <a:t>(715) 413-1614</a:t>
            </a:r>
            <a:endParaRPr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472B2CDC8FC14BBFE76AB93B45B770" ma:contentTypeVersion="12" ma:contentTypeDescription="Create a new document." ma:contentTypeScope="" ma:versionID="69da9da826b7c74472cdc9b6aa1b657a">
  <xsd:schema xmlns:xsd="http://www.w3.org/2001/XMLSchema" xmlns:xs="http://www.w3.org/2001/XMLSchema" xmlns:p="http://schemas.microsoft.com/office/2006/metadata/properties" xmlns:ns2="803f8043-e0fd-46e6-b51e-28e5cf4381cd" xmlns:ns3="ce29253c-7ca7-4828-a21c-8b156dc5eeb0" targetNamespace="http://schemas.microsoft.com/office/2006/metadata/properties" ma:root="true" ma:fieldsID="92054e0a38ec00719a7c69ff213ff2ce" ns2:_="" ns3:_="">
    <xsd:import namespace="803f8043-e0fd-46e6-b51e-28e5cf4381cd"/>
    <xsd:import namespace="ce29253c-7ca7-4828-a21c-8b156dc5eeb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f8043-e0fd-46e6-b51e-28e5cf4381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b347f5c-391c-48c9-830b-ecdcf1f77c80}" ma:internalName="TaxCatchAll" ma:showField="CatchAllData" ma:web="803f8043-e0fd-46e6-b51e-28e5cf4381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9253c-7ca7-4828-a21c-8b156dc5ee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5f17300-1e6c-40ba-91a1-269fcda390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29253c-7ca7-4828-a21c-8b156dc5eeb0">
      <Terms xmlns="http://schemas.microsoft.com/office/infopath/2007/PartnerControls"/>
    </lcf76f155ced4ddcb4097134ff3c332f>
    <TaxCatchAll xmlns="803f8043-e0fd-46e6-b51e-28e5cf4381cd" xsi:nil="true"/>
    <SharedWithUsers xmlns="803f8043-e0fd-46e6-b51e-28e5cf4381cd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4A50471-B00A-429F-B8D5-5292D89AE63C}"/>
</file>

<file path=customXml/itemProps2.xml><?xml version="1.0" encoding="utf-8"?>
<ds:datastoreItem xmlns:ds="http://schemas.openxmlformats.org/officeDocument/2006/customXml" ds:itemID="{DAC17D2E-A5A5-463D-A6CA-BF7CDE2CDB06}"/>
</file>

<file path=customXml/itemProps3.xml><?xml version="1.0" encoding="utf-8"?>
<ds:datastoreItem xmlns:ds="http://schemas.openxmlformats.org/officeDocument/2006/customXml" ds:itemID="{F63D61CE-0A9D-4E77-A759-ACD5B837AC3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</Words>
  <Application>Microsoft Office PowerPoint</Application>
  <PresentationFormat>On-screen Show (16:9)</PresentationFormat>
  <Paragraphs>53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Lexend</vt:lpstr>
      <vt:lpstr>Georgia</vt:lpstr>
      <vt:lpstr>Arial</vt:lpstr>
      <vt:lpstr>Impact</vt:lpstr>
      <vt:lpstr>Simple Light</vt:lpstr>
      <vt:lpstr>Play in the Sandbox!</vt:lpstr>
      <vt:lpstr>Introductions</vt:lpstr>
      <vt:lpstr>What is WISEdash Local?</vt:lpstr>
      <vt:lpstr>Give it a try!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 in the Sandbox!</dc:title>
  <cp:lastModifiedBy>Stringfellow, Kina F. DPI</cp:lastModifiedBy>
  <cp:revision>1</cp:revision>
  <dcterms:modified xsi:type="dcterms:W3CDTF">2024-03-11T14:31:49Z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821360-1477-4bdc-86a5-ad5e4127abd4_Enabled">
    <vt:lpwstr>true</vt:lpwstr>
  </property>
  <property fmtid="{D5CDD505-2E9C-101B-9397-08002B2CF9AE}" pid="3" name="MSIP_Label_03821360-1477-4bdc-86a5-ad5e4127abd4_SetDate">
    <vt:lpwstr>2024-03-11T14:31:25Z</vt:lpwstr>
  </property>
  <property fmtid="{D5CDD505-2E9C-101B-9397-08002B2CF9AE}" pid="4" name="MSIP_Label_03821360-1477-4bdc-86a5-ad5e4127abd4_Method">
    <vt:lpwstr>Privileged</vt:lpwstr>
  </property>
  <property fmtid="{D5CDD505-2E9C-101B-9397-08002B2CF9AE}" pid="5" name="MSIP_Label_03821360-1477-4bdc-86a5-ad5e4127abd4_Name">
    <vt:lpwstr>Classified - Groups and sites - new and existing</vt:lpwstr>
  </property>
  <property fmtid="{D5CDD505-2E9C-101B-9397-08002B2CF9AE}" pid="6" name="MSIP_Label_03821360-1477-4bdc-86a5-ad5e4127abd4_SiteId">
    <vt:lpwstr>1654d140-3260-4903-b5b7-18450051ce16</vt:lpwstr>
  </property>
  <property fmtid="{D5CDD505-2E9C-101B-9397-08002B2CF9AE}" pid="7" name="MSIP_Label_03821360-1477-4bdc-86a5-ad5e4127abd4_ActionId">
    <vt:lpwstr>e1a9d02d-e68b-43fa-a4e6-acb5424572ef</vt:lpwstr>
  </property>
  <property fmtid="{D5CDD505-2E9C-101B-9397-08002B2CF9AE}" pid="8" name="MSIP_Label_03821360-1477-4bdc-86a5-ad5e4127abd4_ContentBits">
    <vt:lpwstr>0</vt:lpwstr>
  </property>
  <property fmtid="{D5CDD505-2E9C-101B-9397-08002B2CF9AE}" pid="9" name="ContentTypeId">
    <vt:lpwstr>0x010100D9472B2CDC8FC14BBFE76AB93B45B770</vt:lpwstr>
  </property>
  <property fmtid="{D5CDD505-2E9C-101B-9397-08002B2CF9AE}" pid="10" name="Order">
    <vt:lpwstr>59000.0000000000</vt:lpwstr>
  </property>
  <property fmtid="{D5CDD505-2E9C-101B-9397-08002B2CF9AE}" pid="11" name="xd_ProgID">
    <vt:lpwstr/>
  </property>
  <property fmtid="{D5CDD505-2E9C-101B-9397-08002B2CF9AE}" pid="12" name="MediaServiceImageTags">
    <vt:lpwstr/>
  </property>
  <property fmtid="{D5CDD505-2E9C-101B-9397-08002B2CF9AE}" pid="13" name="_SourceUrl">
    <vt:lpwstr/>
  </property>
  <property fmtid="{D5CDD505-2E9C-101B-9397-08002B2CF9AE}" pid="14" name="_SharedFileIndex">
    <vt:lpwstr/>
  </property>
  <property fmtid="{D5CDD505-2E9C-101B-9397-08002B2CF9AE}" pid="15" name="ComplianceAssetId">
    <vt:lpwstr/>
  </property>
  <property fmtid="{D5CDD505-2E9C-101B-9397-08002B2CF9AE}" pid="16" name="TemplateUrl">
    <vt:lpwstr/>
  </property>
  <property fmtid="{D5CDD505-2E9C-101B-9397-08002B2CF9AE}" pid="17" name="_ExtendedDescription">
    <vt:lpwstr/>
  </property>
  <property fmtid="{D5CDD505-2E9C-101B-9397-08002B2CF9AE}" pid="18" name="TriggerFlowInfo">
    <vt:lpwstr/>
  </property>
  <property fmtid="{D5CDD505-2E9C-101B-9397-08002B2CF9AE}" pid="19" name="xd_Signature">
    <vt:lpwstr/>
  </property>
</Properties>
</file>