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Lato Black" panose="020F0A02020204030203" pitchFamily="34" charset="0"/>
      <p:bold r:id="rId28"/>
      <p:boldItalic r:id="rId29"/>
    </p:embeddedFont>
    <p:embeddedFont>
      <p:font typeface="Roboto" panose="02000000000000000000" pitchFamily="2"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lTNwmToJvL/f5K74wVTT2FQyO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5438D-2B45-4A2E-B530-CFC62FF805D9}" v="16" dt="2024-02-26T23:59:46.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12" autoAdjust="0"/>
  </p:normalViewPr>
  <p:slideViewPr>
    <p:cSldViewPr snapToGrid="0">
      <p:cViewPr varScale="1">
        <p:scale>
          <a:sx n="90" d="100"/>
          <a:sy n="90" d="100"/>
        </p:scale>
        <p:origin x="528" y="64"/>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06D5438D-2B45-4A2E-B530-CFC62FF805D9}"/>
    <pc:docChg chg="undo custSel addSld delSld modSld replTag delTag">
      <pc:chgData name="Stringfellow, Kina F. DPI" userId="002858cf-6d8d-4f58-b096-3c8ddc1070aa" providerId="ADAL" clId="{06D5438D-2B45-4A2E-B530-CFC62FF805D9}" dt="2024-02-26T23:59:29.373" v="1630"/>
      <pc:docMkLst>
        <pc:docMk/>
      </pc:docMkLst>
      <pc:sldChg chg="replTag delTag">
        <pc:chgData name="Stringfellow, Kina F. DPI" userId="002858cf-6d8d-4f58-b096-3c8ddc1070aa" providerId="ADAL" clId="{06D5438D-2B45-4A2E-B530-CFC62FF805D9}" dt="2024-02-26T23:44:17.829" v="1388"/>
        <pc:sldMkLst>
          <pc:docMk/>
          <pc:sldMk cId="0" sldId="256"/>
        </pc:sldMkLst>
      </pc:sldChg>
      <pc:sldChg chg="modSp mod replTag delTag">
        <pc:chgData name="Stringfellow, Kina F. DPI" userId="002858cf-6d8d-4f58-b096-3c8ddc1070aa" providerId="ADAL" clId="{06D5438D-2B45-4A2E-B530-CFC62FF805D9}" dt="2024-02-26T23:59:29.373" v="1630"/>
        <pc:sldMkLst>
          <pc:docMk/>
          <pc:sldMk cId="0" sldId="257"/>
        </pc:sldMkLst>
        <pc:spChg chg="mod">
          <ac:chgData name="Stringfellow, Kina F. DPI" userId="002858cf-6d8d-4f58-b096-3c8ddc1070aa" providerId="ADAL" clId="{06D5438D-2B45-4A2E-B530-CFC62FF805D9}" dt="2024-02-26T23:59:28.089" v="1628" actId="948"/>
          <ac:spMkLst>
            <pc:docMk/>
            <pc:sldMk cId="0" sldId="257"/>
            <ac:spMk id="48" creationId="{00000000-0000-0000-0000-000000000000}"/>
          </ac:spMkLst>
        </pc:spChg>
      </pc:sldChg>
      <pc:sldChg chg="modSp mod replTag delTag">
        <pc:chgData name="Stringfellow, Kina F. DPI" userId="002858cf-6d8d-4f58-b096-3c8ddc1070aa" providerId="ADAL" clId="{06D5438D-2B45-4A2E-B530-CFC62FF805D9}" dt="2024-02-26T23:45:21.446" v="1412" actId="1076"/>
        <pc:sldMkLst>
          <pc:docMk/>
          <pc:sldMk cId="0" sldId="258"/>
        </pc:sldMkLst>
        <pc:spChg chg="mod">
          <ac:chgData name="Stringfellow, Kina F. DPI" userId="002858cf-6d8d-4f58-b096-3c8ddc1070aa" providerId="ADAL" clId="{06D5438D-2B45-4A2E-B530-CFC62FF805D9}" dt="2024-02-22T19:40:35.133" v="1192" actId="13244"/>
          <ac:spMkLst>
            <pc:docMk/>
            <pc:sldMk cId="0" sldId="258"/>
            <ac:spMk id="55" creationId="{00000000-0000-0000-0000-000000000000}"/>
          </ac:spMkLst>
        </pc:spChg>
        <pc:spChg chg="mod">
          <ac:chgData name="Stringfellow, Kina F. DPI" userId="002858cf-6d8d-4f58-b096-3c8ddc1070aa" providerId="ADAL" clId="{06D5438D-2B45-4A2E-B530-CFC62FF805D9}" dt="2024-02-22T19:33:39.661" v="4" actId="962"/>
          <ac:spMkLst>
            <pc:docMk/>
            <pc:sldMk cId="0" sldId="258"/>
            <ac:spMk id="56" creationId="{00000000-0000-0000-0000-000000000000}"/>
          </ac:spMkLst>
        </pc:spChg>
        <pc:spChg chg="mod">
          <ac:chgData name="Stringfellow, Kina F. DPI" userId="002858cf-6d8d-4f58-b096-3c8ddc1070aa" providerId="ADAL" clId="{06D5438D-2B45-4A2E-B530-CFC62FF805D9}" dt="2024-02-22T19:33:42.975" v="5" actId="962"/>
          <ac:spMkLst>
            <pc:docMk/>
            <pc:sldMk cId="0" sldId="258"/>
            <ac:spMk id="57" creationId="{00000000-0000-0000-0000-000000000000}"/>
          </ac:spMkLst>
        </pc:spChg>
        <pc:spChg chg="mod">
          <ac:chgData name="Stringfellow, Kina F. DPI" userId="002858cf-6d8d-4f58-b096-3c8ddc1070aa" providerId="ADAL" clId="{06D5438D-2B45-4A2E-B530-CFC62FF805D9}" dt="2024-02-22T19:33:45.850" v="6" actId="962"/>
          <ac:spMkLst>
            <pc:docMk/>
            <pc:sldMk cId="0" sldId="258"/>
            <ac:spMk id="58" creationId="{00000000-0000-0000-0000-000000000000}"/>
          </ac:spMkLst>
        </pc:spChg>
        <pc:picChg chg="mod">
          <ac:chgData name="Stringfellow, Kina F. DPI" userId="002858cf-6d8d-4f58-b096-3c8ddc1070aa" providerId="ADAL" clId="{06D5438D-2B45-4A2E-B530-CFC62FF805D9}" dt="2024-02-26T23:45:21.446" v="1412" actId="1076"/>
          <ac:picMkLst>
            <pc:docMk/>
            <pc:sldMk cId="0" sldId="258"/>
            <ac:picMk id="54" creationId="{00000000-0000-0000-0000-000000000000}"/>
          </ac:picMkLst>
        </pc:picChg>
      </pc:sldChg>
      <pc:sldChg chg="modSp mod replTag delTag">
        <pc:chgData name="Stringfellow, Kina F. DPI" userId="002858cf-6d8d-4f58-b096-3c8ddc1070aa" providerId="ADAL" clId="{06D5438D-2B45-4A2E-B530-CFC62FF805D9}" dt="2024-02-26T23:58:51.740" v="1614"/>
        <pc:sldMkLst>
          <pc:docMk/>
          <pc:sldMk cId="0" sldId="259"/>
        </pc:sldMkLst>
        <pc:spChg chg="mod">
          <ac:chgData name="Stringfellow, Kina F. DPI" userId="002858cf-6d8d-4f58-b096-3c8ddc1070aa" providerId="ADAL" clId="{06D5438D-2B45-4A2E-B530-CFC62FF805D9}" dt="2024-02-22T19:40:24.454" v="1187" actId="20577"/>
          <ac:spMkLst>
            <pc:docMk/>
            <pc:sldMk cId="0" sldId="259"/>
            <ac:spMk id="64" creationId="{00000000-0000-0000-0000-000000000000}"/>
          </ac:spMkLst>
        </pc:spChg>
        <pc:picChg chg="mod">
          <ac:chgData name="Stringfellow, Kina F. DPI" userId="002858cf-6d8d-4f58-b096-3c8ddc1070aa" providerId="ADAL" clId="{06D5438D-2B45-4A2E-B530-CFC62FF805D9}" dt="2024-02-26T23:45:16.970" v="1407" actId="1076"/>
          <ac:picMkLst>
            <pc:docMk/>
            <pc:sldMk cId="0" sldId="259"/>
            <ac:picMk id="65" creationId="{00000000-0000-0000-0000-000000000000}"/>
          </ac:picMkLst>
        </pc:picChg>
      </pc:sldChg>
      <pc:sldChg chg="modSp mod replTag delTag">
        <pc:chgData name="Stringfellow, Kina F. DPI" userId="002858cf-6d8d-4f58-b096-3c8ddc1070aa" providerId="ADAL" clId="{06D5438D-2B45-4A2E-B530-CFC62FF805D9}" dt="2024-02-26T23:59:10.259" v="1622"/>
        <pc:sldMkLst>
          <pc:docMk/>
          <pc:sldMk cId="0" sldId="260"/>
        </pc:sldMkLst>
        <pc:spChg chg="mod">
          <ac:chgData name="Stringfellow, Kina F. DPI" userId="002858cf-6d8d-4f58-b096-3c8ddc1070aa" providerId="ADAL" clId="{06D5438D-2B45-4A2E-B530-CFC62FF805D9}" dt="2024-02-26T23:59:08.859" v="1620" actId="948"/>
          <ac:spMkLst>
            <pc:docMk/>
            <pc:sldMk cId="0" sldId="260"/>
            <ac:spMk id="73" creationId="{00000000-0000-0000-0000-000000000000}"/>
          </ac:spMkLst>
        </pc:spChg>
        <pc:spChg chg="mod">
          <ac:chgData name="Stringfellow, Kina F. DPI" userId="002858cf-6d8d-4f58-b096-3c8ddc1070aa" providerId="ADAL" clId="{06D5438D-2B45-4A2E-B530-CFC62FF805D9}" dt="2024-02-22T19:33:56.054" v="9" actId="962"/>
          <ac:spMkLst>
            <pc:docMk/>
            <pc:sldMk cId="0" sldId="260"/>
            <ac:spMk id="74" creationId="{00000000-0000-0000-0000-000000000000}"/>
          </ac:spMkLst>
        </pc:spChg>
        <pc:spChg chg="mod">
          <ac:chgData name="Stringfellow, Kina F. DPI" userId="002858cf-6d8d-4f58-b096-3c8ddc1070aa" providerId="ADAL" clId="{06D5438D-2B45-4A2E-B530-CFC62FF805D9}" dt="2024-02-22T19:34:11.190" v="12" actId="962"/>
          <ac:spMkLst>
            <pc:docMk/>
            <pc:sldMk cId="0" sldId="260"/>
            <ac:spMk id="75" creationId="{00000000-0000-0000-0000-000000000000}"/>
          </ac:spMkLst>
        </pc:spChg>
        <pc:spChg chg="mod">
          <ac:chgData name="Stringfellow, Kina F. DPI" userId="002858cf-6d8d-4f58-b096-3c8ddc1070aa" providerId="ADAL" clId="{06D5438D-2B45-4A2E-B530-CFC62FF805D9}" dt="2024-02-22T19:34:14.929" v="13" actId="962"/>
          <ac:spMkLst>
            <pc:docMk/>
            <pc:sldMk cId="0" sldId="260"/>
            <ac:spMk id="76" creationId="{00000000-0000-0000-0000-000000000000}"/>
          </ac:spMkLst>
        </pc:spChg>
        <pc:spChg chg="mod">
          <ac:chgData name="Stringfellow, Kina F. DPI" userId="002858cf-6d8d-4f58-b096-3c8ddc1070aa" providerId="ADAL" clId="{06D5438D-2B45-4A2E-B530-CFC62FF805D9}" dt="2024-02-22T19:34:18.241" v="14" actId="962"/>
          <ac:spMkLst>
            <pc:docMk/>
            <pc:sldMk cId="0" sldId="260"/>
            <ac:spMk id="77" creationId="{00000000-0000-0000-0000-000000000000}"/>
          </ac:spMkLst>
        </pc:spChg>
        <pc:picChg chg="mod">
          <ac:chgData name="Stringfellow, Kina F. DPI" userId="002858cf-6d8d-4f58-b096-3c8ddc1070aa" providerId="ADAL" clId="{06D5438D-2B45-4A2E-B530-CFC62FF805D9}" dt="2024-02-26T23:45:32.770" v="1418" actId="1582"/>
          <ac:picMkLst>
            <pc:docMk/>
            <pc:sldMk cId="0" sldId="260"/>
            <ac:picMk id="71" creationId="{00000000-0000-0000-0000-000000000000}"/>
          </ac:picMkLst>
        </pc:picChg>
      </pc:sldChg>
      <pc:sldChg chg="modSp mod replTag delTag">
        <pc:chgData name="Stringfellow, Kina F. DPI" userId="002858cf-6d8d-4f58-b096-3c8ddc1070aa" providerId="ADAL" clId="{06D5438D-2B45-4A2E-B530-CFC62FF805D9}" dt="2024-02-26T23:58:49.492" v="1610"/>
        <pc:sldMkLst>
          <pc:docMk/>
          <pc:sldMk cId="0" sldId="261"/>
        </pc:sldMkLst>
        <pc:spChg chg="mod">
          <ac:chgData name="Stringfellow, Kina F. DPI" userId="002858cf-6d8d-4f58-b096-3c8ddc1070aa" providerId="ADAL" clId="{06D5438D-2B45-4A2E-B530-CFC62FF805D9}" dt="2024-02-26T23:46:09.759" v="1426" actId="1076"/>
          <ac:spMkLst>
            <pc:docMk/>
            <pc:sldMk cId="0" sldId="261"/>
            <ac:spMk id="83" creationId="{00000000-0000-0000-0000-000000000000}"/>
          </ac:spMkLst>
        </pc:spChg>
        <pc:spChg chg="mod">
          <ac:chgData name="Stringfellow, Kina F. DPI" userId="002858cf-6d8d-4f58-b096-3c8ddc1070aa" providerId="ADAL" clId="{06D5438D-2B45-4A2E-B530-CFC62FF805D9}" dt="2024-02-22T19:40:58.370" v="1198" actId="13244"/>
          <ac:spMkLst>
            <pc:docMk/>
            <pc:sldMk cId="0" sldId="261"/>
            <ac:spMk id="84" creationId="{00000000-0000-0000-0000-000000000000}"/>
          </ac:spMkLst>
        </pc:spChg>
        <pc:spChg chg="mod">
          <ac:chgData name="Stringfellow, Kina F. DPI" userId="002858cf-6d8d-4f58-b096-3c8ddc1070aa" providerId="ADAL" clId="{06D5438D-2B45-4A2E-B530-CFC62FF805D9}" dt="2024-02-26T23:46:14.609" v="1427" actId="1076"/>
          <ac:spMkLst>
            <pc:docMk/>
            <pc:sldMk cId="0" sldId="261"/>
            <ac:spMk id="85" creationId="{00000000-0000-0000-0000-000000000000}"/>
          </ac:spMkLst>
        </pc:spChg>
        <pc:spChg chg="mod">
          <ac:chgData name="Stringfellow, Kina F. DPI" userId="002858cf-6d8d-4f58-b096-3c8ddc1070aa" providerId="ADAL" clId="{06D5438D-2B45-4A2E-B530-CFC62FF805D9}" dt="2024-02-26T23:46:19.522" v="1428" actId="1076"/>
          <ac:spMkLst>
            <pc:docMk/>
            <pc:sldMk cId="0" sldId="261"/>
            <ac:spMk id="86" creationId="{00000000-0000-0000-0000-000000000000}"/>
          </ac:spMkLst>
        </pc:spChg>
        <pc:spChg chg="mod">
          <ac:chgData name="Stringfellow, Kina F. DPI" userId="002858cf-6d8d-4f58-b096-3c8ddc1070aa" providerId="ADAL" clId="{06D5438D-2B45-4A2E-B530-CFC62FF805D9}" dt="2024-02-22T19:34:25.983" v="17" actId="962"/>
          <ac:spMkLst>
            <pc:docMk/>
            <pc:sldMk cId="0" sldId="261"/>
            <ac:spMk id="89" creationId="{00000000-0000-0000-0000-000000000000}"/>
          </ac:spMkLst>
        </pc:spChg>
        <pc:spChg chg="mod">
          <ac:chgData name="Stringfellow, Kina F. DPI" userId="002858cf-6d8d-4f58-b096-3c8ddc1070aa" providerId="ADAL" clId="{06D5438D-2B45-4A2E-B530-CFC62FF805D9}" dt="2024-02-22T19:34:32.349" v="22" actId="962"/>
          <ac:spMkLst>
            <pc:docMk/>
            <pc:sldMk cId="0" sldId="261"/>
            <ac:spMk id="90" creationId="{00000000-0000-0000-0000-000000000000}"/>
          </ac:spMkLst>
        </pc:spChg>
        <pc:spChg chg="mod">
          <ac:chgData name="Stringfellow, Kina F. DPI" userId="002858cf-6d8d-4f58-b096-3c8ddc1070aa" providerId="ADAL" clId="{06D5438D-2B45-4A2E-B530-CFC62FF805D9}" dt="2024-02-26T23:46:25.976" v="1429" actId="14100"/>
          <ac:spMkLst>
            <pc:docMk/>
            <pc:sldMk cId="0" sldId="261"/>
            <ac:spMk id="92" creationId="{00000000-0000-0000-0000-000000000000}"/>
          </ac:spMkLst>
        </pc:spChg>
        <pc:picChg chg="mod">
          <ac:chgData name="Stringfellow, Kina F. DPI" userId="002858cf-6d8d-4f58-b096-3c8ddc1070aa" providerId="ADAL" clId="{06D5438D-2B45-4A2E-B530-CFC62FF805D9}" dt="2024-02-22T19:41:15.844" v="1201" actId="13244"/>
          <ac:picMkLst>
            <pc:docMk/>
            <pc:sldMk cId="0" sldId="261"/>
            <ac:picMk id="87" creationId="{00000000-0000-0000-0000-000000000000}"/>
          </ac:picMkLst>
        </pc:picChg>
        <pc:cxnChg chg="mod">
          <ac:chgData name="Stringfellow, Kina F. DPI" userId="002858cf-6d8d-4f58-b096-3c8ddc1070aa" providerId="ADAL" clId="{06D5438D-2B45-4A2E-B530-CFC62FF805D9}" dt="2024-02-26T23:46:56.438" v="1434" actId="14100"/>
          <ac:cxnSpMkLst>
            <pc:docMk/>
            <pc:sldMk cId="0" sldId="261"/>
            <ac:cxnSpMk id="88" creationId="{00000000-0000-0000-0000-000000000000}"/>
          </ac:cxnSpMkLst>
        </pc:cxnChg>
        <pc:cxnChg chg="mod">
          <ac:chgData name="Stringfellow, Kina F. DPI" userId="002858cf-6d8d-4f58-b096-3c8ddc1070aa" providerId="ADAL" clId="{06D5438D-2B45-4A2E-B530-CFC62FF805D9}" dt="2024-02-26T23:46:52.433" v="1433" actId="14100"/>
          <ac:cxnSpMkLst>
            <pc:docMk/>
            <pc:sldMk cId="0" sldId="261"/>
            <ac:cxnSpMk id="91" creationId="{00000000-0000-0000-0000-000000000000}"/>
          </ac:cxnSpMkLst>
        </pc:cxnChg>
        <pc:cxnChg chg="mod">
          <ac:chgData name="Stringfellow, Kina F. DPI" userId="002858cf-6d8d-4f58-b096-3c8ddc1070aa" providerId="ADAL" clId="{06D5438D-2B45-4A2E-B530-CFC62FF805D9}" dt="2024-02-26T23:46:33.408" v="1430" actId="1076"/>
          <ac:cxnSpMkLst>
            <pc:docMk/>
            <pc:sldMk cId="0" sldId="261"/>
            <ac:cxnSpMk id="93" creationId="{00000000-0000-0000-0000-000000000000}"/>
          </ac:cxnSpMkLst>
        </pc:cxnChg>
      </pc:sldChg>
      <pc:sldChg chg="modSp mod replTag delTag">
        <pc:chgData name="Stringfellow, Kina F. DPI" userId="002858cf-6d8d-4f58-b096-3c8ddc1070aa" providerId="ADAL" clId="{06D5438D-2B45-4A2E-B530-CFC62FF805D9}" dt="2024-02-26T23:58:49.113" v="1608"/>
        <pc:sldMkLst>
          <pc:docMk/>
          <pc:sldMk cId="0" sldId="262"/>
        </pc:sldMkLst>
        <pc:spChg chg="mod">
          <ac:chgData name="Stringfellow, Kina F. DPI" userId="002858cf-6d8d-4f58-b096-3c8ddc1070aa" providerId="ADAL" clId="{06D5438D-2B45-4A2E-B530-CFC62FF805D9}" dt="2024-02-26T23:47:44.690" v="1442" actId="255"/>
          <ac:spMkLst>
            <pc:docMk/>
            <pc:sldMk cId="0" sldId="262"/>
            <ac:spMk id="101" creationId="{00000000-0000-0000-0000-000000000000}"/>
          </ac:spMkLst>
        </pc:spChg>
        <pc:cxnChg chg="mod">
          <ac:chgData name="Stringfellow, Kina F. DPI" userId="002858cf-6d8d-4f58-b096-3c8ddc1070aa" providerId="ADAL" clId="{06D5438D-2B45-4A2E-B530-CFC62FF805D9}" dt="2024-02-26T23:47:50.356" v="1443" actId="14100"/>
          <ac:cxnSpMkLst>
            <pc:docMk/>
            <pc:sldMk cId="0" sldId="262"/>
            <ac:cxnSpMk id="102" creationId="{00000000-0000-0000-0000-000000000000}"/>
          </ac:cxnSpMkLst>
        </pc:cxnChg>
        <pc:cxnChg chg="mod">
          <ac:chgData name="Stringfellow, Kina F. DPI" userId="002858cf-6d8d-4f58-b096-3c8ddc1070aa" providerId="ADAL" clId="{06D5438D-2B45-4A2E-B530-CFC62FF805D9}" dt="2024-02-26T23:47:54.358" v="1444" actId="14100"/>
          <ac:cxnSpMkLst>
            <pc:docMk/>
            <pc:sldMk cId="0" sldId="262"/>
            <ac:cxnSpMk id="103" creationId="{00000000-0000-0000-0000-000000000000}"/>
          </ac:cxnSpMkLst>
        </pc:cxnChg>
        <pc:cxnChg chg="mod">
          <ac:chgData name="Stringfellow, Kina F. DPI" userId="002858cf-6d8d-4f58-b096-3c8ddc1070aa" providerId="ADAL" clId="{06D5438D-2B45-4A2E-B530-CFC62FF805D9}" dt="2024-02-22T19:35:00.295" v="29" actId="962"/>
          <ac:cxnSpMkLst>
            <pc:docMk/>
            <pc:sldMk cId="0" sldId="262"/>
            <ac:cxnSpMk id="104" creationId="{00000000-0000-0000-0000-000000000000}"/>
          </ac:cxnSpMkLst>
        </pc:cxnChg>
      </pc:sldChg>
      <pc:sldChg chg="modSp mod replTag delTag">
        <pc:chgData name="Stringfellow, Kina F. DPI" userId="002858cf-6d8d-4f58-b096-3c8ddc1070aa" providerId="ADAL" clId="{06D5438D-2B45-4A2E-B530-CFC62FF805D9}" dt="2024-02-26T23:58:48.680" v="1606"/>
        <pc:sldMkLst>
          <pc:docMk/>
          <pc:sldMk cId="0" sldId="263"/>
        </pc:sldMkLst>
        <pc:spChg chg="mod">
          <ac:chgData name="Stringfellow, Kina F. DPI" userId="002858cf-6d8d-4f58-b096-3c8ddc1070aa" providerId="ADAL" clId="{06D5438D-2B45-4A2E-B530-CFC62FF805D9}" dt="2024-02-26T23:48:33.024" v="1451" actId="1076"/>
          <ac:spMkLst>
            <pc:docMk/>
            <pc:sldMk cId="0" sldId="263"/>
            <ac:spMk id="112" creationId="{00000000-0000-0000-0000-000000000000}"/>
          </ac:spMkLst>
        </pc:spChg>
        <pc:spChg chg="mod">
          <ac:chgData name="Stringfellow, Kina F. DPI" userId="002858cf-6d8d-4f58-b096-3c8ddc1070aa" providerId="ADAL" clId="{06D5438D-2B45-4A2E-B530-CFC62FF805D9}" dt="2024-02-26T23:48:54.590" v="1459" actId="1582"/>
          <ac:spMkLst>
            <pc:docMk/>
            <pc:sldMk cId="0" sldId="263"/>
            <ac:spMk id="114" creationId="{00000000-0000-0000-0000-000000000000}"/>
          </ac:spMkLst>
        </pc:spChg>
        <pc:spChg chg="mod">
          <ac:chgData name="Stringfellow, Kina F. DPI" userId="002858cf-6d8d-4f58-b096-3c8ddc1070aa" providerId="ADAL" clId="{06D5438D-2B45-4A2E-B530-CFC62FF805D9}" dt="2024-02-26T23:48:54.590" v="1459" actId="1582"/>
          <ac:spMkLst>
            <pc:docMk/>
            <pc:sldMk cId="0" sldId="263"/>
            <ac:spMk id="115" creationId="{00000000-0000-0000-0000-000000000000}"/>
          </ac:spMkLst>
        </pc:spChg>
        <pc:spChg chg="mod">
          <ac:chgData name="Stringfellow, Kina F. DPI" userId="002858cf-6d8d-4f58-b096-3c8ddc1070aa" providerId="ADAL" clId="{06D5438D-2B45-4A2E-B530-CFC62FF805D9}" dt="2024-02-26T23:48:17.192" v="1449" actId="1076"/>
          <ac:spMkLst>
            <pc:docMk/>
            <pc:sldMk cId="0" sldId="263"/>
            <ac:spMk id="118" creationId="{00000000-0000-0000-0000-000000000000}"/>
          </ac:spMkLst>
        </pc:spChg>
        <pc:grpChg chg="mod">
          <ac:chgData name="Stringfellow, Kina F. DPI" userId="002858cf-6d8d-4f58-b096-3c8ddc1070aa" providerId="ADAL" clId="{06D5438D-2B45-4A2E-B530-CFC62FF805D9}" dt="2024-02-26T23:48:17.192" v="1449" actId="1076"/>
          <ac:grpSpMkLst>
            <pc:docMk/>
            <pc:sldMk cId="0" sldId="263"/>
            <ac:grpSpMk id="113" creationId="{00000000-0000-0000-0000-000000000000}"/>
          </ac:grpSpMkLst>
        </pc:grpChg>
        <pc:picChg chg="mod">
          <ac:chgData name="Stringfellow, Kina F. DPI" userId="002858cf-6d8d-4f58-b096-3c8ddc1070aa" providerId="ADAL" clId="{06D5438D-2B45-4A2E-B530-CFC62FF805D9}" dt="2024-02-26T23:48:28.085" v="1450" actId="1076"/>
          <ac:picMkLst>
            <pc:docMk/>
            <pc:sldMk cId="0" sldId="263"/>
            <ac:picMk id="111" creationId="{00000000-0000-0000-0000-000000000000}"/>
          </ac:picMkLst>
        </pc:picChg>
        <pc:picChg chg="mod">
          <ac:chgData name="Stringfellow, Kina F. DPI" userId="002858cf-6d8d-4f58-b096-3c8ddc1070aa" providerId="ADAL" clId="{06D5438D-2B45-4A2E-B530-CFC62FF805D9}" dt="2024-02-26T23:48:54.590" v="1459" actId="1582"/>
          <ac:picMkLst>
            <pc:docMk/>
            <pc:sldMk cId="0" sldId="263"/>
            <ac:picMk id="117" creationId="{00000000-0000-0000-0000-000000000000}"/>
          </ac:picMkLst>
        </pc:picChg>
        <pc:cxnChg chg="mod">
          <ac:chgData name="Stringfellow, Kina F. DPI" userId="002858cf-6d8d-4f58-b096-3c8ddc1070aa" providerId="ADAL" clId="{06D5438D-2B45-4A2E-B530-CFC62FF805D9}" dt="2024-02-26T23:48:54.590" v="1459" actId="1582"/>
          <ac:cxnSpMkLst>
            <pc:docMk/>
            <pc:sldMk cId="0" sldId="263"/>
            <ac:cxnSpMk id="116" creationId="{00000000-0000-0000-0000-000000000000}"/>
          </ac:cxnSpMkLst>
        </pc:cxnChg>
        <pc:cxnChg chg="mod">
          <ac:chgData name="Stringfellow, Kina F. DPI" userId="002858cf-6d8d-4f58-b096-3c8ddc1070aa" providerId="ADAL" clId="{06D5438D-2B45-4A2E-B530-CFC62FF805D9}" dt="2024-02-26T23:48:17.192" v="1449" actId="1076"/>
          <ac:cxnSpMkLst>
            <pc:docMk/>
            <pc:sldMk cId="0" sldId="263"/>
            <ac:cxnSpMk id="119" creationId="{00000000-0000-0000-0000-000000000000}"/>
          </ac:cxnSpMkLst>
        </pc:cxnChg>
      </pc:sldChg>
      <pc:sldChg chg="modSp mod replTag delTag">
        <pc:chgData name="Stringfellow, Kina F. DPI" userId="002858cf-6d8d-4f58-b096-3c8ddc1070aa" providerId="ADAL" clId="{06D5438D-2B45-4A2E-B530-CFC62FF805D9}" dt="2024-02-26T23:58:48.152" v="1604"/>
        <pc:sldMkLst>
          <pc:docMk/>
          <pc:sldMk cId="0" sldId="264"/>
        </pc:sldMkLst>
        <pc:spChg chg="mod">
          <ac:chgData name="Stringfellow, Kina F. DPI" userId="002858cf-6d8d-4f58-b096-3c8ddc1070aa" providerId="ADAL" clId="{06D5438D-2B45-4A2E-B530-CFC62FF805D9}" dt="2024-02-22T19:35:11.744" v="35" actId="962"/>
          <ac:spMkLst>
            <pc:docMk/>
            <pc:sldMk cId="0" sldId="264"/>
            <ac:spMk id="127" creationId="{00000000-0000-0000-0000-000000000000}"/>
          </ac:spMkLst>
        </pc:spChg>
        <pc:picChg chg="mod">
          <ac:chgData name="Stringfellow, Kina F. DPI" userId="002858cf-6d8d-4f58-b096-3c8ddc1070aa" providerId="ADAL" clId="{06D5438D-2B45-4A2E-B530-CFC62FF805D9}" dt="2024-02-26T23:49:03.783" v="1465" actId="1582"/>
          <ac:picMkLst>
            <pc:docMk/>
            <pc:sldMk cId="0" sldId="264"/>
            <ac:picMk id="126" creationId="{00000000-0000-0000-0000-000000000000}"/>
          </ac:picMkLst>
        </pc:picChg>
        <pc:cxnChg chg="mod">
          <ac:chgData name="Stringfellow, Kina F. DPI" userId="002858cf-6d8d-4f58-b096-3c8ddc1070aa" providerId="ADAL" clId="{06D5438D-2B45-4A2E-B530-CFC62FF805D9}" dt="2024-02-22T19:35:15.045" v="36" actId="962"/>
          <ac:cxnSpMkLst>
            <pc:docMk/>
            <pc:sldMk cId="0" sldId="264"/>
            <ac:cxnSpMk id="128" creationId="{00000000-0000-0000-0000-000000000000}"/>
          </ac:cxnSpMkLst>
        </pc:cxnChg>
      </pc:sldChg>
      <pc:sldChg chg="modSp mod replTag delTag">
        <pc:chgData name="Stringfellow, Kina F. DPI" userId="002858cf-6d8d-4f58-b096-3c8ddc1070aa" providerId="ADAL" clId="{06D5438D-2B45-4A2E-B530-CFC62FF805D9}" dt="2024-02-26T23:58:47.393" v="1602"/>
        <pc:sldMkLst>
          <pc:docMk/>
          <pc:sldMk cId="0" sldId="265"/>
        </pc:sldMkLst>
        <pc:spChg chg="mod">
          <ac:chgData name="Stringfellow, Kina F. DPI" userId="002858cf-6d8d-4f58-b096-3c8ddc1070aa" providerId="ADAL" clId="{06D5438D-2B45-4A2E-B530-CFC62FF805D9}" dt="2024-02-22T19:41:57.413" v="1209" actId="20577"/>
          <ac:spMkLst>
            <pc:docMk/>
            <pc:sldMk cId="0" sldId="265"/>
            <ac:spMk id="135" creationId="{00000000-0000-0000-0000-000000000000}"/>
          </ac:spMkLst>
        </pc:spChg>
        <pc:spChg chg="mod">
          <ac:chgData name="Stringfellow, Kina F. DPI" userId="002858cf-6d8d-4f58-b096-3c8ddc1070aa" providerId="ADAL" clId="{06D5438D-2B45-4A2E-B530-CFC62FF805D9}" dt="2024-02-26T23:49:34.277" v="1475" actId="1076"/>
          <ac:spMkLst>
            <pc:docMk/>
            <pc:sldMk cId="0" sldId="265"/>
            <ac:spMk id="136" creationId="{00000000-0000-0000-0000-000000000000}"/>
          </ac:spMkLst>
        </pc:spChg>
        <pc:picChg chg="mod">
          <ac:chgData name="Stringfellow, Kina F. DPI" userId="002858cf-6d8d-4f58-b096-3c8ddc1070aa" providerId="ADAL" clId="{06D5438D-2B45-4A2E-B530-CFC62FF805D9}" dt="2024-02-26T23:49:34.277" v="1475" actId="1076"/>
          <ac:picMkLst>
            <pc:docMk/>
            <pc:sldMk cId="0" sldId="265"/>
            <ac:picMk id="134" creationId="{00000000-0000-0000-0000-000000000000}"/>
          </ac:picMkLst>
        </pc:picChg>
        <pc:cxnChg chg="mod">
          <ac:chgData name="Stringfellow, Kina F. DPI" userId="002858cf-6d8d-4f58-b096-3c8ddc1070aa" providerId="ADAL" clId="{06D5438D-2B45-4A2E-B530-CFC62FF805D9}" dt="2024-02-26T23:49:34.277" v="1475" actId="1076"/>
          <ac:cxnSpMkLst>
            <pc:docMk/>
            <pc:sldMk cId="0" sldId="265"/>
            <ac:cxnSpMk id="137" creationId="{00000000-0000-0000-0000-000000000000}"/>
          </ac:cxnSpMkLst>
        </pc:cxnChg>
      </pc:sldChg>
      <pc:sldChg chg="modSp mod replTag delTag">
        <pc:chgData name="Stringfellow, Kina F. DPI" userId="002858cf-6d8d-4f58-b096-3c8ddc1070aa" providerId="ADAL" clId="{06D5438D-2B45-4A2E-B530-CFC62FF805D9}" dt="2024-02-26T23:58:46.247" v="1600"/>
        <pc:sldMkLst>
          <pc:docMk/>
          <pc:sldMk cId="0" sldId="266"/>
        </pc:sldMkLst>
        <pc:spChg chg="mod">
          <ac:chgData name="Stringfellow, Kina F. DPI" userId="002858cf-6d8d-4f58-b096-3c8ddc1070aa" providerId="ADAL" clId="{06D5438D-2B45-4A2E-B530-CFC62FF805D9}" dt="2024-02-26T23:58:45.104" v="1598" actId="948"/>
          <ac:spMkLst>
            <pc:docMk/>
            <pc:sldMk cId="0" sldId="266"/>
            <ac:spMk id="144" creationId="{00000000-0000-0000-0000-000000000000}"/>
          </ac:spMkLst>
        </pc:spChg>
        <pc:spChg chg="mod">
          <ac:chgData name="Stringfellow, Kina F. DPI" userId="002858cf-6d8d-4f58-b096-3c8ddc1070aa" providerId="ADAL" clId="{06D5438D-2B45-4A2E-B530-CFC62FF805D9}" dt="2024-02-22T19:35:30.007" v="45" actId="962"/>
          <ac:spMkLst>
            <pc:docMk/>
            <pc:sldMk cId="0" sldId="266"/>
            <ac:spMk id="146" creationId="{00000000-0000-0000-0000-000000000000}"/>
          </ac:spMkLst>
        </pc:spChg>
        <pc:picChg chg="mod">
          <ac:chgData name="Stringfellow, Kina F. DPI" userId="002858cf-6d8d-4f58-b096-3c8ddc1070aa" providerId="ADAL" clId="{06D5438D-2B45-4A2E-B530-CFC62FF805D9}" dt="2024-02-26T23:49:43.418" v="1481" actId="1582"/>
          <ac:picMkLst>
            <pc:docMk/>
            <pc:sldMk cId="0" sldId="266"/>
            <ac:picMk id="145" creationId="{00000000-0000-0000-0000-000000000000}"/>
          </ac:picMkLst>
        </pc:picChg>
      </pc:sldChg>
      <pc:sldChg chg="modSp mod replTag delTag">
        <pc:chgData name="Stringfellow, Kina F. DPI" userId="002858cf-6d8d-4f58-b096-3c8ddc1070aa" providerId="ADAL" clId="{06D5438D-2B45-4A2E-B530-CFC62FF805D9}" dt="2024-02-26T23:58:19.632" v="1592"/>
        <pc:sldMkLst>
          <pc:docMk/>
          <pc:sldMk cId="0" sldId="267"/>
        </pc:sldMkLst>
        <pc:spChg chg="mod">
          <ac:chgData name="Stringfellow, Kina F. DPI" userId="002858cf-6d8d-4f58-b096-3c8ddc1070aa" providerId="ADAL" clId="{06D5438D-2B45-4A2E-B530-CFC62FF805D9}" dt="2024-02-22T19:43:25.219" v="1250" actId="113"/>
          <ac:spMkLst>
            <pc:docMk/>
            <pc:sldMk cId="0" sldId="267"/>
            <ac:spMk id="153" creationId="{00000000-0000-0000-0000-000000000000}"/>
          </ac:spMkLst>
        </pc:spChg>
        <pc:spChg chg="mod">
          <ac:chgData name="Stringfellow, Kina F. DPI" userId="002858cf-6d8d-4f58-b096-3c8ddc1070aa" providerId="ADAL" clId="{06D5438D-2B45-4A2E-B530-CFC62FF805D9}" dt="2024-02-22T19:35:53.921" v="52" actId="962"/>
          <ac:spMkLst>
            <pc:docMk/>
            <pc:sldMk cId="0" sldId="267"/>
            <ac:spMk id="161" creationId="{00000000-0000-0000-0000-000000000000}"/>
          </ac:spMkLst>
        </pc:spChg>
        <pc:spChg chg="mod">
          <ac:chgData name="Stringfellow, Kina F. DPI" userId="002858cf-6d8d-4f58-b096-3c8ddc1070aa" providerId="ADAL" clId="{06D5438D-2B45-4A2E-B530-CFC62FF805D9}" dt="2024-02-22T19:35:57.482" v="53" actId="962"/>
          <ac:spMkLst>
            <pc:docMk/>
            <pc:sldMk cId="0" sldId="267"/>
            <ac:spMk id="163" creationId="{00000000-0000-0000-0000-000000000000}"/>
          </ac:spMkLst>
        </pc:spChg>
        <pc:spChg chg="mod">
          <ac:chgData name="Stringfellow, Kina F. DPI" userId="002858cf-6d8d-4f58-b096-3c8ddc1070aa" providerId="ADAL" clId="{06D5438D-2B45-4A2E-B530-CFC62FF805D9}" dt="2024-02-22T19:36:00.720" v="54" actId="962"/>
          <ac:spMkLst>
            <pc:docMk/>
            <pc:sldMk cId="0" sldId="267"/>
            <ac:spMk id="164" creationId="{00000000-0000-0000-0000-000000000000}"/>
          </ac:spMkLst>
        </pc:spChg>
        <pc:picChg chg="mod">
          <ac:chgData name="Stringfellow, Kina F. DPI" userId="002858cf-6d8d-4f58-b096-3c8ddc1070aa" providerId="ADAL" clId="{06D5438D-2B45-4A2E-B530-CFC62FF805D9}" dt="2024-02-26T23:50:06.773" v="1489" actId="1582"/>
          <ac:picMkLst>
            <pc:docMk/>
            <pc:sldMk cId="0" sldId="267"/>
            <ac:picMk id="154" creationId="{00000000-0000-0000-0000-000000000000}"/>
          </ac:picMkLst>
        </pc:picChg>
        <pc:picChg chg="mod">
          <ac:chgData name="Stringfellow, Kina F. DPI" userId="002858cf-6d8d-4f58-b096-3c8ddc1070aa" providerId="ADAL" clId="{06D5438D-2B45-4A2E-B530-CFC62FF805D9}" dt="2024-02-26T23:50:13.319" v="1491" actId="1582"/>
          <ac:picMkLst>
            <pc:docMk/>
            <pc:sldMk cId="0" sldId="267"/>
            <ac:picMk id="155" creationId="{00000000-0000-0000-0000-000000000000}"/>
          </ac:picMkLst>
        </pc:picChg>
        <pc:picChg chg="mod">
          <ac:chgData name="Stringfellow, Kina F. DPI" userId="002858cf-6d8d-4f58-b096-3c8ddc1070aa" providerId="ADAL" clId="{06D5438D-2B45-4A2E-B530-CFC62FF805D9}" dt="2024-02-26T23:50:19.805" v="1493" actId="1582"/>
          <ac:picMkLst>
            <pc:docMk/>
            <pc:sldMk cId="0" sldId="267"/>
            <ac:picMk id="156" creationId="{00000000-0000-0000-0000-000000000000}"/>
          </ac:picMkLst>
        </pc:picChg>
        <pc:cxnChg chg="mod">
          <ac:chgData name="Stringfellow, Kina F. DPI" userId="002858cf-6d8d-4f58-b096-3c8ddc1070aa" providerId="ADAL" clId="{06D5438D-2B45-4A2E-B530-CFC62FF805D9}" dt="2024-02-22T19:35:35.228" v="47" actId="962"/>
          <ac:cxnSpMkLst>
            <pc:docMk/>
            <pc:sldMk cId="0" sldId="267"/>
            <ac:cxnSpMk id="157" creationId="{00000000-0000-0000-0000-000000000000}"/>
          </ac:cxnSpMkLst>
        </pc:cxnChg>
        <pc:cxnChg chg="mod">
          <ac:chgData name="Stringfellow, Kina F. DPI" userId="002858cf-6d8d-4f58-b096-3c8ddc1070aa" providerId="ADAL" clId="{06D5438D-2B45-4A2E-B530-CFC62FF805D9}" dt="2024-02-22T19:35:39.423" v="48" actId="962"/>
          <ac:cxnSpMkLst>
            <pc:docMk/>
            <pc:sldMk cId="0" sldId="267"/>
            <ac:cxnSpMk id="158" creationId="{00000000-0000-0000-0000-000000000000}"/>
          </ac:cxnSpMkLst>
        </pc:cxnChg>
        <pc:cxnChg chg="mod">
          <ac:chgData name="Stringfellow, Kina F. DPI" userId="002858cf-6d8d-4f58-b096-3c8ddc1070aa" providerId="ADAL" clId="{06D5438D-2B45-4A2E-B530-CFC62FF805D9}" dt="2024-02-22T19:35:43.742" v="49" actId="962"/>
          <ac:cxnSpMkLst>
            <pc:docMk/>
            <pc:sldMk cId="0" sldId="267"/>
            <ac:cxnSpMk id="159" creationId="{00000000-0000-0000-0000-000000000000}"/>
          </ac:cxnSpMkLst>
        </pc:cxnChg>
        <pc:cxnChg chg="mod">
          <ac:chgData name="Stringfellow, Kina F. DPI" userId="002858cf-6d8d-4f58-b096-3c8ddc1070aa" providerId="ADAL" clId="{06D5438D-2B45-4A2E-B530-CFC62FF805D9}" dt="2024-02-22T19:35:50.473" v="51" actId="962"/>
          <ac:cxnSpMkLst>
            <pc:docMk/>
            <pc:sldMk cId="0" sldId="267"/>
            <ac:cxnSpMk id="160" creationId="{00000000-0000-0000-0000-000000000000}"/>
          </ac:cxnSpMkLst>
        </pc:cxnChg>
        <pc:cxnChg chg="mod">
          <ac:chgData name="Stringfellow, Kina F. DPI" userId="002858cf-6d8d-4f58-b096-3c8ddc1070aa" providerId="ADAL" clId="{06D5438D-2B45-4A2E-B530-CFC62FF805D9}" dt="2024-02-22T19:35:47.774" v="50" actId="962"/>
          <ac:cxnSpMkLst>
            <pc:docMk/>
            <pc:sldMk cId="0" sldId="267"/>
            <ac:cxnSpMk id="162" creationId="{00000000-0000-0000-0000-000000000000}"/>
          </ac:cxnSpMkLst>
        </pc:cxnChg>
      </pc:sldChg>
      <pc:sldChg chg="modSp mod replTag delTag">
        <pc:chgData name="Stringfellow, Kina F. DPI" userId="002858cf-6d8d-4f58-b096-3c8ddc1070aa" providerId="ADAL" clId="{06D5438D-2B45-4A2E-B530-CFC62FF805D9}" dt="2024-02-26T23:58:18.457" v="1590"/>
        <pc:sldMkLst>
          <pc:docMk/>
          <pc:sldMk cId="0" sldId="268"/>
        </pc:sldMkLst>
        <pc:spChg chg="mod">
          <ac:chgData name="Stringfellow, Kina F. DPI" userId="002858cf-6d8d-4f58-b096-3c8ddc1070aa" providerId="ADAL" clId="{06D5438D-2B45-4A2E-B530-CFC62FF805D9}" dt="2024-02-26T23:58:14.730" v="1588" actId="948"/>
          <ac:spMkLst>
            <pc:docMk/>
            <pc:sldMk cId="0" sldId="268"/>
            <ac:spMk id="171" creationId="{00000000-0000-0000-0000-000000000000}"/>
          </ac:spMkLst>
        </pc:spChg>
        <pc:picChg chg="mod">
          <ac:chgData name="Stringfellow, Kina F. DPI" userId="002858cf-6d8d-4f58-b096-3c8ddc1070aa" providerId="ADAL" clId="{06D5438D-2B45-4A2E-B530-CFC62FF805D9}" dt="2024-02-26T23:50:35.390" v="1501" actId="1582"/>
          <ac:picMkLst>
            <pc:docMk/>
            <pc:sldMk cId="0" sldId="268"/>
            <ac:picMk id="172" creationId="{00000000-0000-0000-0000-000000000000}"/>
          </ac:picMkLst>
        </pc:picChg>
        <pc:picChg chg="mod">
          <ac:chgData name="Stringfellow, Kina F. DPI" userId="002858cf-6d8d-4f58-b096-3c8ddc1070aa" providerId="ADAL" clId="{06D5438D-2B45-4A2E-B530-CFC62FF805D9}" dt="2024-02-26T23:50:29.020" v="1499" actId="1582"/>
          <ac:picMkLst>
            <pc:docMk/>
            <pc:sldMk cId="0" sldId="268"/>
            <ac:picMk id="173" creationId="{00000000-0000-0000-0000-000000000000}"/>
          </ac:picMkLst>
        </pc:picChg>
        <pc:cxnChg chg="mod">
          <ac:chgData name="Stringfellow, Kina F. DPI" userId="002858cf-6d8d-4f58-b096-3c8ddc1070aa" providerId="ADAL" clId="{06D5438D-2B45-4A2E-B530-CFC62FF805D9}" dt="2024-02-22T19:36:06.048" v="58" actId="962"/>
          <ac:cxnSpMkLst>
            <pc:docMk/>
            <pc:sldMk cId="0" sldId="268"/>
            <ac:cxnSpMk id="174" creationId="{00000000-0000-0000-0000-000000000000}"/>
          </ac:cxnSpMkLst>
        </pc:cxnChg>
      </pc:sldChg>
      <pc:sldChg chg="modSp mod replTag delTag">
        <pc:chgData name="Stringfellow, Kina F. DPI" userId="002858cf-6d8d-4f58-b096-3c8ddc1070aa" providerId="ADAL" clId="{06D5438D-2B45-4A2E-B530-CFC62FF805D9}" dt="2024-02-26T23:55:53.980" v="1577"/>
        <pc:sldMkLst>
          <pc:docMk/>
          <pc:sldMk cId="0" sldId="269"/>
        </pc:sldMkLst>
        <pc:spChg chg="mod">
          <ac:chgData name="Stringfellow, Kina F. DPI" userId="002858cf-6d8d-4f58-b096-3c8ddc1070aa" providerId="ADAL" clId="{06D5438D-2B45-4A2E-B530-CFC62FF805D9}" dt="2024-02-26T23:55:50.671" v="1575" actId="14100"/>
          <ac:spMkLst>
            <pc:docMk/>
            <pc:sldMk cId="0" sldId="269"/>
            <ac:spMk id="181" creationId="{00000000-0000-0000-0000-000000000000}"/>
          </ac:spMkLst>
        </pc:spChg>
        <pc:spChg chg="mod">
          <ac:chgData name="Stringfellow, Kina F. DPI" userId="002858cf-6d8d-4f58-b096-3c8ddc1070aa" providerId="ADAL" clId="{06D5438D-2B45-4A2E-B530-CFC62FF805D9}" dt="2024-02-22T19:39:42.819" v="1171" actId="962"/>
          <ac:spMkLst>
            <pc:docMk/>
            <pc:sldMk cId="0" sldId="269"/>
            <ac:spMk id="184" creationId="{00000000-0000-0000-0000-000000000000}"/>
          </ac:spMkLst>
        </pc:spChg>
        <pc:picChg chg="mod">
          <ac:chgData name="Stringfellow, Kina F. DPI" userId="002858cf-6d8d-4f58-b096-3c8ddc1070aa" providerId="ADAL" clId="{06D5438D-2B45-4A2E-B530-CFC62FF805D9}" dt="2024-02-26T23:50:45.003" v="1507" actId="1582"/>
          <ac:picMkLst>
            <pc:docMk/>
            <pc:sldMk cId="0" sldId="269"/>
            <ac:picMk id="182" creationId="{00000000-0000-0000-0000-000000000000}"/>
          </ac:picMkLst>
        </pc:picChg>
        <pc:cxnChg chg="mod">
          <ac:chgData name="Stringfellow, Kina F. DPI" userId="002858cf-6d8d-4f58-b096-3c8ddc1070aa" providerId="ADAL" clId="{06D5438D-2B45-4A2E-B530-CFC62FF805D9}" dt="2024-02-22T19:36:10.219" v="60" actId="962"/>
          <ac:cxnSpMkLst>
            <pc:docMk/>
            <pc:sldMk cId="0" sldId="269"/>
            <ac:cxnSpMk id="183" creationId="{00000000-0000-0000-0000-000000000000}"/>
          </ac:cxnSpMkLst>
        </pc:cxnChg>
        <pc:cxnChg chg="mod">
          <ac:chgData name="Stringfellow, Kina F. DPI" userId="002858cf-6d8d-4f58-b096-3c8ddc1070aa" providerId="ADAL" clId="{06D5438D-2B45-4A2E-B530-CFC62FF805D9}" dt="2024-02-22T19:39:46.440" v="1172" actId="962"/>
          <ac:cxnSpMkLst>
            <pc:docMk/>
            <pc:sldMk cId="0" sldId="269"/>
            <ac:cxnSpMk id="185" creationId="{00000000-0000-0000-0000-000000000000}"/>
          </ac:cxnSpMkLst>
        </pc:cxnChg>
        <pc:cxnChg chg="mod">
          <ac:chgData name="Stringfellow, Kina F. DPI" userId="002858cf-6d8d-4f58-b096-3c8ddc1070aa" providerId="ADAL" clId="{06D5438D-2B45-4A2E-B530-CFC62FF805D9}" dt="2024-02-26T23:54:52.840" v="1572" actId="14100"/>
          <ac:cxnSpMkLst>
            <pc:docMk/>
            <pc:sldMk cId="0" sldId="269"/>
            <ac:cxnSpMk id="186" creationId="{00000000-0000-0000-0000-000000000000}"/>
          </ac:cxnSpMkLst>
        </pc:cxnChg>
      </pc:sldChg>
      <pc:sldChg chg="modSp mod replTag delTag">
        <pc:chgData name="Stringfellow, Kina F. DPI" userId="002858cf-6d8d-4f58-b096-3c8ddc1070aa" providerId="ADAL" clId="{06D5438D-2B45-4A2E-B530-CFC62FF805D9}" dt="2024-02-26T23:53:16.810" v="1561" actId="948"/>
        <pc:sldMkLst>
          <pc:docMk/>
          <pc:sldMk cId="0" sldId="270"/>
        </pc:sldMkLst>
        <pc:spChg chg="mod">
          <ac:chgData name="Stringfellow, Kina F. DPI" userId="002858cf-6d8d-4f58-b096-3c8ddc1070aa" providerId="ADAL" clId="{06D5438D-2B45-4A2E-B530-CFC62FF805D9}" dt="2024-02-26T23:53:16.810" v="1561" actId="948"/>
          <ac:spMkLst>
            <pc:docMk/>
            <pc:sldMk cId="0" sldId="270"/>
            <ac:spMk id="193" creationId="{00000000-0000-0000-0000-000000000000}"/>
          </ac:spMkLst>
        </pc:spChg>
        <pc:spChg chg="mod">
          <ac:chgData name="Stringfellow, Kina F. DPI" userId="002858cf-6d8d-4f58-b096-3c8ddc1070aa" providerId="ADAL" clId="{06D5438D-2B45-4A2E-B530-CFC62FF805D9}" dt="2024-02-22T19:39:55.989" v="1176" actId="962"/>
          <ac:spMkLst>
            <pc:docMk/>
            <pc:sldMk cId="0" sldId="270"/>
            <ac:spMk id="197" creationId="{00000000-0000-0000-0000-000000000000}"/>
          </ac:spMkLst>
        </pc:spChg>
        <pc:picChg chg="mod">
          <ac:chgData name="Stringfellow, Kina F. DPI" userId="002858cf-6d8d-4f58-b096-3c8ddc1070aa" providerId="ADAL" clId="{06D5438D-2B45-4A2E-B530-CFC62FF805D9}" dt="2024-02-26T23:50:56.262" v="1512" actId="1582"/>
          <ac:picMkLst>
            <pc:docMk/>
            <pc:sldMk cId="0" sldId="270"/>
            <ac:picMk id="194" creationId="{00000000-0000-0000-0000-000000000000}"/>
          </ac:picMkLst>
        </pc:picChg>
        <pc:cxnChg chg="mod">
          <ac:chgData name="Stringfellow, Kina F. DPI" userId="002858cf-6d8d-4f58-b096-3c8ddc1070aa" providerId="ADAL" clId="{06D5438D-2B45-4A2E-B530-CFC62FF805D9}" dt="2024-02-22T19:39:53.294" v="1175" actId="962"/>
          <ac:cxnSpMkLst>
            <pc:docMk/>
            <pc:sldMk cId="0" sldId="270"/>
            <ac:cxnSpMk id="196" creationId="{00000000-0000-0000-0000-000000000000}"/>
          </ac:cxnSpMkLst>
        </pc:cxnChg>
      </pc:sldChg>
      <pc:sldChg chg="modSp mod replTag delTag">
        <pc:chgData name="Stringfellow, Kina F. DPI" userId="002858cf-6d8d-4f58-b096-3c8ddc1070aa" providerId="ADAL" clId="{06D5438D-2B45-4A2E-B530-CFC62FF805D9}" dt="2024-02-26T23:52:32.416" v="1555" actId="948"/>
        <pc:sldMkLst>
          <pc:docMk/>
          <pc:sldMk cId="0" sldId="271"/>
        </pc:sldMkLst>
        <pc:spChg chg="mod">
          <ac:chgData name="Stringfellow, Kina F. DPI" userId="002858cf-6d8d-4f58-b096-3c8ddc1070aa" providerId="ADAL" clId="{06D5438D-2B45-4A2E-B530-CFC62FF805D9}" dt="2024-02-26T23:52:32.416" v="1555" actId="948"/>
          <ac:spMkLst>
            <pc:docMk/>
            <pc:sldMk cId="0" sldId="271"/>
            <ac:spMk id="204" creationId="{00000000-0000-0000-0000-000000000000}"/>
          </ac:spMkLst>
        </pc:spChg>
        <pc:spChg chg="mod">
          <ac:chgData name="Stringfellow, Kina F. DPI" userId="002858cf-6d8d-4f58-b096-3c8ddc1070aa" providerId="ADAL" clId="{06D5438D-2B45-4A2E-B530-CFC62FF805D9}" dt="2024-02-22T19:40:04.192" v="1180" actId="962"/>
          <ac:spMkLst>
            <pc:docMk/>
            <pc:sldMk cId="0" sldId="271"/>
            <ac:spMk id="210" creationId="{00000000-0000-0000-0000-000000000000}"/>
          </ac:spMkLst>
        </pc:spChg>
        <pc:spChg chg="mod">
          <ac:chgData name="Stringfellow, Kina F. DPI" userId="002858cf-6d8d-4f58-b096-3c8ddc1070aa" providerId="ADAL" clId="{06D5438D-2B45-4A2E-B530-CFC62FF805D9}" dt="2024-02-22T19:40:06.478" v="1181" actId="962"/>
          <ac:spMkLst>
            <pc:docMk/>
            <pc:sldMk cId="0" sldId="271"/>
            <ac:spMk id="211" creationId="{00000000-0000-0000-0000-000000000000}"/>
          </ac:spMkLst>
        </pc:spChg>
        <pc:spChg chg="mod">
          <ac:chgData name="Stringfellow, Kina F. DPI" userId="002858cf-6d8d-4f58-b096-3c8ddc1070aa" providerId="ADAL" clId="{06D5438D-2B45-4A2E-B530-CFC62FF805D9}" dt="2024-02-22T19:40:11.613" v="1183" actId="962"/>
          <ac:spMkLst>
            <pc:docMk/>
            <pc:sldMk cId="0" sldId="271"/>
            <ac:spMk id="213" creationId="{00000000-0000-0000-0000-000000000000}"/>
          </ac:spMkLst>
        </pc:spChg>
        <pc:picChg chg="mod">
          <ac:chgData name="Stringfellow, Kina F. DPI" userId="002858cf-6d8d-4f58-b096-3c8ddc1070aa" providerId="ADAL" clId="{06D5438D-2B45-4A2E-B530-CFC62FF805D9}" dt="2024-02-26T23:51:11.217" v="1518" actId="1582"/>
          <ac:picMkLst>
            <pc:docMk/>
            <pc:sldMk cId="0" sldId="271"/>
            <ac:picMk id="205" creationId="{00000000-0000-0000-0000-000000000000}"/>
          </ac:picMkLst>
        </pc:picChg>
        <pc:picChg chg="mod">
          <ac:chgData name="Stringfellow, Kina F. DPI" userId="002858cf-6d8d-4f58-b096-3c8ddc1070aa" providerId="ADAL" clId="{06D5438D-2B45-4A2E-B530-CFC62FF805D9}" dt="2024-02-26T23:51:18.172" v="1520" actId="1582"/>
          <ac:picMkLst>
            <pc:docMk/>
            <pc:sldMk cId="0" sldId="271"/>
            <ac:picMk id="206" creationId="{00000000-0000-0000-0000-000000000000}"/>
          </ac:picMkLst>
        </pc:picChg>
        <pc:cxnChg chg="mod">
          <ac:chgData name="Stringfellow, Kina F. DPI" userId="002858cf-6d8d-4f58-b096-3c8ddc1070aa" providerId="ADAL" clId="{06D5438D-2B45-4A2E-B530-CFC62FF805D9}" dt="2024-02-22T19:39:58.988" v="1178" actId="962"/>
          <ac:cxnSpMkLst>
            <pc:docMk/>
            <pc:sldMk cId="0" sldId="271"/>
            <ac:cxnSpMk id="208" creationId="{00000000-0000-0000-0000-000000000000}"/>
          </ac:cxnSpMkLst>
        </pc:cxnChg>
        <pc:cxnChg chg="mod">
          <ac:chgData name="Stringfellow, Kina F. DPI" userId="002858cf-6d8d-4f58-b096-3c8ddc1070aa" providerId="ADAL" clId="{06D5438D-2B45-4A2E-B530-CFC62FF805D9}" dt="2024-02-22T19:45:01.203" v="1291" actId="14100"/>
          <ac:cxnSpMkLst>
            <pc:docMk/>
            <pc:sldMk cId="0" sldId="271"/>
            <ac:cxnSpMk id="209" creationId="{00000000-0000-0000-0000-000000000000}"/>
          </ac:cxnSpMkLst>
        </pc:cxnChg>
        <pc:cxnChg chg="mod">
          <ac:chgData name="Stringfellow, Kina F. DPI" userId="002858cf-6d8d-4f58-b096-3c8ddc1070aa" providerId="ADAL" clId="{06D5438D-2B45-4A2E-B530-CFC62FF805D9}" dt="2024-02-22T19:40:09.384" v="1182" actId="962"/>
          <ac:cxnSpMkLst>
            <pc:docMk/>
            <pc:sldMk cId="0" sldId="271"/>
            <ac:cxnSpMk id="212" creationId="{00000000-0000-0000-0000-000000000000}"/>
          </ac:cxnSpMkLst>
        </pc:cxnChg>
      </pc:sldChg>
      <pc:sldChg chg="modSp mod replTag delTag">
        <pc:chgData name="Stringfellow, Kina F. DPI" userId="002858cf-6d8d-4f58-b096-3c8ddc1070aa" providerId="ADAL" clId="{06D5438D-2B45-4A2E-B530-CFC62FF805D9}" dt="2024-02-26T23:52:10.150" v="1550"/>
        <pc:sldMkLst>
          <pc:docMk/>
          <pc:sldMk cId="0" sldId="272"/>
        </pc:sldMkLst>
        <pc:spChg chg="mod">
          <ac:chgData name="Stringfellow, Kina F. DPI" userId="002858cf-6d8d-4f58-b096-3c8ddc1070aa" providerId="ADAL" clId="{06D5438D-2B45-4A2E-B530-CFC62FF805D9}" dt="2024-02-22T19:40:27.607" v="1189" actId="33553"/>
          <ac:spMkLst>
            <pc:docMk/>
            <pc:sldMk cId="0" sldId="272"/>
            <ac:spMk id="219" creationId="{00000000-0000-0000-0000-000000000000}"/>
          </ac:spMkLst>
        </pc:spChg>
        <pc:spChg chg="mod">
          <ac:chgData name="Stringfellow, Kina F. DPI" userId="002858cf-6d8d-4f58-b096-3c8ddc1070aa" providerId="ADAL" clId="{06D5438D-2B45-4A2E-B530-CFC62FF805D9}" dt="2024-02-26T23:51:46.325" v="1532" actId="179"/>
          <ac:spMkLst>
            <pc:docMk/>
            <pc:sldMk cId="0" sldId="272"/>
            <ac:spMk id="220" creationId="{00000000-0000-0000-0000-000000000000}"/>
          </ac:spMkLst>
        </pc:spChg>
      </pc:sldChg>
      <pc:sldChg chg="addSp modSp del mod replTag delTag">
        <pc:chgData name="Stringfellow, Kina F. DPI" userId="002858cf-6d8d-4f58-b096-3c8ddc1070aa" providerId="ADAL" clId="{06D5438D-2B45-4A2E-B530-CFC62FF805D9}" dt="2024-02-26T23:52:05.434" v="1544" actId="47"/>
        <pc:sldMkLst>
          <pc:docMk/>
          <pc:sldMk cId="0" sldId="273"/>
        </pc:sldMkLst>
        <pc:spChg chg="add mod">
          <ac:chgData name="Stringfellow, Kina F. DPI" userId="002858cf-6d8d-4f58-b096-3c8ddc1070aa" providerId="ADAL" clId="{06D5438D-2B45-4A2E-B530-CFC62FF805D9}" dt="2024-02-22T19:46:14.488" v="1383" actId="1076"/>
          <ac:spMkLst>
            <pc:docMk/>
            <pc:sldMk cId="0" sldId="273"/>
            <ac:spMk id="2" creationId="{CFFBE884-6E15-0618-AAF1-F2209556CA45}"/>
          </ac:spMkLst>
        </pc:spChg>
        <pc:spChg chg="mod">
          <ac:chgData name="Stringfellow, Kina F. DPI" userId="002858cf-6d8d-4f58-b096-3c8ddc1070aa" providerId="ADAL" clId="{06D5438D-2B45-4A2E-B530-CFC62FF805D9}" dt="2024-02-22T19:45:39.476" v="1308" actId="14100"/>
          <ac:spMkLst>
            <pc:docMk/>
            <pc:sldMk cId="0" sldId="273"/>
            <ac:spMk id="227" creationId="{00000000-0000-0000-0000-000000000000}"/>
          </ac:spMkLst>
        </pc:spChg>
      </pc:sldChg>
      <pc:sldChg chg="add replTag delTag">
        <pc:chgData name="Stringfellow, Kina F. DPI" userId="002858cf-6d8d-4f58-b096-3c8ddc1070aa" providerId="ADAL" clId="{06D5438D-2B45-4A2E-B530-CFC62FF805D9}" dt="2024-02-26T23:52:05.437" v="1546"/>
        <pc:sldMkLst>
          <pc:docMk/>
          <pc:sldMk cId="722508632" sldId="274"/>
        </pc:sldMkLst>
      </pc:sldChg>
    </pc:docChg>
  </pc:docChgLst>
  <pc:docChgLst>
    <pc:chgData name="Koontz, Gabrielle E.   DPI" userId="0e87dca7-9c85-4686-81de-6667c5387956" providerId="ADAL" clId="{609B4CB9-CB29-4DC3-9858-8E7321E8026F}"/>
    <pc:docChg chg="modSld">
      <pc:chgData name="Koontz, Gabrielle E.   DPI" userId="0e87dca7-9c85-4686-81de-6667c5387956" providerId="ADAL" clId="{609B4CB9-CB29-4DC3-9858-8E7321E8026F}" dt="2024-02-23T16:37:51.647" v="10" actId="20577"/>
      <pc:docMkLst>
        <pc:docMk/>
      </pc:docMkLst>
      <pc:sldChg chg="modSp mod">
        <pc:chgData name="Koontz, Gabrielle E.   DPI" userId="0e87dca7-9c85-4686-81de-6667c5387956" providerId="ADAL" clId="{609B4CB9-CB29-4DC3-9858-8E7321E8026F}" dt="2024-02-23T16:37:51.647" v="10" actId="20577"/>
        <pc:sldMkLst>
          <pc:docMk/>
          <pc:sldMk cId="0" sldId="261"/>
        </pc:sldMkLst>
        <pc:spChg chg="mod">
          <ac:chgData name="Koontz, Gabrielle E.   DPI" userId="0e87dca7-9c85-4686-81de-6667c5387956" providerId="ADAL" clId="{609B4CB9-CB29-4DC3-9858-8E7321E8026F}" dt="2024-02-23T16:37:51.647" v="10" actId="20577"/>
          <ac:spMkLst>
            <pc:docMk/>
            <pc:sldMk cId="0" sldId="261"/>
            <ac:spMk id="83" creationId="{00000000-0000-0000-0000-000000000000}"/>
          </ac:spMkLst>
        </pc:spChg>
        <pc:spChg chg="mod">
          <ac:chgData name="Koontz, Gabrielle E.   DPI" userId="0e87dca7-9c85-4686-81de-6667c5387956" providerId="ADAL" clId="{609B4CB9-CB29-4DC3-9858-8E7321E8026F}" dt="2024-02-23T16:03:35.742" v="0" actId="20577"/>
          <ac:spMkLst>
            <pc:docMk/>
            <pc:sldMk cId="0" sldId="261"/>
            <ac:spMk id="85" creationId="{00000000-0000-0000-0000-000000000000}"/>
          </ac:spMkLst>
        </pc:spChg>
        <pc:spChg chg="mod">
          <ac:chgData name="Koontz, Gabrielle E.   DPI" userId="0e87dca7-9c85-4686-81de-6667c5387956" providerId="ADAL" clId="{609B4CB9-CB29-4DC3-9858-8E7321E8026F}" dt="2024-02-23T16:04:47.955" v="4" actId="20577"/>
          <ac:spMkLst>
            <pc:docMk/>
            <pc:sldMk cId="0" sldId="261"/>
            <ac:spMk id="86" creationId="{00000000-0000-0000-0000-000000000000}"/>
          </ac:spMkLst>
        </pc:spChg>
      </pc:sldChg>
      <pc:sldChg chg="modSp mod">
        <pc:chgData name="Koontz, Gabrielle E.   DPI" userId="0e87dca7-9c85-4686-81de-6667c5387956" providerId="ADAL" clId="{609B4CB9-CB29-4DC3-9858-8E7321E8026F}" dt="2024-02-23T16:05:47.207" v="7" actId="20577"/>
        <pc:sldMkLst>
          <pc:docMk/>
          <pc:sldMk cId="0" sldId="266"/>
        </pc:sldMkLst>
        <pc:spChg chg="mod">
          <ac:chgData name="Koontz, Gabrielle E.   DPI" userId="0e87dca7-9c85-4686-81de-6667c5387956" providerId="ADAL" clId="{609B4CB9-CB29-4DC3-9858-8E7321E8026F}" dt="2024-02-23T16:05:47.207" v="7" actId="20577"/>
          <ac:spMkLst>
            <pc:docMk/>
            <pc:sldMk cId="0" sldId="266"/>
            <ac:spMk id="144" creationId="{00000000-0000-0000-0000-000000000000}"/>
          </ac:spMkLst>
        </pc:spChg>
      </pc:sldChg>
      <pc:sldChg chg="modSp mod">
        <pc:chgData name="Koontz, Gabrielle E.   DPI" userId="0e87dca7-9c85-4686-81de-6667c5387956" providerId="ADAL" clId="{609B4CB9-CB29-4DC3-9858-8E7321E8026F}" dt="2024-02-23T16:07:03.680" v="9" actId="20577"/>
        <pc:sldMkLst>
          <pc:docMk/>
          <pc:sldMk cId="0" sldId="269"/>
        </pc:sldMkLst>
        <pc:spChg chg="mod">
          <ac:chgData name="Koontz, Gabrielle E.   DPI" userId="0e87dca7-9c85-4686-81de-6667c5387956" providerId="ADAL" clId="{609B4CB9-CB29-4DC3-9858-8E7321E8026F}" dt="2024-02-23T16:07:03.680" v="9" actId="20577"/>
          <ac:spMkLst>
            <pc:docMk/>
            <pc:sldMk cId="0" sldId="269"/>
            <ac:spMk id="1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presentation/d/1P2v4rkJyFVK6CTCrRMEFFY3gQ3kTHQPJi5zt8bUNFOQ/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ocs.google.com/presentation/d/1P2xekwc0gsR9zpP3XA2MjhavYd3MZ3D3DV2zk9d7prA/edit?usp=sharing" TargetMode="External"/><Relationship Id="rId4" Type="http://schemas.openxmlformats.org/officeDocument/2006/relationships/hyperlink" Target="https://docs.google.com/presentation/d/1q5_4a9nO9wEBwaAdvzVgfQqdn8EnWkoB44IMqcCtqlc/edit?usp=shar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RuKTznDY0Rs7FGdYymzG-xK0tqTxc1Uu/edit?usp=sharing&amp;ouid=116995755806512817473&amp;rtpof=true&amp;sd=tru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pi.wi.gov/assessment/act/data/act-proficienc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presentation/d/1NEyo4GMIcmHcBAOjQLbiRA0xGyJrnKP7lTi7zeqrM5o/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cs.google.com/presentation/d/10mhMTJWcGAeL1vvHZbdEcUhtCelrmN25ILpYWGDF9uc/edit?usp=shar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Welcome to CTE: WISEdash for District Dashboards</a:t>
            </a:r>
            <a:endParaRPr sz="1400"/>
          </a:p>
          <a:p>
            <a:pPr marL="0" lvl="0" indent="0" algn="l" rtl="0">
              <a:lnSpc>
                <a:spcPct val="100000"/>
              </a:lnSpc>
              <a:spcBef>
                <a:spcPts val="0"/>
              </a:spcBef>
              <a:spcAft>
                <a:spcPts val="0"/>
              </a:spcAft>
              <a:buSzPts val="1400"/>
              <a:buNone/>
            </a:pPr>
            <a:r>
              <a:rPr lang="en-US" sz="1400"/>
              <a:t>This is Jessie Sloan, CTE Data Consultant</a:t>
            </a:r>
            <a:endParaRPr sz="140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f4758b40a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0f4758b40a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 Snapshot view of CTE Concentrators that participated in WBL at any time during HS.</a:t>
            </a:r>
            <a:endParaRPr sz="1400"/>
          </a:p>
          <a:p>
            <a:pPr marL="0" lvl="0" indent="0" algn="l" rtl="0">
              <a:lnSpc>
                <a:spcPct val="100000"/>
              </a:lnSpc>
              <a:spcBef>
                <a:spcPts val="0"/>
              </a:spcBef>
              <a:spcAft>
                <a:spcPts val="0"/>
              </a:spcAft>
              <a:buSzPts val="1400"/>
              <a:buNone/>
            </a:pPr>
            <a:endParaRPr/>
          </a:p>
        </p:txBody>
      </p:sp>
      <p:sp>
        <p:nvSpPr>
          <p:cNvPr id="132" name="Google Shape;132;g20f4758b40a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ff52255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0ff52255a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I like to create Concentrator Cohorts to group my Concentrators for the year together, and then use the Cohort in the Topics dashboard for ACT data analysis.</a:t>
            </a:r>
            <a:endParaRPr sz="1400"/>
          </a:p>
          <a:p>
            <a:pPr marL="0" lvl="0" indent="0" algn="l" rtl="0">
              <a:lnSpc>
                <a:spcPct val="100000"/>
              </a:lnSpc>
              <a:spcBef>
                <a:spcPts val="0"/>
              </a:spcBef>
              <a:spcAft>
                <a:spcPts val="0"/>
              </a:spcAft>
              <a:buSzPts val="1400"/>
              <a:buNone/>
            </a:pPr>
            <a:r>
              <a:rPr lang="en-US" sz="1400"/>
              <a:t>Creating a yearly Concentrator Cohort, also lets me do some data trending across year for ACT.</a:t>
            </a:r>
            <a:endParaRPr sz="1400"/>
          </a:p>
          <a:p>
            <a:pPr marL="0" lvl="0" indent="0" algn="l" rtl="0">
              <a:lnSpc>
                <a:spcPct val="100000"/>
              </a:lnSpc>
              <a:spcBef>
                <a:spcPts val="0"/>
              </a:spcBef>
              <a:spcAft>
                <a:spcPts val="0"/>
              </a:spcAft>
              <a:buSzPts val="1400"/>
              <a:buNone/>
            </a:pPr>
            <a:r>
              <a:rPr lang="en-US" sz="1400"/>
              <a:t>Perkins uses ACT for three of our Indicators (Reading, Math, Science)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 am using the purple - Snapshot view, because I want to create a cohort based on Snapshot data. So, it matches the snapshot Concentrators that DPI used in Perkins Accountability Reports.</a:t>
            </a:r>
            <a:endParaRPr sz="1400"/>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Start on Perkins dashboard to view Concentrators, CTE Graduate…</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Snapshot&gt;Perkins</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The Snapshot view auto defaults on the last Snapshot. If you want to change the Snapshot year, do so by using the Filter Data button&gt;Snapshot View Year (as of). </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Drag CTe Concentrator crosstab to either columns or rows (depending on your style)</a:t>
            </a: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Other helpful documents:</a:t>
            </a:r>
            <a:endParaRPr sz="1400">
              <a:latin typeface="Lato"/>
              <a:ea typeface="Lato"/>
              <a:cs typeface="Lato"/>
              <a:sym typeface="Lato"/>
            </a:endParaRPr>
          </a:p>
          <a:p>
            <a:pPr marL="45720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Lato"/>
                <a:ea typeface="Lato"/>
                <a:cs typeface="Lato"/>
                <a:sym typeface="Lato"/>
                <a:hlinkClick r:id="rId3"/>
              </a:rPr>
              <a:t>How-to: CTE Students (Participants, Concentrator, Graduates)</a:t>
            </a:r>
            <a:endParaRPr sz="1000">
              <a:latin typeface="Lato"/>
              <a:ea typeface="Lato"/>
              <a:cs typeface="Lato"/>
              <a:sym typeface="Lato"/>
            </a:endParaRPr>
          </a:p>
          <a:p>
            <a:pPr marL="45720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Lato"/>
                <a:ea typeface="Lato"/>
                <a:cs typeface="Lato"/>
                <a:sym typeface="Lato"/>
                <a:hlinkClick r:id="rId4"/>
              </a:rPr>
              <a:t>How-to: IAC Codes</a:t>
            </a:r>
            <a:endParaRPr sz="1000">
              <a:latin typeface="Lato"/>
              <a:ea typeface="Lato"/>
              <a:cs typeface="Lato"/>
              <a:sym typeface="Lato"/>
            </a:endParaRPr>
          </a:p>
          <a:p>
            <a:pPr marL="45720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Lato"/>
                <a:ea typeface="Lato"/>
                <a:cs typeface="Lato"/>
                <a:sym typeface="Lato"/>
                <a:hlinkClick r:id="rId5"/>
              </a:rPr>
              <a:t>How-to: Two Subgroups</a:t>
            </a:r>
            <a:r>
              <a:rPr lang="en-US" sz="1000">
                <a:latin typeface="Lato"/>
                <a:ea typeface="Lato"/>
                <a:cs typeface="Lato"/>
                <a:sym typeface="Lato"/>
              </a:rPr>
              <a:t> </a:t>
            </a:r>
            <a:endParaRPr sz="1000">
              <a:latin typeface="Lato"/>
              <a:ea typeface="Lato"/>
              <a:cs typeface="Lato"/>
              <a:sym typeface="Lato"/>
            </a:endParaRPr>
          </a:p>
          <a:p>
            <a:pPr marL="0" lvl="0" indent="0" algn="l" rtl="0">
              <a:lnSpc>
                <a:spcPct val="100000"/>
              </a:lnSpc>
              <a:spcBef>
                <a:spcPts val="0"/>
              </a:spcBef>
              <a:spcAft>
                <a:spcPts val="0"/>
              </a:spcAft>
              <a:buSzPts val="1400"/>
              <a:buNone/>
            </a:pPr>
            <a:endParaRPr sz="1400">
              <a:latin typeface="Lato"/>
              <a:ea typeface="Lato"/>
              <a:cs typeface="Lato"/>
              <a:sym typeface="Lato"/>
            </a:endParaRPr>
          </a:p>
        </p:txBody>
      </p:sp>
      <p:sp>
        <p:nvSpPr>
          <p:cNvPr id="141" name="Google Shape;141;g20ff52255a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ff52255a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0ff52255a8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latin typeface="Lato"/>
                <a:ea typeface="Lato"/>
                <a:cs typeface="Lato"/>
                <a:sym typeface="Lato"/>
              </a:rPr>
              <a:t>Create a Concentrator Cohort for each school year.</a:t>
            </a:r>
            <a:endParaRPr sz="1400">
              <a:latin typeface="Lato"/>
              <a:ea typeface="Lato"/>
              <a:cs typeface="Lato"/>
              <a:sym typeface="Lato"/>
            </a:endParaRPr>
          </a:p>
          <a:p>
            <a:pPr marL="482600" lvl="0" indent="-342900" algn="l" rtl="0">
              <a:lnSpc>
                <a:spcPct val="100000"/>
              </a:lnSpc>
              <a:spcBef>
                <a:spcPts val="0"/>
              </a:spcBef>
              <a:spcAft>
                <a:spcPts val="0"/>
              </a:spcAft>
              <a:buClr>
                <a:schemeClr val="dk1"/>
              </a:buClr>
              <a:buSzPts val="1400"/>
              <a:buAutoNum type="arabicPeriod"/>
            </a:pPr>
            <a:r>
              <a:rPr lang="en-US" sz="1400">
                <a:latin typeface="Lato"/>
                <a:ea typeface="Lato"/>
                <a:cs typeface="Lato"/>
                <a:sym typeface="Lato"/>
              </a:rPr>
              <a:t>Snapshot&gt;Perkins&gt;CTE Concentrator crosstab</a:t>
            </a:r>
            <a:endParaRPr sz="1400">
              <a:latin typeface="Lato"/>
              <a:ea typeface="Lato"/>
              <a:cs typeface="Lato"/>
              <a:sym typeface="Lato"/>
            </a:endParaRPr>
          </a:p>
          <a:p>
            <a:pPr marL="482600" lvl="0" indent="-342900" algn="l" rtl="0">
              <a:lnSpc>
                <a:spcPct val="100000"/>
              </a:lnSpc>
              <a:spcBef>
                <a:spcPts val="0"/>
              </a:spcBef>
              <a:spcAft>
                <a:spcPts val="0"/>
              </a:spcAft>
              <a:buClr>
                <a:schemeClr val="dk1"/>
              </a:buClr>
              <a:buSzPts val="1400"/>
              <a:buAutoNum type="arabicPeriod"/>
            </a:pPr>
            <a:r>
              <a:rPr lang="en-US" sz="1400">
                <a:latin typeface="Lato"/>
                <a:ea typeface="Lato"/>
                <a:cs typeface="Lato"/>
                <a:sym typeface="Lato"/>
              </a:rPr>
              <a:t>Click on “Yes” to see student details.</a:t>
            </a:r>
            <a:endParaRPr sz="1400">
              <a:latin typeface="Arial"/>
              <a:ea typeface="Arial"/>
              <a:cs typeface="Arial"/>
              <a:sym typeface="Arial"/>
            </a:endParaRPr>
          </a:p>
          <a:p>
            <a:pPr marL="482600" lvl="0" indent="-342900" algn="l" rtl="0">
              <a:lnSpc>
                <a:spcPct val="100000"/>
              </a:lnSpc>
              <a:spcBef>
                <a:spcPts val="0"/>
              </a:spcBef>
              <a:spcAft>
                <a:spcPts val="0"/>
              </a:spcAft>
              <a:buClr>
                <a:schemeClr val="dk1"/>
              </a:buClr>
              <a:buSzPts val="1400"/>
              <a:buAutoNum type="arabicPeriod"/>
            </a:pPr>
            <a:r>
              <a:rPr lang="en-US" sz="1400">
                <a:latin typeface="Lato"/>
                <a:ea typeface="Lato"/>
                <a:cs typeface="Lato"/>
                <a:sym typeface="Lato"/>
              </a:rPr>
              <a:t>Click on the box to select all students. </a:t>
            </a:r>
            <a:endParaRPr sz="1400">
              <a:latin typeface="Arial"/>
              <a:ea typeface="Arial"/>
              <a:cs typeface="Arial"/>
              <a:sym typeface="Arial"/>
            </a:endParaRPr>
          </a:p>
          <a:p>
            <a:pPr marL="482600" lvl="0" indent="-254000" algn="l" rtl="0">
              <a:lnSpc>
                <a:spcPct val="100000"/>
              </a:lnSpc>
              <a:spcBef>
                <a:spcPts val="0"/>
              </a:spcBef>
              <a:spcAft>
                <a:spcPts val="0"/>
              </a:spcAft>
              <a:buClr>
                <a:schemeClr val="dk1"/>
              </a:buClr>
              <a:buSzPts val="1400"/>
              <a:buFont typeface="Arial"/>
              <a:buNone/>
            </a:pPr>
            <a:endParaRPr sz="1400">
              <a:latin typeface="Lato"/>
              <a:ea typeface="Lato"/>
              <a:cs typeface="Lato"/>
              <a:sym typeface="Lato"/>
            </a:endParaRPr>
          </a:p>
          <a:p>
            <a:pPr marL="482600" lvl="0" indent="-254000" algn="l" rtl="0">
              <a:lnSpc>
                <a:spcPct val="100000"/>
              </a:lnSpc>
              <a:spcBef>
                <a:spcPts val="0"/>
              </a:spcBef>
              <a:spcAft>
                <a:spcPts val="0"/>
              </a:spcAft>
              <a:buClr>
                <a:schemeClr val="dk1"/>
              </a:buClr>
              <a:buSzPts val="1400"/>
              <a:buFont typeface="Arial"/>
              <a:buNone/>
            </a:pPr>
            <a:endParaRPr sz="1400">
              <a:latin typeface="Lato"/>
              <a:ea typeface="Lato"/>
              <a:cs typeface="Lato"/>
              <a:sym typeface="Lato"/>
            </a:endParaRPr>
          </a:p>
          <a:p>
            <a:pPr marL="482600" lvl="0" indent="-254000" algn="l" rtl="0">
              <a:lnSpc>
                <a:spcPct val="100000"/>
              </a:lnSpc>
              <a:spcBef>
                <a:spcPts val="0"/>
              </a:spcBef>
              <a:spcAft>
                <a:spcPts val="0"/>
              </a:spcAft>
              <a:buClr>
                <a:schemeClr val="dk1"/>
              </a:buClr>
              <a:buSzPts val="1400"/>
              <a:buFont typeface="Arial"/>
              <a:buNone/>
            </a:pPr>
            <a:endParaRPr sz="1400">
              <a:latin typeface="Lato"/>
              <a:ea typeface="Lato"/>
              <a:cs typeface="Lato"/>
              <a:sym typeface="Lato"/>
            </a:endParaRPr>
          </a:p>
          <a:p>
            <a:pPr marL="482600" lvl="0" indent="-342900" algn="l" rtl="0">
              <a:lnSpc>
                <a:spcPct val="100000"/>
              </a:lnSpc>
              <a:spcBef>
                <a:spcPts val="0"/>
              </a:spcBef>
              <a:spcAft>
                <a:spcPts val="0"/>
              </a:spcAft>
              <a:buClr>
                <a:schemeClr val="dk1"/>
              </a:buClr>
              <a:buSzPts val="1400"/>
              <a:buAutoNum type="arabicPeriod"/>
            </a:pPr>
            <a:r>
              <a:rPr lang="en-US" sz="1400">
                <a:latin typeface="Lato"/>
                <a:ea typeface="Lato"/>
                <a:cs typeface="Lato"/>
                <a:sym typeface="Lato"/>
              </a:rPr>
              <a:t>Click on Actions&gt;Add to Group&gt;Create New Group</a:t>
            </a:r>
            <a:endParaRPr sz="1400">
              <a:latin typeface="Arial"/>
              <a:ea typeface="Arial"/>
              <a:cs typeface="Arial"/>
              <a:sym typeface="Arial"/>
            </a:endParaRPr>
          </a:p>
          <a:p>
            <a:pPr marL="482600" lvl="0" indent="-342900" algn="l" rtl="0">
              <a:lnSpc>
                <a:spcPct val="100000"/>
              </a:lnSpc>
              <a:spcBef>
                <a:spcPts val="0"/>
              </a:spcBef>
              <a:spcAft>
                <a:spcPts val="0"/>
              </a:spcAft>
              <a:buClr>
                <a:schemeClr val="dk1"/>
              </a:buClr>
              <a:buSzPts val="1400"/>
              <a:buAutoNum type="arabicPeriod"/>
            </a:pPr>
            <a:r>
              <a:rPr lang="en-US" sz="1400">
                <a:latin typeface="Lato"/>
                <a:ea typeface="Lato"/>
                <a:cs typeface="Lato"/>
                <a:sym typeface="Lato"/>
              </a:rPr>
              <a:t>Name your cohort&gt;Save</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150" name="Google Shape;150;g20ff52255a8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ff52255a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0ff52255a8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Creating a Concentrator Cohort by school year is best practice.</a:t>
            </a:r>
            <a:endParaRPr sz="1400"/>
          </a:p>
          <a:p>
            <a:pPr marL="0" lvl="0" indent="0" algn="l" rtl="0">
              <a:lnSpc>
                <a:spcPct val="100000"/>
              </a:lnSpc>
              <a:spcBef>
                <a:spcPts val="0"/>
              </a:spcBef>
              <a:spcAft>
                <a:spcPts val="0"/>
              </a:spcAft>
              <a:buSzPts val="1400"/>
              <a:buNone/>
            </a:pPr>
            <a:r>
              <a:rPr lang="en-US" sz="1400"/>
              <a:t>You may notice that there are some already established filters that represent Prior Year or Current Year - CTE Concentrator, Graduate or Participant cohorts. DPI made these for quick access.</a:t>
            </a:r>
            <a:endParaRPr sz="1400"/>
          </a:p>
          <a:p>
            <a:pPr marL="0" lvl="0" indent="0" algn="l" rtl="0">
              <a:lnSpc>
                <a:spcPct val="100000"/>
              </a:lnSpc>
              <a:spcBef>
                <a:spcPts val="0"/>
              </a:spcBef>
              <a:spcAft>
                <a:spcPts val="0"/>
              </a:spcAft>
              <a:buSzPts val="1400"/>
              <a:buNone/>
            </a:pPr>
            <a:r>
              <a:rPr lang="en-US" sz="1400"/>
              <a:t>If you created your own cohort, you would see it listed here, under Student Cohort. I like to make my own cohort because I look at data beyond the prior year. I usually look at trends over 3-5 years.</a:t>
            </a:r>
            <a:endParaRPr sz="1400"/>
          </a:p>
          <a:p>
            <a:pPr marL="0" lvl="0" indent="0" algn="l" rtl="0">
              <a:lnSpc>
                <a:spcPct val="100000"/>
              </a:lnSpc>
              <a:spcBef>
                <a:spcPts val="0"/>
              </a:spcBef>
              <a:spcAft>
                <a:spcPts val="0"/>
              </a:spcAft>
              <a:buSzPts val="1400"/>
              <a:buNone/>
            </a:pPr>
            <a:endParaRPr sz="1400"/>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Use the Topics dashboard</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Topics&gt;Assessments&gt;ACT Statewide&gt;ACT Statewide-ACT Benchmarks or Performance Levels</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Use your CTE Concentrator Cohort to view assessment results (cohort found in Filter Data&gt;Student Cohort)</a:t>
            </a:r>
            <a:br>
              <a:rPr lang="en-US" sz="1400">
                <a:latin typeface="Lato"/>
                <a:ea typeface="Lato"/>
                <a:cs typeface="Lato"/>
                <a:sym typeface="Lato"/>
              </a:rPr>
            </a:b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Links to background information about: </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u="sng">
                <a:solidFill>
                  <a:schemeClr val="hlink"/>
                </a:solidFill>
                <a:latin typeface="Lato"/>
                <a:ea typeface="Lato"/>
                <a:cs typeface="Lato"/>
                <a:sym typeface="Lato"/>
                <a:hlinkClick r:id="rId3"/>
              </a:rPr>
              <a:t>Perkins Performance Indicators</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Academic Proficiency in Reading/Language Arts, Math, Science: CTE Concentrator proficiency in the challenging State academic standards adopted by the State under ESEA, as measured by the academic assessments described in ESEA.</a:t>
            </a:r>
            <a:endParaRPr sz="1400">
              <a:latin typeface="Lato"/>
              <a:ea typeface="Lato"/>
              <a:cs typeface="Lato"/>
              <a:sym typeface="Lato"/>
            </a:endParaRPr>
          </a:p>
          <a:p>
            <a:pPr marL="914400" lvl="1" indent="-317500" algn="l" rtl="0">
              <a:lnSpc>
                <a:spcPct val="100000"/>
              </a:lnSpc>
              <a:spcBef>
                <a:spcPts val="0"/>
              </a:spcBef>
              <a:spcAft>
                <a:spcPts val="0"/>
              </a:spcAft>
              <a:buClr>
                <a:schemeClr val="dk1"/>
              </a:buClr>
              <a:buSzPts val="1400"/>
              <a:buFont typeface="Lato"/>
              <a:buChar char="○"/>
            </a:pPr>
            <a:r>
              <a:rPr lang="en-US" sz="1400" u="sng">
                <a:solidFill>
                  <a:schemeClr val="hlink"/>
                </a:solidFill>
                <a:latin typeface="Lato"/>
                <a:ea typeface="Lato"/>
                <a:cs typeface="Lato"/>
                <a:sym typeface="Lato"/>
                <a:hlinkClick r:id="rId4"/>
              </a:rPr>
              <a:t>ACT Data Proficiency</a:t>
            </a:r>
            <a:endParaRPr sz="1400">
              <a:latin typeface="Lato"/>
              <a:ea typeface="Lato"/>
              <a:cs typeface="Lato"/>
              <a:sym typeface="Lato"/>
            </a:endParaRPr>
          </a:p>
          <a:p>
            <a:pPr marL="1371600" lvl="2"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Wisconsin’s ACT Performance Level Cut Scores</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sz="1400">
              <a:latin typeface="Lato"/>
              <a:ea typeface="Lato"/>
              <a:cs typeface="Lato"/>
              <a:sym typeface="Lato"/>
            </a:endParaRPr>
          </a:p>
        </p:txBody>
      </p:sp>
      <p:sp>
        <p:nvSpPr>
          <p:cNvPr id="168" name="Google Shape;168;g20ff52255a8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ff52255a8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0ff52255a8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Lato"/>
                <a:ea typeface="Lato"/>
                <a:cs typeface="Lato"/>
                <a:sym typeface="Lato"/>
              </a:rPr>
              <a:t>The Career Education and Coursework dashboard is used for report card data. These are student grades 9-12 that have participated in advanced courses (AP or IB), dual enrollment, industry recognized credentials or work based learning. If a student has not participated in any of these categories, they will not show up in this dashboard. This slide is an example of the Technical Skills Attainment Student Participation Snapshot data. It is showing Work Based Learning and IRC data.</a:t>
            </a: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Use the Snapshot&gt;Career Education and Coursework dashboards to view Work Based Learning and IRCs…</a:t>
            </a:r>
            <a:endParaRPr>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Auto defaults on Program Name BUT </a:t>
            </a:r>
            <a:r>
              <a:rPr lang="en-US" b="1">
                <a:latin typeface="Lato"/>
                <a:ea typeface="Lato"/>
                <a:cs typeface="Lato"/>
                <a:sym typeface="Lato"/>
              </a:rPr>
              <a:t>you need to apply Certificated Program Status for accurate counts. You need to add Certificated Program Status because of the way DPI calculated Certified work based learning and IRCs. We only include “Completed &amp; Received Certificate” in reports. You can use the green current view to check your current year work on reporting these students.</a:t>
            </a:r>
            <a:endParaRPr b="1">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Career Education and Coursework has 2 dashboards </a:t>
            </a:r>
            <a:endParaRPr>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b="1">
                <a:latin typeface="Lato"/>
                <a:ea typeface="Lato"/>
                <a:cs typeface="Lato"/>
                <a:sym typeface="Lato"/>
              </a:rPr>
              <a:t>Student Participation Count</a:t>
            </a:r>
            <a:r>
              <a:rPr lang="en-US">
                <a:latin typeface="Lato"/>
                <a:ea typeface="Lato"/>
                <a:cs typeface="Lato"/>
                <a:sym typeface="Lato"/>
              </a:rPr>
              <a:t> (students counted one time only) </a:t>
            </a:r>
            <a:endParaRPr>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b="1">
                <a:latin typeface="Lato"/>
                <a:ea typeface="Lato"/>
                <a:cs typeface="Lato"/>
                <a:sym typeface="Lato"/>
              </a:rPr>
              <a:t>Outcome Count</a:t>
            </a:r>
            <a:r>
              <a:rPr lang="en-US">
                <a:latin typeface="Lato"/>
                <a:ea typeface="Lato"/>
                <a:cs typeface="Lato"/>
                <a:sym typeface="Lato"/>
              </a:rPr>
              <a:t> (students may be counted more than once)</a:t>
            </a:r>
            <a:endParaRPr>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4 graphs in these dashboards (current &amp; snapshot):</a:t>
            </a:r>
            <a:endParaRPr>
              <a:latin typeface="Lato"/>
              <a:ea typeface="Lato"/>
              <a:cs typeface="Lato"/>
              <a:sym typeface="Lato"/>
            </a:endParaRPr>
          </a:p>
          <a:p>
            <a:pPr marL="914400" lvl="0" indent="-304800" algn="l" rtl="0">
              <a:lnSpc>
                <a:spcPct val="100000"/>
              </a:lnSpc>
              <a:spcBef>
                <a:spcPts val="0"/>
              </a:spcBef>
              <a:spcAft>
                <a:spcPts val="0"/>
              </a:spcAft>
              <a:buClr>
                <a:schemeClr val="dk1"/>
              </a:buClr>
              <a:buSzPts val="1200"/>
              <a:buFont typeface="Roboto"/>
              <a:buChar char="●"/>
            </a:pPr>
            <a:r>
              <a:rPr lang="en-US" b="1">
                <a:latin typeface="Lato"/>
                <a:ea typeface="Lato"/>
                <a:cs typeface="Lato"/>
                <a:sym typeface="Lato"/>
              </a:rPr>
              <a:t>Technical Skills Attainment</a:t>
            </a:r>
            <a:r>
              <a:rPr lang="en-US">
                <a:latin typeface="Lato"/>
                <a:ea typeface="Lato"/>
                <a:cs typeface="Lato"/>
                <a:sym typeface="Lato"/>
              </a:rPr>
              <a:t> - provides information on membership and completion status, when available, in one of the following Program Types: "Non Certified Career Education Program" or "Certified Career Education Program".</a:t>
            </a:r>
            <a:endParaRPr>
              <a:latin typeface="Lato"/>
              <a:ea typeface="Lato"/>
              <a:cs typeface="Lato"/>
              <a:sym typeface="Lato"/>
            </a:endParaRPr>
          </a:p>
          <a:p>
            <a:pPr marL="914400" lvl="0" indent="-304800" algn="l" rtl="0">
              <a:lnSpc>
                <a:spcPct val="100000"/>
              </a:lnSpc>
              <a:spcBef>
                <a:spcPts val="0"/>
              </a:spcBef>
              <a:spcAft>
                <a:spcPts val="0"/>
              </a:spcAft>
              <a:buClr>
                <a:schemeClr val="dk1"/>
              </a:buClr>
              <a:buSzPts val="1200"/>
              <a:buFont typeface="Roboto"/>
              <a:buChar char="●"/>
            </a:pPr>
            <a:r>
              <a:rPr lang="en-US" b="1">
                <a:latin typeface="Lato"/>
                <a:ea typeface="Lato"/>
                <a:cs typeface="Lato"/>
                <a:sym typeface="Lato"/>
              </a:rPr>
              <a:t>Advanced Credit Opportunities</a:t>
            </a:r>
            <a:r>
              <a:rPr lang="en-US">
                <a:latin typeface="Lato"/>
                <a:ea typeface="Lato"/>
                <a:cs typeface="Lato"/>
                <a:sym typeface="Lato"/>
              </a:rPr>
              <a:t> - shows information about student enrollment in Advanced Placement (AP), International Baccalaureate (IB), Dual Enrollment courses, and Passing Status.</a:t>
            </a:r>
            <a:endParaRPr>
              <a:latin typeface="Lato"/>
              <a:ea typeface="Lato"/>
              <a:cs typeface="Lato"/>
              <a:sym typeface="Lato"/>
            </a:endParaRPr>
          </a:p>
          <a:p>
            <a:pPr marL="914400" lvl="0" indent="-304800" algn="l" rtl="0">
              <a:lnSpc>
                <a:spcPct val="100000"/>
              </a:lnSpc>
              <a:spcBef>
                <a:spcPts val="0"/>
              </a:spcBef>
              <a:spcAft>
                <a:spcPts val="0"/>
              </a:spcAft>
              <a:buClr>
                <a:schemeClr val="dk1"/>
              </a:buClr>
              <a:buSzPts val="1200"/>
              <a:buFont typeface="Lato"/>
              <a:buChar char="●"/>
            </a:pPr>
            <a:r>
              <a:rPr lang="en-US" u="sng">
                <a:solidFill>
                  <a:schemeClr val="hlink"/>
                </a:solidFill>
                <a:latin typeface="Lato"/>
                <a:ea typeface="Lato"/>
                <a:cs typeface="Lato"/>
                <a:sym typeface="Lato"/>
                <a:hlinkClick r:id="rId3"/>
              </a:rPr>
              <a:t>How-to: Filtering</a:t>
            </a:r>
            <a:endParaRPr>
              <a:latin typeface="Lato"/>
              <a:ea typeface="Lato"/>
              <a:cs typeface="Lato"/>
              <a:sym typeface="Lato"/>
            </a:endParaRPr>
          </a:p>
          <a:p>
            <a:pPr marL="914400" lvl="0" indent="-304800" algn="l" rtl="0">
              <a:lnSpc>
                <a:spcPct val="100000"/>
              </a:lnSpc>
              <a:spcBef>
                <a:spcPts val="0"/>
              </a:spcBef>
              <a:spcAft>
                <a:spcPts val="0"/>
              </a:spcAft>
              <a:buClr>
                <a:schemeClr val="dk1"/>
              </a:buClr>
              <a:buSzPts val="1200"/>
              <a:buFont typeface="Lato"/>
              <a:buChar char="●"/>
            </a:pPr>
            <a:r>
              <a:rPr lang="en-US" u="sng">
                <a:solidFill>
                  <a:schemeClr val="hlink"/>
                </a:solidFill>
                <a:latin typeface="Lato"/>
                <a:ea typeface="Lato"/>
                <a:cs typeface="Lato"/>
                <a:sym typeface="Lato"/>
                <a:hlinkClick r:id="rId4"/>
              </a:rPr>
              <a:t>How-to: Snapshot Data</a:t>
            </a:r>
            <a:endParaRPr>
              <a:latin typeface="Lato"/>
              <a:ea typeface="Lato"/>
              <a:cs typeface="Lato"/>
              <a:sym typeface="Lato"/>
            </a:endParaRPr>
          </a:p>
          <a:p>
            <a:pPr marL="0" lvl="0" indent="0" algn="l" rtl="0">
              <a:lnSpc>
                <a:spcPct val="100000"/>
              </a:lnSpc>
              <a:spcBef>
                <a:spcPts val="0"/>
              </a:spcBef>
              <a:spcAft>
                <a:spcPts val="0"/>
              </a:spcAft>
              <a:buSzPts val="1400"/>
              <a:buNone/>
            </a:pPr>
            <a:endParaRPr sz="1400"/>
          </a:p>
        </p:txBody>
      </p:sp>
      <p:sp>
        <p:nvSpPr>
          <p:cNvPr id="178" name="Google Shape;178;g20ff52255a8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ff52255a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0ff52255a8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an example of Current View data for Advanced Credit Opportunities. This table shows Dual Enrollment Program, Advanced Placement, and International Baccalaureate. However, in this example, the schools does not have International Baccalaureate, so nothing shows up.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Advanced Credit Type are Non-certified programs. So, the student is included in the count when they are scheduled in a course that has the appropriate Roster code for AP or IB OR the course is appropriately identified for Dual Enrollment. </a:t>
            </a:r>
            <a:endParaRPr sz="1400"/>
          </a:p>
          <a:p>
            <a:pPr marL="0" lvl="0" indent="0" algn="l" rtl="0">
              <a:lnSpc>
                <a:spcPct val="100000"/>
              </a:lnSpc>
              <a:spcBef>
                <a:spcPts val="0"/>
              </a:spcBef>
              <a:spcAft>
                <a:spcPts val="0"/>
              </a:spcAft>
              <a:buSzPts val="1400"/>
              <a:buNone/>
            </a:pPr>
            <a:r>
              <a:rPr lang="en-US" sz="1400"/>
              <a:t>The student must also pass the course to be included in the count.</a:t>
            </a:r>
            <a:endParaRPr sz="1400"/>
          </a:p>
        </p:txBody>
      </p:sp>
      <p:sp>
        <p:nvSpPr>
          <p:cNvPr id="190" name="Google Shape;190;g20ff52255a8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ff52255a8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0ff52255a8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The Topics dashboard has many uses to review course data. It defaults on current year and you can change the year by using the Filter Data&gt;School Year.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see data, you will need to select a Course Subject in the Filter. For CTE, the subjects are by Career Cluster/pathway.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In this example, I selected Agriculture, Food, and Natural Resources from the Filter Data&gt;Course Subject.</a:t>
            </a:r>
            <a:endParaRPr sz="1400"/>
          </a:p>
        </p:txBody>
      </p:sp>
      <p:sp>
        <p:nvSpPr>
          <p:cNvPr id="201" name="Google Shape;201;g20ff52255a8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032562bf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b032562bf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b032562bf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presentation will cover</a:t>
            </a:r>
            <a:endParaRPr/>
          </a:p>
          <a:p>
            <a:pPr marL="457200" lvl="0" indent="-317500" algn="l" rtl="0">
              <a:lnSpc>
                <a:spcPct val="100000"/>
              </a:lnSpc>
              <a:spcBef>
                <a:spcPts val="0"/>
              </a:spcBef>
              <a:spcAft>
                <a:spcPts val="0"/>
              </a:spcAft>
              <a:buClr>
                <a:schemeClr val="dk1"/>
              </a:buClr>
              <a:buSzPts val="1400"/>
              <a:buFont typeface="Lato"/>
              <a:buChar char="●"/>
            </a:pPr>
            <a:r>
              <a:rPr lang="en-US" sz="1800" b="1">
                <a:latin typeface="Lato"/>
                <a:ea typeface="Lato"/>
                <a:cs typeface="Lato"/>
                <a:sym typeface="Lato"/>
              </a:rPr>
              <a:t>Snapshot vs Current View</a:t>
            </a:r>
            <a:endParaRPr sz="1800" b="1">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800" b="1">
                <a:latin typeface="Lato"/>
                <a:ea typeface="Lato"/>
                <a:cs typeface="Lato"/>
                <a:sym typeface="Lato"/>
              </a:rPr>
              <a:t>Perkins Dashboard</a:t>
            </a:r>
            <a:endParaRPr sz="1800" b="1">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800" b="1">
                <a:latin typeface="Lato"/>
                <a:ea typeface="Lato"/>
                <a:cs typeface="Lato"/>
                <a:sym typeface="Lato"/>
              </a:rPr>
              <a:t>Cohorts</a:t>
            </a:r>
            <a:endParaRPr sz="1800" b="1">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800" b="1">
                <a:latin typeface="Lato"/>
                <a:ea typeface="Lato"/>
                <a:cs typeface="Lato"/>
                <a:sym typeface="Lato"/>
              </a:rPr>
              <a:t>Career Education and Coursework Dashboard</a:t>
            </a:r>
            <a:endParaRPr sz="1800" b="1">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800" b="1">
                <a:latin typeface="Lato"/>
                <a:ea typeface="Lato"/>
                <a:cs typeface="Lato"/>
                <a:sym typeface="Lato"/>
              </a:rPr>
              <a:t>Topics Dashboard</a:t>
            </a:r>
            <a:endParaRPr sz="1800" b="1">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45" name="Google Shape;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b63b6686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1b63b66861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Career Education and CTE data can be reviewed in the Snapshot dashboards.</a:t>
            </a:r>
            <a:endParaRPr sz="1400"/>
          </a:p>
          <a:p>
            <a:pPr marL="0" lvl="0" indent="0" algn="l" rtl="0">
              <a:lnSpc>
                <a:spcPct val="100000"/>
              </a:lnSpc>
              <a:spcBef>
                <a:spcPts val="0"/>
              </a:spcBef>
              <a:spcAft>
                <a:spcPts val="0"/>
              </a:spcAft>
              <a:buSzPts val="1400"/>
              <a:buNone/>
            </a:pPr>
            <a:r>
              <a:rPr lang="en-US" sz="1400"/>
              <a:t>Snapshot dashboards are those with frozen data from specific snapshot dates.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snippet shows you how to navigate to the Snapshot dashboards. Pending on the size of your screen, sometimes there is a navigation carrot on the right hand top corner.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There is a link to How-to-Guides and a Quick Start Video.</a:t>
            </a:r>
            <a:endParaRPr sz="1400"/>
          </a:p>
          <a:p>
            <a:pPr marL="0" lvl="0" indent="0" algn="l" rtl="0">
              <a:lnSpc>
                <a:spcPct val="100000"/>
              </a:lnSpc>
              <a:spcBef>
                <a:spcPts val="0"/>
              </a:spcBef>
              <a:spcAft>
                <a:spcPts val="0"/>
              </a:spcAft>
              <a:buSzPts val="1400"/>
              <a:buNone/>
            </a:pPr>
            <a:r>
              <a:rPr lang="en-US" sz="1400"/>
              <a:t>Also, notice the Last Successful Build Start Time. This tells you the last time data was updated in your district's WISEdash. It does not tell us what specific data but just the last build of data.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Click on Snapshots to bring you to the next dashboard screen.</a:t>
            </a:r>
            <a:endParaRPr sz="14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DPI uses Snapshot data from WISEdash to complete Perkins Accountability Reports and report cards.</a:t>
            </a:r>
            <a:endParaRPr/>
          </a:p>
        </p:txBody>
      </p:sp>
      <p:sp>
        <p:nvSpPr>
          <p:cNvPr id="52" name="Google Shape;52;g1b63b66861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032562bf3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032562bf3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2b032562bf3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f4758b40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20f4758b40a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 view of the Snapshot dashboards.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going to focus on Perkins and Career Education &amp; Coursework.</a:t>
            </a:r>
            <a:endParaRPr/>
          </a:p>
          <a:p>
            <a:pPr marL="0" lvl="0" indent="0" algn="l" rtl="0">
              <a:lnSpc>
                <a:spcPct val="100000"/>
              </a:lnSpc>
              <a:spcBef>
                <a:spcPts val="0"/>
              </a:spcBef>
              <a:spcAft>
                <a:spcPts val="0"/>
              </a:spcAft>
              <a:buSzPts val="1400"/>
              <a:buNone/>
            </a:pPr>
            <a:r>
              <a:rPr lang="en-US"/>
              <a:t>Perkins is used for data analysis in the Perkins grant. </a:t>
            </a:r>
            <a:endParaRPr/>
          </a:p>
          <a:p>
            <a:pPr marL="0" lvl="0" indent="0" algn="l" rtl="0">
              <a:lnSpc>
                <a:spcPct val="100000"/>
              </a:lnSpc>
              <a:spcBef>
                <a:spcPts val="0"/>
              </a:spcBef>
              <a:spcAft>
                <a:spcPts val="0"/>
              </a:spcAft>
              <a:buSzPts val="1400"/>
              <a:buNone/>
            </a:pPr>
            <a:r>
              <a:rPr lang="en-US"/>
              <a:t>Career Education &amp; Coursework is for report cards.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Each dashboard has 2 views or graphs for current data and snapshot data.</a:t>
            </a:r>
            <a:endParaRPr/>
          </a:p>
          <a:p>
            <a:pPr marL="0" lvl="0" indent="0" algn="l" rtl="0">
              <a:lnSpc>
                <a:spcPct val="100000"/>
              </a:lnSpc>
              <a:spcBef>
                <a:spcPts val="0"/>
              </a:spcBef>
              <a:spcAft>
                <a:spcPts val="0"/>
              </a:spcAft>
              <a:buSzPts val="1400"/>
              <a:buNone/>
            </a:pPr>
            <a:r>
              <a:rPr lang="en-US"/>
              <a:t>Snapshot data is always a purple view.</a:t>
            </a:r>
            <a:endParaRPr/>
          </a:p>
          <a:p>
            <a:pPr marL="0" lvl="0" indent="0" algn="l" rtl="0">
              <a:lnSpc>
                <a:spcPct val="100000"/>
              </a:lnSpc>
              <a:spcBef>
                <a:spcPts val="0"/>
              </a:spcBef>
              <a:spcAft>
                <a:spcPts val="0"/>
              </a:spcAft>
              <a:buSzPts val="1400"/>
              <a:buNone/>
            </a:pPr>
            <a:r>
              <a:rPr lang="en-US"/>
              <a:t>Current view is green and pending on the time of year may not be complete data. For example, not too many schools have their 22.23 Concentrators selected today. So viewing Concentrators in current, green graph, will not be accurate. You should review this work when helping your data entry check for accuracy.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purple view is from the snapshot on December 6, 2022….or you can use the filter to change the Snapshot year.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use the Filter Data to apply a filter to both views. Or you can use a crosstab, in the next slide. It will depend how you want to slice and dice your data view.</a:t>
            </a:r>
            <a:endParaRPr/>
          </a:p>
        </p:txBody>
      </p:sp>
      <p:sp>
        <p:nvSpPr>
          <p:cNvPr id="69" name="Google Shape;69;g20f4758b40a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f4758b40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0f4758b40a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 Perkins dashboard for Non-Traditional Occupations.</a:t>
            </a:r>
            <a:endParaRPr sz="1400"/>
          </a:p>
          <a:p>
            <a:pPr marL="0" lvl="0" indent="0" algn="l" rtl="0">
              <a:lnSpc>
                <a:spcPct val="100000"/>
              </a:lnSpc>
              <a:spcBef>
                <a:spcPts val="0"/>
              </a:spcBef>
              <a:spcAft>
                <a:spcPts val="0"/>
              </a:spcAft>
              <a:buSzPts val="1400"/>
              <a:buNone/>
            </a:pPr>
            <a:r>
              <a:rPr lang="en-US" sz="1400"/>
              <a:t>Notice the School year and date of Snapshot.</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There are multiple crosstabs on the left to show data. I dragged and placed Nontraditional Occupations into the Columns for this example.</a:t>
            </a:r>
            <a:endParaRPr sz="1400"/>
          </a:p>
          <a:p>
            <a:pPr marL="0" lvl="0" indent="0" algn="l" rtl="0">
              <a:lnSpc>
                <a:spcPct val="100000"/>
              </a:lnSpc>
              <a:spcBef>
                <a:spcPts val="0"/>
              </a:spcBef>
              <a:spcAft>
                <a:spcPts val="0"/>
              </a:spcAft>
              <a:buClr>
                <a:schemeClr val="dk1"/>
              </a:buClr>
              <a:buSzPts val="1100"/>
              <a:buFont typeface="Arial"/>
              <a:buNone/>
            </a:pPr>
            <a:r>
              <a:rPr lang="en-US" sz="1400">
                <a:latin typeface="Lato"/>
                <a:ea typeface="Lato"/>
                <a:cs typeface="Lato"/>
                <a:sym typeface="Lato"/>
              </a:rPr>
              <a:t>Click on “Yes” to see students.</a:t>
            </a:r>
            <a:br>
              <a:rPr lang="en-US" sz="1400">
                <a:latin typeface="Lato"/>
                <a:ea typeface="Lato"/>
                <a:cs typeface="Lato"/>
                <a:sym typeface="Lato"/>
              </a:rPr>
            </a:br>
            <a:r>
              <a:rPr lang="en-US" sz="1400">
                <a:latin typeface="Lato"/>
                <a:ea typeface="Lato"/>
                <a:cs typeface="Lato"/>
                <a:sym typeface="Lato"/>
              </a:rPr>
              <a:t>Yes - means students are in a Non-traditional Career Pathway. This is determined by the IAC used to group sequence of courses together for a Career Pathway.</a:t>
            </a:r>
            <a:endParaRPr sz="14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US" sz="1400">
                <a:latin typeface="Lato"/>
                <a:ea typeface="Lato"/>
                <a:cs typeface="Lato"/>
                <a:sym typeface="Lato"/>
              </a:rPr>
              <a:t>No - means the student is not in a NTO Career Pathway</a:t>
            </a:r>
            <a:endParaRPr sz="1400"/>
          </a:p>
        </p:txBody>
      </p:sp>
      <p:sp>
        <p:nvSpPr>
          <p:cNvPr id="81" name="Google Shape;81;g20f4758b40a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f4758b40a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0f4758b40a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 pivot table using IAC Title, IAC Code, and Race. It shows the breakdown by IAC Title.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Based on your level of access, you can click on the underlined words to see groups of students.</a:t>
            </a:r>
            <a:endParaRPr sz="1400"/>
          </a:p>
          <a:p>
            <a:pPr marL="0" lvl="0" indent="0" algn="l" rtl="0">
              <a:lnSpc>
                <a:spcPct val="100000"/>
              </a:lnSpc>
              <a:spcBef>
                <a:spcPts val="0"/>
              </a:spcBef>
              <a:spcAft>
                <a:spcPts val="0"/>
              </a:spcAft>
              <a:buSzPts val="1400"/>
              <a:buNone/>
            </a:pPr>
            <a:r>
              <a:rPr lang="en-US" sz="1400"/>
              <a:t>For example, clicking on the Yes for CTE Concentrator, would show you student level data for all CTE Concentrators in 21.22 SY.</a:t>
            </a:r>
            <a:endParaRPr sz="1400"/>
          </a:p>
          <a:p>
            <a:pPr marL="0" lvl="0" indent="0" algn="l" rtl="0">
              <a:lnSpc>
                <a:spcPct val="100000"/>
              </a:lnSpc>
              <a:spcBef>
                <a:spcPts val="0"/>
              </a:spcBef>
              <a:spcAft>
                <a:spcPts val="0"/>
              </a:spcAft>
              <a:buSzPts val="1400"/>
              <a:buNone/>
            </a:pPr>
            <a:r>
              <a:rPr lang="en-US" sz="1400"/>
              <a:t>Clicking on the IACT Title, Construction Trade, Other would show you all the students in that Career Pathway.</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I read down the Construction Trades, Other career pathway, I can see the number of females by race and the number of males by race. At the end I can see total students in that pathway.</a:t>
            </a:r>
            <a:endParaRPr sz="1400"/>
          </a:p>
        </p:txBody>
      </p:sp>
      <p:sp>
        <p:nvSpPr>
          <p:cNvPr id="97" name="Google Shape;97;g20f4758b40a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f4758b40a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0f4758b40a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CTE Graduates are those Concentrators that graduated in a school year.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We use CTE Graduates to complete the CTE Concentrator Graduate Follow-up Survey. You have access to your CTE Graduates. </a:t>
            </a:r>
            <a:endParaRPr sz="1400"/>
          </a:p>
          <a:p>
            <a:pPr marL="0" lvl="0" indent="0" algn="l" rtl="0">
              <a:lnSpc>
                <a:spcPct val="100000"/>
              </a:lnSpc>
              <a:spcBef>
                <a:spcPts val="0"/>
              </a:spcBef>
              <a:spcAft>
                <a:spcPts val="0"/>
              </a:spcAft>
              <a:buSzPts val="1400"/>
              <a:buNone/>
            </a:pPr>
            <a:r>
              <a:rPr lang="en-US" sz="1400"/>
              <a:t>Each spring CTE Coordinators and their teams will be collecting follow-up information from CTE Graduates, those students that have graduated and where Concentrators. We collect this data a minimum of 6 months after graduation.</a:t>
            </a:r>
            <a:endParaRPr sz="1400"/>
          </a:p>
          <a:p>
            <a:pPr marL="0" lvl="0" indent="0" algn="l" rtl="0">
              <a:lnSpc>
                <a:spcPct val="100000"/>
              </a:lnSpc>
              <a:spcBef>
                <a:spcPts val="0"/>
              </a:spcBef>
              <a:spcAft>
                <a:spcPts val="0"/>
              </a:spcAft>
              <a:buSzPts val="1400"/>
              <a:buNone/>
            </a:pPr>
            <a:r>
              <a:rPr lang="en-US" sz="1400"/>
              <a:t>You can get your CTE Graduate Concentrators by setting up this view, clicking on the Yes, and download the students into an Excel file. You will need to know the student names, to make contact with these students to complete the 4 questions.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Be very aware that the Excel file contain Sensitive Personal Identifying Information about students and should not be emailed around. You would need to delete all of the data, except student name, if it needs to be sent to you CTE Coordinator. </a:t>
            </a:r>
            <a:endParaRPr sz="1400"/>
          </a:p>
        </p:txBody>
      </p:sp>
      <p:sp>
        <p:nvSpPr>
          <p:cNvPr id="108" name="Google Shape;108;g20f4758b40a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f4758b40a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20f4758b40a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In this view, I wanted to check how many career pathways/IAC codes are being used for each Career Pathway.</a:t>
            </a:r>
            <a:endParaRPr sz="1400"/>
          </a:p>
          <a:p>
            <a:pPr marL="0" lvl="0" indent="0" algn="l" rtl="0">
              <a:lnSpc>
                <a:spcPct val="100000"/>
              </a:lnSpc>
              <a:spcBef>
                <a:spcPts val="0"/>
              </a:spcBef>
              <a:spcAft>
                <a:spcPts val="0"/>
              </a:spcAft>
              <a:buSzPts val="1400"/>
              <a:buNone/>
            </a:pPr>
            <a:r>
              <a:rPr lang="en-US" sz="1400"/>
              <a:t>This is important to check because the the IAC code should match the Career Pathway that CTE/Perkins team developed. How many Career Pathways does your team have?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You can see in this example that Hospitality and Tourism is using 8 different IAC codes. Which one represents the Career Pathway?</a:t>
            </a:r>
            <a:endParaRPr sz="1400"/>
          </a:p>
          <a:p>
            <a:pPr marL="0" lvl="0" indent="0" algn="l" rtl="0">
              <a:lnSpc>
                <a:spcPct val="100000"/>
              </a:lnSpc>
              <a:spcBef>
                <a:spcPts val="0"/>
              </a:spcBef>
              <a:spcAft>
                <a:spcPts val="0"/>
              </a:spcAft>
              <a:buSzPts val="1400"/>
              <a:buNone/>
            </a:pPr>
            <a:r>
              <a:rPr lang="en-US" sz="1400"/>
              <a:t>The totals, show the number of Concentrators. I did not need to use the CTE Concentrator crosstab for this demo because IAC is associated with Concentrators. If I add the CTE Concentrator crosstab, it will add another Row that duplicates the Totals. </a:t>
            </a:r>
            <a:endParaRPr sz="1400"/>
          </a:p>
        </p:txBody>
      </p:sp>
      <p:sp>
        <p:nvSpPr>
          <p:cNvPr id="123" name="Google Shape;123;g20f4758b40a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10"/>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10"/>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0"/>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charRg st="1" end="1"/>
                                            </p:txEl>
                                          </p:spTgt>
                                        </p:tgtEl>
                                        <p:attrNameLst>
                                          <p:attrName>style.visibility</p:attrName>
                                        </p:attrNameLst>
                                      </p:cBhvr>
                                      <p:to>
                                        <p:strVal val="visible"/>
                                      </p:to>
                                    </p:set>
                                    <p:animEffect transition="in" filter="fade">
                                      <p:cBhvr>
                                        <p:cTn id="12" dur="750"/>
                                        <p:tgtEl>
                                          <p:spTgt spid="14">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charRg st="1" end="1"/>
                                            </p:txEl>
                                          </p:spTgt>
                                        </p:tgtEl>
                                        <p:attrNameLst>
                                          <p:attrName>style.visibility</p:attrName>
                                        </p:attrNameLst>
                                      </p:cBhvr>
                                      <p:to>
                                        <p:strVal val="visible"/>
                                      </p:to>
                                    </p:set>
                                    <p:animEffect transition="in" filter="fade">
                                      <p:cBhvr>
                                        <p:cTn id="17" dur="750"/>
                                        <p:tgtEl>
                                          <p:spTgt spid="1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charRg st="1" end="1"/>
                                            </p:txEl>
                                          </p:spTgt>
                                        </p:tgtEl>
                                        <p:attrNameLst>
                                          <p:attrName>style.visibility</p:attrName>
                                        </p:attrNameLst>
                                      </p:cBhvr>
                                      <p:to>
                                        <p:strVal val="visible"/>
                                      </p:to>
                                    </p:set>
                                    <p:animEffect transition="in" filter="fade">
                                      <p:cBhvr>
                                        <p:cTn id="22" dur="750"/>
                                        <p:tgtEl>
                                          <p:spTgt spid="14">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charRg st="1" end="1"/>
                                            </p:txEl>
                                          </p:spTgt>
                                        </p:tgtEl>
                                        <p:attrNameLst>
                                          <p:attrName>style.visibility</p:attrName>
                                        </p:attrNameLst>
                                      </p:cBhvr>
                                      <p:to>
                                        <p:strVal val="visible"/>
                                      </p:to>
                                    </p:set>
                                    <p:animEffect transition="in" filter="fade">
                                      <p:cBhvr>
                                        <p:cTn id="27" dur="750"/>
                                        <p:tgtEl>
                                          <p:spTgt spid="14">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charRg st="1" end="1"/>
                                            </p:txEl>
                                          </p:spTgt>
                                        </p:tgtEl>
                                        <p:attrNameLst>
                                          <p:attrName>style.visibility</p:attrName>
                                        </p:attrNameLst>
                                      </p:cBhvr>
                                      <p:to>
                                        <p:strVal val="visible"/>
                                      </p:to>
                                    </p:set>
                                    <p:animEffect transition="in" filter="fade">
                                      <p:cBhvr>
                                        <p:cTn id="32" dur="750"/>
                                        <p:tgtEl>
                                          <p:spTgt spid="14">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charRg st="1" end="1"/>
                                            </p:txEl>
                                          </p:spTgt>
                                        </p:tgtEl>
                                        <p:attrNameLst>
                                          <p:attrName>style.visibility</p:attrName>
                                        </p:attrNameLst>
                                      </p:cBhvr>
                                      <p:to>
                                        <p:strVal val="visible"/>
                                      </p:to>
                                    </p:set>
                                    <p:animEffect transition="in" filter="fade">
                                      <p:cBhvr>
                                        <p:cTn id="37" dur="750"/>
                                        <p:tgtEl>
                                          <p:spTgt spid="14">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charRg st="1" end="1"/>
                                            </p:txEl>
                                          </p:spTgt>
                                        </p:tgtEl>
                                        <p:attrNameLst>
                                          <p:attrName>style.visibility</p:attrName>
                                        </p:attrNameLst>
                                      </p:cBhvr>
                                      <p:to>
                                        <p:strVal val="visible"/>
                                      </p:to>
                                    </p:set>
                                    <p:animEffect transition="in" filter="fade">
                                      <p:cBhvr>
                                        <p:cTn id="42" dur="750"/>
                                        <p:tgtEl>
                                          <p:spTgt spid="14">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charRg st="1" end="1"/>
                                            </p:txEl>
                                          </p:spTgt>
                                        </p:tgtEl>
                                        <p:attrNameLst>
                                          <p:attrName>style.visibility</p:attrName>
                                        </p:attrNameLst>
                                      </p:cBhvr>
                                      <p:to>
                                        <p:strVal val="visible"/>
                                      </p:to>
                                    </p:set>
                                    <p:animEffect transition="in" filter="fade">
                                      <p:cBhvr>
                                        <p:cTn id="47" dur="750"/>
                                        <p:tgtEl>
                                          <p:spTgt spid="14">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charRg st="1" end="1"/>
                                            </p:txEl>
                                          </p:spTgt>
                                        </p:tgtEl>
                                        <p:attrNameLst>
                                          <p:attrName>style.visibility</p:attrName>
                                        </p:attrNameLst>
                                      </p:cBhvr>
                                      <p:to>
                                        <p:strVal val="visible"/>
                                      </p:to>
                                    </p:set>
                                    <p:animEffect transition="in" filter="fade">
                                      <p:cBhvr>
                                        <p:cTn id="55" dur="750"/>
                                        <p:tgtEl>
                                          <p:spTgt spid="15">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charRg st="1" end="1"/>
                                            </p:txEl>
                                          </p:spTgt>
                                        </p:tgtEl>
                                        <p:attrNameLst>
                                          <p:attrName>style.visibility</p:attrName>
                                        </p:attrNameLst>
                                      </p:cBhvr>
                                      <p:to>
                                        <p:strVal val="visible"/>
                                      </p:to>
                                    </p:set>
                                    <p:animEffect transition="in" filter="fade">
                                      <p:cBhvr>
                                        <p:cTn id="59" dur="750"/>
                                        <p:tgtEl>
                                          <p:spTgt spid="15">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charRg st="1" end="1"/>
                                            </p:txEl>
                                          </p:spTgt>
                                        </p:tgtEl>
                                        <p:attrNameLst>
                                          <p:attrName>style.visibility</p:attrName>
                                        </p:attrNameLst>
                                      </p:cBhvr>
                                      <p:to>
                                        <p:strVal val="visible"/>
                                      </p:to>
                                    </p:set>
                                    <p:animEffect transition="in" filter="fade">
                                      <p:cBhvr>
                                        <p:cTn id="63" dur="750"/>
                                        <p:tgtEl>
                                          <p:spTgt spid="15">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charRg st="1" end="1"/>
                                            </p:txEl>
                                          </p:spTgt>
                                        </p:tgtEl>
                                        <p:attrNameLst>
                                          <p:attrName>style.visibility</p:attrName>
                                        </p:attrNameLst>
                                      </p:cBhvr>
                                      <p:to>
                                        <p:strVal val="visible"/>
                                      </p:to>
                                    </p:set>
                                    <p:animEffect transition="in" filter="fade">
                                      <p:cBhvr>
                                        <p:cTn id="67" dur="750"/>
                                        <p:tgtEl>
                                          <p:spTgt spid="15">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charRg st="1" end="1"/>
                                            </p:txEl>
                                          </p:spTgt>
                                        </p:tgtEl>
                                        <p:attrNameLst>
                                          <p:attrName>style.visibility</p:attrName>
                                        </p:attrNameLst>
                                      </p:cBhvr>
                                      <p:to>
                                        <p:strVal val="visible"/>
                                      </p:to>
                                    </p:set>
                                    <p:animEffect transition="in" filter="fade">
                                      <p:cBhvr>
                                        <p:cTn id="71" dur="750"/>
                                        <p:tgtEl>
                                          <p:spTgt spid="15">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charRg st="1" end="1"/>
                                            </p:txEl>
                                          </p:spTgt>
                                        </p:tgtEl>
                                        <p:attrNameLst>
                                          <p:attrName>style.visibility</p:attrName>
                                        </p:attrNameLst>
                                      </p:cBhvr>
                                      <p:to>
                                        <p:strVal val="visible"/>
                                      </p:to>
                                    </p:set>
                                    <p:animEffect transition="in" filter="fade">
                                      <p:cBhvr>
                                        <p:cTn id="75" dur="750"/>
                                        <p:tgtEl>
                                          <p:spTgt spid="15">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charRg st="1" end="1"/>
                                            </p:txEl>
                                          </p:spTgt>
                                        </p:tgtEl>
                                        <p:attrNameLst>
                                          <p:attrName>style.visibility</p:attrName>
                                        </p:attrNameLst>
                                      </p:cBhvr>
                                      <p:to>
                                        <p:strVal val="visible"/>
                                      </p:to>
                                    </p:set>
                                    <p:animEffect transition="in" filter="fade">
                                      <p:cBhvr>
                                        <p:cTn id="79" dur="750"/>
                                        <p:tgtEl>
                                          <p:spTgt spid="15">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charRg st="1" end="1"/>
                                            </p:txEl>
                                          </p:spTgt>
                                        </p:tgtEl>
                                        <p:attrNameLst>
                                          <p:attrName>style.visibility</p:attrName>
                                        </p:attrNameLst>
                                      </p:cBhvr>
                                      <p:to>
                                        <p:strVal val="visible"/>
                                      </p:to>
                                    </p:set>
                                    <p:animEffect transition="in" filter="fade">
                                      <p:cBhvr>
                                        <p:cTn id="83" dur="750"/>
                                        <p:tgtEl>
                                          <p:spTgt spid="1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17"/>
        <p:cNvGrpSpPr/>
        <p:nvPr/>
      </p:nvGrpSpPr>
      <p:grpSpPr>
        <a:xfrm>
          <a:off x="0" y="0"/>
          <a:ext cx="0" cy="0"/>
          <a:chOff x="0" y="0"/>
          <a:chExt cx="0" cy="0"/>
        </a:xfrm>
      </p:grpSpPr>
      <p:sp>
        <p:nvSpPr>
          <p:cNvPr id="18" name="Google Shape;18;p1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9" name="Google Shape;19;p14"/>
          <p:cNvPicPr preferRelativeResize="0"/>
          <p:nvPr/>
        </p:nvPicPr>
        <p:blipFill rotWithShape="1">
          <a:blip r:embed="rId2">
            <a:alphaModFix/>
          </a:blip>
          <a:srcRect l="109" t="7102" b="33562"/>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22" name="Google Shape;22;p1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11"/>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1"/>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2"/>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2"/>
          <p:cNvSpPr>
            <a:spLocks noGrp="1"/>
          </p:cNvSpPr>
          <p:nvPr>
            <p:ph type="pic" idx="3"/>
          </p:nvPr>
        </p:nvSpPr>
        <p:spPr>
          <a:xfrm>
            <a:off x="5262429" y="1291773"/>
            <a:ext cx="3420446" cy="3090606"/>
          </a:xfrm>
          <a:prstGeom prst="rect">
            <a:avLst/>
          </a:prstGeom>
          <a:noFill/>
          <a:ln>
            <a:noFill/>
          </a:ln>
        </p:spPr>
      </p:sp>
      <p:pic>
        <p:nvPicPr>
          <p:cNvPr id="29" name="Google Shape;29;p12"/>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0"/>
        <p:cNvGrpSpPr/>
        <p:nvPr/>
      </p:nvGrpSpPr>
      <p:grpSpPr>
        <a:xfrm>
          <a:off x="0" y="0"/>
          <a:ext cx="0" cy="0"/>
          <a:chOff x="0" y="0"/>
          <a:chExt cx="0" cy="0"/>
        </a:xfrm>
      </p:grpSpPr>
      <p:sp>
        <p:nvSpPr>
          <p:cNvPr id="31" name="Google Shape;31;p1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2" name="Google Shape;32;p1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3"/>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4" name="Google Shape;34;p13"/>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10008041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2" name="Google Shape;12;p9"/>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essica.sloan@dpi.wi.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docs.google.com/presentation/d/1P2xekwc0gsR9zpP3XA2MjhavYd3MZ3D3DV2zk9d7prA/edit?usp=sharing" TargetMode="External"/><Relationship Id="rId5" Type="http://schemas.openxmlformats.org/officeDocument/2006/relationships/hyperlink" Target="https://docs.google.com/presentation/d/1q5_4a9nO9wEBwaAdvzVgfQqdn8EnWkoB44IMqcCtqlc/edit?usp=sharing" TargetMode="External"/><Relationship Id="rId4" Type="http://schemas.openxmlformats.org/officeDocument/2006/relationships/hyperlink" Target="https://docs.google.com/presentation/d/1P2v4rkJyFVK6CTCrRMEFFY3gQ3kTHQPJi5zt8bUNFOQ/edit?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hyperlink" Target="https://dpi.wi.gov/assessment/act/data/act-proficiency" TargetMode="External"/><Relationship Id="rId4" Type="http://schemas.openxmlformats.org/officeDocument/2006/relationships/hyperlink" Target="https://docs.google.com/document/d/1RuKTznDY0Rs7FGdYymzG-xK0tqTxc1Uu/edit?usp=sharing&amp;ouid=116995755806512817473&amp;rtpof=true&amp;sd=tru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hyperlink" Target="https://docs.google.com/presentation/d/10mhMTJWcGAeL1vvHZbdEcUhtCelrmN25ILpYWGDF9uc/edit?usp=sharing" TargetMode="External"/><Relationship Id="rId4" Type="http://schemas.openxmlformats.org/officeDocument/2006/relationships/hyperlink" Target="https://docs.google.com/presentation/d/1NEyo4GMIcmHcBAOjQLbiRA0xGyJrnKP7lTi7zeqrM5o/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hyperlink" Target="https://drive.google.com/file/d/1Q5ZO0pZQQgc3mfavXQgU4qdM36rEb01E/view?usp=sharing" TargetMode="External"/><Relationship Id="rId3" Type="http://schemas.openxmlformats.org/officeDocument/2006/relationships/notesSlide" Target="../notesSlides/notesSlide17.xml"/><Relationship Id="rId7" Type="http://schemas.openxmlformats.org/officeDocument/2006/relationships/hyperlink" Target="https://dpi.wi.gov/sites/default/files/imce/acp/pdf/2022_02_14_CBLE_Guide_Final.pdf"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docs.google.com/document/d/1gUJh70es8XG40FPVHqKqkXVUkwztEQHohj19U7ueoVU/copy?usp=sharing" TargetMode="External"/><Relationship Id="rId5" Type="http://schemas.openxmlformats.org/officeDocument/2006/relationships/hyperlink" Target="https://docs.google.com/document/d/1wXC6d2xi2PYibqGLSPezpurLefJmHkFSdJdeP35nEmo/edit?usp=sharing" TargetMode="External"/><Relationship Id="rId4" Type="http://schemas.openxmlformats.org/officeDocument/2006/relationships/hyperlink" Target="https://dpi.wi.gov/cte/data/cteers/resource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idx="4294967295"/>
          </p:nvPr>
        </p:nvSpPr>
        <p:spPr>
          <a:xfrm>
            <a:off x="1751013" y="1320800"/>
            <a:ext cx="5591175" cy="135255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333399"/>
              </a:buClr>
              <a:buSzPts val="4000"/>
              <a:buFont typeface="Arial"/>
              <a:buNone/>
            </a:pPr>
            <a:r>
              <a:rPr lang="en-US" sz="4000" b="1" i="0" u="none" strike="noStrike" cap="none" dirty="0">
                <a:solidFill>
                  <a:srgbClr val="333399"/>
                </a:solidFill>
                <a:latin typeface="Lato Black"/>
                <a:ea typeface="Lato Black"/>
                <a:cs typeface="Lato Black"/>
                <a:sym typeface="Lato Black"/>
              </a:rPr>
              <a:t>WISEdash for District</a:t>
            </a:r>
            <a:r>
              <a:rPr lang="en-US" sz="4000" b="1" dirty="0">
                <a:solidFill>
                  <a:srgbClr val="333399"/>
                </a:solidFill>
              </a:rPr>
              <a:t>: Perkins</a:t>
            </a:r>
            <a:endParaRPr sz="3600" b="1" i="0" u="none" strike="noStrike" cap="none" dirty="0">
              <a:solidFill>
                <a:srgbClr val="333399"/>
              </a:solidFill>
              <a:latin typeface="Lato Black"/>
              <a:ea typeface="Lato Black"/>
              <a:cs typeface="Lato Black"/>
              <a:sym typeface="Lato Black"/>
            </a:endParaRPr>
          </a:p>
        </p:txBody>
      </p:sp>
      <p:sp>
        <p:nvSpPr>
          <p:cNvPr id="41" name="Google Shape;41;p1"/>
          <p:cNvSpPr txBox="1"/>
          <p:nvPr/>
        </p:nvSpPr>
        <p:spPr>
          <a:xfrm>
            <a:off x="6152747" y="3252950"/>
            <a:ext cx="2424600" cy="1068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18" b="1">
                <a:solidFill>
                  <a:srgbClr val="000000"/>
                </a:solidFill>
                <a:latin typeface="Lato"/>
                <a:ea typeface="Lato"/>
                <a:cs typeface="Lato"/>
                <a:sym typeface="Lato"/>
              </a:rPr>
              <a:t>Jessie Sloan</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a:solidFill>
                  <a:srgbClr val="000000"/>
                </a:solidFill>
                <a:latin typeface="Lato"/>
                <a:ea typeface="Lato"/>
                <a:cs typeface="Lato"/>
                <a:sym typeface="Lato"/>
              </a:rPr>
              <a:t>CTE Data Consultant</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jessica.sloan@dpi.wi.gov</a:t>
            </a:r>
            <a:endParaRPr sz="1318" b="1">
              <a:solidFill>
                <a:srgbClr val="000000"/>
              </a:solidFill>
              <a:latin typeface="Lato"/>
              <a:ea typeface="Lato"/>
              <a:cs typeface="Lato"/>
              <a:sym typeface="Lato"/>
            </a:endParaRPr>
          </a:p>
          <a:p>
            <a:pPr marL="0" lvl="0" indent="0" algn="l" rtl="0">
              <a:spcBef>
                <a:spcPts val="0"/>
              </a:spcBef>
              <a:spcAft>
                <a:spcPts val="0"/>
              </a:spcAft>
              <a:buNone/>
            </a:pPr>
            <a:r>
              <a:rPr lang="en-US" sz="1318" b="1">
                <a:solidFill>
                  <a:srgbClr val="000000"/>
                </a:solidFill>
                <a:latin typeface="Lato"/>
                <a:ea typeface="Lato"/>
                <a:cs typeface="Lato"/>
                <a:sym typeface="Lato"/>
              </a:rPr>
              <a:t>March 2024</a:t>
            </a: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g20f4758b40a_0_71"/>
          <p:cNvSpPr txBox="1">
            <a:spLocks noGrp="1"/>
          </p:cNvSpPr>
          <p:nvPr>
            <p:ph type="title" idx="4294967295"/>
          </p:nvPr>
        </p:nvSpPr>
        <p:spPr>
          <a:xfrm>
            <a:off x="0" y="0"/>
            <a:ext cx="9144000" cy="92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dirty="0"/>
              <a:t>Perkins (5 of 5)</a:t>
            </a:r>
            <a:endParaRPr sz="3600" b="1" i="0" u="none" strike="noStrike" cap="none" dirty="0">
              <a:solidFill>
                <a:schemeClr val="lt1"/>
              </a:solidFill>
              <a:latin typeface="Lato Black"/>
              <a:ea typeface="Lato Black"/>
              <a:cs typeface="Lato Black"/>
              <a:sym typeface="Lato Black"/>
            </a:endParaRPr>
          </a:p>
        </p:txBody>
      </p:sp>
      <p:pic>
        <p:nvPicPr>
          <p:cNvPr id="134" name="Google Shape;134;g20f4758b40a_0_71" descr="Screenshot of WISEdash for Districts 2022-2023 CTE Student Snapshot dynamic crosstabs. CTE Concentrator is the filter in place for Columns and Any WBL Program is the filter set to Rows. "/>
          <p:cNvPicPr preferRelativeResize="0"/>
          <p:nvPr/>
        </p:nvPicPr>
        <p:blipFill>
          <a:blip r:embed="rId4">
            <a:alphaModFix/>
          </a:blip>
          <a:stretch>
            <a:fillRect/>
          </a:stretch>
        </p:blipFill>
        <p:spPr>
          <a:xfrm>
            <a:off x="1345605" y="978844"/>
            <a:ext cx="6686950" cy="3608535"/>
          </a:xfrm>
          <a:prstGeom prst="rect">
            <a:avLst/>
          </a:prstGeom>
          <a:noFill/>
          <a:ln w="3175">
            <a:solidFill>
              <a:schemeClr val="tx1">
                <a:lumMod val="50000"/>
                <a:lumOff val="50000"/>
              </a:schemeClr>
            </a:solidFill>
          </a:ln>
        </p:spPr>
      </p:pic>
      <p:sp>
        <p:nvSpPr>
          <p:cNvPr id="136" name="Google Shape;136;g20f4758b40a_0_71">
            <a:extLst>
              <a:ext uri="{C183D7F6-B498-43B3-948B-1728B52AA6E4}">
                <adec:decorative xmlns:adec="http://schemas.microsoft.com/office/drawing/2017/decorative" val="1"/>
              </a:ext>
            </a:extLst>
          </p:cNvPr>
          <p:cNvSpPr/>
          <p:nvPr/>
        </p:nvSpPr>
        <p:spPr>
          <a:xfrm>
            <a:off x="4575330" y="3927444"/>
            <a:ext cx="2446500" cy="244500"/>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7" name="Google Shape;137;g20f4758b40a_0_71">
            <a:extLst>
              <a:ext uri="{C183D7F6-B498-43B3-948B-1728B52AA6E4}">
                <adec:decorative xmlns:adec="http://schemas.microsoft.com/office/drawing/2017/decorative" val="1"/>
              </a:ext>
            </a:extLst>
          </p:cNvPr>
          <p:cNvCxnSpPr/>
          <p:nvPr/>
        </p:nvCxnSpPr>
        <p:spPr>
          <a:xfrm rot="10800000" flipH="1">
            <a:off x="1520533" y="1268632"/>
            <a:ext cx="1756500" cy="3000"/>
          </a:xfrm>
          <a:prstGeom prst="straightConnector1">
            <a:avLst/>
          </a:prstGeom>
          <a:noFill/>
          <a:ln w="38100" cap="flat" cmpd="sng">
            <a:solidFill>
              <a:srgbClr val="A00B0B"/>
            </a:solidFill>
            <a:prstDash val="solid"/>
            <a:round/>
            <a:headEnd type="none" w="sm" len="sm"/>
            <a:tailEnd type="none" w="sm" len="sm"/>
          </a:ln>
        </p:spPr>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ff52255a8_0_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Cohorts (1 of 3)</a:t>
            </a:r>
            <a:endParaRPr sz="3600" b="1" i="0" u="none" strike="noStrike" cap="none">
              <a:solidFill>
                <a:schemeClr val="lt1"/>
              </a:solidFill>
              <a:latin typeface="Lato Black"/>
              <a:ea typeface="Lato Black"/>
              <a:cs typeface="Lato Black"/>
              <a:sym typeface="Lato Black"/>
            </a:endParaRPr>
          </a:p>
        </p:txBody>
      </p:sp>
      <p:sp>
        <p:nvSpPr>
          <p:cNvPr id="144" name="Google Shape;144;g20ff52255a8_0_0"/>
          <p:cNvSpPr txBox="1"/>
          <p:nvPr/>
        </p:nvSpPr>
        <p:spPr>
          <a:xfrm>
            <a:off x="120274" y="922338"/>
            <a:ext cx="8686779" cy="2067202"/>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Start on Perkins dashboard to view Concentrators, CTE Graduate…</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Snapshot&gt;Perkins</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The Snapshot view auto-defaults on the last Snapshot. If you want to change the Snapshot year, do so by using the Filter Data button&gt;Snapshot View Year (as of). </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Drag CTE Concentrator crosstab to either columns or rows (depending on your style).</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chemeClr val="dk1"/>
              </a:buClr>
              <a:buSzPts val="1400"/>
              <a:buFont typeface="Arial" panose="020B0604020202020204" pitchFamily="34" charset="0"/>
              <a:buChar char="•"/>
            </a:pPr>
            <a:r>
              <a:rPr lang="en-US" sz="1400" b="1" i="0" u="none" strike="noStrike" cap="none" dirty="0">
                <a:solidFill>
                  <a:schemeClr val="dk1"/>
                </a:solidFill>
                <a:latin typeface="Lato"/>
                <a:ea typeface="Lato"/>
                <a:cs typeface="Lato"/>
                <a:sym typeface="Lato"/>
              </a:rPr>
              <a:t>Other helpful documents:</a:t>
            </a:r>
            <a:endParaRPr sz="1400" b="1" i="0" u="none" strike="noStrike" cap="none" dirty="0">
              <a:solidFill>
                <a:schemeClr val="dk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How-to: CTE Students (Participants, Concentrator, Graduates)</a:t>
            </a:r>
            <a:endParaRPr sz="1000" b="0" i="0" u="none" strike="noStrike" cap="none" dirty="0">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0563C1"/>
                </a:solidFill>
                <a:latin typeface="Lato"/>
                <a:ea typeface="Lato"/>
                <a:cs typeface="Lato"/>
                <a:sym typeface="Lato"/>
                <a:hlinkClick r:id="rId5">
                  <a:extLst>
                    <a:ext uri="{A12FA001-AC4F-418D-AE19-62706E023703}">
                      <ahyp:hlinkClr xmlns:ahyp="http://schemas.microsoft.com/office/drawing/2018/hyperlinkcolor" val="tx"/>
                    </a:ext>
                  </a:extLst>
                </a:hlinkClick>
              </a:rPr>
              <a:t>How-to: IAC Codes</a:t>
            </a:r>
            <a:endParaRPr sz="1000" b="0" i="0" u="none" strike="noStrike" cap="none" dirty="0">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0563C1"/>
                </a:solidFill>
                <a:latin typeface="Lato"/>
                <a:ea typeface="Lato"/>
                <a:cs typeface="Lato"/>
                <a:sym typeface="Lato"/>
                <a:hlinkClick r:id="rId6">
                  <a:extLst>
                    <a:ext uri="{A12FA001-AC4F-418D-AE19-62706E023703}">
                      <ahyp:hlinkClr xmlns:ahyp="http://schemas.microsoft.com/office/drawing/2018/hyperlinkcolor" val="tx"/>
                    </a:ext>
                  </a:extLst>
                </a:hlinkClick>
              </a:rPr>
              <a:t>How-to: Two Subgroups</a:t>
            </a:r>
            <a:r>
              <a:rPr lang="en-US" sz="1000" b="0" i="0" u="none" strike="noStrike" cap="none" dirty="0">
                <a:solidFill>
                  <a:srgbClr val="000000"/>
                </a:solidFill>
                <a:latin typeface="Lato"/>
                <a:ea typeface="Lato"/>
                <a:cs typeface="Lato"/>
                <a:sym typeface="Lato"/>
              </a:rPr>
              <a:t> </a:t>
            </a:r>
            <a:endParaRPr sz="1000" b="0" i="0" u="none" strike="noStrike" cap="none" dirty="0">
              <a:solidFill>
                <a:srgbClr val="000000"/>
              </a:solidFill>
              <a:latin typeface="Lato"/>
              <a:ea typeface="Lato"/>
              <a:cs typeface="Lato"/>
              <a:sym typeface="Lato"/>
            </a:endParaRPr>
          </a:p>
        </p:txBody>
      </p:sp>
      <p:pic>
        <p:nvPicPr>
          <p:cNvPr id="145" name="Google Shape;145;g20ff52255a8_0_0" descr="A screenshot of the CTE Student - Snapshot view, highlighting the &quot;CTE Concentrator&quot; Filter."/>
          <p:cNvPicPr preferRelativeResize="0"/>
          <p:nvPr/>
        </p:nvPicPr>
        <p:blipFill rotWithShape="1">
          <a:blip r:embed="rId7">
            <a:alphaModFix/>
          </a:blip>
          <a:srcRect/>
          <a:stretch/>
        </p:blipFill>
        <p:spPr>
          <a:xfrm>
            <a:off x="597098" y="2761714"/>
            <a:ext cx="7949803" cy="2217994"/>
          </a:xfrm>
          <a:prstGeom prst="rect">
            <a:avLst/>
          </a:prstGeom>
          <a:noFill/>
          <a:ln w="3175">
            <a:solidFill>
              <a:schemeClr val="tx1">
                <a:lumMod val="50000"/>
                <a:lumOff val="50000"/>
              </a:schemeClr>
            </a:solidFill>
          </a:ln>
        </p:spPr>
      </p:pic>
      <p:sp>
        <p:nvSpPr>
          <p:cNvPr id="146" name="Google Shape;146;g20ff52255a8_0_0">
            <a:extLst>
              <a:ext uri="{C183D7F6-B498-43B3-948B-1728B52AA6E4}">
                <adec:decorative xmlns:adec="http://schemas.microsoft.com/office/drawing/2017/decorative" val="1"/>
              </a:ext>
            </a:extLst>
          </p:cNvPr>
          <p:cNvSpPr/>
          <p:nvPr/>
        </p:nvSpPr>
        <p:spPr>
          <a:xfrm>
            <a:off x="2175907" y="4143375"/>
            <a:ext cx="1095931" cy="363534"/>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ff52255a8_0_13"/>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Cohorts (2 of 3)</a:t>
            </a:r>
            <a:endParaRPr sz="3600" b="1" i="0" u="none" strike="noStrike" cap="none">
              <a:solidFill>
                <a:schemeClr val="lt1"/>
              </a:solidFill>
              <a:latin typeface="Lato Black"/>
              <a:ea typeface="Lato Black"/>
              <a:cs typeface="Lato Black"/>
              <a:sym typeface="Lato Black"/>
            </a:endParaRPr>
          </a:p>
        </p:txBody>
      </p:sp>
      <p:sp>
        <p:nvSpPr>
          <p:cNvPr id="153" name="Google Shape;153;g20ff52255a8_0_13"/>
          <p:cNvSpPr txBox="1"/>
          <p:nvPr/>
        </p:nvSpPr>
        <p:spPr>
          <a:xfrm>
            <a:off x="100825" y="921600"/>
            <a:ext cx="31665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panose="020F0502020204030203" pitchFamily="34" charset="0"/>
                <a:ea typeface="Lato"/>
                <a:cs typeface="Lato"/>
                <a:sym typeface="Lato"/>
              </a:rPr>
              <a:t>Create a Concentrator Cohort for each school year.</a:t>
            </a:r>
            <a:endParaRPr sz="1400" b="1" i="0" u="none" strike="noStrike" cap="none" dirty="0">
              <a:solidFill>
                <a:srgbClr val="000000"/>
              </a:solidFill>
              <a:latin typeface="Lato" panose="020F0502020204030203" pitchFamily="34" charset="0"/>
              <a:ea typeface="Lato"/>
              <a:cs typeface="Lato"/>
              <a:sym typeface="Lato"/>
            </a:endParaRPr>
          </a:p>
          <a:p>
            <a:pPr marL="4826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dirty="0">
                <a:solidFill>
                  <a:srgbClr val="000000"/>
                </a:solidFill>
                <a:latin typeface="Lato" panose="020F0502020204030203" pitchFamily="34" charset="0"/>
                <a:ea typeface="Lato"/>
                <a:cs typeface="Lato"/>
                <a:sym typeface="Lato"/>
              </a:rPr>
              <a:t>Snapshot&gt;Perkins&gt;CTE Concentrator crosstab</a:t>
            </a:r>
            <a:endParaRPr sz="1400" b="1" i="0" u="none" strike="noStrike" cap="none" dirty="0">
              <a:solidFill>
                <a:srgbClr val="000000"/>
              </a:solidFill>
              <a:latin typeface="Lato" panose="020F0502020204030203" pitchFamily="34" charset="0"/>
              <a:ea typeface="Lato"/>
              <a:cs typeface="Lato"/>
              <a:sym typeface="Lato"/>
            </a:endParaRPr>
          </a:p>
          <a:p>
            <a:pPr marL="4826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dirty="0">
                <a:solidFill>
                  <a:srgbClr val="000000"/>
                </a:solidFill>
                <a:latin typeface="Lato" panose="020F0502020204030203" pitchFamily="34" charset="0"/>
                <a:ea typeface="Lato"/>
                <a:cs typeface="Lato"/>
                <a:sym typeface="Lato"/>
              </a:rPr>
              <a:t>Click on “Yes” to see student details.</a:t>
            </a:r>
            <a:endParaRPr sz="1400" b="1" i="0" u="none" strike="noStrike" cap="none" dirty="0">
              <a:solidFill>
                <a:srgbClr val="000000"/>
              </a:solidFill>
              <a:latin typeface="Lato" panose="020F0502020204030203" pitchFamily="34" charset="0"/>
              <a:sym typeface="Arial"/>
            </a:endParaRPr>
          </a:p>
          <a:p>
            <a:pPr marL="4826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dirty="0">
                <a:solidFill>
                  <a:schemeClr val="dk1"/>
                </a:solidFill>
                <a:latin typeface="Lato" panose="020F0502020204030203" pitchFamily="34" charset="0"/>
                <a:ea typeface="Lato"/>
                <a:cs typeface="Lato"/>
                <a:sym typeface="Lato"/>
              </a:rPr>
              <a:t>Click on the box to select all students. </a:t>
            </a:r>
            <a:endParaRPr sz="1400" b="1" i="0" u="none" strike="noStrike" cap="none" dirty="0">
              <a:solidFill>
                <a:srgbClr val="000000"/>
              </a:solidFill>
              <a:latin typeface="Lato" panose="020F0502020204030203" pitchFamily="34" charset="0"/>
              <a:sym typeface="Arial"/>
            </a:endParaRPr>
          </a:p>
          <a:p>
            <a:pPr marL="482600" marR="0" lvl="0" indent="-25400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Lato" panose="020F0502020204030203" pitchFamily="34" charset="0"/>
              <a:ea typeface="Lato"/>
              <a:cs typeface="Lato"/>
              <a:sym typeface="Lato"/>
            </a:endParaRPr>
          </a:p>
          <a:p>
            <a:pPr marL="482600" marR="0" lvl="0" indent="-25400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Lato" panose="020F0502020204030203" pitchFamily="34" charset="0"/>
              <a:ea typeface="Lato"/>
              <a:cs typeface="Lato"/>
              <a:sym typeface="Lato"/>
            </a:endParaRPr>
          </a:p>
          <a:p>
            <a:pPr marL="482600" marR="0" lvl="0" indent="-25400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Lato" panose="020F0502020204030203" pitchFamily="34" charset="0"/>
              <a:ea typeface="Lato"/>
              <a:cs typeface="Lato"/>
              <a:sym typeface="Lato"/>
            </a:endParaRPr>
          </a:p>
          <a:p>
            <a:pPr marL="4826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dirty="0">
                <a:solidFill>
                  <a:schemeClr val="dk1"/>
                </a:solidFill>
                <a:latin typeface="Lato" panose="020F0502020204030203" pitchFamily="34" charset="0"/>
                <a:ea typeface="Lato"/>
                <a:cs typeface="Lato"/>
                <a:sym typeface="Lato"/>
              </a:rPr>
              <a:t>Click on Actions&gt;Add to Group&gt;Create New Group</a:t>
            </a:r>
            <a:endParaRPr sz="1400" b="1" i="0" u="none" strike="noStrike" cap="none" dirty="0">
              <a:solidFill>
                <a:srgbClr val="000000"/>
              </a:solidFill>
              <a:latin typeface="Lato" panose="020F0502020204030203" pitchFamily="34" charset="0"/>
              <a:sym typeface="Arial"/>
            </a:endParaRPr>
          </a:p>
          <a:p>
            <a:pPr marL="482600" marR="0" lvl="0" indent="-342900" algn="l" rtl="0">
              <a:lnSpc>
                <a:spcPct val="100000"/>
              </a:lnSpc>
              <a:spcBef>
                <a:spcPts val="0"/>
              </a:spcBef>
              <a:spcAft>
                <a:spcPts val="0"/>
              </a:spcAft>
              <a:buClr>
                <a:srgbClr val="000000"/>
              </a:buClr>
              <a:buSzPts val="1400"/>
              <a:buFont typeface="Arial"/>
              <a:buAutoNum type="arabicPeriod"/>
            </a:pPr>
            <a:r>
              <a:rPr lang="en-US" sz="1400" b="1" i="0" u="none" strike="noStrike" cap="none" dirty="0">
                <a:solidFill>
                  <a:schemeClr val="dk1"/>
                </a:solidFill>
                <a:latin typeface="Lato" panose="020F0502020204030203" pitchFamily="34" charset="0"/>
                <a:ea typeface="Lato"/>
                <a:cs typeface="Lato"/>
                <a:sym typeface="Lato"/>
              </a:rPr>
              <a:t>Name your cohort&gt;Save</a:t>
            </a:r>
            <a:endParaRPr sz="1400" b="1" i="0" u="none" strike="noStrike" cap="none" dirty="0">
              <a:solidFill>
                <a:srgbClr val="000000"/>
              </a:solidFill>
              <a:latin typeface="Lato" panose="020F0502020204030203" pitchFamily="34" charset="0"/>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154" name="Google Shape;154;g20ff52255a8_0_13" descr="A screenshot of the CTE Student - Snapshot view, highlighting the &quot;CTE Concentrator&quot; Filter.&#10;"/>
          <p:cNvPicPr preferRelativeResize="0"/>
          <p:nvPr/>
        </p:nvPicPr>
        <p:blipFill rotWithShape="1">
          <a:blip r:embed="rId4">
            <a:alphaModFix/>
          </a:blip>
          <a:srcRect/>
          <a:stretch/>
        </p:blipFill>
        <p:spPr>
          <a:xfrm>
            <a:off x="3385575" y="921599"/>
            <a:ext cx="3508144" cy="1550605"/>
          </a:xfrm>
          <a:prstGeom prst="rect">
            <a:avLst/>
          </a:prstGeom>
          <a:noFill/>
          <a:ln w="3175">
            <a:solidFill>
              <a:schemeClr val="tx1">
                <a:lumMod val="50000"/>
                <a:lumOff val="50000"/>
              </a:schemeClr>
            </a:solidFill>
          </a:ln>
        </p:spPr>
      </p:pic>
      <p:pic>
        <p:nvPicPr>
          <p:cNvPr id="155" name="Google Shape;155;g20ff52255a8_0_13" descr="A screenshot of the Student Details screen. Red circles and arrows are indicating the box to click to select all students and the Actions dropdown menu. "/>
          <p:cNvPicPr preferRelativeResize="0"/>
          <p:nvPr/>
        </p:nvPicPr>
        <p:blipFill rotWithShape="1">
          <a:blip r:embed="rId5">
            <a:alphaModFix/>
          </a:blip>
          <a:srcRect/>
          <a:stretch/>
        </p:blipFill>
        <p:spPr>
          <a:xfrm>
            <a:off x="3394844" y="2945303"/>
            <a:ext cx="1849850" cy="1815900"/>
          </a:xfrm>
          <a:prstGeom prst="rect">
            <a:avLst/>
          </a:prstGeom>
          <a:noFill/>
          <a:ln w="3175">
            <a:solidFill>
              <a:schemeClr val="tx1">
                <a:lumMod val="50000"/>
                <a:lumOff val="50000"/>
              </a:schemeClr>
            </a:solidFill>
          </a:ln>
        </p:spPr>
      </p:pic>
      <p:pic>
        <p:nvPicPr>
          <p:cNvPr id="156" name="Google Shape;156;g20ff52255a8_0_13" descr="A screenshot of the Create new Group Cohort screen. Arrows and boxes call attention to the Create New Group button and the Save button. "/>
          <p:cNvPicPr preferRelativeResize="0"/>
          <p:nvPr/>
        </p:nvPicPr>
        <p:blipFill rotWithShape="1">
          <a:blip r:embed="rId6">
            <a:alphaModFix/>
          </a:blip>
          <a:srcRect/>
          <a:stretch/>
        </p:blipFill>
        <p:spPr>
          <a:xfrm>
            <a:off x="5607682" y="2925016"/>
            <a:ext cx="3141056" cy="1815900"/>
          </a:xfrm>
          <a:prstGeom prst="rect">
            <a:avLst/>
          </a:prstGeom>
          <a:noFill/>
          <a:ln w="3175">
            <a:solidFill>
              <a:schemeClr val="tx1">
                <a:lumMod val="50000"/>
                <a:lumOff val="50000"/>
              </a:schemeClr>
            </a:solidFill>
          </a:ln>
        </p:spPr>
      </p:pic>
      <p:cxnSp>
        <p:nvCxnSpPr>
          <p:cNvPr id="157" name="Google Shape;157;g20ff52255a8_0_13">
            <a:extLst>
              <a:ext uri="{C183D7F6-B498-43B3-948B-1728B52AA6E4}">
                <adec:decorative xmlns:adec="http://schemas.microsoft.com/office/drawing/2017/decorative" val="1"/>
              </a:ext>
            </a:extLst>
          </p:cNvPr>
          <p:cNvCxnSpPr/>
          <p:nvPr/>
        </p:nvCxnSpPr>
        <p:spPr>
          <a:xfrm>
            <a:off x="1271588" y="2150269"/>
            <a:ext cx="4672012" cy="0"/>
          </a:xfrm>
          <a:prstGeom prst="straightConnector1">
            <a:avLst/>
          </a:prstGeom>
          <a:noFill/>
          <a:ln w="38100" cap="flat" cmpd="sng">
            <a:solidFill>
              <a:srgbClr val="A00B0B"/>
            </a:solidFill>
            <a:prstDash val="solid"/>
            <a:round/>
            <a:headEnd type="none" w="sm" len="sm"/>
            <a:tailEnd type="stealth" w="med" len="med"/>
          </a:ln>
        </p:spPr>
      </p:cxnSp>
      <p:cxnSp>
        <p:nvCxnSpPr>
          <p:cNvPr id="158" name="Google Shape;158;g20ff52255a8_0_13">
            <a:extLst>
              <a:ext uri="{C183D7F6-B498-43B3-948B-1728B52AA6E4}">
                <adec:decorative xmlns:adec="http://schemas.microsoft.com/office/drawing/2017/decorative" val="1"/>
              </a:ext>
            </a:extLst>
          </p:cNvPr>
          <p:cNvCxnSpPr/>
          <p:nvPr/>
        </p:nvCxnSpPr>
        <p:spPr>
          <a:xfrm>
            <a:off x="1508363" y="2630923"/>
            <a:ext cx="2049843" cy="929810"/>
          </a:xfrm>
          <a:prstGeom prst="straightConnector1">
            <a:avLst/>
          </a:prstGeom>
          <a:noFill/>
          <a:ln w="38100" cap="flat" cmpd="sng">
            <a:solidFill>
              <a:srgbClr val="A00B0B"/>
            </a:solidFill>
            <a:prstDash val="solid"/>
            <a:round/>
            <a:headEnd type="none" w="sm" len="sm"/>
            <a:tailEnd type="stealth" w="med" len="med"/>
          </a:ln>
        </p:spPr>
      </p:cxnSp>
      <p:cxnSp>
        <p:nvCxnSpPr>
          <p:cNvPr id="159" name="Google Shape;159;g20ff52255a8_0_13">
            <a:extLst>
              <a:ext uri="{C183D7F6-B498-43B3-948B-1728B52AA6E4}">
                <adec:decorative xmlns:adec="http://schemas.microsoft.com/office/drawing/2017/decorative" val="1"/>
              </a:ext>
            </a:extLst>
          </p:cNvPr>
          <p:cNvCxnSpPr/>
          <p:nvPr/>
        </p:nvCxnSpPr>
        <p:spPr>
          <a:xfrm flipH="1">
            <a:off x="4119731" y="3222330"/>
            <a:ext cx="555132" cy="74664"/>
          </a:xfrm>
          <a:prstGeom prst="straightConnector1">
            <a:avLst/>
          </a:prstGeom>
          <a:noFill/>
          <a:ln w="38100" cap="flat" cmpd="sng">
            <a:solidFill>
              <a:srgbClr val="A00B0B"/>
            </a:solidFill>
            <a:prstDash val="solid"/>
            <a:round/>
            <a:headEnd type="none" w="sm" len="sm"/>
            <a:tailEnd type="stealth" w="med" len="med"/>
          </a:ln>
        </p:spPr>
      </p:cxnSp>
      <p:cxnSp>
        <p:nvCxnSpPr>
          <p:cNvPr id="160" name="Google Shape;160;g20ff52255a8_0_13">
            <a:extLst>
              <a:ext uri="{C183D7F6-B498-43B3-948B-1728B52AA6E4}">
                <adec:decorative xmlns:adec="http://schemas.microsoft.com/office/drawing/2017/decorative" val="1"/>
              </a:ext>
            </a:extLst>
          </p:cNvPr>
          <p:cNvCxnSpPr>
            <a:stCxn id="161" idx="2"/>
          </p:cNvCxnSpPr>
          <p:nvPr/>
        </p:nvCxnSpPr>
        <p:spPr>
          <a:xfrm flipH="1">
            <a:off x="5244666" y="2451917"/>
            <a:ext cx="881100" cy="541200"/>
          </a:xfrm>
          <a:prstGeom prst="straightConnector1">
            <a:avLst/>
          </a:prstGeom>
          <a:noFill/>
          <a:ln w="38100" cap="flat" cmpd="sng">
            <a:solidFill>
              <a:srgbClr val="A00B0B"/>
            </a:solidFill>
            <a:prstDash val="solid"/>
            <a:round/>
            <a:headEnd type="none" w="sm" len="sm"/>
            <a:tailEnd type="stealth" w="med" len="med"/>
          </a:ln>
        </p:spPr>
      </p:cxnSp>
      <p:cxnSp>
        <p:nvCxnSpPr>
          <p:cNvPr id="162" name="Google Shape;162;g20ff52255a8_0_13">
            <a:extLst>
              <a:ext uri="{C183D7F6-B498-43B3-948B-1728B52AA6E4}">
                <adec:decorative xmlns:adec="http://schemas.microsoft.com/office/drawing/2017/decorative" val="1"/>
              </a:ext>
            </a:extLst>
          </p:cNvPr>
          <p:cNvCxnSpPr/>
          <p:nvPr/>
        </p:nvCxnSpPr>
        <p:spPr>
          <a:xfrm>
            <a:off x="6324768" y="3093649"/>
            <a:ext cx="0" cy="535376"/>
          </a:xfrm>
          <a:prstGeom prst="straightConnector1">
            <a:avLst/>
          </a:prstGeom>
          <a:noFill/>
          <a:ln w="38100" cap="flat" cmpd="sng">
            <a:solidFill>
              <a:srgbClr val="A00B0B"/>
            </a:solidFill>
            <a:prstDash val="solid"/>
            <a:round/>
            <a:headEnd type="none" w="sm" len="sm"/>
            <a:tailEnd type="stealth" w="med" len="med"/>
          </a:ln>
        </p:spPr>
      </p:cxnSp>
      <p:sp>
        <p:nvSpPr>
          <p:cNvPr id="161" name="Google Shape;161;g20ff52255a8_0_13">
            <a:extLst>
              <a:ext uri="{C183D7F6-B498-43B3-948B-1728B52AA6E4}">
                <adec:decorative xmlns:adec="http://schemas.microsoft.com/office/drawing/2017/decorative" val="1"/>
              </a:ext>
            </a:extLst>
          </p:cNvPr>
          <p:cNvSpPr/>
          <p:nvPr/>
        </p:nvSpPr>
        <p:spPr>
          <a:xfrm>
            <a:off x="5943600" y="1978818"/>
            <a:ext cx="364331" cy="473099"/>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0ff52255a8_0_13">
            <a:extLst>
              <a:ext uri="{C183D7F6-B498-43B3-948B-1728B52AA6E4}">
                <adec:decorative xmlns:adec="http://schemas.microsoft.com/office/drawing/2017/decorative" val="1"/>
              </a:ext>
            </a:extLst>
          </p:cNvPr>
          <p:cNvSpPr/>
          <p:nvPr/>
        </p:nvSpPr>
        <p:spPr>
          <a:xfrm>
            <a:off x="5681662" y="3679849"/>
            <a:ext cx="1334232" cy="473099"/>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20ff52255a8_0_13">
            <a:extLst>
              <a:ext uri="{C183D7F6-B498-43B3-948B-1728B52AA6E4}">
                <adec:decorative xmlns:adec="http://schemas.microsoft.com/office/drawing/2017/decorative" val="1"/>
              </a:ext>
            </a:extLst>
          </p:cNvPr>
          <p:cNvSpPr/>
          <p:nvPr/>
        </p:nvSpPr>
        <p:spPr>
          <a:xfrm>
            <a:off x="7950993" y="4279107"/>
            <a:ext cx="740689" cy="377149"/>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0ff52255a8_0_6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Cohorts (3 of 3)</a:t>
            </a:r>
            <a:endParaRPr sz="3600" b="1" i="0" u="none" strike="noStrike" cap="none">
              <a:solidFill>
                <a:schemeClr val="lt1"/>
              </a:solidFill>
              <a:latin typeface="Lato Black"/>
              <a:ea typeface="Lato Black"/>
              <a:cs typeface="Lato Black"/>
              <a:sym typeface="Lato Black"/>
            </a:endParaRPr>
          </a:p>
        </p:txBody>
      </p:sp>
      <p:sp>
        <p:nvSpPr>
          <p:cNvPr id="171" name="Google Shape;171;g20ff52255a8_0_60"/>
          <p:cNvSpPr txBox="1"/>
          <p:nvPr/>
        </p:nvSpPr>
        <p:spPr>
          <a:xfrm>
            <a:off x="102250" y="921600"/>
            <a:ext cx="3425400" cy="3606085"/>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Use the Topics dashboard</a:t>
            </a:r>
            <a:endParaRPr sz="1100" b="1" i="0" u="none" strike="noStrike" cap="none" dirty="0">
              <a:solidFill>
                <a:srgbClr val="000000"/>
              </a:solidFill>
              <a:latin typeface="Lato"/>
              <a:ea typeface="Lato"/>
              <a:cs typeface="Lato"/>
              <a:sym typeface="Lato"/>
            </a:endParaRPr>
          </a:p>
          <a:p>
            <a:pPr marL="685800" marR="0" lvl="1"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Topics&gt;Assessments&gt;ACT Statewide&gt;ACT Statewide-ACT Benchmarks or Performance Levels</a:t>
            </a:r>
            <a:endParaRPr sz="1100" b="1" i="0" u="none" strike="noStrike" cap="none" dirty="0">
              <a:solidFill>
                <a:srgbClr val="000000"/>
              </a:solidFill>
              <a:latin typeface="Lato"/>
              <a:ea typeface="Lato"/>
              <a:cs typeface="Lato"/>
              <a:sym typeface="Lato"/>
            </a:endParaRPr>
          </a:p>
          <a:p>
            <a:pPr marL="685800" marR="0" lvl="1"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Use your CTE Concentrator Cohort to view assessment results (cohort found in Filter Data&gt;Student Cohort)</a:t>
            </a:r>
            <a:endParaRPr sz="11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Links to background information about: </a:t>
            </a:r>
            <a:endParaRPr sz="1100" b="1" i="0" u="none" strike="noStrike" cap="none" dirty="0">
              <a:solidFill>
                <a:srgbClr val="000000"/>
              </a:solidFill>
              <a:latin typeface="Lato"/>
              <a:ea typeface="Lato"/>
              <a:cs typeface="Lato"/>
              <a:sym typeface="Lato"/>
            </a:endParaRPr>
          </a:p>
          <a:p>
            <a:pPr marL="685800" marR="0" lvl="1"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sng" strike="noStrike" cap="none" dirty="0">
                <a:solidFill>
                  <a:schemeClr val="hlink"/>
                </a:solidFill>
                <a:latin typeface="Lato"/>
                <a:ea typeface="Lato"/>
                <a:cs typeface="Lato"/>
                <a:sym typeface="Lato"/>
                <a:hlinkClick r:id="rId4"/>
              </a:rPr>
              <a:t>Perkins Performance Indicators</a:t>
            </a:r>
            <a:endParaRPr sz="1100" b="1" i="0" u="none" strike="noStrike" cap="none" dirty="0">
              <a:solidFill>
                <a:srgbClr val="000000"/>
              </a:solidFill>
              <a:latin typeface="Lato"/>
              <a:ea typeface="Lato"/>
              <a:cs typeface="Lato"/>
              <a:sym typeface="Lato"/>
            </a:endParaRPr>
          </a:p>
          <a:p>
            <a:pPr marL="685800" marR="0" lvl="1"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Academic Proficiency in Reading/Language Arts, Math, Science: CTE Concentrator proficiency in the challenging State academic standards adopted by the State under ESEA, as measured by the academic assessments described in ESEA.</a:t>
            </a:r>
            <a:endParaRPr sz="1100" b="1" i="0" u="none" strike="noStrike" cap="none" dirty="0">
              <a:solidFill>
                <a:srgbClr val="000000"/>
              </a:solidFill>
              <a:latin typeface="Lato"/>
              <a:ea typeface="Lato"/>
              <a:cs typeface="Lato"/>
              <a:sym typeface="Lato"/>
            </a:endParaRPr>
          </a:p>
          <a:p>
            <a:pPr marL="685800" marR="0" lvl="1"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sng" strike="noStrike" cap="none" dirty="0">
                <a:solidFill>
                  <a:schemeClr val="hlink"/>
                </a:solidFill>
                <a:latin typeface="Lato"/>
                <a:ea typeface="Lato"/>
                <a:cs typeface="Lato"/>
                <a:sym typeface="Lato"/>
                <a:hlinkClick r:id="rId5"/>
              </a:rPr>
              <a:t>ACT Data Proficiency</a:t>
            </a:r>
            <a:endParaRPr sz="1100" b="1" i="0" u="none" strike="noStrike" cap="none" dirty="0">
              <a:solidFill>
                <a:srgbClr val="000000"/>
              </a:solidFill>
              <a:latin typeface="Lato"/>
              <a:ea typeface="Lato"/>
              <a:cs typeface="Lato"/>
              <a:sym typeface="Lato"/>
            </a:endParaRPr>
          </a:p>
          <a:p>
            <a:pPr marL="685800" marR="0" lvl="2" indent="-164592" algn="l" rtl="0">
              <a:lnSpc>
                <a:spcPct val="100000"/>
              </a:lnSpc>
              <a:spcBef>
                <a:spcPts val="0"/>
              </a:spcBef>
              <a:spcAft>
                <a:spcPts val="180"/>
              </a:spcAft>
              <a:buClr>
                <a:srgbClr val="000000"/>
              </a:buClr>
              <a:buSzPts val="1100"/>
              <a:buFont typeface="Arial" panose="020B0604020202020204" pitchFamily="34" charset="0"/>
              <a:buChar char="•"/>
            </a:pPr>
            <a:r>
              <a:rPr lang="en-US" sz="1100" b="1" i="0" u="none" strike="noStrike" cap="none" dirty="0">
                <a:solidFill>
                  <a:srgbClr val="000000"/>
                </a:solidFill>
                <a:latin typeface="Lato"/>
                <a:ea typeface="Lato"/>
                <a:cs typeface="Lato"/>
                <a:sym typeface="Lato"/>
              </a:rPr>
              <a:t>Wisconsin’s ACT Performance Level Cut Scores</a:t>
            </a:r>
            <a:endParaRPr sz="1100" b="1" i="0" u="none" strike="noStrike" cap="none" dirty="0">
              <a:solidFill>
                <a:srgbClr val="000000"/>
              </a:solidFill>
              <a:latin typeface="Lato"/>
              <a:ea typeface="Lato"/>
              <a:cs typeface="Lato"/>
              <a:sym typeface="Lato"/>
            </a:endParaRPr>
          </a:p>
        </p:txBody>
      </p:sp>
      <p:pic>
        <p:nvPicPr>
          <p:cNvPr id="172" name="Google Shape;172;g20ff52255a8_0_60" descr="A screenshot of the WISEdash Assessments menu with ACT Statewide - ACT Benchmarks dashboard selected."/>
          <p:cNvPicPr preferRelativeResize="0"/>
          <p:nvPr/>
        </p:nvPicPr>
        <p:blipFill rotWithShape="1">
          <a:blip r:embed="rId6">
            <a:alphaModFix/>
          </a:blip>
          <a:srcRect/>
          <a:stretch/>
        </p:blipFill>
        <p:spPr>
          <a:xfrm>
            <a:off x="3735575" y="893150"/>
            <a:ext cx="5408424" cy="867100"/>
          </a:xfrm>
          <a:prstGeom prst="rect">
            <a:avLst/>
          </a:prstGeom>
          <a:noFill/>
          <a:ln w="3175">
            <a:solidFill>
              <a:schemeClr val="tx1">
                <a:lumMod val="50000"/>
                <a:lumOff val="50000"/>
              </a:schemeClr>
            </a:solidFill>
          </a:ln>
        </p:spPr>
      </p:pic>
      <p:pic>
        <p:nvPicPr>
          <p:cNvPr id="173" name="Google Shape;173;g20ff52255a8_0_60" descr="A screenshot of the WISEdash ACT Statewide - ACT Benchmarks dashboard calling attention to the Student Cohort Filter."/>
          <p:cNvPicPr preferRelativeResize="0"/>
          <p:nvPr/>
        </p:nvPicPr>
        <p:blipFill rotWithShape="1">
          <a:blip r:embed="rId7">
            <a:alphaModFix/>
          </a:blip>
          <a:srcRect/>
          <a:stretch/>
        </p:blipFill>
        <p:spPr>
          <a:xfrm>
            <a:off x="3764475" y="1871500"/>
            <a:ext cx="3484331" cy="3078450"/>
          </a:xfrm>
          <a:prstGeom prst="rect">
            <a:avLst/>
          </a:prstGeom>
          <a:noFill/>
          <a:ln w="3175">
            <a:solidFill>
              <a:schemeClr val="tx1">
                <a:lumMod val="50000"/>
                <a:lumOff val="50000"/>
              </a:schemeClr>
            </a:solidFill>
          </a:ln>
        </p:spPr>
      </p:pic>
      <p:cxnSp>
        <p:nvCxnSpPr>
          <p:cNvPr id="174" name="Google Shape;174;g20ff52255a8_0_60">
            <a:extLst>
              <a:ext uri="{C183D7F6-B498-43B3-948B-1728B52AA6E4}">
                <adec:decorative xmlns:adec="http://schemas.microsoft.com/office/drawing/2017/decorative" val="1"/>
              </a:ext>
            </a:extLst>
          </p:cNvPr>
          <p:cNvCxnSpPr/>
          <p:nvPr/>
        </p:nvCxnSpPr>
        <p:spPr>
          <a:xfrm>
            <a:off x="3003300" y="2178650"/>
            <a:ext cx="1020300" cy="1473600"/>
          </a:xfrm>
          <a:prstGeom prst="straightConnector1">
            <a:avLst/>
          </a:prstGeom>
          <a:noFill/>
          <a:ln w="38100" cap="flat" cmpd="sng">
            <a:solidFill>
              <a:srgbClr val="A00B0B"/>
            </a:solidFill>
            <a:prstDash val="solid"/>
            <a:round/>
            <a:headEnd type="none" w="sm" len="sm"/>
            <a:tailEnd type="stealth" w="med" len="med"/>
          </a:ln>
        </p:spPr>
      </p:cxn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0ff52255a8_0_9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sz="3600" b="1" i="0" u="none" strike="noStrike" cap="none">
                <a:solidFill>
                  <a:schemeClr val="lt1"/>
                </a:solidFill>
                <a:latin typeface="Lato Black"/>
                <a:ea typeface="Lato Black"/>
                <a:cs typeface="Lato Black"/>
                <a:sym typeface="Lato Black"/>
              </a:rPr>
              <a:t>Career Education </a:t>
            </a:r>
            <a:r>
              <a:rPr lang="en-US" b="1"/>
              <a:t>and Coursework (1 of 2)</a:t>
            </a:r>
            <a:endParaRPr sz="3600" b="1" i="0" u="none" strike="noStrike" cap="none">
              <a:solidFill>
                <a:schemeClr val="lt1"/>
              </a:solidFill>
              <a:latin typeface="Lato Black"/>
              <a:ea typeface="Lato Black"/>
              <a:cs typeface="Lato Black"/>
              <a:sym typeface="Lato Black"/>
            </a:endParaRPr>
          </a:p>
        </p:txBody>
      </p:sp>
      <p:sp>
        <p:nvSpPr>
          <p:cNvPr id="181" name="Google Shape;181;g20ff52255a8_0_95"/>
          <p:cNvSpPr txBox="1"/>
          <p:nvPr/>
        </p:nvSpPr>
        <p:spPr>
          <a:xfrm>
            <a:off x="152398" y="989500"/>
            <a:ext cx="3774001" cy="3980547"/>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Use the Snapshot&gt;Career Education and Coursework dashboards to view report card Postsecondary Preparation.</a:t>
            </a:r>
            <a:endParaRPr sz="10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Auto-defaults on Program Name BUT you need to apply Certificated Program Status for accurate counts.</a:t>
            </a:r>
            <a:endParaRPr sz="10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Career Education and Coursework has 2 dashboards </a:t>
            </a:r>
            <a:endParaRPr sz="1000" b="1" i="0" u="none" strike="noStrike" cap="none" dirty="0">
              <a:solidFill>
                <a:srgbClr val="000000"/>
              </a:solidFill>
              <a:latin typeface="Lato"/>
              <a:ea typeface="Lato"/>
              <a:cs typeface="Lato"/>
              <a:sym typeface="Lato"/>
            </a:endParaRPr>
          </a:p>
          <a:p>
            <a:pPr marL="777240" marR="0" lvl="1"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Student Participation Count (students counted one time only) </a:t>
            </a:r>
            <a:endParaRPr sz="1000" b="1" i="0" u="none" strike="noStrike" cap="none" dirty="0">
              <a:solidFill>
                <a:srgbClr val="000000"/>
              </a:solidFill>
              <a:latin typeface="Lato"/>
              <a:ea typeface="Lato"/>
              <a:cs typeface="Lato"/>
              <a:sym typeface="Lato"/>
            </a:endParaRPr>
          </a:p>
          <a:p>
            <a:pPr marL="777240" marR="0" lvl="1"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Outcome Count (students may be counted more than once)</a:t>
            </a:r>
            <a:endParaRPr sz="10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000"/>
              <a:buFont typeface="Arial" panose="020B0604020202020204" pitchFamily="34" charset="0"/>
              <a:buChar char="•"/>
            </a:pPr>
            <a:r>
              <a:rPr lang="en-US" sz="1000" b="1" i="0" u="none" strike="noStrike" cap="none" dirty="0">
                <a:solidFill>
                  <a:srgbClr val="000000"/>
                </a:solidFill>
                <a:latin typeface="Lato"/>
                <a:ea typeface="Lato"/>
                <a:cs typeface="Lato"/>
                <a:sym typeface="Lato"/>
              </a:rPr>
              <a:t>4 graphs in these dashboards (current &amp; snapshot):</a:t>
            </a:r>
            <a:endParaRPr sz="1000" b="1" i="0" u="none" strike="noStrike" cap="none" dirty="0">
              <a:solidFill>
                <a:srgbClr val="000000"/>
              </a:solidFill>
              <a:latin typeface="Lato"/>
              <a:ea typeface="Lato"/>
              <a:cs typeface="Lato"/>
              <a:sym typeface="Lato"/>
            </a:endParaRPr>
          </a:p>
          <a:p>
            <a:pPr marL="777240" marR="0" lvl="0" indent="-164592" algn="l" rtl="0">
              <a:lnSpc>
                <a:spcPct val="100000"/>
              </a:lnSpc>
              <a:spcBef>
                <a:spcPts val="0"/>
              </a:spcBef>
              <a:spcAft>
                <a:spcPts val="180"/>
              </a:spcAft>
              <a:buClr>
                <a:schemeClr val="dk1"/>
              </a:buClr>
              <a:buSzPts val="1000"/>
              <a:buFont typeface="Arial" panose="020B0604020202020204" pitchFamily="34" charset="0"/>
              <a:buChar char="•"/>
            </a:pPr>
            <a:r>
              <a:rPr lang="en-US" sz="1000" b="1" i="0" u="none" strike="noStrike" cap="none" dirty="0">
                <a:solidFill>
                  <a:schemeClr val="dk1"/>
                </a:solidFill>
                <a:latin typeface="Lato"/>
                <a:ea typeface="Lato"/>
                <a:cs typeface="Lato"/>
                <a:sym typeface="Lato"/>
              </a:rPr>
              <a:t>Technical Skills Attainment - provides information on membership and completion status, when available, in one of the following Program Types: "Non-Certified Career Education Program" or "Certified Career Education Program".</a:t>
            </a:r>
            <a:endParaRPr sz="1000" b="1" i="0" u="none" strike="noStrike" cap="none" dirty="0">
              <a:solidFill>
                <a:schemeClr val="dk1"/>
              </a:solidFill>
              <a:latin typeface="Lato"/>
              <a:ea typeface="Lato"/>
              <a:cs typeface="Lato"/>
              <a:sym typeface="Lato"/>
            </a:endParaRPr>
          </a:p>
          <a:p>
            <a:pPr marL="777240" marR="0" lvl="0" indent="-164592" algn="l" rtl="0">
              <a:lnSpc>
                <a:spcPct val="100000"/>
              </a:lnSpc>
              <a:spcBef>
                <a:spcPts val="0"/>
              </a:spcBef>
              <a:spcAft>
                <a:spcPts val="180"/>
              </a:spcAft>
              <a:buClr>
                <a:schemeClr val="dk1"/>
              </a:buClr>
              <a:buSzPts val="1000"/>
              <a:buFont typeface="Arial" panose="020B0604020202020204" pitchFamily="34" charset="0"/>
              <a:buChar char="•"/>
            </a:pPr>
            <a:r>
              <a:rPr lang="en-US" sz="1000" b="1" i="0" u="none" strike="noStrike" cap="none" dirty="0">
                <a:solidFill>
                  <a:schemeClr val="dk1"/>
                </a:solidFill>
                <a:latin typeface="Lato"/>
                <a:ea typeface="Lato"/>
                <a:cs typeface="Lato"/>
                <a:sym typeface="Lato"/>
              </a:rPr>
              <a:t>Advanced Credit Opportunities - shows information about student enrollment in Advanced Placement (AP), International Baccalaureate (IB), Dual Enrollment courses, and Passing Status.</a:t>
            </a:r>
            <a:endParaRPr sz="1000" b="1" i="0" u="none" strike="noStrike" cap="none" dirty="0">
              <a:solidFill>
                <a:schemeClr val="dk1"/>
              </a:solidFill>
              <a:latin typeface="Lato"/>
              <a:ea typeface="Lato"/>
              <a:cs typeface="Lato"/>
              <a:sym typeface="Lato"/>
            </a:endParaRPr>
          </a:p>
          <a:p>
            <a:pPr marL="777240" marR="0" lvl="0" indent="-164592" algn="l" rtl="0">
              <a:lnSpc>
                <a:spcPct val="100000"/>
              </a:lnSpc>
              <a:spcBef>
                <a:spcPts val="0"/>
              </a:spcBef>
              <a:spcAft>
                <a:spcPts val="180"/>
              </a:spcAft>
              <a:buClr>
                <a:schemeClr val="dk1"/>
              </a:buClr>
              <a:buSzPts val="1000"/>
              <a:buFont typeface="Arial" panose="020B0604020202020204" pitchFamily="34" charset="0"/>
              <a:buChar char="•"/>
            </a:pPr>
            <a:r>
              <a:rPr lang="en-US" sz="1000" b="1" i="0" u="sng" strike="noStrike" cap="none" dirty="0">
                <a:solidFill>
                  <a:schemeClr val="hlink"/>
                </a:solidFill>
                <a:latin typeface="Lato"/>
                <a:ea typeface="Lato"/>
                <a:cs typeface="Lato"/>
                <a:sym typeface="Lato"/>
                <a:hlinkClick r:id="rId4"/>
              </a:rPr>
              <a:t>How-to: Filtering</a:t>
            </a:r>
            <a:endParaRPr sz="1000" b="1" i="0" u="none" strike="noStrike" cap="none" dirty="0">
              <a:solidFill>
                <a:schemeClr val="dk1"/>
              </a:solidFill>
              <a:latin typeface="Lato"/>
              <a:ea typeface="Lato"/>
              <a:cs typeface="Lato"/>
              <a:sym typeface="Lato"/>
            </a:endParaRPr>
          </a:p>
          <a:p>
            <a:pPr marL="777240" marR="0" lvl="0" indent="-164592" algn="l" rtl="0">
              <a:lnSpc>
                <a:spcPct val="100000"/>
              </a:lnSpc>
              <a:spcBef>
                <a:spcPts val="0"/>
              </a:spcBef>
              <a:spcAft>
                <a:spcPts val="180"/>
              </a:spcAft>
              <a:buClr>
                <a:schemeClr val="dk1"/>
              </a:buClr>
              <a:buSzPts val="1000"/>
              <a:buFont typeface="Arial" panose="020B0604020202020204" pitchFamily="34" charset="0"/>
              <a:buChar char="•"/>
            </a:pPr>
            <a:r>
              <a:rPr lang="en-US" sz="1000" b="1" i="0" u="sng" strike="noStrike" cap="none" dirty="0">
                <a:solidFill>
                  <a:schemeClr val="hlink"/>
                </a:solidFill>
                <a:latin typeface="Lato"/>
                <a:ea typeface="Lato"/>
                <a:cs typeface="Lato"/>
                <a:sym typeface="Lato"/>
                <a:hlinkClick r:id="rId5"/>
              </a:rPr>
              <a:t>How-to: Snapshot Data</a:t>
            </a:r>
            <a:endParaRPr sz="1000" b="1" i="0" u="none" strike="noStrike" cap="none" dirty="0">
              <a:solidFill>
                <a:schemeClr val="dk1"/>
              </a:solidFill>
              <a:latin typeface="Lato"/>
              <a:ea typeface="Lato"/>
              <a:cs typeface="Lato"/>
              <a:sym typeface="Lato"/>
            </a:endParaRPr>
          </a:p>
        </p:txBody>
      </p:sp>
      <p:pic>
        <p:nvPicPr>
          <p:cNvPr id="182" name="Google Shape;182;g20ff52255a8_0_95" descr="A screenshot of the WISEdash Snapshots, Student Participation Count, Technical Skills Attainment Student Participation - Snapshot View. A red box and arrow are indicating the Program Name filter and the Certificated Program Status filter. "/>
          <p:cNvPicPr preferRelativeResize="0"/>
          <p:nvPr/>
        </p:nvPicPr>
        <p:blipFill rotWithShape="1">
          <a:blip r:embed="rId6">
            <a:alphaModFix/>
          </a:blip>
          <a:srcRect/>
          <a:stretch/>
        </p:blipFill>
        <p:spPr>
          <a:xfrm>
            <a:off x="3926550" y="1082470"/>
            <a:ext cx="5065051" cy="3430405"/>
          </a:xfrm>
          <a:prstGeom prst="rect">
            <a:avLst/>
          </a:prstGeom>
          <a:noFill/>
          <a:ln w="3175">
            <a:solidFill>
              <a:schemeClr val="tx1">
                <a:lumMod val="50000"/>
                <a:lumOff val="50000"/>
              </a:schemeClr>
            </a:solidFill>
          </a:ln>
        </p:spPr>
      </p:pic>
      <p:cxnSp>
        <p:nvCxnSpPr>
          <p:cNvPr id="183" name="Google Shape;183;g20ff52255a8_0_95">
            <a:extLst>
              <a:ext uri="{C183D7F6-B498-43B3-948B-1728B52AA6E4}">
                <adec:decorative xmlns:adec="http://schemas.microsoft.com/office/drawing/2017/decorative" val="1"/>
              </a:ext>
            </a:extLst>
          </p:cNvPr>
          <p:cNvCxnSpPr/>
          <p:nvPr/>
        </p:nvCxnSpPr>
        <p:spPr>
          <a:xfrm>
            <a:off x="7754825" y="1660075"/>
            <a:ext cx="1175700" cy="0"/>
          </a:xfrm>
          <a:prstGeom prst="straightConnector1">
            <a:avLst/>
          </a:prstGeom>
          <a:noFill/>
          <a:ln w="38100" cap="flat" cmpd="sng">
            <a:solidFill>
              <a:srgbClr val="A00B0B"/>
            </a:solidFill>
            <a:prstDash val="solid"/>
            <a:round/>
            <a:headEnd type="none" w="sm" len="sm"/>
            <a:tailEnd type="none" w="sm" len="sm"/>
          </a:ln>
        </p:spPr>
      </p:cxnSp>
      <p:sp>
        <p:nvSpPr>
          <p:cNvPr id="184" name="Google Shape;184;g20ff52255a8_0_95">
            <a:extLst>
              <a:ext uri="{C183D7F6-B498-43B3-948B-1728B52AA6E4}">
                <adec:decorative xmlns:adec="http://schemas.microsoft.com/office/drawing/2017/decorative" val="1"/>
              </a:ext>
            </a:extLst>
          </p:cNvPr>
          <p:cNvSpPr txBox="1"/>
          <p:nvPr/>
        </p:nvSpPr>
        <p:spPr>
          <a:xfrm>
            <a:off x="5002575" y="2521775"/>
            <a:ext cx="848400" cy="6156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cxnSp>
        <p:nvCxnSpPr>
          <p:cNvPr id="185" name="Google Shape;185;g20ff52255a8_0_95">
            <a:extLst>
              <a:ext uri="{C183D7F6-B498-43B3-948B-1728B52AA6E4}">
                <adec:decorative xmlns:adec="http://schemas.microsoft.com/office/drawing/2017/decorative" val="1"/>
              </a:ext>
            </a:extLst>
          </p:cNvPr>
          <p:cNvCxnSpPr/>
          <p:nvPr/>
        </p:nvCxnSpPr>
        <p:spPr>
          <a:xfrm rot="10800000" flipH="1">
            <a:off x="4675275" y="1629000"/>
            <a:ext cx="1647000" cy="3600"/>
          </a:xfrm>
          <a:prstGeom prst="straightConnector1">
            <a:avLst/>
          </a:prstGeom>
          <a:noFill/>
          <a:ln w="38100" cap="flat" cmpd="sng">
            <a:solidFill>
              <a:srgbClr val="A00B0B"/>
            </a:solidFill>
            <a:prstDash val="solid"/>
            <a:round/>
            <a:headEnd type="none" w="sm" len="sm"/>
            <a:tailEnd type="none" w="sm" len="sm"/>
          </a:ln>
        </p:spPr>
      </p:cxnSp>
      <p:cxnSp>
        <p:nvCxnSpPr>
          <p:cNvPr id="186" name="Google Shape;186;g20ff52255a8_0_95">
            <a:extLst>
              <a:ext uri="{C183D7F6-B498-43B3-948B-1728B52AA6E4}">
                <adec:decorative xmlns:adec="http://schemas.microsoft.com/office/drawing/2017/decorative" val="1"/>
              </a:ext>
            </a:extLst>
          </p:cNvPr>
          <p:cNvCxnSpPr>
            <a:cxnSpLocks/>
            <a:endCxn id="184" idx="1"/>
          </p:cNvCxnSpPr>
          <p:nvPr/>
        </p:nvCxnSpPr>
        <p:spPr>
          <a:xfrm>
            <a:off x="3617140" y="2095837"/>
            <a:ext cx="1385435" cy="733738"/>
          </a:xfrm>
          <a:prstGeom prst="straightConnector1">
            <a:avLst/>
          </a:prstGeom>
          <a:noFill/>
          <a:ln w="38100" cap="flat" cmpd="sng">
            <a:solidFill>
              <a:srgbClr val="A00B0B"/>
            </a:solidFill>
            <a:prstDash val="solid"/>
            <a:round/>
            <a:headEnd type="none" w="sm" len="sm"/>
            <a:tailEnd type="triangle" w="med" len="med"/>
          </a:ln>
        </p:spPr>
      </p:cxn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0ff52255a8_0_5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sz="3600" b="1" i="0" u="none" strike="noStrike" cap="none">
                <a:solidFill>
                  <a:schemeClr val="lt1"/>
                </a:solidFill>
                <a:latin typeface="Lato Black"/>
                <a:ea typeface="Lato Black"/>
                <a:cs typeface="Lato Black"/>
                <a:sym typeface="Lato Black"/>
              </a:rPr>
              <a:t>Career Education </a:t>
            </a:r>
            <a:r>
              <a:rPr lang="en-US" b="1"/>
              <a:t>and Coursework (2 of 2) </a:t>
            </a:r>
            <a:endParaRPr sz="3600" b="1" i="0" u="none" strike="noStrike" cap="none">
              <a:solidFill>
                <a:schemeClr val="lt1"/>
              </a:solidFill>
              <a:latin typeface="Lato Black"/>
              <a:ea typeface="Lato Black"/>
              <a:cs typeface="Lato Black"/>
              <a:sym typeface="Lato Black"/>
            </a:endParaRPr>
          </a:p>
        </p:txBody>
      </p:sp>
      <p:sp>
        <p:nvSpPr>
          <p:cNvPr id="193" name="Google Shape;193;g20ff52255a8_0_55"/>
          <p:cNvSpPr txBox="1"/>
          <p:nvPr/>
        </p:nvSpPr>
        <p:spPr>
          <a:xfrm>
            <a:off x="156099" y="1093750"/>
            <a:ext cx="1825485" cy="2846903"/>
          </a:xfrm>
          <a:prstGeom prst="rect">
            <a:avLst/>
          </a:prstGeom>
          <a:noFill/>
          <a:ln>
            <a:noFill/>
          </a:ln>
        </p:spPr>
        <p:txBody>
          <a:bodyPr spcFirstLastPara="1" wrap="square" lIns="91425" tIns="91425" rIns="91425" bIns="91425" anchor="t" anchorCtr="0">
            <a:spAutoFit/>
          </a:bodyPr>
          <a:lstStyle/>
          <a:p>
            <a:pPr marL="164592" marR="0" lvl="0" indent="-164592" algn="l" rtl="0">
              <a:spcBef>
                <a:spcPts val="0"/>
              </a:spcBef>
              <a:spcAft>
                <a:spcPts val="180"/>
              </a:spcAft>
              <a:buClr>
                <a:srgbClr val="000000"/>
              </a:buClr>
              <a:buSzPts val="1400"/>
              <a:buFont typeface="Lato"/>
              <a:buChar char="●"/>
            </a:pPr>
            <a:r>
              <a:rPr lang="en-US" sz="1400" b="1" i="0" u="none" strike="noStrike" cap="none" dirty="0">
                <a:solidFill>
                  <a:srgbClr val="000000"/>
                </a:solidFill>
                <a:latin typeface="Lato" panose="020F0502020204030203" pitchFamily="34" charset="0"/>
                <a:ea typeface="Lato"/>
                <a:cs typeface="Lato"/>
                <a:sym typeface="Lato"/>
              </a:rPr>
              <a:t>Advanced Credit Type shows Dual Enrollment Program, Advanced Placement, and International Baccalaureate.</a:t>
            </a:r>
            <a:endParaRPr sz="1400" b="1" i="0" u="none" strike="noStrike" cap="none" dirty="0">
              <a:solidFill>
                <a:srgbClr val="000000"/>
              </a:solidFill>
              <a:latin typeface="Lato" panose="020F0502020204030203" pitchFamily="34" charset="0"/>
              <a:sym typeface="Arial"/>
            </a:endParaRPr>
          </a:p>
          <a:p>
            <a:pPr marL="164592" marR="0" lvl="0" indent="-164592" algn="l" rtl="0">
              <a:spcBef>
                <a:spcPts val="0"/>
              </a:spcBef>
              <a:spcAft>
                <a:spcPts val="180"/>
              </a:spcAft>
              <a:buClr>
                <a:srgbClr val="000000"/>
              </a:buClr>
              <a:buSzPts val="1400"/>
              <a:buFont typeface="Lato"/>
              <a:buNone/>
            </a:pPr>
            <a:endParaRPr sz="1400" b="1" i="0" u="none" strike="noStrike" cap="none" dirty="0">
              <a:solidFill>
                <a:srgbClr val="000000"/>
              </a:solidFill>
              <a:latin typeface="Lato" panose="020F0502020204030203" pitchFamily="34" charset="0"/>
              <a:ea typeface="Lato"/>
              <a:cs typeface="Lato"/>
              <a:sym typeface="Lato"/>
            </a:endParaRPr>
          </a:p>
          <a:p>
            <a:pPr marL="164592" marR="0" lvl="0" indent="-164592" algn="l" rtl="0">
              <a:spcBef>
                <a:spcPts val="0"/>
              </a:spcBef>
              <a:spcAft>
                <a:spcPts val="180"/>
              </a:spcAft>
              <a:buClr>
                <a:srgbClr val="000000"/>
              </a:buClr>
              <a:buSzPts val="1400"/>
              <a:buFont typeface="Lato"/>
              <a:buChar char="●"/>
            </a:pPr>
            <a:r>
              <a:rPr lang="en-US" sz="1400" b="1" i="0" u="none" strike="noStrike" cap="none" dirty="0">
                <a:solidFill>
                  <a:srgbClr val="000000"/>
                </a:solidFill>
                <a:latin typeface="Lato" panose="020F0502020204030203" pitchFamily="34" charset="0"/>
                <a:ea typeface="Lato"/>
                <a:cs typeface="Lato"/>
                <a:sym typeface="Lato"/>
              </a:rPr>
              <a:t>Student must pass the course to be counted.</a:t>
            </a:r>
            <a:endParaRPr sz="1400" b="1" i="0" u="none" strike="noStrike" cap="none" dirty="0">
              <a:solidFill>
                <a:srgbClr val="000000"/>
              </a:solidFill>
              <a:latin typeface="Lato" panose="020F0502020204030203" pitchFamily="34" charset="0"/>
              <a:ea typeface="Lato"/>
              <a:cs typeface="Lato"/>
              <a:sym typeface="Lato"/>
            </a:endParaRPr>
          </a:p>
        </p:txBody>
      </p:sp>
      <p:pic>
        <p:nvPicPr>
          <p:cNvPr id="194" name="Google Shape;194;g20ff52255a8_0_55" descr="A screenshot of the WISEdash Snapshots, Career Education and COursework, Student Participation Count, Advanced Credit Opportunities Student Participation - Current View dashboard. A red box is highlighting the Advanced Credit Type filter. "/>
          <p:cNvPicPr preferRelativeResize="0"/>
          <p:nvPr/>
        </p:nvPicPr>
        <p:blipFill rotWithShape="1">
          <a:blip r:embed="rId4">
            <a:alphaModFix/>
          </a:blip>
          <a:srcRect/>
          <a:stretch/>
        </p:blipFill>
        <p:spPr>
          <a:xfrm>
            <a:off x="2017059" y="921599"/>
            <a:ext cx="7091467" cy="3659365"/>
          </a:xfrm>
          <a:prstGeom prst="rect">
            <a:avLst/>
          </a:prstGeom>
          <a:noFill/>
          <a:ln w="3175">
            <a:solidFill>
              <a:schemeClr val="tx1"/>
            </a:solidFill>
          </a:ln>
        </p:spPr>
      </p:pic>
      <p:pic>
        <p:nvPicPr>
          <p:cNvPr id="195" name="Google Shape;195;g20ff52255a8_0_55" descr="A screenshot displaying informational details about the Participation by Type of Post-Secondary Preparation."/>
          <p:cNvPicPr preferRelativeResize="0"/>
          <p:nvPr/>
        </p:nvPicPr>
        <p:blipFill rotWithShape="1">
          <a:blip r:embed="rId5">
            <a:alphaModFix/>
          </a:blip>
          <a:srcRect/>
          <a:stretch/>
        </p:blipFill>
        <p:spPr>
          <a:xfrm>
            <a:off x="4785714" y="2689840"/>
            <a:ext cx="4149675" cy="1820200"/>
          </a:xfrm>
          <a:prstGeom prst="rect">
            <a:avLst/>
          </a:prstGeom>
          <a:noFill/>
          <a:ln w="19050" cap="flat" cmpd="sng">
            <a:solidFill>
              <a:schemeClr val="dk2"/>
            </a:solidFill>
            <a:prstDash val="solid"/>
            <a:round/>
            <a:headEnd type="none" w="sm" len="sm"/>
            <a:tailEnd type="none" w="sm" len="sm"/>
          </a:ln>
        </p:spPr>
      </p:pic>
      <p:cxnSp>
        <p:nvCxnSpPr>
          <p:cNvPr id="196" name="Google Shape;196;g20ff52255a8_0_55">
            <a:extLst>
              <a:ext uri="{C183D7F6-B498-43B3-948B-1728B52AA6E4}">
                <adec:decorative xmlns:adec="http://schemas.microsoft.com/office/drawing/2017/decorative" val="1"/>
              </a:ext>
            </a:extLst>
          </p:cNvPr>
          <p:cNvCxnSpPr/>
          <p:nvPr/>
        </p:nvCxnSpPr>
        <p:spPr>
          <a:xfrm>
            <a:off x="2091963" y="1811922"/>
            <a:ext cx="3075264" cy="0"/>
          </a:xfrm>
          <a:prstGeom prst="straightConnector1">
            <a:avLst/>
          </a:prstGeom>
          <a:noFill/>
          <a:ln w="38100" cap="flat" cmpd="sng">
            <a:solidFill>
              <a:srgbClr val="A00B0B"/>
            </a:solidFill>
            <a:prstDash val="solid"/>
            <a:round/>
            <a:headEnd type="none" w="sm" len="sm"/>
            <a:tailEnd type="none" w="sm" len="sm"/>
          </a:ln>
        </p:spPr>
      </p:cxnSp>
      <p:sp>
        <p:nvSpPr>
          <p:cNvPr id="197" name="Google Shape;197;g20ff52255a8_0_55">
            <a:extLst>
              <a:ext uri="{C183D7F6-B498-43B3-948B-1728B52AA6E4}">
                <adec:decorative xmlns:adec="http://schemas.microsoft.com/office/drawing/2017/decorative" val="1"/>
              </a:ext>
            </a:extLst>
          </p:cNvPr>
          <p:cNvSpPr txBox="1"/>
          <p:nvPr/>
        </p:nvSpPr>
        <p:spPr>
          <a:xfrm>
            <a:off x="3030978" y="3420235"/>
            <a:ext cx="931421" cy="567935"/>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0ff52255a8_0_143"/>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dirty="0"/>
              <a:t>Topics</a:t>
            </a:r>
            <a:endParaRPr sz="3600" b="1" i="0" u="none" strike="noStrike" cap="none" dirty="0">
              <a:solidFill>
                <a:schemeClr val="lt1"/>
              </a:solidFill>
              <a:latin typeface="Lato Black"/>
              <a:ea typeface="Lato Black"/>
              <a:cs typeface="Lato Black"/>
              <a:sym typeface="Lato Black"/>
            </a:endParaRPr>
          </a:p>
        </p:txBody>
      </p:sp>
      <p:sp>
        <p:nvSpPr>
          <p:cNvPr id="204" name="Google Shape;204;g20ff52255a8_0_143"/>
          <p:cNvSpPr txBox="1"/>
          <p:nvPr/>
        </p:nvSpPr>
        <p:spPr>
          <a:xfrm>
            <a:off x="189325" y="921600"/>
            <a:ext cx="2045675" cy="1261854"/>
          </a:xfrm>
          <a:prstGeom prst="rect">
            <a:avLst/>
          </a:prstGeom>
          <a:noFill/>
          <a:ln>
            <a:noFill/>
          </a:ln>
        </p:spPr>
        <p:txBody>
          <a:bodyPr spcFirstLastPara="1" wrap="square" lIns="91425" tIns="91425" rIns="91425" bIns="91425" anchor="t" anchorCtr="0">
            <a:noAutofit/>
          </a:bodyPr>
          <a:lstStyle/>
          <a:p>
            <a:pPr marL="164592" marR="0" lvl="0" indent="-164592" algn="l" rtl="0">
              <a:lnSpc>
                <a:spcPct val="100000"/>
              </a:lnSpc>
              <a:spcBef>
                <a:spcPts val="0"/>
              </a:spcBef>
              <a:spcAft>
                <a:spcPts val="180"/>
              </a:spcAft>
              <a:buClr>
                <a:srgbClr val="000000"/>
              </a:buClr>
              <a:buSzPts val="1000"/>
              <a:buFont typeface="Lato"/>
              <a:buChar char="●"/>
            </a:pPr>
            <a:r>
              <a:rPr lang="en-US" sz="1800" b="1" i="0" u="none" strike="noStrike" cap="none" dirty="0">
                <a:solidFill>
                  <a:srgbClr val="000000"/>
                </a:solidFill>
                <a:latin typeface="Lato"/>
                <a:ea typeface="Lato"/>
                <a:cs typeface="Lato"/>
                <a:sym typeface="Lato"/>
              </a:rPr>
              <a:t>Topics&gt; Course Enrollment&gt; Filter Data&gt;</a:t>
            </a:r>
            <a:br>
              <a:rPr lang="en-US" sz="1800" b="1" i="0" u="none" strike="noStrike" cap="none" dirty="0">
                <a:solidFill>
                  <a:srgbClr val="000000"/>
                </a:solidFill>
                <a:latin typeface="Lato"/>
                <a:ea typeface="Lato"/>
                <a:cs typeface="Lato"/>
                <a:sym typeface="Lato"/>
              </a:rPr>
            </a:br>
            <a:r>
              <a:rPr lang="en-US" sz="1800" b="1" i="0" u="none" strike="noStrike" cap="none" dirty="0">
                <a:solidFill>
                  <a:srgbClr val="000000"/>
                </a:solidFill>
                <a:latin typeface="Lato"/>
                <a:ea typeface="Lato"/>
                <a:cs typeface="Lato"/>
                <a:sym typeface="Lato"/>
              </a:rPr>
              <a:t>Course Subject&gt; Agriculture, Food, and Natural Resources</a:t>
            </a:r>
            <a:endParaRPr sz="1800" b="1" i="0" u="none" strike="noStrike" cap="none" dirty="0">
              <a:solidFill>
                <a:srgbClr val="000000"/>
              </a:solidFill>
              <a:latin typeface="Lato"/>
              <a:ea typeface="Lato"/>
              <a:cs typeface="Lato"/>
              <a:sym typeface="Lato"/>
            </a:endParaRPr>
          </a:p>
        </p:txBody>
      </p:sp>
      <p:pic>
        <p:nvPicPr>
          <p:cNvPr id="205" name="Google Shape;205;g20ff52255a8_0_143" descr="A screenshot of the Coursework, Course Enrollment dashboard, showing the Course Subject Filter, with Agriculture, Food and Natural Resources selected by a red box. "/>
          <p:cNvPicPr preferRelativeResize="0"/>
          <p:nvPr/>
        </p:nvPicPr>
        <p:blipFill rotWithShape="1">
          <a:blip r:embed="rId4">
            <a:alphaModFix/>
          </a:blip>
          <a:srcRect/>
          <a:stretch/>
        </p:blipFill>
        <p:spPr>
          <a:xfrm>
            <a:off x="2235000" y="955400"/>
            <a:ext cx="2939067" cy="3917101"/>
          </a:xfrm>
          <a:prstGeom prst="rect">
            <a:avLst/>
          </a:prstGeom>
          <a:noFill/>
          <a:ln w="3175">
            <a:solidFill>
              <a:schemeClr val="tx1">
                <a:lumMod val="50000"/>
                <a:lumOff val="50000"/>
              </a:schemeClr>
            </a:solidFill>
          </a:ln>
        </p:spPr>
      </p:pic>
      <p:pic>
        <p:nvPicPr>
          <p:cNvPr id="206" name="Google Shape;206;g20ff52255a8_0_143" descr="A screenshot of the Count of Courses Taken Dynamic Crosstabs, with a red box indicating the Course Name and CTE Course filters selected for the Rows of the table and another red bx highlighting where that data appears on the table. "/>
          <p:cNvPicPr preferRelativeResize="0"/>
          <p:nvPr/>
        </p:nvPicPr>
        <p:blipFill rotWithShape="1">
          <a:blip r:embed="rId5">
            <a:alphaModFix/>
          </a:blip>
          <a:srcRect/>
          <a:stretch/>
        </p:blipFill>
        <p:spPr>
          <a:xfrm>
            <a:off x="5289417" y="950475"/>
            <a:ext cx="3665133" cy="2405244"/>
          </a:xfrm>
          <a:prstGeom prst="rect">
            <a:avLst/>
          </a:prstGeom>
          <a:noFill/>
          <a:ln w="3175">
            <a:solidFill>
              <a:schemeClr val="tx1">
                <a:lumMod val="50000"/>
                <a:lumOff val="50000"/>
              </a:schemeClr>
            </a:solidFill>
          </a:ln>
        </p:spPr>
      </p:pic>
      <p:sp>
        <p:nvSpPr>
          <p:cNvPr id="207" name="Google Shape;207;g20ff52255a8_0_143"/>
          <p:cNvSpPr txBox="1"/>
          <p:nvPr/>
        </p:nvSpPr>
        <p:spPr>
          <a:xfrm>
            <a:off x="5174075" y="3440200"/>
            <a:ext cx="3900300" cy="15393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rgbClr val="000000"/>
              </a:buClr>
              <a:buSzPts val="1100"/>
              <a:buFont typeface="Lato"/>
              <a:buChar char="●"/>
            </a:pPr>
            <a:r>
              <a:rPr lang="en-US" sz="1100" b="0" i="0" u="none" strike="noStrike" cap="none">
                <a:solidFill>
                  <a:srgbClr val="000000"/>
                </a:solidFill>
                <a:latin typeface="Lato"/>
                <a:ea typeface="Lato"/>
                <a:cs typeface="Lato"/>
                <a:sym typeface="Lato"/>
              </a:rPr>
              <a:t>Use crosstabs, Course Name and CTE Course to review how many CTE courses you have and how many students are enrolled.</a:t>
            </a:r>
            <a:endParaRPr sz="1100" b="0" i="0" u="none" strike="noStrike" cap="none">
              <a:solidFill>
                <a:srgbClr val="000000"/>
              </a:solidFill>
              <a:latin typeface="Lato"/>
              <a:ea typeface="Lato"/>
              <a:cs typeface="Lato"/>
              <a:sym typeface="Lato"/>
            </a:endParaRPr>
          </a:p>
          <a:p>
            <a:pPr marL="457200" marR="0" lvl="0" indent="-298450" algn="l" rtl="0">
              <a:lnSpc>
                <a:spcPct val="100000"/>
              </a:lnSpc>
              <a:spcBef>
                <a:spcPts val="0"/>
              </a:spcBef>
              <a:spcAft>
                <a:spcPts val="0"/>
              </a:spcAft>
              <a:buClr>
                <a:srgbClr val="000000"/>
              </a:buClr>
              <a:buSzPts val="1100"/>
              <a:buFont typeface="Lato"/>
              <a:buChar char="●"/>
            </a:pPr>
            <a:r>
              <a:rPr lang="en-US" sz="1100" b="0" i="0" u="none" strike="noStrike" cap="none">
                <a:solidFill>
                  <a:srgbClr val="000000"/>
                </a:solidFill>
                <a:latin typeface="Lato"/>
                <a:ea typeface="Lato"/>
                <a:cs typeface="Lato"/>
                <a:sym typeface="Lato"/>
              </a:rPr>
              <a:t>Investigate why some of the CTE Courses are not coming through as CTE but are in a CTE Subject.</a:t>
            </a:r>
            <a:endParaRPr sz="1100" b="0" i="0" u="none" strike="noStrike" cap="none">
              <a:solidFill>
                <a:srgbClr val="000000"/>
              </a:solidFill>
              <a:latin typeface="Lato"/>
              <a:ea typeface="Lato"/>
              <a:cs typeface="Lato"/>
              <a:sym typeface="Lato"/>
            </a:endParaRPr>
          </a:p>
          <a:p>
            <a:pPr marL="914400" marR="0" lvl="1" indent="-298450" algn="l" rtl="0">
              <a:lnSpc>
                <a:spcPct val="100000"/>
              </a:lnSpc>
              <a:spcBef>
                <a:spcPts val="0"/>
              </a:spcBef>
              <a:spcAft>
                <a:spcPts val="0"/>
              </a:spcAft>
              <a:buClr>
                <a:srgbClr val="000000"/>
              </a:buClr>
              <a:buSzPts val="1100"/>
              <a:buFont typeface="Lato"/>
              <a:buChar char="○"/>
            </a:pPr>
            <a:r>
              <a:rPr lang="en-US" sz="1100" b="0" i="0" u="none" strike="noStrike" cap="none">
                <a:solidFill>
                  <a:srgbClr val="000000"/>
                </a:solidFill>
                <a:latin typeface="Lato"/>
                <a:ea typeface="Lato"/>
                <a:cs typeface="Lato"/>
                <a:sym typeface="Lato"/>
              </a:rPr>
              <a:t>Wrong Roster Code?</a:t>
            </a:r>
            <a:endParaRPr sz="1100" b="0" i="0" u="none" strike="noStrike" cap="none">
              <a:solidFill>
                <a:srgbClr val="000000"/>
              </a:solidFill>
              <a:latin typeface="Lato"/>
              <a:ea typeface="Lato"/>
              <a:cs typeface="Lato"/>
              <a:sym typeface="Lato"/>
            </a:endParaRPr>
          </a:p>
          <a:p>
            <a:pPr marL="914400" marR="0" lvl="1" indent="-298450" algn="l" rtl="0">
              <a:lnSpc>
                <a:spcPct val="100000"/>
              </a:lnSpc>
              <a:spcBef>
                <a:spcPts val="0"/>
              </a:spcBef>
              <a:spcAft>
                <a:spcPts val="0"/>
              </a:spcAft>
              <a:buClr>
                <a:srgbClr val="000000"/>
              </a:buClr>
              <a:buSzPts val="1100"/>
              <a:buFont typeface="Lato"/>
              <a:buChar char="○"/>
            </a:pPr>
            <a:r>
              <a:rPr lang="en-US" sz="1100" b="0" i="0" u="none" strike="noStrike" cap="none">
                <a:solidFill>
                  <a:srgbClr val="000000"/>
                </a:solidFill>
                <a:latin typeface="Lato"/>
                <a:ea typeface="Lato"/>
                <a:cs typeface="Lato"/>
                <a:sym typeface="Lato"/>
              </a:rPr>
              <a:t>No licensed CTE teacher?</a:t>
            </a:r>
            <a:endParaRPr sz="1100" b="0" i="0" u="none" strike="noStrike" cap="none">
              <a:solidFill>
                <a:srgbClr val="000000"/>
              </a:solidFill>
              <a:latin typeface="Lato"/>
              <a:ea typeface="Lato"/>
              <a:cs typeface="Lato"/>
              <a:sym typeface="Lato"/>
            </a:endParaRPr>
          </a:p>
          <a:p>
            <a:pPr marL="914400" marR="0" lvl="1" indent="-298450" algn="l" rtl="0">
              <a:lnSpc>
                <a:spcPct val="100000"/>
              </a:lnSpc>
              <a:spcBef>
                <a:spcPts val="0"/>
              </a:spcBef>
              <a:spcAft>
                <a:spcPts val="0"/>
              </a:spcAft>
              <a:buClr>
                <a:srgbClr val="000000"/>
              </a:buClr>
              <a:buSzPts val="1100"/>
              <a:buFont typeface="Lato"/>
              <a:buChar char="○"/>
            </a:pPr>
            <a:r>
              <a:rPr lang="en-US" sz="1100" b="0" i="0" u="none" strike="noStrike" cap="none">
                <a:solidFill>
                  <a:srgbClr val="000000"/>
                </a:solidFill>
                <a:latin typeface="Lato"/>
                <a:ea typeface="Lato"/>
                <a:cs typeface="Lato"/>
                <a:sym typeface="Lato"/>
              </a:rPr>
              <a:t>Updated Roster data needs a resync from SIS?</a:t>
            </a:r>
            <a:endParaRPr sz="1100" b="0" i="0" u="none" strike="noStrike" cap="none">
              <a:solidFill>
                <a:srgbClr val="000000"/>
              </a:solidFill>
              <a:latin typeface="Lato"/>
              <a:ea typeface="Lato"/>
              <a:cs typeface="Lato"/>
              <a:sym typeface="Lato"/>
            </a:endParaRPr>
          </a:p>
        </p:txBody>
      </p:sp>
      <p:cxnSp>
        <p:nvCxnSpPr>
          <p:cNvPr id="208" name="Google Shape;208;g20ff52255a8_0_143">
            <a:extLst>
              <a:ext uri="{C183D7F6-B498-43B3-948B-1728B52AA6E4}">
                <adec:decorative xmlns:adec="http://schemas.microsoft.com/office/drawing/2017/decorative" val="1"/>
              </a:ext>
            </a:extLst>
          </p:cNvPr>
          <p:cNvCxnSpPr/>
          <p:nvPr/>
        </p:nvCxnSpPr>
        <p:spPr>
          <a:xfrm>
            <a:off x="3453025" y="1419375"/>
            <a:ext cx="726300" cy="0"/>
          </a:xfrm>
          <a:prstGeom prst="straightConnector1">
            <a:avLst/>
          </a:prstGeom>
          <a:noFill/>
          <a:ln w="38100" cap="flat" cmpd="sng">
            <a:solidFill>
              <a:srgbClr val="A00B0B"/>
            </a:solidFill>
            <a:prstDash val="solid"/>
            <a:round/>
            <a:headEnd type="none" w="sm" len="sm"/>
            <a:tailEnd type="none" w="sm" len="sm"/>
          </a:ln>
        </p:spPr>
      </p:cxnSp>
      <p:cxnSp>
        <p:nvCxnSpPr>
          <p:cNvPr id="209" name="Google Shape;209;g20ff52255a8_0_143">
            <a:extLst>
              <a:ext uri="{C183D7F6-B498-43B3-948B-1728B52AA6E4}">
                <adec:decorative xmlns:adec="http://schemas.microsoft.com/office/drawing/2017/decorative" val="1"/>
              </a:ext>
            </a:extLst>
          </p:cNvPr>
          <p:cNvCxnSpPr>
            <a:cxnSpLocks/>
          </p:cNvCxnSpPr>
          <p:nvPr/>
        </p:nvCxnSpPr>
        <p:spPr>
          <a:xfrm>
            <a:off x="1502109" y="2261025"/>
            <a:ext cx="839841" cy="502129"/>
          </a:xfrm>
          <a:prstGeom prst="straightConnector1">
            <a:avLst/>
          </a:prstGeom>
          <a:noFill/>
          <a:ln w="38100" cap="flat" cmpd="sng">
            <a:solidFill>
              <a:srgbClr val="A00B0B"/>
            </a:solidFill>
            <a:prstDash val="solid"/>
            <a:round/>
            <a:headEnd type="none" w="sm" len="sm"/>
            <a:tailEnd type="triangle" w="med" len="med"/>
          </a:ln>
        </p:spPr>
      </p:cxnSp>
      <p:sp>
        <p:nvSpPr>
          <p:cNvPr id="210" name="Google Shape;210;g20ff52255a8_0_143">
            <a:extLst>
              <a:ext uri="{C183D7F6-B498-43B3-948B-1728B52AA6E4}">
                <adec:decorative xmlns:adec="http://schemas.microsoft.com/office/drawing/2017/decorative" val="1"/>
              </a:ext>
            </a:extLst>
          </p:cNvPr>
          <p:cNvSpPr txBox="1"/>
          <p:nvPr/>
        </p:nvSpPr>
        <p:spPr>
          <a:xfrm>
            <a:off x="3519750" y="2360625"/>
            <a:ext cx="1111800" cy="4002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g20ff52255a8_0_143">
            <a:extLst>
              <a:ext uri="{C183D7F6-B498-43B3-948B-1728B52AA6E4}">
                <adec:decorative xmlns:adec="http://schemas.microsoft.com/office/drawing/2017/decorative" val="1"/>
              </a:ext>
            </a:extLst>
          </p:cNvPr>
          <p:cNvSpPr txBox="1"/>
          <p:nvPr/>
        </p:nvSpPr>
        <p:spPr>
          <a:xfrm>
            <a:off x="6310600" y="2060925"/>
            <a:ext cx="551700" cy="4002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cxnSp>
        <p:nvCxnSpPr>
          <p:cNvPr id="212" name="Google Shape;212;g20ff52255a8_0_143">
            <a:extLst>
              <a:ext uri="{C183D7F6-B498-43B3-948B-1728B52AA6E4}">
                <adec:decorative xmlns:adec="http://schemas.microsoft.com/office/drawing/2017/decorative" val="1"/>
              </a:ext>
            </a:extLst>
          </p:cNvPr>
          <p:cNvCxnSpPr/>
          <p:nvPr/>
        </p:nvCxnSpPr>
        <p:spPr>
          <a:xfrm rot="10800000">
            <a:off x="6672525" y="2583100"/>
            <a:ext cx="7500" cy="857100"/>
          </a:xfrm>
          <a:prstGeom prst="straightConnector1">
            <a:avLst/>
          </a:prstGeom>
          <a:noFill/>
          <a:ln w="38100" cap="flat" cmpd="sng">
            <a:solidFill>
              <a:srgbClr val="A00B0B"/>
            </a:solidFill>
            <a:prstDash val="solid"/>
            <a:round/>
            <a:headEnd type="none" w="sm" len="sm"/>
            <a:tailEnd type="triangle" w="med" len="med"/>
          </a:ln>
        </p:spPr>
      </p:cxnSp>
      <p:sp>
        <p:nvSpPr>
          <p:cNvPr id="213" name="Google Shape;213;g20ff52255a8_0_143">
            <a:extLst>
              <a:ext uri="{C183D7F6-B498-43B3-948B-1728B52AA6E4}">
                <adec:decorative xmlns:adec="http://schemas.microsoft.com/office/drawing/2017/decorative" val="1"/>
              </a:ext>
            </a:extLst>
          </p:cNvPr>
          <p:cNvSpPr txBox="1"/>
          <p:nvPr/>
        </p:nvSpPr>
        <p:spPr>
          <a:xfrm>
            <a:off x="8350175" y="1953000"/>
            <a:ext cx="604500" cy="14775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b032562bf3_0_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Resources</a:t>
            </a:r>
          </a:p>
        </p:txBody>
      </p:sp>
      <p:sp>
        <p:nvSpPr>
          <p:cNvPr id="220" name="Google Shape;220;g2b032562bf3_0_12"/>
          <p:cNvSpPr txBox="1"/>
          <p:nvPr/>
        </p:nvSpPr>
        <p:spPr>
          <a:xfrm>
            <a:off x="477430" y="922338"/>
            <a:ext cx="8221508" cy="2511426"/>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800" b="1"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CTE Data Resources</a:t>
            </a:r>
            <a:r>
              <a:rPr lang="en-US" sz="1800" b="1" dirty="0">
                <a:solidFill>
                  <a:srgbClr val="000000"/>
                </a:solidFill>
                <a:latin typeface="Lato"/>
                <a:ea typeface="Lato"/>
                <a:cs typeface="Lato"/>
                <a:sym typeface="Lato"/>
              </a:rPr>
              <a:t> </a:t>
            </a:r>
            <a:endParaRPr sz="1800" b="1" dirty="0">
              <a:solidFill>
                <a:srgbClr val="000000"/>
              </a:solidFill>
              <a:latin typeface="Lato"/>
              <a:ea typeface="Lato"/>
              <a:cs typeface="Lato"/>
              <a:sym typeface="Lato"/>
            </a:endParaRPr>
          </a:p>
          <a:p>
            <a:pPr marL="0" marR="0" lvl="0" indent="0" algn="l" rtl="0">
              <a:lnSpc>
                <a:spcPct val="120000"/>
              </a:lnSpc>
              <a:spcBef>
                <a:spcPts val="0"/>
              </a:spcBef>
              <a:spcAft>
                <a:spcPts val="0"/>
              </a:spcAft>
              <a:buClr>
                <a:srgbClr val="000000"/>
              </a:buClr>
              <a:buSzPts val="1400"/>
              <a:buFont typeface="Arial"/>
              <a:buNone/>
            </a:pPr>
            <a:r>
              <a:rPr lang="en-US" sz="1800" b="1" dirty="0">
                <a:latin typeface="Lato"/>
                <a:ea typeface="Lato"/>
                <a:cs typeface="Lato"/>
                <a:sym typeface="Lato"/>
              </a:rPr>
              <a:t>	CTE and Career Education Snapshot Preparation Guide</a:t>
            </a:r>
            <a:endParaRPr sz="1800" b="1" dirty="0">
              <a:latin typeface="Lato"/>
              <a:ea typeface="Lato"/>
              <a:cs typeface="Lato"/>
              <a:sym typeface="Lato"/>
            </a:endParaRPr>
          </a:p>
          <a:p>
            <a:pPr marL="0" marR="0" lvl="0" indent="0" algn="l" rtl="0">
              <a:lnSpc>
                <a:spcPct val="120000"/>
              </a:lnSpc>
              <a:spcBef>
                <a:spcPts val="0"/>
              </a:spcBef>
              <a:spcAft>
                <a:spcPts val="0"/>
              </a:spcAft>
              <a:buClr>
                <a:srgbClr val="000000"/>
              </a:buClr>
              <a:buSzPts val="1400"/>
              <a:buFont typeface="Arial"/>
              <a:buNone/>
            </a:pPr>
            <a:r>
              <a:rPr lang="en-US" sz="1800" b="1" dirty="0">
                <a:latin typeface="Lato"/>
                <a:ea typeface="Lato"/>
                <a:cs typeface="Lato"/>
                <a:sym typeface="Lato"/>
              </a:rPr>
              <a:t>	CTE and Career Education Data WISE Guide</a:t>
            </a:r>
            <a:endParaRPr sz="1800" b="1" dirty="0">
              <a:latin typeface="Lato"/>
              <a:ea typeface="Lato"/>
              <a:cs typeface="Lato"/>
              <a:sym typeface="Lato"/>
            </a:endParaRPr>
          </a:p>
          <a:p>
            <a:pPr marL="0" marR="0" lvl="0" indent="0" algn="l" rtl="0">
              <a:lnSpc>
                <a:spcPct val="120000"/>
              </a:lnSpc>
              <a:spcBef>
                <a:spcPts val="0"/>
              </a:spcBef>
              <a:spcAft>
                <a:spcPts val="0"/>
              </a:spcAft>
              <a:buClr>
                <a:srgbClr val="000000"/>
              </a:buClr>
              <a:buSzPts val="1400"/>
              <a:buFont typeface="Arial"/>
              <a:buNone/>
            </a:pPr>
            <a:r>
              <a:rPr lang="en-US" sz="1800" b="1" dirty="0">
                <a:latin typeface="Lato"/>
                <a:ea typeface="Lato"/>
                <a:cs typeface="Lato"/>
                <a:sym typeface="Lato"/>
              </a:rPr>
              <a:t>	</a:t>
            </a:r>
            <a:r>
              <a:rPr lang="en-US" sz="1800" b="1" u="sng" dirty="0">
                <a:solidFill>
                  <a:schemeClr val="hlink"/>
                </a:solidFill>
                <a:latin typeface="Lato"/>
                <a:ea typeface="Lato"/>
                <a:cs typeface="Lato"/>
                <a:sym typeface="Lato"/>
                <a:hlinkClick r:id="rId5"/>
              </a:rPr>
              <a:t>Career Ed and Coursework Data Quality Check (DEMO)</a:t>
            </a:r>
            <a:r>
              <a:rPr lang="en-US" sz="1800" b="1" dirty="0">
                <a:solidFill>
                  <a:schemeClr val="dk1"/>
                </a:solidFill>
                <a:latin typeface="Lato"/>
                <a:ea typeface="Lato"/>
                <a:cs typeface="Lato"/>
                <a:sym typeface="Lato"/>
              </a:rPr>
              <a:t> </a:t>
            </a:r>
            <a:r>
              <a:rPr lang="en-US" sz="1800" b="1" dirty="0">
                <a:solidFill>
                  <a:schemeClr val="dk1"/>
                </a:solidFill>
                <a:latin typeface="Lato"/>
                <a:ea typeface="Lato"/>
                <a:cs typeface="Lato"/>
                <a:sym typeface="Lato"/>
                <a:hlinkClick r:id="rId6"/>
              </a:rPr>
              <a:t>–</a:t>
            </a:r>
            <a:r>
              <a:rPr lang="en-US" sz="1800" b="1" dirty="0">
                <a:solidFill>
                  <a:schemeClr val="dk1"/>
                </a:solidFill>
                <a:latin typeface="Lato"/>
                <a:ea typeface="Lato"/>
                <a:cs typeface="Lato"/>
                <a:sym typeface="Lato"/>
              </a:rPr>
              <a:t> </a:t>
            </a:r>
          </a:p>
          <a:p>
            <a:pPr marL="914400" marR="0" lvl="0" algn="l" rtl="0">
              <a:lnSpc>
                <a:spcPct val="120000"/>
              </a:lnSpc>
              <a:spcBef>
                <a:spcPts val="0"/>
              </a:spcBef>
              <a:spcAft>
                <a:spcPts val="0"/>
              </a:spcAft>
              <a:buClr>
                <a:srgbClr val="000000"/>
              </a:buClr>
              <a:buSzPts val="1400"/>
              <a:buFont typeface="Arial"/>
              <a:buNone/>
            </a:pPr>
            <a:r>
              <a:rPr lang="en-US" sz="1800" b="1" u="sng" dirty="0">
                <a:solidFill>
                  <a:schemeClr val="hlink"/>
                </a:solidFill>
                <a:latin typeface="Lato"/>
                <a:ea typeface="Lato"/>
                <a:cs typeface="Lato"/>
                <a:sym typeface="Lato"/>
                <a:hlinkClick r:id="rId6"/>
              </a:rPr>
              <a:t>Career Ed and Coursework Data Quality Check</a:t>
            </a:r>
            <a:r>
              <a:rPr lang="en-US" sz="1800" b="1" dirty="0">
                <a:solidFill>
                  <a:schemeClr val="dk1"/>
                </a:solidFill>
                <a:latin typeface="Lato"/>
                <a:ea typeface="Lato"/>
                <a:cs typeface="Lato"/>
                <a:sym typeface="Lato"/>
              </a:rPr>
              <a:t> (blank)</a:t>
            </a:r>
            <a:endParaRPr sz="1800" b="1" dirty="0">
              <a:latin typeface="Lato"/>
              <a:ea typeface="Lato"/>
              <a:cs typeface="Lato"/>
              <a:sym typeface="Lato"/>
            </a:endParaRPr>
          </a:p>
          <a:p>
            <a:pPr marL="0" marR="0" lvl="0" indent="0" algn="l" rtl="0">
              <a:lnSpc>
                <a:spcPct val="120000"/>
              </a:lnSpc>
              <a:spcBef>
                <a:spcPts val="0"/>
              </a:spcBef>
              <a:spcAft>
                <a:spcPts val="0"/>
              </a:spcAft>
              <a:buClr>
                <a:srgbClr val="000000"/>
              </a:buClr>
              <a:buSzPts val="1400"/>
              <a:buFont typeface="Arial"/>
              <a:buNone/>
            </a:pPr>
            <a:r>
              <a:rPr lang="en-US" sz="1800" b="1" i="0" u="sng" strike="noStrike" cap="none" dirty="0">
                <a:solidFill>
                  <a:srgbClr val="0563C1"/>
                </a:solidFill>
                <a:latin typeface="Lato"/>
                <a:ea typeface="Lato"/>
                <a:cs typeface="Lato"/>
                <a:sym typeface="Lato"/>
                <a:hlinkClick r:id="rId7">
                  <a:extLst>
                    <a:ext uri="{A12FA001-AC4F-418D-AE19-62706E023703}">
                      <ahyp:hlinkClr xmlns:ahyp="http://schemas.microsoft.com/office/drawing/2018/hyperlinkcolor" val="tx"/>
                    </a:ext>
                  </a:extLst>
                </a:hlinkClick>
              </a:rPr>
              <a:t>Wisconsin Guide to Implement Career-Based Learning Experiences</a:t>
            </a:r>
            <a:endParaRPr sz="1800" b="1" i="0" u="none" strike="noStrike" cap="none" dirty="0">
              <a:solidFill>
                <a:srgbClr val="000000"/>
              </a:solidFill>
              <a:latin typeface="Lato"/>
              <a:ea typeface="Lato"/>
              <a:cs typeface="Lato"/>
              <a:sym typeface="Lato"/>
            </a:endParaRPr>
          </a:p>
          <a:p>
            <a:pPr marL="0" marR="0" lvl="0" indent="0" algn="l" rtl="0">
              <a:lnSpc>
                <a:spcPct val="120000"/>
              </a:lnSpc>
              <a:spcBef>
                <a:spcPts val="0"/>
              </a:spcBef>
              <a:spcAft>
                <a:spcPts val="0"/>
              </a:spcAft>
              <a:buClr>
                <a:srgbClr val="000000"/>
              </a:buClr>
              <a:buSzPts val="1100"/>
              <a:buFont typeface="Arial"/>
              <a:buNone/>
            </a:pPr>
            <a:r>
              <a:rPr lang="en-US" sz="1800" b="1" i="0" u="sng" strike="noStrike" cap="none" dirty="0">
                <a:solidFill>
                  <a:srgbClr val="0563C1"/>
                </a:solidFill>
                <a:latin typeface="Lato"/>
                <a:ea typeface="Lato"/>
                <a:cs typeface="Lato"/>
                <a:sym typeface="Lato"/>
                <a:hlinkClick r:id="rId8">
                  <a:extLst>
                    <a:ext uri="{A12FA001-AC4F-418D-AE19-62706E023703}">
                      <ahyp:hlinkClr xmlns:ahyp="http://schemas.microsoft.com/office/drawing/2018/hyperlinkcolor" val="tx"/>
                    </a:ext>
                  </a:extLst>
                </a:hlinkClick>
              </a:rPr>
              <a:t>WISEdash Course User Guide </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Agenda</a:t>
            </a:r>
            <a:endParaRPr/>
          </a:p>
        </p:txBody>
      </p:sp>
      <p:sp>
        <p:nvSpPr>
          <p:cNvPr id="48" name="Google Shape;48;p8"/>
          <p:cNvSpPr txBox="1"/>
          <p:nvPr/>
        </p:nvSpPr>
        <p:spPr>
          <a:xfrm>
            <a:off x="1030292" y="922338"/>
            <a:ext cx="7359900" cy="2831514"/>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800" b="1" i="0" u="none" strike="noStrike" cap="none" dirty="0">
                <a:solidFill>
                  <a:srgbClr val="000000"/>
                </a:solidFill>
                <a:latin typeface="Lato"/>
                <a:ea typeface="Lato"/>
                <a:cs typeface="Lato"/>
                <a:sym typeface="Lato"/>
              </a:rPr>
              <a:t>Snapshot vs Current View</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800" b="1" i="0" u="none" strike="noStrike" cap="none" dirty="0">
                <a:solidFill>
                  <a:srgbClr val="000000"/>
                </a:solidFill>
                <a:latin typeface="Lato"/>
                <a:ea typeface="Lato"/>
                <a:cs typeface="Lato"/>
                <a:sym typeface="Lato"/>
              </a:rPr>
              <a:t>Perkins Dashboard</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800" b="1" i="0" u="none" strike="noStrike" cap="none" dirty="0">
                <a:solidFill>
                  <a:schemeClr val="dk1"/>
                </a:solidFill>
                <a:latin typeface="Lato"/>
                <a:ea typeface="Lato"/>
                <a:cs typeface="Lato"/>
                <a:sym typeface="Lato"/>
              </a:rPr>
              <a:t>Cohorts</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800" b="1" i="0" u="none" strike="noStrike" cap="none" dirty="0">
                <a:solidFill>
                  <a:srgbClr val="000000"/>
                </a:solidFill>
                <a:latin typeface="Lato"/>
                <a:ea typeface="Lato"/>
                <a:cs typeface="Lato"/>
                <a:sym typeface="Lato"/>
              </a:rPr>
              <a:t>Career Education and Coursework Dashboard</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400"/>
              <a:buFont typeface="Arial" panose="020B0604020202020204" pitchFamily="34" charset="0"/>
              <a:buChar char="•"/>
            </a:pPr>
            <a:r>
              <a:rPr lang="en-US" sz="1800" b="1" i="0" u="none" strike="noStrike" cap="none" dirty="0">
                <a:solidFill>
                  <a:srgbClr val="000000"/>
                </a:solidFill>
                <a:latin typeface="Lato"/>
                <a:ea typeface="Lato"/>
                <a:cs typeface="Lato"/>
                <a:sym typeface="Lato"/>
              </a:rPr>
              <a:t>Topics Dashboard</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SzPts val="1400"/>
              <a:buFont typeface="Arial" panose="020B0604020202020204" pitchFamily="34" charset="0"/>
              <a:buChar char="•"/>
            </a:pPr>
            <a:r>
              <a:rPr lang="en-US" sz="1800" b="1" dirty="0">
                <a:latin typeface="Lato"/>
                <a:ea typeface="Lato"/>
                <a:cs typeface="Lato"/>
                <a:sym typeface="Lato"/>
              </a:rPr>
              <a:t>Resources</a:t>
            </a:r>
            <a:endParaRPr sz="1800" b="1" dirty="0">
              <a:latin typeface="Lato"/>
              <a:ea typeface="Lato"/>
              <a:cs typeface="Lato"/>
              <a:sym typeface="Lato"/>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g1b63b66861f_0_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WISEdash for District: Snapshot</a:t>
            </a:r>
            <a:endParaRPr dirty="0"/>
          </a:p>
        </p:txBody>
      </p:sp>
      <p:pic>
        <p:nvPicPr>
          <p:cNvPr id="54" name="Google Shape;54;g1b63b66861f_0_1" descr="Screenshot of the WISEdash for Districts welcome screen. Boxes highlight the location of the Google How-To Guides and the Latest Successful Build Time, date/time stamp."/>
          <p:cNvPicPr preferRelativeResize="0"/>
          <p:nvPr/>
        </p:nvPicPr>
        <p:blipFill>
          <a:blip r:embed="rId4">
            <a:alphaModFix/>
          </a:blip>
          <a:stretch>
            <a:fillRect/>
          </a:stretch>
        </p:blipFill>
        <p:spPr>
          <a:xfrm>
            <a:off x="1438558" y="971300"/>
            <a:ext cx="6033324" cy="3706625"/>
          </a:xfrm>
          <a:prstGeom prst="rect">
            <a:avLst/>
          </a:prstGeom>
          <a:noFill/>
          <a:ln w="3175">
            <a:solidFill>
              <a:schemeClr val="tx1">
                <a:lumMod val="50000"/>
                <a:lumOff val="50000"/>
              </a:schemeClr>
            </a:solidFill>
          </a:ln>
        </p:spPr>
      </p:pic>
      <p:sp>
        <p:nvSpPr>
          <p:cNvPr id="56" name="Google Shape;56;g1b63b66861f_0_1">
            <a:extLst>
              <a:ext uri="{C183D7F6-B498-43B3-948B-1728B52AA6E4}">
                <adec:decorative xmlns:adec="http://schemas.microsoft.com/office/drawing/2017/decorative" val="1"/>
              </a:ext>
            </a:extLst>
          </p:cNvPr>
          <p:cNvSpPr txBox="1"/>
          <p:nvPr/>
        </p:nvSpPr>
        <p:spPr>
          <a:xfrm>
            <a:off x="3525927" y="3052100"/>
            <a:ext cx="1307100" cy="4002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7" name="Google Shape;57;g1b63b66861f_0_1">
            <a:extLst>
              <a:ext uri="{C183D7F6-B498-43B3-948B-1728B52AA6E4}">
                <adec:decorative xmlns:adec="http://schemas.microsoft.com/office/drawing/2017/decorative" val="1"/>
              </a:ext>
            </a:extLst>
          </p:cNvPr>
          <p:cNvSpPr txBox="1"/>
          <p:nvPr/>
        </p:nvSpPr>
        <p:spPr>
          <a:xfrm>
            <a:off x="2444170" y="4277725"/>
            <a:ext cx="4022100" cy="4002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8" name="Google Shape;58;g1b63b66861f_0_1">
            <a:extLst>
              <a:ext uri="{C183D7F6-B498-43B3-948B-1728B52AA6E4}">
                <adec:decorative xmlns:adec="http://schemas.microsoft.com/office/drawing/2017/decorative" val="1"/>
              </a:ext>
            </a:extLst>
          </p:cNvPr>
          <p:cNvSpPr txBox="1"/>
          <p:nvPr/>
        </p:nvSpPr>
        <p:spPr>
          <a:xfrm>
            <a:off x="1625926" y="1342200"/>
            <a:ext cx="650100" cy="4002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b032562bf3_0_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WISEdash for Districts</a:t>
            </a:r>
          </a:p>
        </p:txBody>
      </p:sp>
      <p:pic>
        <p:nvPicPr>
          <p:cNvPr id="65" name="Google Shape;65;g2b032562bf3_0_3" descr="Screenshot of WISEdash for Districts menu, highlighting Snapshots dashboards, and Perkins,"/>
          <p:cNvPicPr preferRelativeResize="0"/>
          <p:nvPr/>
        </p:nvPicPr>
        <p:blipFill>
          <a:blip r:embed="rId4">
            <a:alphaModFix/>
          </a:blip>
          <a:stretch>
            <a:fillRect/>
          </a:stretch>
        </p:blipFill>
        <p:spPr>
          <a:xfrm>
            <a:off x="1562100" y="1032468"/>
            <a:ext cx="6019800" cy="34099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g20f4758b40a_0_3"/>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WISEdash for District</a:t>
            </a:r>
            <a:endParaRPr dirty="0"/>
          </a:p>
        </p:txBody>
      </p:sp>
      <p:sp>
        <p:nvSpPr>
          <p:cNvPr id="73" name="Google Shape;73;g20f4758b40a_0_3"/>
          <p:cNvSpPr txBox="1"/>
          <p:nvPr/>
        </p:nvSpPr>
        <p:spPr>
          <a:xfrm>
            <a:off x="464820" y="922338"/>
            <a:ext cx="8244900" cy="1764555"/>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600" b="1" i="0" u="none" strike="noStrike" cap="none" dirty="0">
                <a:solidFill>
                  <a:srgbClr val="000000"/>
                </a:solidFill>
                <a:latin typeface="Lato"/>
                <a:ea typeface="Lato"/>
                <a:cs typeface="Lato"/>
                <a:sym typeface="Lato"/>
              </a:rPr>
              <a:t>Perkins dashboard has two graphs: green (current) and purple (snapshot)</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600" b="1" i="0" u="none" strike="noStrike" cap="none" dirty="0">
                <a:solidFill>
                  <a:srgbClr val="000000"/>
                </a:solidFill>
                <a:latin typeface="Lato"/>
                <a:ea typeface="Lato"/>
                <a:cs typeface="Lato"/>
                <a:sym typeface="Lato"/>
              </a:rPr>
              <a:t>Green - Current view will show data for the selected school year</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600" b="1" i="0" u="none" strike="noStrike" cap="none" dirty="0">
                <a:solidFill>
                  <a:srgbClr val="000000"/>
                </a:solidFill>
                <a:latin typeface="Lato"/>
                <a:ea typeface="Lato"/>
                <a:cs typeface="Lato"/>
                <a:sym typeface="Lato"/>
              </a:rPr>
              <a:t>Purple - Snapshot view is data that is certified/frozen from the last snapshot. We will be using Snapshot view to analyze </a:t>
            </a:r>
            <a:r>
              <a:rPr lang="en-US" sz="1600" b="1" dirty="0">
                <a:latin typeface="Lato"/>
                <a:ea typeface="Lato"/>
                <a:cs typeface="Lato"/>
                <a:sym typeface="Lato"/>
              </a:rPr>
              <a:t>2022-2023</a:t>
            </a:r>
            <a:r>
              <a:rPr lang="en-US" sz="1600" b="1" i="0" u="none" strike="noStrike" cap="none" dirty="0">
                <a:solidFill>
                  <a:srgbClr val="000000"/>
                </a:solidFill>
                <a:latin typeface="Lato"/>
                <a:ea typeface="Lato"/>
                <a:cs typeface="Lato"/>
                <a:sym typeface="Lato"/>
              </a:rPr>
              <a:t> certified data. Certified means that the data was sent from the district and is used in state and federal reporting.</a:t>
            </a:r>
            <a:endParaRPr sz="16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200"/>
              <a:buFont typeface="Arial" panose="020B0604020202020204" pitchFamily="34" charset="0"/>
              <a:buChar char="•"/>
            </a:pPr>
            <a:r>
              <a:rPr lang="en-US" sz="1600" b="1" i="0" u="none" strike="noStrike" cap="none" dirty="0">
                <a:solidFill>
                  <a:srgbClr val="000000"/>
                </a:solidFill>
                <a:latin typeface="Lato"/>
                <a:ea typeface="Lato"/>
                <a:cs typeface="Lato"/>
                <a:sym typeface="Lato"/>
              </a:rPr>
              <a:t>Filter Data - these selections apply a filter to both views</a:t>
            </a:r>
            <a:endParaRPr sz="1600" b="1" i="0" u="none" strike="noStrike" cap="none" dirty="0">
              <a:solidFill>
                <a:srgbClr val="000000"/>
              </a:solidFill>
              <a:latin typeface="Lato"/>
              <a:ea typeface="Lato"/>
              <a:cs typeface="Lato"/>
              <a:sym typeface="Lato"/>
            </a:endParaRPr>
          </a:p>
        </p:txBody>
      </p:sp>
      <p:pic>
        <p:nvPicPr>
          <p:cNvPr id="71" name="Google Shape;71;g20f4758b40a_0_3" descr="Screenshot of WISEdash for Districts Perkins dashboard. Use filters as needed. Current data is set on green graphs and snapshot data is set on pink. "/>
          <p:cNvPicPr preferRelativeResize="0"/>
          <p:nvPr/>
        </p:nvPicPr>
        <p:blipFill>
          <a:blip r:embed="rId4">
            <a:alphaModFix/>
          </a:blip>
          <a:stretch>
            <a:fillRect/>
          </a:stretch>
        </p:blipFill>
        <p:spPr>
          <a:xfrm>
            <a:off x="15238" y="2716449"/>
            <a:ext cx="9144000" cy="2416550"/>
          </a:xfrm>
          <a:prstGeom prst="rect">
            <a:avLst/>
          </a:prstGeom>
          <a:noFill/>
          <a:ln w="3175">
            <a:solidFill>
              <a:schemeClr val="tx1">
                <a:lumMod val="50000"/>
                <a:lumOff val="50000"/>
              </a:schemeClr>
            </a:solidFill>
          </a:ln>
        </p:spPr>
      </p:pic>
      <p:sp>
        <p:nvSpPr>
          <p:cNvPr id="74" name="Google Shape;74;g20f4758b40a_0_3">
            <a:extLst>
              <a:ext uri="{C183D7F6-B498-43B3-948B-1728B52AA6E4}">
                <adec:decorative xmlns:adec="http://schemas.microsoft.com/office/drawing/2017/decorative" val="1"/>
              </a:ext>
            </a:extLst>
          </p:cNvPr>
          <p:cNvSpPr txBox="1"/>
          <p:nvPr/>
        </p:nvSpPr>
        <p:spPr>
          <a:xfrm>
            <a:off x="8358175" y="3519025"/>
            <a:ext cx="783900" cy="307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Lato"/>
              <a:ea typeface="Lato"/>
              <a:cs typeface="Lato"/>
              <a:sym typeface="Lato"/>
            </a:endParaRPr>
          </a:p>
        </p:txBody>
      </p:sp>
      <p:sp>
        <p:nvSpPr>
          <p:cNvPr id="75" name="Google Shape;75;g20f4758b40a_0_3">
            <a:extLst>
              <a:ext uri="{C183D7F6-B498-43B3-948B-1728B52AA6E4}">
                <adec:decorative xmlns:adec="http://schemas.microsoft.com/office/drawing/2017/decorative" val="1"/>
              </a:ext>
            </a:extLst>
          </p:cNvPr>
          <p:cNvSpPr txBox="1"/>
          <p:nvPr/>
        </p:nvSpPr>
        <p:spPr>
          <a:xfrm>
            <a:off x="6942983" y="4220949"/>
            <a:ext cx="1140033" cy="315600"/>
          </a:xfrm>
          <a:prstGeom prst="rect">
            <a:avLst/>
          </a:prstGeom>
          <a:solidFill>
            <a:srgbClr val="F0F4F2"/>
          </a:solidFill>
          <a:ln w="9525" cap="flat" cmpd="sng">
            <a:solidFill>
              <a:srgbClr val="F0F4F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Lato"/>
              <a:ea typeface="Lato"/>
              <a:cs typeface="Lato"/>
              <a:sym typeface="Lato"/>
            </a:endParaRPr>
          </a:p>
        </p:txBody>
      </p:sp>
      <p:sp>
        <p:nvSpPr>
          <p:cNvPr id="76" name="Google Shape;76;g20f4758b40a_0_3">
            <a:extLst>
              <a:ext uri="{C183D7F6-B498-43B3-948B-1728B52AA6E4}">
                <adec:decorative xmlns:adec="http://schemas.microsoft.com/office/drawing/2017/decorative" val="1"/>
              </a:ext>
            </a:extLst>
          </p:cNvPr>
          <p:cNvSpPr txBox="1"/>
          <p:nvPr/>
        </p:nvSpPr>
        <p:spPr>
          <a:xfrm>
            <a:off x="1078101" y="4589325"/>
            <a:ext cx="4908000" cy="400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7" name="Google Shape;77;g20f4758b40a_0_3">
            <a:extLst>
              <a:ext uri="{C183D7F6-B498-43B3-948B-1728B52AA6E4}">
                <adec:decorative xmlns:adec="http://schemas.microsoft.com/office/drawing/2017/decorative" val="1"/>
              </a:ext>
            </a:extLst>
          </p:cNvPr>
          <p:cNvSpPr txBox="1"/>
          <p:nvPr/>
        </p:nvSpPr>
        <p:spPr>
          <a:xfrm>
            <a:off x="861825" y="4181325"/>
            <a:ext cx="993000" cy="307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g20f4758b40a_0_21"/>
          <p:cNvSpPr txBox="1">
            <a:spLocks noGrp="1"/>
          </p:cNvSpPr>
          <p:nvPr>
            <p:ph type="title" idx="4294967295"/>
          </p:nvPr>
        </p:nvSpPr>
        <p:spPr>
          <a:xfrm>
            <a:off x="218528" y="0"/>
            <a:ext cx="8925471" cy="92233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Perkins (1 of 5)</a:t>
            </a:r>
            <a:endParaRPr dirty="0"/>
          </a:p>
        </p:txBody>
      </p:sp>
      <p:sp>
        <p:nvSpPr>
          <p:cNvPr id="85" name="Google Shape;85;g20f4758b40a_0_21"/>
          <p:cNvSpPr txBox="1"/>
          <p:nvPr/>
        </p:nvSpPr>
        <p:spPr>
          <a:xfrm>
            <a:off x="477608" y="998831"/>
            <a:ext cx="319278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School year and date of Snapshot</a:t>
            </a:r>
            <a:endParaRPr sz="1400" b="1" i="0" u="none" strike="noStrike" cap="none" dirty="0">
              <a:solidFill>
                <a:srgbClr val="000000"/>
              </a:solidFill>
              <a:latin typeface="Lato"/>
              <a:ea typeface="Lato"/>
              <a:cs typeface="Lato"/>
              <a:sym typeface="Lato"/>
            </a:endParaRPr>
          </a:p>
        </p:txBody>
      </p:sp>
      <p:sp>
        <p:nvSpPr>
          <p:cNvPr id="83" name="Google Shape;83;g20f4758b40a_0_21"/>
          <p:cNvSpPr txBox="1"/>
          <p:nvPr/>
        </p:nvSpPr>
        <p:spPr>
          <a:xfrm>
            <a:off x="477608" y="1363035"/>
            <a:ext cx="5420272" cy="16927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Non-Traditional Occupation Filter: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Click on “Yes” to see students.</a:t>
            </a:r>
            <a:br>
              <a:rPr lang="en-US" sz="1400" b="1" i="0" u="none" strike="noStrike" cap="none" dirty="0">
                <a:solidFill>
                  <a:srgbClr val="000000"/>
                </a:solidFill>
                <a:latin typeface="Lato"/>
                <a:ea typeface="Lato"/>
                <a:cs typeface="Lato"/>
                <a:sym typeface="Lato"/>
              </a:rPr>
            </a:br>
            <a:r>
              <a:rPr lang="en-US" sz="1400" b="1" i="0" u="none" strike="noStrike" cap="none" dirty="0">
                <a:solidFill>
                  <a:srgbClr val="000000"/>
                </a:solidFill>
                <a:latin typeface="Lato"/>
                <a:ea typeface="Lato"/>
                <a:cs typeface="Lato"/>
                <a:sym typeface="Lato"/>
              </a:rPr>
              <a:t>Yes - means students are in a Non-traditional Career Pathway. This is determined by the IAC used to group sequence of courses together for a Career Pathway.</a:t>
            </a:r>
            <a:endParaRPr sz="1400" b="1"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No - means the student is not in an NTO Career Pathway</a:t>
            </a:r>
            <a:endParaRPr sz="1400" b="1" i="0" u="none" strike="noStrike" cap="none" dirty="0">
              <a:solidFill>
                <a:srgbClr val="000000"/>
              </a:solidFill>
              <a:latin typeface="Lato"/>
              <a:ea typeface="Lato"/>
              <a:cs typeface="Lato"/>
              <a:sym typeface="Lato"/>
            </a:endParaRPr>
          </a:p>
        </p:txBody>
      </p:sp>
      <p:sp>
        <p:nvSpPr>
          <p:cNvPr id="86" name="Google Shape;86;g20f4758b40a_0_21"/>
          <p:cNvSpPr txBox="1"/>
          <p:nvPr/>
        </p:nvSpPr>
        <p:spPr>
          <a:xfrm>
            <a:off x="492786" y="3466511"/>
            <a:ext cx="4726851"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Crosstabs to show data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Click and drag onto the graph under columns or rows.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Lato"/>
                <a:ea typeface="Lato"/>
                <a:cs typeface="Lato"/>
                <a:sym typeface="Lato"/>
              </a:rPr>
              <a:t>Can add multiple crosstabs</a:t>
            </a:r>
            <a:endParaRPr sz="1400" b="1" i="0" u="none" strike="noStrike" cap="none" dirty="0">
              <a:solidFill>
                <a:srgbClr val="000000"/>
              </a:solidFill>
              <a:latin typeface="Lato"/>
              <a:ea typeface="Lato"/>
              <a:cs typeface="Lato"/>
              <a:sym typeface="Lato"/>
            </a:endParaRPr>
          </a:p>
        </p:txBody>
      </p:sp>
      <p:pic>
        <p:nvPicPr>
          <p:cNvPr id="87" name="Google Shape;87;g20f4758b40a_0_21" descr="image / screenshot"/>
          <p:cNvPicPr preferRelativeResize="0"/>
          <p:nvPr/>
        </p:nvPicPr>
        <p:blipFill rotWithShape="1">
          <a:blip r:embed="rId4">
            <a:alphaModFix/>
          </a:blip>
          <a:srcRect r="48136"/>
          <a:stretch/>
        </p:blipFill>
        <p:spPr>
          <a:xfrm>
            <a:off x="6254098" y="-16444"/>
            <a:ext cx="2916572" cy="5143500"/>
          </a:xfrm>
          <a:prstGeom prst="rect">
            <a:avLst/>
          </a:prstGeom>
          <a:noFill/>
          <a:ln w="9525" cap="flat" cmpd="sng">
            <a:solidFill>
              <a:srgbClr val="FDDBF6"/>
            </a:solidFill>
            <a:prstDash val="solid"/>
            <a:round/>
            <a:headEnd type="none" w="sm" len="sm"/>
            <a:tailEnd type="none" w="sm" len="sm"/>
          </a:ln>
        </p:spPr>
      </p:pic>
      <p:cxnSp>
        <p:nvCxnSpPr>
          <p:cNvPr id="88" name="Google Shape;88;g20f4758b40a_0_21">
            <a:extLst>
              <a:ext uri="{C183D7F6-B498-43B3-948B-1728B52AA6E4}">
                <adec:decorative xmlns:adec="http://schemas.microsoft.com/office/drawing/2017/decorative" val="1"/>
              </a:ext>
            </a:extLst>
          </p:cNvPr>
          <p:cNvCxnSpPr>
            <a:cxnSpLocks/>
          </p:cNvCxnSpPr>
          <p:nvPr/>
        </p:nvCxnSpPr>
        <p:spPr>
          <a:xfrm flipV="1">
            <a:off x="3220957" y="99060"/>
            <a:ext cx="3086481" cy="1078792"/>
          </a:xfrm>
          <a:prstGeom prst="straightConnector1">
            <a:avLst/>
          </a:prstGeom>
          <a:noFill/>
          <a:ln w="38100" cap="flat" cmpd="sng">
            <a:solidFill>
              <a:srgbClr val="A00B0B"/>
            </a:solidFill>
            <a:prstDash val="solid"/>
            <a:round/>
            <a:headEnd type="none" w="sm" len="sm"/>
            <a:tailEnd type="triangle" w="med" len="med"/>
          </a:ln>
        </p:spPr>
      </p:cxnSp>
      <p:sp>
        <p:nvSpPr>
          <p:cNvPr id="89" name="Google Shape;89;g20f4758b40a_0_21">
            <a:extLst>
              <a:ext uri="{C183D7F6-B498-43B3-948B-1728B52AA6E4}">
                <adec:decorative xmlns:adec="http://schemas.microsoft.com/office/drawing/2017/decorative" val="1"/>
              </a:ext>
            </a:extLst>
          </p:cNvPr>
          <p:cNvSpPr/>
          <p:nvPr/>
        </p:nvSpPr>
        <p:spPr>
          <a:xfrm>
            <a:off x="7404353" y="1249753"/>
            <a:ext cx="1739647" cy="408300"/>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20f4758b40a_0_21">
            <a:extLst>
              <a:ext uri="{C183D7F6-B498-43B3-948B-1728B52AA6E4}">
                <adec:decorative xmlns:adec="http://schemas.microsoft.com/office/drawing/2017/decorative" val="1"/>
              </a:ext>
            </a:extLst>
          </p:cNvPr>
          <p:cNvSpPr txBox="1"/>
          <p:nvPr/>
        </p:nvSpPr>
        <p:spPr>
          <a:xfrm>
            <a:off x="8496300" y="1244897"/>
            <a:ext cx="241562" cy="408300"/>
          </a:xfrm>
          <a:prstGeom prst="rect">
            <a:avLst/>
          </a:prstGeom>
          <a:no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cxnSp>
        <p:nvCxnSpPr>
          <p:cNvPr id="91" name="Google Shape;91;g20f4758b40a_0_21">
            <a:extLst>
              <a:ext uri="{C183D7F6-B498-43B3-948B-1728B52AA6E4}">
                <adec:decorative xmlns:adec="http://schemas.microsoft.com/office/drawing/2017/decorative" val="1"/>
              </a:ext>
            </a:extLst>
          </p:cNvPr>
          <p:cNvCxnSpPr>
            <a:cxnSpLocks/>
          </p:cNvCxnSpPr>
          <p:nvPr/>
        </p:nvCxnSpPr>
        <p:spPr>
          <a:xfrm flipV="1">
            <a:off x="5638336" y="1449048"/>
            <a:ext cx="1739347" cy="622067"/>
          </a:xfrm>
          <a:prstGeom prst="straightConnector1">
            <a:avLst/>
          </a:prstGeom>
          <a:noFill/>
          <a:ln w="38100" cap="flat" cmpd="sng">
            <a:solidFill>
              <a:srgbClr val="A00B0B"/>
            </a:solidFill>
            <a:prstDash val="solid"/>
            <a:round/>
            <a:headEnd type="none" w="sm" len="sm"/>
            <a:tailEnd type="triangle" w="med" len="med"/>
          </a:ln>
        </p:spPr>
      </p:cxnSp>
      <p:sp>
        <p:nvSpPr>
          <p:cNvPr id="92" name="Google Shape;92;g20f4758b40a_0_21">
            <a:extLst>
              <a:ext uri="{C183D7F6-B498-43B3-948B-1728B52AA6E4}">
                <adec:decorative xmlns:adec="http://schemas.microsoft.com/office/drawing/2017/decorative" val="1"/>
              </a:ext>
            </a:extLst>
          </p:cNvPr>
          <p:cNvSpPr/>
          <p:nvPr/>
        </p:nvSpPr>
        <p:spPr>
          <a:xfrm>
            <a:off x="6153251" y="922337"/>
            <a:ext cx="290818" cy="4204717"/>
          </a:xfrm>
          <a:prstGeom prst="leftBrace">
            <a:avLst>
              <a:gd name="adj1" fmla="val 0"/>
              <a:gd name="adj2" fmla="val 65445"/>
            </a:avLst>
          </a:prstGeom>
          <a:noFill/>
          <a:ln w="38100" cap="flat" cmpd="sng">
            <a:solidFill>
              <a:srgbClr val="A00B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93" name="Google Shape;93;g20f4758b40a_0_21">
            <a:extLst>
              <a:ext uri="{C183D7F6-B498-43B3-948B-1728B52AA6E4}">
                <adec:decorative xmlns:adec="http://schemas.microsoft.com/office/drawing/2017/decorative" val="1"/>
              </a:ext>
            </a:extLst>
          </p:cNvPr>
          <p:cNvCxnSpPr/>
          <p:nvPr/>
        </p:nvCxnSpPr>
        <p:spPr>
          <a:xfrm>
            <a:off x="4899154" y="3881994"/>
            <a:ext cx="1320462" cy="0"/>
          </a:xfrm>
          <a:prstGeom prst="straightConnector1">
            <a:avLst/>
          </a:prstGeom>
          <a:noFill/>
          <a:ln w="38100" cap="flat" cmpd="sng">
            <a:solidFill>
              <a:srgbClr val="A00B0B"/>
            </a:solidFill>
            <a:prstDash val="solid"/>
            <a:round/>
            <a:headEnd type="none" w="sm" len="sm"/>
            <a:tailEnd type="triangle" w="med" len="med"/>
          </a:ln>
        </p:spPr>
      </p:cxn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0f4758b40a_0_45"/>
          <p:cNvSpPr txBox="1">
            <a:spLocks noGrp="1"/>
          </p:cNvSpPr>
          <p:nvPr>
            <p:ph type="title" idx="4294967295"/>
          </p:nvPr>
        </p:nvSpPr>
        <p:spPr>
          <a:xfrm>
            <a:off x="0" y="0"/>
            <a:ext cx="8692190" cy="922338"/>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3600"/>
              <a:buNone/>
            </a:pPr>
            <a:r>
              <a:rPr lang="en-US" b="1"/>
              <a:t>Perkins (2 of 5)</a:t>
            </a:r>
            <a:endParaRPr sz="3600" b="1" i="0" u="none" strike="noStrike" cap="none">
              <a:solidFill>
                <a:schemeClr val="lt1"/>
              </a:solidFill>
              <a:latin typeface="Lato Black"/>
              <a:ea typeface="Lato Black"/>
              <a:cs typeface="Lato Black"/>
              <a:sym typeface="Lato Black"/>
            </a:endParaRPr>
          </a:p>
        </p:txBody>
      </p:sp>
      <p:pic>
        <p:nvPicPr>
          <p:cNvPr id="100" name="Google Shape;100;g20f4758b40a_0_45" descr="Screenshot of the CTE Student  - Snapshot View Dynamic Crosstabs using the following filters as columns: CTE Concentrator, IAC Title and IAC Code. Filters applying to Rows are Gender and Race. "/>
          <p:cNvPicPr preferRelativeResize="0"/>
          <p:nvPr/>
        </p:nvPicPr>
        <p:blipFill rotWithShape="1">
          <a:blip r:embed="rId4">
            <a:alphaModFix/>
          </a:blip>
          <a:srcRect/>
          <a:stretch/>
        </p:blipFill>
        <p:spPr>
          <a:xfrm>
            <a:off x="0" y="0"/>
            <a:ext cx="5265420" cy="5143500"/>
          </a:xfrm>
          <a:prstGeom prst="rect">
            <a:avLst/>
          </a:prstGeom>
          <a:noFill/>
          <a:ln>
            <a:noFill/>
          </a:ln>
        </p:spPr>
      </p:pic>
      <p:sp>
        <p:nvSpPr>
          <p:cNvPr id="101" name="Google Shape;101;g20f4758b40a_0_45"/>
          <p:cNvSpPr txBox="1"/>
          <p:nvPr/>
        </p:nvSpPr>
        <p:spPr>
          <a:xfrm>
            <a:off x="5147400" y="1009274"/>
            <a:ext cx="3544790" cy="3635553"/>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Clr>
                <a:srgbClr val="000000"/>
              </a:buClr>
              <a:buSzPts val="1300"/>
              <a:buFont typeface="Lato"/>
              <a:buChar char="●"/>
            </a:pPr>
            <a:r>
              <a:rPr lang="en-US" sz="1800" b="1" i="0" u="none" strike="noStrike" cap="none" dirty="0">
                <a:solidFill>
                  <a:srgbClr val="000000"/>
                </a:solidFill>
                <a:latin typeface="Lato"/>
                <a:ea typeface="Lato"/>
                <a:cs typeface="Lato"/>
                <a:sym typeface="Lato"/>
              </a:rPr>
              <a:t>This is a pivot table using IAC Title, IAC Code, and Race. It shows the breakdown by IAC Title.</a:t>
            </a:r>
            <a:endParaRPr sz="1800" b="1" i="0" u="none" strike="noStrike" cap="none" dirty="0">
              <a:solidFill>
                <a:srgbClr val="000000"/>
              </a:solidFill>
              <a:latin typeface="Lato"/>
              <a:ea typeface="Lato"/>
              <a:cs typeface="Lato"/>
              <a:sym typeface="Lato"/>
            </a:endParaRPr>
          </a:p>
          <a:p>
            <a:pPr marL="457200" marR="0" lvl="0" indent="-311150" algn="l" rtl="0">
              <a:lnSpc>
                <a:spcPct val="100000"/>
              </a:lnSpc>
              <a:spcBef>
                <a:spcPts val="0"/>
              </a:spcBef>
              <a:spcAft>
                <a:spcPts val="0"/>
              </a:spcAft>
              <a:buClr>
                <a:srgbClr val="000000"/>
              </a:buClr>
              <a:buSzPts val="1300"/>
              <a:buFont typeface="Lato"/>
              <a:buChar char="●"/>
            </a:pPr>
            <a:r>
              <a:rPr lang="en-US" sz="1800" b="1" i="0" u="none" strike="noStrike" cap="none" dirty="0">
                <a:solidFill>
                  <a:srgbClr val="000000"/>
                </a:solidFill>
                <a:latin typeface="Lato"/>
                <a:ea typeface="Lato"/>
                <a:cs typeface="Lato"/>
                <a:sym typeface="Lato"/>
              </a:rPr>
              <a:t>You can select the individual IAC Title and download a spreadsheet of student details.</a:t>
            </a:r>
            <a:endParaRPr sz="1800" b="1" i="0" u="none" strike="noStrike" cap="none" dirty="0">
              <a:solidFill>
                <a:srgbClr val="000000"/>
              </a:solidFill>
              <a:latin typeface="Lato"/>
              <a:ea typeface="Lato"/>
              <a:cs typeface="Lato"/>
              <a:sym typeface="Lato"/>
            </a:endParaRPr>
          </a:p>
          <a:p>
            <a:pPr marL="457200" marR="0" lvl="0" indent="-311150" algn="l" rtl="0">
              <a:lnSpc>
                <a:spcPct val="100000"/>
              </a:lnSpc>
              <a:spcBef>
                <a:spcPts val="0"/>
              </a:spcBef>
              <a:spcAft>
                <a:spcPts val="0"/>
              </a:spcAft>
              <a:buClr>
                <a:srgbClr val="000000"/>
              </a:buClr>
              <a:buSzPts val="1300"/>
              <a:buFont typeface="Lato"/>
              <a:buChar char="●"/>
            </a:pPr>
            <a:r>
              <a:rPr lang="en-US" sz="1800" b="1" i="0" u="none" strike="noStrike" cap="none" dirty="0">
                <a:solidFill>
                  <a:srgbClr val="000000"/>
                </a:solidFill>
                <a:latin typeface="Lato"/>
                <a:ea typeface="Lato"/>
                <a:cs typeface="Lato"/>
                <a:sym typeface="Lato"/>
              </a:rPr>
              <a:t>Not enough information to be a Concentrator. Could be a Participant, or missing data.</a:t>
            </a:r>
            <a:endParaRPr sz="1800" b="1" i="0" u="none" strike="noStrike" cap="none" dirty="0">
              <a:solidFill>
                <a:srgbClr val="000000"/>
              </a:solidFill>
              <a:latin typeface="Lato"/>
              <a:ea typeface="Lato"/>
              <a:cs typeface="Lato"/>
              <a:sym typeface="Lato"/>
            </a:endParaRPr>
          </a:p>
        </p:txBody>
      </p:sp>
      <p:cxnSp>
        <p:nvCxnSpPr>
          <p:cNvPr id="102" name="Google Shape;102;g20f4758b40a_0_45">
            <a:extLst>
              <a:ext uri="{C183D7F6-B498-43B3-948B-1728B52AA6E4}">
                <adec:decorative xmlns:adec="http://schemas.microsoft.com/office/drawing/2017/decorative" val="1"/>
              </a:ext>
            </a:extLst>
          </p:cNvPr>
          <p:cNvCxnSpPr>
            <a:cxnSpLocks/>
          </p:cNvCxnSpPr>
          <p:nvPr/>
        </p:nvCxnSpPr>
        <p:spPr>
          <a:xfrm flipH="1" flipV="1">
            <a:off x="3566160" y="2887980"/>
            <a:ext cx="1836420" cy="567319"/>
          </a:xfrm>
          <a:prstGeom prst="straightConnector1">
            <a:avLst/>
          </a:prstGeom>
          <a:noFill/>
          <a:ln w="38100" cap="flat" cmpd="sng">
            <a:solidFill>
              <a:srgbClr val="A00B0B"/>
            </a:solidFill>
            <a:prstDash val="solid"/>
            <a:round/>
            <a:headEnd type="none" w="sm" len="sm"/>
            <a:tailEnd type="triangle" w="med" len="med"/>
          </a:ln>
        </p:spPr>
      </p:cxnSp>
      <p:cxnSp>
        <p:nvCxnSpPr>
          <p:cNvPr id="103" name="Google Shape;103;g20f4758b40a_0_45">
            <a:extLst>
              <a:ext uri="{C183D7F6-B498-43B3-948B-1728B52AA6E4}">
                <adec:decorative xmlns:adec="http://schemas.microsoft.com/office/drawing/2017/decorative" val="1"/>
              </a:ext>
            </a:extLst>
          </p:cNvPr>
          <p:cNvCxnSpPr>
            <a:cxnSpLocks/>
          </p:cNvCxnSpPr>
          <p:nvPr/>
        </p:nvCxnSpPr>
        <p:spPr>
          <a:xfrm flipH="1" flipV="1">
            <a:off x="3268980" y="2320432"/>
            <a:ext cx="2133600" cy="68875"/>
          </a:xfrm>
          <a:prstGeom prst="straightConnector1">
            <a:avLst/>
          </a:prstGeom>
          <a:noFill/>
          <a:ln w="38100" cap="flat" cmpd="sng">
            <a:solidFill>
              <a:srgbClr val="A00B0B"/>
            </a:solidFill>
            <a:prstDash val="solid"/>
            <a:round/>
            <a:headEnd type="none" w="sm" len="sm"/>
            <a:tailEnd type="triangle" w="med" len="med"/>
          </a:ln>
        </p:spPr>
      </p:cxnSp>
      <p:cxnSp>
        <p:nvCxnSpPr>
          <p:cNvPr id="104" name="Google Shape;104;g20f4758b40a_0_45">
            <a:extLst>
              <a:ext uri="{C183D7F6-B498-43B3-948B-1728B52AA6E4}">
                <adec:decorative xmlns:adec="http://schemas.microsoft.com/office/drawing/2017/decorative" val="1"/>
              </a:ext>
            </a:extLst>
          </p:cNvPr>
          <p:cNvCxnSpPr/>
          <p:nvPr/>
        </p:nvCxnSpPr>
        <p:spPr>
          <a:xfrm>
            <a:off x="43253" y="177188"/>
            <a:ext cx="1646343" cy="7079"/>
          </a:xfrm>
          <a:prstGeom prst="straightConnector1">
            <a:avLst/>
          </a:prstGeom>
          <a:noFill/>
          <a:ln w="38100" cap="flat" cmpd="sng">
            <a:solidFill>
              <a:srgbClr val="A00B0B"/>
            </a:solidFill>
            <a:prstDash val="solid"/>
            <a:round/>
            <a:headEnd type="none" w="sm" len="sm"/>
            <a:tailEnd type="none" w="sm" len="sm"/>
          </a:ln>
        </p:spPr>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0f4758b40a_0_5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dirty="0"/>
              <a:t>Perkins (3 of 5)</a:t>
            </a:r>
            <a:endParaRPr sz="3600" b="1" i="0" u="none" strike="noStrike" cap="none" dirty="0">
              <a:solidFill>
                <a:schemeClr val="lt1"/>
              </a:solidFill>
              <a:latin typeface="Lato Black"/>
              <a:ea typeface="Lato Black"/>
              <a:cs typeface="Lato Black"/>
              <a:sym typeface="Lato Black"/>
            </a:endParaRPr>
          </a:p>
        </p:txBody>
      </p:sp>
      <p:grpSp>
        <p:nvGrpSpPr>
          <p:cNvPr id="113" name="Google Shape;113;g20f4758b40a_0_56" descr="A screenshot of the CTE Student - Snapshot view, highlighting the &quot;CTE Graduate&quot; Filter."/>
          <p:cNvGrpSpPr/>
          <p:nvPr/>
        </p:nvGrpSpPr>
        <p:grpSpPr>
          <a:xfrm>
            <a:off x="527448" y="1073649"/>
            <a:ext cx="5293514" cy="3245201"/>
            <a:chOff x="1483800" y="1074000"/>
            <a:chExt cx="5694400" cy="3683125"/>
          </a:xfrm>
        </p:grpSpPr>
        <p:sp>
          <p:nvSpPr>
            <p:cNvPr id="114" name="Google Shape;114;g20f4758b40a_0_56"/>
            <p:cNvSpPr/>
            <p:nvPr/>
          </p:nvSpPr>
          <p:spPr>
            <a:xfrm>
              <a:off x="3925700" y="3313125"/>
              <a:ext cx="1422000" cy="430200"/>
            </a:xfrm>
            <a:prstGeom prst="roundRect">
              <a:avLst>
                <a:gd name="adj" fmla="val 16667"/>
              </a:avLst>
            </a:prstGeom>
            <a:noFill/>
            <a:ln w="3175" cap="flat" cmpd="sng">
              <a:solidFill>
                <a:schemeClr val="tx1">
                  <a:lumMod val="50000"/>
                  <a:lumOff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20f4758b40a_0_56"/>
            <p:cNvSpPr/>
            <p:nvPr/>
          </p:nvSpPr>
          <p:spPr>
            <a:xfrm>
              <a:off x="5831850" y="3781975"/>
              <a:ext cx="431100" cy="854700"/>
            </a:xfrm>
            <a:prstGeom prst="roundRect">
              <a:avLst>
                <a:gd name="adj" fmla="val 16667"/>
              </a:avLst>
            </a:prstGeom>
            <a:noFill/>
            <a:ln w="3175" cap="flat" cmpd="sng">
              <a:solidFill>
                <a:schemeClr val="tx1">
                  <a:lumMod val="50000"/>
                  <a:lumOff val="5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6" name="Google Shape;116;g20f4758b40a_0_56"/>
            <p:cNvCxnSpPr/>
            <p:nvPr/>
          </p:nvCxnSpPr>
          <p:spPr>
            <a:xfrm>
              <a:off x="1611300" y="1376675"/>
              <a:ext cx="2922600" cy="0"/>
            </a:xfrm>
            <a:prstGeom prst="straightConnector1">
              <a:avLst/>
            </a:prstGeom>
            <a:noFill/>
            <a:ln w="3175" cap="flat" cmpd="sng">
              <a:solidFill>
                <a:schemeClr val="tx1">
                  <a:lumMod val="50000"/>
                  <a:lumOff val="50000"/>
                </a:schemeClr>
              </a:solidFill>
              <a:prstDash val="solid"/>
              <a:round/>
              <a:headEnd type="none" w="sm" len="sm"/>
              <a:tailEnd type="none" w="sm" len="sm"/>
            </a:ln>
          </p:spPr>
        </p:cxnSp>
        <p:pic>
          <p:nvPicPr>
            <p:cNvPr id="117" name="Google Shape;117;g20f4758b40a_0_56"/>
            <p:cNvPicPr preferRelativeResize="0"/>
            <p:nvPr/>
          </p:nvPicPr>
          <p:blipFill rotWithShape="1">
            <a:blip r:embed="rId4">
              <a:alphaModFix/>
            </a:blip>
            <a:srcRect/>
            <a:stretch/>
          </p:blipFill>
          <p:spPr>
            <a:xfrm>
              <a:off x="1483800" y="1074000"/>
              <a:ext cx="5694400" cy="3683125"/>
            </a:xfrm>
            <a:prstGeom prst="rect">
              <a:avLst/>
            </a:prstGeom>
            <a:noFill/>
            <a:ln w="3175">
              <a:solidFill>
                <a:schemeClr val="tx1">
                  <a:lumMod val="50000"/>
                  <a:lumOff val="50000"/>
                </a:schemeClr>
              </a:solidFill>
            </a:ln>
          </p:spPr>
        </p:pic>
      </p:grpSp>
      <p:pic>
        <p:nvPicPr>
          <p:cNvPr id="111" name="Google Shape;111;g20f4758b40a_0_56" descr="A screenshot indicating the download and export buttons on WISEdash. "/>
          <p:cNvPicPr preferRelativeResize="0"/>
          <p:nvPr/>
        </p:nvPicPr>
        <p:blipFill rotWithShape="1">
          <a:blip r:embed="rId5">
            <a:alphaModFix/>
          </a:blip>
          <a:srcRect l="69703"/>
          <a:stretch/>
        </p:blipFill>
        <p:spPr>
          <a:xfrm>
            <a:off x="6246848" y="1693209"/>
            <a:ext cx="2429577" cy="1942750"/>
          </a:xfrm>
          <a:prstGeom prst="rect">
            <a:avLst/>
          </a:prstGeom>
          <a:noFill/>
          <a:ln w="28575" cap="flat" cmpd="sng">
            <a:solidFill>
              <a:schemeClr val="dk1"/>
            </a:solidFill>
            <a:prstDash val="solid"/>
            <a:round/>
            <a:headEnd type="none" w="sm" len="sm"/>
            <a:tailEnd type="none" w="sm" len="sm"/>
          </a:ln>
        </p:spPr>
      </p:pic>
      <p:sp>
        <p:nvSpPr>
          <p:cNvPr id="112" name="Google Shape;112;g20f4758b40a_0_56">
            <a:extLst>
              <a:ext uri="{C183D7F6-B498-43B3-948B-1728B52AA6E4}">
                <adec:decorative xmlns:adec="http://schemas.microsoft.com/office/drawing/2017/decorative" val="1"/>
              </a:ext>
            </a:extLst>
          </p:cNvPr>
          <p:cNvSpPr/>
          <p:nvPr/>
        </p:nvSpPr>
        <p:spPr>
          <a:xfrm>
            <a:off x="8258601" y="2492749"/>
            <a:ext cx="400800" cy="340200"/>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0f4758b40a_0_56">
            <a:extLst>
              <a:ext uri="{C183D7F6-B498-43B3-948B-1728B52AA6E4}">
                <adec:decorative xmlns:adec="http://schemas.microsoft.com/office/drawing/2017/decorative" val="1"/>
              </a:ext>
            </a:extLst>
          </p:cNvPr>
          <p:cNvSpPr/>
          <p:nvPr/>
        </p:nvSpPr>
        <p:spPr>
          <a:xfrm>
            <a:off x="2773405" y="2832949"/>
            <a:ext cx="1345924" cy="592639"/>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9" name="Google Shape;119;g20f4758b40a_0_56">
            <a:extLst>
              <a:ext uri="{C183D7F6-B498-43B3-948B-1728B52AA6E4}">
                <adec:decorative xmlns:adec="http://schemas.microsoft.com/office/drawing/2017/decorative" val="1"/>
              </a:ext>
            </a:extLst>
          </p:cNvPr>
          <p:cNvCxnSpPr/>
          <p:nvPr/>
        </p:nvCxnSpPr>
        <p:spPr>
          <a:xfrm>
            <a:off x="591175" y="1340336"/>
            <a:ext cx="3177545" cy="0"/>
          </a:xfrm>
          <a:prstGeom prst="straightConnector1">
            <a:avLst/>
          </a:prstGeom>
          <a:noFill/>
          <a:ln w="38100" cap="flat" cmpd="sng">
            <a:solidFill>
              <a:srgbClr val="A00B0B"/>
            </a:solidFill>
            <a:prstDash val="solid"/>
            <a:round/>
            <a:headEnd type="none" w="sm" len="sm"/>
            <a:tailEnd type="none" w="sm" len="sm"/>
          </a:ln>
        </p:spPr>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0f4758b40a_0_84"/>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Perkins (4 of 5)</a:t>
            </a:r>
            <a:endParaRPr sz="3600" b="1" i="0" u="none" strike="noStrike" cap="none">
              <a:solidFill>
                <a:schemeClr val="lt1"/>
              </a:solidFill>
              <a:latin typeface="Lato Black"/>
              <a:ea typeface="Lato Black"/>
              <a:cs typeface="Lato Black"/>
              <a:sym typeface="Lato Black"/>
            </a:endParaRPr>
          </a:p>
        </p:txBody>
      </p:sp>
      <p:pic>
        <p:nvPicPr>
          <p:cNvPr id="126" name="Google Shape;126;g20f4758b40a_0_84" descr="A screenshot of the CTE Student - Snapshot view, highlighting the &quot;Career Pathway&quot; and &quot;IAC Code&quot; Filters."/>
          <p:cNvPicPr preferRelativeResize="0"/>
          <p:nvPr/>
        </p:nvPicPr>
        <p:blipFill rotWithShape="1">
          <a:blip r:embed="rId4">
            <a:alphaModFix/>
          </a:blip>
          <a:srcRect/>
          <a:stretch/>
        </p:blipFill>
        <p:spPr>
          <a:xfrm>
            <a:off x="152400" y="1074000"/>
            <a:ext cx="8839200" cy="3650836"/>
          </a:xfrm>
          <a:prstGeom prst="rect">
            <a:avLst/>
          </a:prstGeom>
          <a:noFill/>
          <a:ln w="3175">
            <a:solidFill>
              <a:schemeClr val="tx1">
                <a:lumMod val="50000"/>
                <a:lumOff val="50000"/>
              </a:schemeClr>
            </a:solidFill>
          </a:ln>
        </p:spPr>
      </p:pic>
      <p:sp>
        <p:nvSpPr>
          <p:cNvPr id="127" name="Google Shape;127;g20f4758b40a_0_84">
            <a:extLst>
              <a:ext uri="{C183D7F6-B498-43B3-948B-1728B52AA6E4}">
                <adec:decorative xmlns:adec="http://schemas.microsoft.com/office/drawing/2017/decorative" val="1"/>
              </a:ext>
            </a:extLst>
          </p:cNvPr>
          <p:cNvSpPr/>
          <p:nvPr/>
        </p:nvSpPr>
        <p:spPr>
          <a:xfrm>
            <a:off x="1983026" y="2571749"/>
            <a:ext cx="2006400" cy="571495"/>
          </a:xfrm>
          <a:prstGeom prst="roundRect">
            <a:avLst>
              <a:gd name="adj" fmla="val 16667"/>
            </a:avLst>
          </a:prstGeom>
          <a:noFill/>
          <a:ln w="38100" cap="flat" cmpd="sng">
            <a:solidFill>
              <a:srgbClr val="A00B0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8" name="Google Shape;128;g20f4758b40a_0_84">
            <a:extLst>
              <a:ext uri="{C183D7F6-B498-43B3-948B-1728B52AA6E4}">
                <adec:decorative xmlns:adec="http://schemas.microsoft.com/office/drawing/2017/decorative" val="1"/>
              </a:ext>
            </a:extLst>
          </p:cNvPr>
          <p:cNvCxnSpPr/>
          <p:nvPr/>
        </p:nvCxnSpPr>
        <p:spPr>
          <a:xfrm>
            <a:off x="245272" y="1312719"/>
            <a:ext cx="2533647" cy="0"/>
          </a:xfrm>
          <a:prstGeom prst="straightConnector1">
            <a:avLst/>
          </a:prstGeom>
          <a:noFill/>
          <a:ln w="38100" cap="flat" cmpd="sng">
            <a:solidFill>
              <a:srgbClr val="A00B0B"/>
            </a:solidFill>
            <a:prstDash val="solid"/>
            <a:round/>
            <a:headEnd type="none" w="sm" len="sm"/>
            <a:tailEnd type="none" w="sm" len="sm"/>
          </a:ln>
        </p:spPr>
      </p:cxn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0114B504-B87B-4613-BB51-36E64472079F}">
  <ds:schemaRefs>
    <ds:schemaRef ds:uri="http://schemas.microsoft.com/sharepoint/v3/contenttype/forms"/>
  </ds:schemaRefs>
</ds:datastoreItem>
</file>

<file path=customXml/itemProps2.xml><?xml version="1.0" encoding="utf-8"?>
<ds:datastoreItem xmlns:ds="http://schemas.openxmlformats.org/officeDocument/2006/customXml" ds:itemID="{E3B91A09-9E08-4451-9783-0C71FBAE5EE4}"/>
</file>

<file path=customXml/itemProps3.xml><?xml version="1.0" encoding="utf-8"?>
<ds:datastoreItem xmlns:ds="http://schemas.openxmlformats.org/officeDocument/2006/customXml" ds:itemID="{26E4F048-0AD5-46DA-BDCC-982A267FC01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b6fa66-905b-41bc-bd6d-9745c0971c15"/>
    <ds:schemaRef ds:uri="2e738f9a-aabc-43fa-ba56-f67ecbb3da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TotalTime>
  <Words>2674</Words>
  <Application>Microsoft Office PowerPoint</Application>
  <PresentationFormat>On-screen Show (16:9)</PresentationFormat>
  <Paragraphs>234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Lato</vt:lpstr>
      <vt:lpstr>Lato Black</vt:lpstr>
      <vt:lpstr>Roboto</vt:lpstr>
      <vt:lpstr>Calibri</vt:lpstr>
      <vt:lpstr>Office Theme</vt:lpstr>
      <vt:lpstr>WISEdash for District: Perkins</vt:lpstr>
      <vt:lpstr>Agenda</vt:lpstr>
      <vt:lpstr>WISEdash for District: Snapshot</vt:lpstr>
      <vt:lpstr>WISEdash for Districts</vt:lpstr>
      <vt:lpstr>WISEdash for District</vt:lpstr>
      <vt:lpstr>Perkins (1 of 5)</vt:lpstr>
      <vt:lpstr>Perkins (2 of 5)</vt:lpstr>
      <vt:lpstr>Perkins (3 of 5)</vt:lpstr>
      <vt:lpstr>Perkins (4 of 5)</vt:lpstr>
      <vt:lpstr>Perkins (5 of 5)</vt:lpstr>
      <vt:lpstr>Cohorts (1 of 3)</vt:lpstr>
      <vt:lpstr>Cohorts (2 of 3)</vt:lpstr>
      <vt:lpstr>Cohorts (3 of 3)</vt:lpstr>
      <vt:lpstr>Career Education and Coursework (1 of 2)</vt:lpstr>
      <vt:lpstr>Career Education and Coursework (2 of 2) </vt:lpstr>
      <vt:lpstr>Topics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WISEdash for District: Perkins</dc:title>
  <dc:creator>Ransley, Tawny M.  DPI</dc:creator>
  <cp:lastModifiedBy>Stringfellow, Kina F. DPI</cp:lastModifiedBy>
  <cp:revision>1</cp:revision>
  <dcterms:created xsi:type="dcterms:W3CDTF">2016-02-23T19:34:17Z</dcterms:created>
  <dcterms:modified xsi:type="dcterms:W3CDTF">2024-02-26T23:59:53Z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616440DB-DE24-4F0A-8A57-DE80628A8571</vt:lpwstr>
  </property>
  <property fmtid="{D5CDD505-2E9C-101B-9397-08002B2CF9AE}" pid="4" name="ArticulatePath">
    <vt:lpwstr>https://widpiprd.sharepoint.com/sites/M365CG-WISEdataConference/Shared Documents/General/2024 WISEdata Conference/Slide Decks/5. Perkins_WISEdash for District Dashboards 2024 (1)</vt:lpwstr>
  </property>
  <property fmtid="{D5CDD505-2E9C-101B-9397-08002B2CF9AE}" pid="5" name="MediaServiceImageTags">
    <vt:lpwstr/>
  </property>
  <property fmtid="{D5CDD505-2E9C-101B-9397-08002B2CF9AE}" pid="6" name="_MarkAsFinal">
    <vt:bool>true</vt:bool>
  </property>
  <property fmtid="{D5CDD505-2E9C-101B-9397-08002B2CF9AE}" pid="7" name="Order">
    <vt:r8>43600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