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tags/tag49.xml" ContentType="application/vnd.openxmlformats-officedocument.presentationml.tags+xml"/>
  <Override PartName="/ppt/notesSlides/notesSlide41.xml" ContentType="application/vnd.openxmlformats-officedocument.presentationml.notesSlide+xml"/>
  <Override PartName="/ppt/tags/tag50.xml" ContentType="application/vnd.openxmlformats-officedocument.presentationml.tags+xml"/>
  <Override PartName="/ppt/notesSlides/notesSlide42.xml" ContentType="application/vnd.openxmlformats-officedocument.presentationml.notesSlide+xml"/>
  <Override PartName="/ppt/tags/tag51.xml" ContentType="application/vnd.openxmlformats-officedocument.presentationml.tags+xml"/>
  <Override PartName="/ppt/notesSlides/notesSlide43.xml" ContentType="application/vnd.openxmlformats-officedocument.presentationml.notesSlide+xml"/>
  <Override PartName="/ppt/tags/tag52.xml" ContentType="application/vnd.openxmlformats-officedocument.presentationml.tags+xml"/>
  <Override PartName="/ppt/notesSlides/notesSlide4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5.xml" ContentType="application/vnd.openxmlformats-officedocument.presentationml.notesSlide+xml"/>
  <Override PartName="/ppt/tags/tag58.xml" ContentType="application/vnd.openxmlformats-officedocument.presentationml.tags+xml"/>
  <Override PartName="/ppt/notesSlides/notesSlide46.xml" ContentType="application/vnd.openxmlformats-officedocument.presentationml.notesSlide+xml"/>
  <Override PartName="/ppt/tags/tag59.xml" ContentType="application/vnd.openxmlformats-officedocument.presentationml.tags+xml"/>
  <Override PartName="/ppt/notesSlides/notesSlide47.xml" ContentType="application/vnd.openxmlformats-officedocument.presentationml.notesSlide+xml"/>
  <Override PartName="/ppt/tags/tag60.xml" ContentType="application/vnd.openxmlformats-officedocument.presentationml.tags+xml"/>
  <Override PartName="/ppt/notesSlides/notesSlide48.xml" ContentType="application/vnd.openxmlformats-officedocument.presentationml.notesSlide+xml"/>
  <Override PartName="/ppt/tags/tag61.xml" ContentType="application/vnd.openxmlformats-officedocument.presentationml.tags+xml"/>
  <Override PartName="/ppt/notesSlides/notesSlide49.xml" ContentType="application/vnd.openxmlformats-officedocument.presentationml.notesSlide+xml"/>
  <Override PartName="/ppt/tags/tag62.xml" ContentType="application/vnd.openxmlformats-officedocument.presentationml.tags+xml"/>
  <Override PartName="/ppt/notesSlides/notesSlide50.xml" ContentType="application/vnd.openxmlformats-officedocument.presentationml.notesSlide+xml"/>
  <Override PartName="/ppt/tags/tag63.xml" ContentType="application/vnd.openxmlformats-officedocument.presentationml.tags+xml"/>
  <Override PartName="/ppt/notesSlides/notesSlide51.xml" ContentType="application/vnd.openxmlformats-officedocument.presentationml.notesSlide+xml"/>
  <Override PartName="/ppt/tags/tag64.xml" ContentType="application/vnd.openxmlformats-officedocument.presentationml.tags+xml"/>
  <Override PartName="/ppt/notesSlides/notesSlide52.xml" ContentType="application/vnd.openxmlformats-officedocument.presentationml.notesSlide+xml"/>
  <Override PartName="/ppt/tags/tag65.xml" ContentType="application/vnd.openxmlformats-officedocument.presentationml.tags+xml"/>
  <Override PartName="/ppt/notesSlides/notesSlide53.xml" ContentType="application/vnd.openxmlformats-officedocument.presentationml.notesSlide+xml"/>
  <Override PartName="/ppt/tags/tag66.xml" ContentType="application/vnd.openxmlformats-officedocument.presentationml.tags+xml"/>
  <Override PartName="/ppt/notesSlides/notesSlide54.xml" ContentType="application/vnd.openxmlformats-officedocument.presentationml.notesSlide+xml"/>
  <Override PartName="/ppt/tags/tag67.xml" ContentType="application/vnd.openxmlformats-officedocument.presentationml.tags+xml"/>
  <Override PartName="/ppt/notesSlides/notesSlide55.xml" ContentType="application/vnd.openxmlformats-officedocument.presentationml.notesSlide+xml"/>
  <Override PartName="/ppt/tags/tag68.xml" ContentType="application/vnd.openxmlformats-officedocument.presentationml.tags+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 id="2147483689" r:id="rId5"/>
    <p:sldMasterId id="2147483690" r:id="rId6"/>
    <p:sldMasterId id="2147483691" r:id="rId7"/>
  </p:sldMasterIdLst>
  <p:notesMasterIdLst>
    <p:notesMasterId r:id="rId68"/>
  </p:notesMasterIdLst>
  <p:sldIdLst>
    <p:sldId id="256" r:id="rId8"/>
    <p:sldId id="316" r:id="rId9"/>
    <p:sldId id="257" r:id="rId10"/>
    <p:sldId id="258" r:id="rId11"/>
    <p:sldId id="259" r:id="rId12"/>
    <p:sldId id="31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315"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311" r:id="rId52"/>
    <p:sldId id="312" r:id="rId53"/>
    <p:sldId id="313" r:id="rId54"/>
    <p:sldId id="314"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Lst>
  <p:sldSz cx="9144000" cy="5143500" type="screen16x9"/>
  <p:notesSz cx="6858000" cy="9144000"/>
  <p:embeddedFontLst>
    <p:embeddedFont>
      <p:font typeface="Calibri" panose="020F0502020204030204" pitchFamily="34" charset="0"/>
      <p:regular r:id="rId69"/>
      <p:bold r:id="rId70"/>
      <p:italic r:id="rId71"/>
      <p:boldItalic r:id="rId72"/>
    </p:embeddedFont>
    <p:embeddedFont>
      <p:font typeface="Lato" panose="020F0502020204030203" pitchFamily="34" charset="0"/>
      <p:regular r:id="rId73"/>
      <p:bold r:id="rId74"/>
      <p:italic r:id="rId75"/>
      <p:boldItalic r:id="rId76"/>
    </p:embeddedFont>
    <p:embeddedFont>
      <p:font typeface="Lato Black" panose="020F0A02020204030203" pitchFamily="34" charset="0"/>
      <p:bold r:id="rId77"/>
      <p:boldItalic r:id="rId78"/>
    </p:embeddedFont>
    <p:embeddedFont>
      <p:font typeface="Roboto" panose="02000000000000000000" pitchFamily="2" charset="0"/>
      <p:regular r:id="rId79"/>
      <p:bold r:id="rId80"/>
      <p:italic r:id="rId81"/>
      <p:boldItalic r:id="rId82"/>
    </p:embeddedFont>
    <p:embeddedFont>
      <p:font typeface="Tahoma" panose="020B0604030504040204" pitchFamily="34" charset="0"/>
      <p:regular r:id="rId83"/>
      <p:bold r:id="rId84"/>
    </p:embeddedFont>
  </p:embeddedFontLst>
  <p:custDataLst>
    <p:tags r:id="rId8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SKFD" userId="S::Kina.Stringfellow@dpi.wi.gov::002858cf-6d8d-4f58-b096-3c8ddc1070aa" providerId="AD"/>
  <p188:author id="{CE476174-F6F9-E79F-9D63-196DD4C6C187}" name="Mueller, Brittany A.   DPI" initials="MD" userId="S::brittany.mueller@dpi.wi.gov::1c636fe5-da7a-488a-a5c9-e6e7995610a5" providerId="AD"/>
  <p188:author id="{1085BDB8-D70F-8604-3833-6407F4732C1C}" name="Perry, Jeffery S.   DPI" initials="PD" userId="S::jeffery.perry@dpi.wi.gov::d9f3693c-2d08-47e2-b5b3-4863944d04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E3"/>
    <a:srgbClr val="333399"/>
    <a:srgbClr val="009939"/>
    <a:srgbClr val="A00B0B"/>
    <a:srgbClr val="E2E2F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E8F75-26CF-C1BB-565C-A07FCF7D99E5}" v="1" dt="2023-10-04T17:05:31.383"/>
    <p1510:client id="{299D9185-FFAB-439E-90D7-7A4689852136}" v="30" dt="2023-10-04T18:14:57.050"/>
    <p1510:client id="{5DC8F621-3F95-4F53-B1EC-BA5502D3D0AF}" v="1" dt="2023-10-05T15:42:43.480"/>
  </p1510:revLst>
</p1510:revInfo>
</file>

<file path=ppt/tableStyles.xml><?xml version="1.0" encoding="utf-8"?>
<a:tblStyleLst xmlns:a="http://schemas.openxmlformats.org/drawingml/2006/main" def="{44DFEE51-86DA-42D9-8CFF-5B078BC52E03}">
  <a:tblStyle styleId="{44DFEE51-86DA-42D9-8CFF-5B078BC52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45A8B2-18A6-4542-9CE2-BE2D231275D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12" autoAdjust="0"/>
  </p:normalViewPr>
  <p:slideViewPr>
    <p:cSldViewPr snapToGrid="0">
      <p:cViewPr varScale="1">
        <p:scale>
          <a:sx n="90" d="100"/>
          <a:sy n="90" d="100"/>
        </p:scale>
        <p:origin x="528"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font" Target="fonts/font16.fntdata"/><Relationship Id="rId89"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font" Target="fonts/font3.fntdata"/><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font" Target="fonts/font14.fntdata"/><Relationship Id="rId90"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5DC8F621-3F95-4F53-B1EC-BA5502D3D0AF}"/>
    <pc:docChg chg="custSel modSld replTag delTag">
      <pc:chgData name="Stringfellow, Kina F. DPI" userId="002858cf-6d8d-4f58-b096-3c8ddc1070aa" providerId="ADAL" clId="{5DC8F621-3F95-4F53-B1EC-BA5502D3D0AF}" dt="2023-10-05T15:42:08.469" v="5"/>
      <pc:docMkLst>
        <pc:docMk/>
      </pc:docMkLst>
      <pc:sldChg chg="replTag delTag">
        <pc:chgData name="Stringfellow, Kina F. DPI" userId="002858cf-6d8d-4f58-b096-3c8ddc1070aa" providerId="ADAL" clId="{5DC8F621-3F95-4F53-B1EC-BA5502D3D0AF}" dt="2023-10-05T15:42:08.469" v="5"/>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pi.wi.gov/wise/secure-home-info/asm-rol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5b8ed9dff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WISEdata Snapshot Preparation workshop! In this workshop, we are going to go over some important information as it pertains to the December 6th Snapshot, including why the data is collected, how to best prepare within your district or school, and how to use your WISEdata and WISEdash tools for review.</a:t>
            </a:r>
            <a:endParaRPr/>
          </a:p>
          <a:p>
            <a:pPr marL="0" lvl="0" indent="0" algn="l" rtl="0">
              <a:spcBef>
                <a:spcPts val="0"/>
              </a:spcBef>
              <a:spcAft>
                <a:spcPts val="0"/>
              </a:spcAft>
              <a:buNone/>
            </a:pPr>
            <a:endParaRPr/>
          </a:p>
          <a:p>
            <a:pPr marL="0" lvl="0" indent="0" algn="l" rtl="0">
              <a:spcBef>
                <a:spcPts val="0"/>
              </a:spcBef>
              <a:spcAft>
                <a:spcPts val="0"/>
              </a:spcAft>
              <a:buNone/>
            </a:pPr>
            <a:r>
              <a:rPr lang="en"/>
              <a:t>Adam 1-7</a:t>
            </a:r>
            <a:endParaRPr/>
          </a:p>
          <a:p>
            <a:pPr marL="0" lvl="0" indent="0" algn="l" rtl="0">
              <a:spcBef>
                <a:spcPts val="0"/>
              </a:spcBef>
              <a:spcAft>
                <a:spcPts val="0"/>
              </a:spcAft>
              <a:buNone/>
            </a:pPr>
            <a:r>
              <a:rPr lang="en"/>
              <a:t>Jeff 8-14</a:t>
            </a:r>
            <a:endParaRPr/>
          </a:p>
          <a:p>
            <a:pPr marL="0" lvl="0" indent="0" algn="l" rtl="0">
              <a:spcBef>
                <a:spcPts val="0"/>
              </a:spcBef>
              <a:spcAft>
                <a:spcPts val="0"/>
              </a:spcAft>
              <a:buNone/>
            </a:pPr>
            <a:r>
              <a:rPr lang="en"/>
              <a:t>Adam15-28</a:t>
            </a:r>
            <a:endParaRPr/>
          </a:p>
          <a:p>
            <a:pPr marL="0" lvl="0" indent="0" algn="l" rtl="0">
              <a:spcBef>
                <a:spcPts val="0"/>
              </a:spcBef>
              <a:spcAft>
                <a:spcPts val="0"/>
              </a:spcAft>
              <a:buNone/>
            </a:pPr>
            <a:r>
              <a:rPr lang="en"/>
              <a:t>Jeff 29-42</a:t>
            </a:r>
            <a:endParaRPr/>
          </a:p>
          <a:p>
            <a:pPr marL="0" lvl="0" indent="0" algn="l" rtl="0">
              <a:spcBef>
                <a:spcPts val="0"/>
              </a:spcBef>
              <a:spcAft>
                <a:spcPts val="0"/>
              </a:spcAft>
              <a:buNone/>
            </a:pPr>
            <a:r>
              <a:rPr lang="en"/>
              <a:t>Adam 43-end</a:t>
            </a:r>
            <a:endParaRPr/>
          </a:p>
        </p:txBody>
      </p:sp>
      <p:sp>
        <p:nvSpPr>
          <p:cNvPr id="223" name="Google Shape;223;ge5b8ed9df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5b8ed9dff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7" name="Google Shape;277;ge5b8ed9dff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b8ed9dff_0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3" name="Google Shape;283;ge5b8ed9df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5b8ed9dff_0_7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95" name="Google Shape;295;ge5b8ed9dff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b8ed9dff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2" name="Google Shape;302;ge5b8ed9dff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88cf1d0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8" name="Google Shape;308;gf88cf1d0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b8ed9dff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5b8ed9dff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b8ed9df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Pior to running a validation, make sure your data is current from your SIS. This can be done on the home screen. It's important to work with your SIS to know how to manually push data and when the data is schedule to flow if not manually pushing. Example, different years may push at different times from your SIS.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dk1"/>
                </a:solidFill>
                <a:latin typeface="Lato"/>
                <a:ea typeface="Lato"/>
                <a:cs typeface="Lato"/>
                <a:sym typeface="Lato"/>
              </a:rPr>
              <a:t>When you run a validation, it will only run the validation for the school year you are on, so make sure if you are working on multiple years you run the validation for each year.</a:t>
            </a:r>
            <a:endParaRPr/>
          </a:p>
        </p:txBody>
      </p:sp>
      <p:sp>
        <p:nvSpPr>
          <p:cNvPr id="330" name="Google Shape;330;ge5b8ed9df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5b8ed9dff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5b8ed9dff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41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5b8ed9dff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e5b8ed9dff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5b8ed9dff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e5b8ed9dff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extLst>
      <p:ext uri="{BB962C8B-B14F-4D97-AF65-F5344CB8AC3E}">
        <p14:creationId xmlns:p14="http://schemas.microsoft.com/office/powerpoint/2010/main" val="2422148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5b8ed9dff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5b8ed9dff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the student details page, which again you can access by clicking the details link under a specific error or warning. You can also get here by doing a student search and clicking the details button.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b8ed9dff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5b8ed9dff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This is the exports page, accessible in WISEdata in the blue bar. This is a very helpful page that is somewhat underutilized.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Now before pulling an export, its important to make sure that the data your going to pull is current. You can do this by checking on the home screen for the last time data was pushed from your sis, and the check the last time the data was validated in wisedata. These reports are only as fresh as your last validation.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best way to identify individual students with issues is to compare the export files provided by the WISEdata Portal to reports that are generated by your SIS.  Learning to compare data tables in Excel can quickly help you to find records that should be reviewed, through all the steps we have discussed.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Having specific lists of students with a particular issues will also dramatically speed up support requests with DPI or your SIS vendor.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b8ed9dff_0_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WISEdata Alerts were just turned on recently so if you have not already taken a look at this banner in your WISEdata Portal, please do so ASAP. These are generated by DPI reports based on the data you’ve submitted to WISEdata and will indicate data issues that you will need to review. </a:t>
            </a:r>
            <a:endParaRPr/>
          </a:p>
        </p:txBody>
      </p:sp>
      <p:sp>
        <p:nvSpPr>
          <p:cNvPr id="380" name="Google Shape;380;ge5b8ed9dff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5b8ed9dff_0_8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This is what the alerts look like once you click the orange banner.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 will see System Alerts, such as the Snapshot Date reminder, Migrant Alerts, and Data Quality Alerts. Alerts will also be broken down into District level and School Level.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Each alert will tell you exactly where to go, usually in WISEdash, to review the information we’ve flagged as needing review.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Please be aware that when looking at the School Level alerts, you will need to open the alert using the little triangle on the left side, similar to opening a validation message for the student list, this will open the alert so it shows you the specific school with the issue. This is often overlooked. </a:t>
            </a:r>
            <a:endParaRPr/>
          </a:p>
        </p:txBody>
      </p:sp>
      <p:sp>
        <p:nvSpPr>
          <p:cNvPr id="388" name="Google Shape;388;ge5b8ed9dff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5b8ed9dff_0_8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 have reviewed the information indicated in the alert, you will Acknolwedge the alert. Be aware, these alerts do not refresh the way Validation messages do, so the alerts will not disappear or correct themselves after you acknowledge or correct the data in your SIS.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Acknowledging can only be done by the Primary or Secondary WISEdata contact, so if you do not see an acknowledge button available to you, that is why. Acknowledging the alert tells us you are aware and reviewing the issue so it can either be resolved and acknowledged as correct.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*Quick note on contacts, this is a good example on why you should be listing the primary contact as the person actually working in WISEdata. Please dont list admins or DSA’s as your primary contact if they are not the person working in the portal.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395" name="Google Shape;395;ge5b8ed9dff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5b8ed9dff_0_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Read side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 would also highly recommend attending the weekly user group calls, which are on tuesdays at 1:30. Information on those can be found on the wisedata events calendar. </a:t>
            </a:r>
            <a:endParaRPr/>
          </a:p>
        </p:txBody>
      </p:sp>
      <p:sp>
        <p:nvSpPr>
          <p:cNvPr id="402" name="Google Shape;402;ge5b8ed9dff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5b8ed9dff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5b8ed9dff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way to lock in your data prior to the Snapshot so it is important to be reviewing it daily leading up to the Dec 6 deadline. Even if your data looks good and all errors are cleared, data is still flowing and can be changed at any time so make sure you are paying attention and aware of your Portal until the Snapshot is taken.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f88cf1d0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15" name="Google Shape;415;gf88cf1d0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f88cf1d0f2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Snapshots are taken in WISEdash rather than WISEdata because that is the final landing place for data that is submitted and is the source for reporting purposes. In most cases if your errors and warning are addressed your data will look good in WISEdash, however, you’ll still want to review WISEdash periodically and a little more frequently prior to the snapshot.</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WISEdash also does additional calculations that are not done in WISEdata, such as official Graduation Rate and Dropout calculations.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As mentioned earlier, some data that flows into WISEdata does NOT flow into WISEdash due to critical data quality errors.</a:t>
            </a:r>
            <a:endParaRPr sz="1200">
              <a:solidFill>
                <a:schemeClr val="dk1"/>
              </a:solidFill>
            </a:endParaRPr>
          </a:p>
          <a:p>
            <a:pPr marL="0" lvl="0" indent="0" algn="l" rtl="0">
              <a:spcBef>
                <a:spcPts val="0"/>
              </a:spcBef>
              <a:spcAft>
                <a:spcPts val="0"/>
              </a:spcAft>
              <a:buNone/>
            </a:pPr>
            <a:endParaRPr sz="1200"/>
          </a:p>
        </p:txBody>
      </p:sp>
      <p:sp>
        <p:nvSpPr>
          <p:cNvPr id="421" name="Google Shape;421;gf88cf1d0f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f88cf1d0f2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164592" lvl="0" indent="0" algn="l" rtl="0">
              <a:spcBef>
                <a:spcPts val="0"/>
              </a:spcBef>
              <a:spcAft>
                <a:spcPts val="0"/>
              </a:spcAft>
              <a:buNone/>
            </a:pPr>
            <a:r>
              <a:rPr lang="en" sz="1300">
                <a:solidFill>
                  <a:schemeClr val="dk1"/>
                </a:solidFill>
                <a:latin typeface="Roboto"/>
                <a:ea typeface="Roboto"/>
                <a:cs typeface="Roboto"/>
                <a:sym typeface="Roboto"/>
              </a:rPr>
              <a:t>Use Snapshot dashboards to review current data in more detail.  Current data is what will be pulled into the snapshot at the time of the snapshot.</a:t>
            </a:r>
            <a:endParaRPr sz="1300">
              <a:solidFill>
                <a:schemeClr val="dk1"/>
              </a:solidFill>
              <a:latin typeface="Roboto"/>
              <a:ea typeface="Roboto"/>
              <a:cs typeface="Roboto"/>
              <a:sym typeface="Roboto"/>
            </a:endParaRPr>
          </a:p>
          <a:p>
            <a:pPr marL="164592"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chemeClr val="dk1"/>
                </a:solidFill>
              </a:rPr>
              <a:t>**COMMON QUESTION** - ATTENDING VS ACCOUNTABLE - When comparing to WISEdata (data they have "submitted") they probably want to filter for Attending. On the other hand, if they want to see all the students for which they are accountable - including those submitted by other districts, then they may want to choose Accountable.</a:t>
            </a:r>
            <a:endParaRPr sz="1300">
              <a:solidFill>
                <a:schemeClr val="dk1"/>
              </a:solidFill>
              <a:latin typeface="Roboto"/>
              <a:ea typeface="Roboto"/>
              <a:cs typeface="Roboto"/>
              <a:sym typeface="Roboto"/>
            </a:endParaRPr>
          </a:p>
        </p:txBody>
      </p:sp>
      <p:sp>
        <p:nvSpPr>
          <p:cNvPr id="428" name="Google Shape;428;gf88cf1d0f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88cf1d0f2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If you have a number listed in any of the Data Quality Indicator boxes, this does not necessarily mean it is wrong, just drawing your attention to take a closer look. In the example here, if you have an alternative program reporting as a school in WISEdata but that program doe not graduate students - they are instead sent back to their brick and mortar high school for their HSC, you would expect to see that school indicated with the one here. </a:t>
            </a:r>
            <a:endParaRPr/>
          </a:p>
          <a:p>
            <a:pPr marL="0" lvl="0" indent="0" algn="l" rtl="0">
              <a:spcBef>
                <a:spcPts val="0"/>
              </a:spcBef>
              <a:spcAft>
                <a:spcPts val="0"/>
              </a:spcAft>
              <a:buNone/>
            </a:pPr>
            <a:endParaRPr/>
          </a:p>
          <a:p>
            <a:pPr marL="0" lvl="0" indent="0" algn="l" rtl="0">
              <a:spcBef>
                <a:spcPts val="0"/>
              </a:spcBef>
              <a:spcAft>
                <a:spcPts val="0"/>
              </a:spcAft>
              <a:buNone/>
            </a:pPr>
            <a:r>
              <a:rPr lang="en"/>
              <a:t>Another thing to note, for whole numbers, such as the one indicated for Sch w/ no HS Completers, that is an actual specific school, or list of students in some DQI cases. For the percentages, they are going to show you all the available students that make up that percentage and then you need to further filter to view the indicated percentage. For the Dropout Rate, if you click the percentage, it will bring up a list of all your potential dropout students for the 21-22 school year but you will need to scroll over to the right and filter the Dropout Indicator column = Yes to see the actual student list for the 2.7% shown here.</a:t>
            </a:r>
            <a:endParaRPr/>
          </a:p>
        </p:txBody>
      </p:sp>
      <p:sp>
        <p:nvSpPr>
          <p:cNvPr id="436" name="Google Shape;436;gf88cf1d0f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f88cf1d0f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The chart is taken from the Third Friday of September Snapshot dashboard, “TFS Enrollment Crosstab - Current View” chart. The user is displaying the current student counts by grade. You can drill into any of the underlined labels or values shown in the crosstab. If you want to review all of the students displayed in the crosstab in one list, drill on any row or column and when presented with the list of students, “x” the filter value in the Filter Data list that you just drilled on to show all students.</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More information on the Economic Indicator Analyst role can be found here (scroll down to WISEdash and review the WISEdash User Roles): </a:t>
            </a:r>
            <a:r>
              <a:rPr lang="en" sz="1300" u="sng">
                <a:solidFill>
                  <a:schemeClr val="hlink"/>
                </a:solidFill>
                <a:highlight>
                  <a:srgbClr val="FFFFFF"/>
                </a:highlight>
                <a:latin typeface="Roboto"/>
                <a:ea typeface="Roboto"/>
                <a:cs typeface="Roboto"/>
                <a:sym typeface="Roboto"/>
                <a:hlinkClick r:id="rId3"/>
              </a:rPr>
              <a:t>https://dpi.wi.gov/wise/secure-home-info/asm-roles</a:t>
            </a:r>
            <a:endParaRPr sz="1300">
              <a:solidFill>
                <a:srgbClr val="292F33"/>
              </a:solidFill>
              <a:highlight>
                <a:srgbClr val="FFFFFF"/>
              </a:highlight>
              <a:latin typeface="Roboto"/>
              <a:ea typeface="Roboto"/>
              <a:cs typeface="Roboto"/>
              <a:sym typeface="Roboto"/>
            </a:endParaRPr>
          </a:p>
        </p:txBody>
      </p:sp>
      <p:sp>
        <p:nvSpPr>
          <p:cNvPr id="445" name="Google Shape;445;gf88cf1d0f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f88cf1d0f2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The chart from the same dashboard “TFS Enrollment Crosstab - Current View” is on the left showing student counts for current data.  Compare to note differences that are potential data issues. Each crosstab must be configured to include the same data elements, they operate independently.</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Note: the TFS enrollment crosstab - Snapshot View is automatically filtered for Count Incl TFS = Yes.</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p:txBody>
      </p:sp>
      <p:sp>
        <p:nvSpPr>
          <p:cNvPr id="452" name="Google Shape;452;gf88cf1d0f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f88cf1d0f2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Topics to focus on include but are not limited to Graduation Rate, Dropout Rate, Attendance/Absenteeism Rate, and future graduation cohorts.</a:t>
            </a:r>
            <a:endParaRPr/>
          </a:p>
        </p:txBody>
      </p:sp>
      <p:sp>
        <p:nvSpPr>
          <p:cNvPr id="460" name="Google Shape;460;gf88cf1d0f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f88cf1d0f2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Graduation cohorts are typically not examined until more than three years after 9th grade entry. Those enrollment records can no longer be updated in WISEdata. It is important that districts verify that each student's first HS enrollment year and grade level are correct while that year of data is still open for updates in WISEdata.</a:t>
            </a:r>
            <a:endParaRPr sz="1300">
              <a:solidFill>
                <a:srgbClr val="292F33"/>
              </a:solidFill>
              <a:highlight>
                <a:srgbClr val="FFFFFF"/>
              </a:highlight>
              <a:latin typeface="Roboto"/>
              <a:ea typeface="Roboto"/>
              <a:cs typeface="Roboto"/>
              <a:sym typeface="Roboto"/>
            </a:endParaRPr>
          </a:p>
        </p:txBody>
      </p:sp>
      <p:sp>
        <p:nvSpPr>
          <p:cNvPr id="469" name="Google Shape;469;gf88cf1d0f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f88cf1d0f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f88cf1d0f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b8ed9dff_0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Why do we collect data? We collect data for a number of reasons. (read slide).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Because WISEdata is continuously collecting data throughout the year from your SIS, we need to take a picture of that data at a certain point in time in order to use for reporting.  We call this a snapshot.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snapshot is always taken at the same time of year. The main snapshot is in early December, the second smaller spring snapshot is in May. You’ll have the opportunity to clean up any the errors and warnings on your data prior to the snapshot date. As this is tied to funding and public reporting outside of just report cards, It is VERY important that this data is correct at the time of the snapshot. Incorrect data can delay funding and impact the accuracy of reporting viewable by the public.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December snapshot is for all data where as the spring snapshot focuses on demographic information.</a:t>
            </a:r>
            <a:endParaRPr>
              <a:solidFill>
                <a:schemeClr val="dk1"/>
              </a:solidFill>
            </a:endParaRPr>
          </a:p>
        </p:txBody>
      </p:sp>
      <p:sp>
        <p:nvSpPr>
          <p:cNvPr id="239" name="Google Shape;239;ge5b8ed9df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88cf1d0f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88cf1d0f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f88cf1d0f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f88cf1d0f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Data Errata is a last resort!  It is extremely important that your data is correct at the time of the snapshot.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f88cf1d0f2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f88cf1d0f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88cf1d0f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88cf1d0f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88cf1d0f2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88cf1d0f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88cf1d0f2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As a WISEdata Portal user, you acknowledge your responsibility in making sure your data is being reported correctly and completely within the WISE systems for the Snapshot. Going through the review steps and tool available to you is an important part of that process.</a:t>
            </a:r>
            <a:endParaRPr/>
          </a:p>
        </p:txBody>
      </p:sp>
      <p:sp>
        <p:nvSpPr>
          <p:cNvPr id="517" name="Google Shape;517;gf88cf1d0f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f88cf1d0f2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23" name="Google Shape;523;gf88cf1d0f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88cf1d0f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88cf1d0f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Econ Disadvantage Status is calculated based on the Econ Status reported in the student’s Demographics and their Food Service Eligibility record, so making sure both of those values are correct is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TFS and Oct 1 inclusion values - making sure those values report out of your SIS to WISEdata and then making sure there are no validation errors blocking those values form reporting to WISEdash is also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making sure your ELL data and SPED data is entered correct, as these can also cause issues with your data being captured correctly for the Snapshot.</a:t>
            </a:r>
            <a:endParaRPr/>
          </a:p>
          <a:p>
            <a:pPr marL="0" lvl="0" indent="0" algn="l" rtl="0">
              <a:spcBef>
                <a:spcPts val="0"/>
              </a:spcBef>
              <a:spcAft>
                <a:spcPts val="0"/>
              </a:spcAft>
              <a:buNone/>
            </a:pPr>
            <a:endParaRPr/>
          </a:p>
          <a:p>
            <a:pPr marL="0" lvl="0" indent="0" algn="l" rtl="0">
              <a:spcBef>
                <a:spcPts val="0"/>
              </a:spcBef>
              <a:spcAft>
                <a:spcPts val="0"/>
              </a:spcAft>
              <a:buNone/>
            </a:pPr>
            <a:r>
              <a:rPr lang="en"/>
              <a:t> All important issues to be reviewing and ensuring are correct.</a:t>
            </a:r>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15f83d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15f83d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elements included in each collection listed at the bottom of the webpage.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f88cf1d0f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Data Quality Notifications from the DPI Customer Services Team (CST) - 6 to 8 weeks prior to the snapshot, DPI CST will begin to contact districts regarding data quality items. In addition, review and attend to any Data Quality alerts present in the WISEdata Portal. Data Quality alerts are generated once or two prior to snapshot, and are not updated daily.</a:t>
            </a:r>
            <a:endParaRPr/>
          </a:p>
        </p:txBody>
      </p:sp>
      <p:sp>
        <p:nvSpPr>
          <p:cNvPr id="541" name="Google Shape;541;gf88cf1d0f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b8ed9dff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45" name="Google Shape;245;ge5b8ed9dff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b8ed9dff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7" name="Google Shape;547;ge5b8ed9dff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5b8ed9dff_0_10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469900" lvl="0" indent="-330200" algn="l" rtl="0">
              <a:spcBef>
                <a:spcPts val="0"/>
              </a:spcBef>
              <a:spcAft>
                <a:spcPts val="0"/>
              </a:spcAft>
              <a:buClr>
                <a:schemeClr val="dk1"/>
              </a:buClr>
              <a:buSzPts val="1400"/>
              <a:buChar char="●"/>
            </a:pPr>
            <a:r>
              <a:rPr lang="en">
                <a:solidFill>
                  <a:schemeClr val="dk1"/>
                </a:solidFill>
              </a:rPr>
              <a:t>We have many resources on our data privacy page available to you to use and reference in your districts and schools.  </a:t>
            </a:r>
            <a:r>
              <a:rPr lang="en" i="1">
                <a:solidFill>
                  <a:schemeClr val="dk1"/>
                </a:solidFill>
                <a:latin typeface="Tahoma"/>
                <a:ea typeface="Tahoma"/>
                <a:cs typeface="Tahoma"/>
                <a:sym typeface="Tahoma"/>
              </a:rPr>
              <a:t>Please use these resources in your districts!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553" name="Google Shape;553;ge5b8ed9dff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b8ed9dff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b8ed9dff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5b8ed9dff_0_10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292F33"/>
                </a:solidFill>
                <a:highlight>
                  <a:srgbClr val="FFFFFF"/>
                </a:highlight>
              </a:rPr>
              <a:t>Have a question, comment, and/or suggestion?  Submit a help ticket and someone will respond to your question.</a:t>
            </a:r>
            <a:endParaRPr sz="1300">
              <a:solidFill>
                <a:srgbClr val="292F33"/>
              </a:solidFill>
              <a:highlight>
                <a:srgbClr val="FFFFFF"/>
              </a:highlight>
            </a:endParaRPr>
          </a:p>
        </p:txBody>
      </p:sp>
      <p:sp>
        <p:nvSpPr>
          <p:cNvPr id="565" name="Google Shape;565;ge5b8ed9dff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5b8ed9df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5b8ed9df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88cf1d0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88cf1d0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db17ee890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51" name="Google Shape;251;g18db17ee89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0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5b8ed9dff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257" name="Google Shape;257;ge5b8ed9dff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5b8ed9dff_0_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Here is how to best prepare for the Snapshot…</a:t>
            </a:r>
            <a:endParaRPr/>
          </a:p>
        </p:txBody>
      </p:sp>
      <p:sp>
        <p:nvSpPr>
          <p:cNvPr id="265" name="Google Shape;265;ge5b8ed9dff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5b8ed9dff_0_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1" name="Google Shape;271;ge5b8ed9dff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1364321"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40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dirty="0"/>
          </a:p>
        </p:txBody>
      </p:sp>
      <p:sp>
        <p:nvSpPr>
          <p:cNvPr id="109" name="Google Shape;109;p23"/>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4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dirty="0"/>
          </a:p>
        </p:txBody>
      </p:sp>
      <p:pic>
        <p:nvPicPr>
          <p:cNvPr id="110" name="Google Shape;110;p23"/>
          <p:cNvPicPr preferRelativeResize="0"/>
          <p:nvPr/>
        </p:nvPicPr>
        <p:blipFill rotWithShape="1">
          <a:blip r:embed="rId3">
            <a:alphaModFix/>
          </a:blip>
          <a:srcRect l="209" t="7105" b="14555"/>
          <a:stretch/>
        </p:blipFill>
        <p:spPr>
          <a:xfrm>
            <a:off x="-1" y="3248879"/>
            <a:ext cx="9144058" cy="1896438"/>
          </a:xfrm>
          <a:prstGeom prst="rect">
            <a:avLst/>
          </a:prstGeom>
          <a:noFill/>
          <a:ln>
            <a:noFill/>
          </a:ln>
        </p:spPr>
      </p:pic>
      <p:pic>
        <p:nvPicPr>
          <p:cNvPr id="111" name="Google Shape;111;p23"/>
          <p:cNvPicPr preferRelativeResize="0"/>
          <p:nvPr/>
        </p:nvPicPr>
        <p:blipFill>
          <a:blip r:embed="rId4">
            <a:alphaModFix/>
          </a:blip>
          <a:stretch>
            <a:fillRect/>
          </a:stretch>
        </p:blipFill>
        <p:spPr>
          <a:xfrm>
            <a:off x="3457651" y="4468678"/>
            <a:ext cx="2228700" cy="55612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75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charRg st="1" end="1"/>
                                            </p:txEl>
                                          </p:spTgt>
                                        </p:tgtEl>
                                        <p:attrNameLst>
                                          <p:attrName>style.visibility</p:attrName>
                                        </p:attrNameLst>
                                      </p:cBhvr>
                                      <p:to>
                                        <p:strVal val="visible"/>
                                      </p:to>
                                    </p:set>
                                    <p:animEffect transition="in" filter="fade">
                                      <p:cBhvr>
                                        <p:cTn id="12" dur="750"/>
                                        <p:tgtEl>
                                          <p:spTgt spid="10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charRg st="1" end="1"/>
                                            </p:txEl>
                                          </p:spTgt>
                                        </p:tgtEl>
                                        <p:attrNameLst>
                                          <p:attrName>style.visibility</p:attrName>
                                        </p:attrNameLst>
                                      </p:cBhvr>
                                      <p:to>
                                        <p:strVal val="visible"/>
                                      </p:to>
                                    </p:set>
                                    <p:animEffect transition="in" filter="fade">
                                      <p:cBhvr>
                                        <p:cTn id="17" dur="750"/>
                                        <p:tgtEl>
                                          <p:spTgt spid="10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charRg st="1" end="1"/>
                                            </p:txEl>
                                          </p:spTgt>
                                        </p:tgtEl>
                                        <p:attrNameLst>
                                          <p:attrName>style.visibility</p:attrName>
                                        </p:attrNameLst>
                                      </p:cBhvr>
                                      <p:to>
                                        <p:strVal val="visible"/>
                                      </p:to>
                                    </p:set>
                                    <p:animEffect transition="in" filter="fade">
                                      <p:cBhvr>
                                        <p:cTn id="22" dur="750"/>
                                        <p:tgtEl>
                                          <p:spTgt spid="10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charRg st="1" end="1"/>
                                            </p:txEl>
                                          </p:spTgt>
                                        </p:tgtEl>
                                        <p:attrNameLst>
                                          <p:attrName>style.visibility</p:attrName>
                                        </p:attrNameLst>
                                      </p:cBhvr>
                                      <p:to>
                                        <p:strVal val="visible"/>
                                      </p:to>
                                    </p:set>
                                    <p:animEffect transition="in" filter="fade">
                                      <p:cBhvr>
                                        <p:cTn id="27" dur="750"/>
                                        <p:tgtEl>
                                          <p:spTgt spid="10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charRg st="1" end="1"/>
                                            </p:txEl>
                                          </p:spTgt>
                                        </p:tgtEl>
                                        <p:attrNameLst>
                                          <p:attrName>style.visibility</p:attrName>
                                        </p:attrNameLst>
                                      </p:cBhvr>
                                      <p:to>
                                        <p:strVal val="visible"/>
                                      </p:to>
                                    </p:set>
                                    <p:animEffect transition="in" filter="fade">
                                      <p:cBhvr>
                                        <p:cTn id="32" dur="750"/>
                                        <p:tgtEl>
                                          <p:spTgt spid="10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xEl>
                                              <p:charRg st="1" end="1"/>
                                            </p:txEl>
                                          </p:spTgt>
                                        </p:tgtEl>
                                        <p:attrNameLst>
                                          <p:attrName>style.visibility</p:attrName>
                                        </p:attrNameLst>
                                      </p:cBhvr>
                                      <p:to>
                                        <p:strVal val="visible"/>
                                      </p:to>
                                    </p:set>
                                    <p:animEffect transition="in" filter="fade">
                                      <p:cBhvr>
                                        <p:cTn id="37" dur="750"/>
                                        <p:tgtEl>
                                          <p:spTgt spid="10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xEl>
                                              <p:charRg st="1" end="1"/>
                                            </p:txEl>
                                          </p:spTgt>
                                        </p:tgtEl>
                                        <p:attrNameLst>
                                          <p:attrName>style.visibility</p:attrName>
                                        </p:attrNameLst>
                                      </p:cBhvr>
                                      <p:to>
                                        <p:strVal val="visible"/>
                                      </p:to>
                                    </p:set>
                                    <p:animEffect transition="in" filter="fade">
                                      <p:cBhvr>
                                        <p:cTn id="42" dur="750"/>
                                        <p:tgtEl>
                                          <p:spTgt spid="10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
                                            <p:txEl>
                                              <p:charRg st="1" end="1"/>
                                            </p:txEl>
                                          </p:spTgt>
                                        </p:tgtEl>
                                        <p:attrNameLst>
                                          <p:attrName>style.visibility</p:attrName>
                                        </p:attrNameLst>
                                      </p:cBhvr>
                                      <p:to>
                                        <p:strVal val="visible"/>
                                      </p:to>
                                    </p:set>
                                    <p:animEffect transition="in" filter="fade">
                                      <p:cBhvr>
                                        <p:cTn id="47" dur="750"/>
                                        <p:tgtEl>
                                          <p:spTgt spid="10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750"/>
                                        <p:tgtEl>
                                          <p:spTgt spid="10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09">
                                            <p:txEl>
                                              <p:charRg st="1" end="1"/>
                                            </p:txEl>
                                          </p:spTgt>
                                        </p:tgtEl>
                                        <p:attrNameLst>
                                          <p:attrName>style.visibility</p:attrName>
                                        </p:attrNameLst>
                                      </p:cBhvr>
                                      <p:to>
                                        <p:strVal val="visible"/>
                                      </p:to>
                                    </p:set>
                                    <p:animEffect transition="in" filter="fade">
                                      <p:cBhvr>
                                        <p:cTn id="55" dur="750"/>
                                        <p:tgtEl>
                                          <p:spTgt spid="10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09">
                                            <p:txEl>
                                              <p:charRg st="1" end="1"/>
                                            </p:txEl>
                                          </p:spTgt>
                                        </p:tgtEl>
                                        <p:attrNameLst>
                                          <p:attrName>style.visibility</p:attrName>
                                        </p:attrNameLst>
                                      </p:cBhvr>
                                      <p:to>
                                        <p:strVal val="visible"/>
                                      </p:to>
                                    </p:set>
                                    <p:animEffect transition="in" filter="fade">
                                      <p:cBhvr>
                                        <p:cTn id="59" dur="750"/>
                                        <p:tgtEl>
                                          <p:spTgt spid="10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09">
                                            <p:txEl>
                                              <p:charRg st="1" end="1"/>
                                            </p:txEl>
                                          </p:spTgt>
                                        </p:tgtEl>
                                        <p:attrNameLst>
                                          <p:attrName>style.visibility</p:attrName>
                                        </p:attrNameLst>
                                      </p:cBhvr>
                                      <p:to>
                                        <p:strVal val="visible"/>
                                      </p:to>
                                    </p:set>
                                    <p:animEffect transition="in" filter="fade">
                                      <p:cBhvr>
                                        <p:cTn id="63" dur="750"/>
                                        <p:tgtEl>
                                          <p:spTgt spid="10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09">
                                            <p:txEl>
                                              <p:charRg st="1" end="1"/>
                                            </p:txEl>
                                          </p:spTgt>
                                        </p:tgtEl>
                                        <p:attrNameLst>
                                          <p:attrName>style.visibility</p:attrName>
                                        </p:attrNameLst>
                                      </p:cBhvr>
                                      <p:to>
                                        <p:strVal val="visible"/>
                                      </p:to>
                                    </p:set>
                                    <p:animEffect transition="in" filter="fade">
                                      <p:cBhvr>
                                        <p:cTn id="67" dur="750"/>
                                        <p:tgtEl>
                                          <p:spTgt spid="10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09">
                                            <p:txEl>
                                              <p:charRg st="1" end="1"/>
                                            </p:txEl>
                                          </p:spTgt>
                                        </p:tgtEl>
                                        <p:attrNameLst>
                                          <p:attrName>style.visibility</p:attrName>
                                        </p:attrNameLst>
                                      </p:cBhvr>
                                      <p:to>
                                        <p:strVal val="visible"/>
                                      </p:to>
                                    </p:set>
                                    <p:animEffect transition="in" filter="fade">
                                      <p:cBhvr>
                                        <p:cTn id="71" dur="750"/>
                                        <p:tgtEl>
                                          <p:spTgt spid="10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09">
                                            <p:txEl>
                                              <p:charRg st="1" end="1"/>
                                            </p:txEl>
                                          </p:spTgt>
                                        </p:tgtEl>
                                        <p:attrNameLst>
                                          <p:attrName>style.visibility</p:attrName>
                                        </p:attrNameLst>
                                      </p:cBhvr>
                                      <p:to>
                                        <p:strVal val="visible"/>
                                      </p:to>
                                    </p:set>
                                    <p:animEffect transition="in" filter="fade">
                                      <p:cBhvr>
                                        <p:cTn id="75" dur="750"/>
                                        <p:tgtEl>
                                          <p:spTgt spid="10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09">
                                            <p:txEl>
                                              <p:charRg st="1" end="1"/>
                                            </p:txEl>
                                          </p:spTgt>
                                        </p:tgtEl>
                                        <p:attrNameLst>
                                          <p:attrName>style.visibility</p:attrName>
                                        </p:attrNameLst>
                                      </p:cBhvr>
                                      <p:to>
                                        <p:strVal val="visible"/>
                                      </p:to>
                                    </p:set>
                                    <p:animEffect transition="in" filter="fade">
                                      <p:cBhvr>
                                        <p:cTn id="79" dur="750"/>
                                        <p:tgtEl>
                                          <p:spTgt spid="10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09">
                                            <p:txEl>
                                              <p:charRg st="1" end="1"/>
                                            </p:txEl>
                                          </p:spTgt>
                                        </p:tgtEl>
                                        <p:attrNameLst>
                                          <p:attrName>style.visibility</p:attrName>
                                        </p:attrNameLst>
                                      </p:cBhvr>
                                      <p:to>
                                        <p:strVal val="visible"/>
                                      </p:to>
                                    </p:set>
                                    <p:animEffect transition="in" filter="fade">
                                      <p:cBhvr>
                                        <p:cTn id="83" dur="750"/>
                                        <p:tgtEl>
                                          <p:spTgt spid="109">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4"/>
        <p:cNvGrpSpPr/>
        <p:nvPr/>
      </p:nvGrpSpPr>
      <p:grpSpPr>
        <a:xfrm>
          <a:off x="0" y="0"/>
          <a:ext cx="0" cy="0"/>
          <a:chOff x="0" y="0"/>
          <a:chExt cx="0" cy="0"/>
        </a:xfrm>
      </p:grpSpPr>
      <p:sp>
        <p:nvSpPr>
          <p:cNvPr id="165" name="Google Shape;165;p35"/>
          <p:cNvSpPr txBox="1">
            <a:spLocks noGrp="1"/>
          </p:cNvSpPr>
          <p:nvPr>
            <p:ph type="body" idx="1"/>
          </p:nvPr>
        </p:nvSpPr>
        <p:spPr>
          <a:xfrm>
            <a:off x="1364321" y="1293834"/>
            <a:ext cx="6311400" cy="1262700"/>
          </a:xfrm>
          <a:prstGeom prst="rect">
            <a:avLst/>
          </a:prstGeom>
          <a:noFill/>
          <a:ln>
            <a:noFill/>
          </a:ln>
        </p:spPr>
        <p:txBody>
          <a:bodyPr spcFirstLastPara="1" wrap="square" lIns="83800" tIns="83800" rIns="83800" bIns="83800" anchor="t" anchorCtr="0">
            <a:noAutofit/>
          </a:bodyPr>
          <a:lstStyle>
            <a:lvl1pPr marL="457200" marR="0" lvl="0" indent="-228600" algn="ctr" rtl="0">
              <a:lnSpc>
                <a:spcPct val="106111"/>
              </a:lnSpc>
              <a:spcBef>
                <a:spcPts val="0"/>
              </a:spcBef>
              <a:spcAft>
                <a:spcPts val="0"/>
              </a:spcAft>
              <a:buClr>
                <a:srgbClr val="333399"/>
              </a:buClr>
              <a:buSzPts val="2200"/>
              <a:buFont typeface="Arial"/>
              <a:buNone/>
              <a:defRPr sz="3300" b="1" i="0" u="none" strike="noStrike" cap="none">
                <a:solidFill>
                  <a:srgbClr val="333399"/>
                </a:solidFill>
                <a:latin typeface="Lato"/>
                <a:ea typeface="Lato"/>
                <a:cs typeface="Lato"/>
                <a:sym typeface="Lato"/>
              </a:defRPr>
            </a:lvl1pPr>
            <a:lvl2pPr marL="914400" marR="0" lvl="1" indent="-228600" algn="l" rtl="0">
              <a:lnSpc>
                <a:spcPct val="150000"/>
              </a:lnSpc>
              <a:spcBef>
                <a:spcPts val="2700"/>
              </a:spcBef>
              <a:spcAft>
                <a:spcPts val="0"/>
              </a:spcAft>
              <a:buClr>
                <a:srgbClr val="333399"/>
              </a:buClr>
              <a:buSzPts val="1300"/>
              <a:buFont typeface="Lato"/>
              <a:buNone/>
              <a:defRPr sz="2400" b="0" i="0" u="none" strike="noStrike" cap="none">
                <a:solidFill>
                  <a:srgbClr val="333399"/>
                </a:solidFill>
                <a:latin typeface="Calibri"/>
                <a:ea typeface="Calibri"/>
                <a:cs typeface="Calibri"/>
                <a:sym typeface="Calibri"/>
              </a:defRPr>
            </a:lvl2pPr>
            <a:lvl3pPr marL="1371600" marR="0" lvl="2"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3pPr>
            <a:lvl4pPr marL="1828800" marR="0" lvl="3"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4pPr>
            <a:lvl5pPr marL="2286000" marR="0" lvl="4"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6" name="Google Shape;166;p35"/>
          <p:cNvSpPr txBox="1">
            <a:spLocks noGrp="1"/>
          </p:cNvSpPr>
          <p:nvPr>
            <p:ph type="body" idx="2"/>
          </p:nvPr>
        </p:nvSpPr>
        <p:spPr>
          <a:xfrm>
            <a:off x="5458013" y="3035370"/>
            <a:ext cx="2228700" cy="1123800"/>
          </a:xfrm>
          <a:prstGeom prst="rect">
            <a:avLst/>
          </a:prstGeom>
          <a:noFill/>
          <a:ln>
            <a:noFill/>
          </a:ln>
        </p:spPr>
        <p:txBody>
          <a:bodyPr spcFirstLastPara="1" wrap="square" lIns="83800" tIns="83800" rIns="83800" bIns="838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1700" b="1" i="0" u="none" strike="noStrike" cap="none">
                <a:solidFill>
                  <a:schemeClr val="dk1"/>
                </a:solidFill>
                <a:latin typeface="Lato"/>
                <a:ea typeface="Lato"/>
                <a:cs typeface="Lato"/>
                <a:sym typeface="Lato"/>
              </a:defRPr>
            </a:lvl1pPr>
            <a:lvl2pPr marL="914400" marR="0" lvl="1" indent="-228600" algn="l" rtl="0">
              <a:lnSpc>
                <a:spcPct val="100000"/>
              </a:lnSpc>
              <a:spcBef>
                <a:spcPts val="2700"/>
              </a:spcBef>
              <a:spcAft>
                <a:spcPts val="0"/>
              </a:spcAft>
              <a:buClr>
                <a:schemeClr val="dk1"/>
              </a:buClr>
              <a:buSzPts val="1300"/>
              <a:buFont typeface="Lato"/>
              <a:buNone/>
              <a:defRPr sz="1300" b="0" i="0" u="none" strike="noStrike" cap="none">
                <a:solidFill>
                  <a:schemeClr val="dk1"/>
                </a:solidFill>
                <a:latin typeface="Lato"/>
                <a:ea typeface="Lato"/>
                <a:cs typeface="Lato"/>
                <a:sym typeface="Lato"/>
              </a:defRPr>
            </a:lvl2pPr>
            <a:lvl3pPr marL="1371600" marR="0" lvl="2" indent="-228600" algn="l" rtl="0">
              <a:lnSpc>
                <a:spcPct val="100000"/>
              </a:lnSpc>
              <a:spcBef>
                <a:spcPts val="300"/>
              </a:spcBef>
              <a:spcAft>
                <a:spcPts val="0"/>
              </a:spcAft>
              <a:buClr>
                <a:schemeClr val="dk1"/>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grpSp>
        <p:nvGrpSpPr>
          <p:cNvPr id="167" name="Google Shape;167;p35"/>
          <p:cNvGrpSpPr/>
          <p:nvPr/>
        </p:nvGrpSpPr>
        <p:grpSpPr>
          <a:xfrm>
            <a:off x="-1" y="3248554"/>
            <a:ext cx="9144000" cy="1896110"/>
            <a:chOff x="-1" y="3248879"/>
            <a:chExt cx="9144000" cy="1896300"/>
          </a:xfrm>
        </p:grpSpPr>
        <p:pic>
          <p:nvPicPr>
            <p:cNvPr id="168" name="Google Shape;168;p35"/>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169" name="Google Shape;169;p35"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75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charRg st="1" end="1"/>
                                            </p:txEl>
                                          </p:spTgt>
                                        </p:tgtEl>
                                        <p:attrNameLst>
                                          <p:attrName>style.visibility</p:attrName>
                                        </p:attrNameLst>
                                      </p:cBhvr>
                                      <p:to>
                                        <p:strVal val="visible"/>
                                      </p:to>
                                    </p:set>
                                    <p:animEffect transition="in" filter="fade">
                                      <p:cBhvr>
                                        <p:cTn id="12" dur="750"/>
                                        <p:tgtEl>
                                          <p:spTgt spid="16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charRg st="1" end="1"/>
                                            </p:txEl>
                                          </p:spTgt>
                                        </p:tgtEl>
                                        <p:attrNameLst>
                                          <p:attrName>style.visibility</p:attrName>
                                        </p:attrNameLst>
                                      </p:cBhvr>
                                      <p:to>
                                        <p:strVal val="visible"/>
                                      </p:to>
                                    </p:set>
                                    <p:animEffect transition="in" filter="fade">
                                      <p:cBhvr>
                                        <p:cTn id="17" dur="750"/>
                                        <p:tgtEl>
                                          <p:spTgt spid="16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charRg st="1" end="1"/>
                                            </p:txEl>
                                          </p:spTgt>
                                        </p:tgtEl>
                                        <p:attrNameLst>
                                          <p:attrName>style.visibility</p:attrName>
                                        </p:attrNameLst>
                                      </p:cBhvr>
                                      <p:to>
                                        <p:strVal val="visible"/>
                                      </p:to>
                                    </p:set>
                                    <p:animEffect transition="in" filter="fade">
                                      <p:cBhvr>
                                        <p:cTn id="22" dur="750"/>
                                        <p:tgtEl>
                                          <p:spTgt spid="16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charRg st="1" end="1"/>
                                            </p:txEl>
                                          </p:spTgt>
                                        </p:tgtEl>
                                        <p:attrNameLst>
                                          <p:attrName>style.visibility</p:attrName>
                                        </p:attrNameLst>
                                      </p:cBhvr>
                                      <p:to>
                                        <p:strVal val="visible"/>
                                      </p:to>
                                    </p:set>
                                    <p:animEffect transition="in" filter="fade">
                                      <p:cBhvr>
                                        <p:cTn id="27" dur="750"/>
                                        <p:tgtEl>
                                          <p:spTgt spid="16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charRg st="1" end="1"/>
                                            </p:txEl>
                                          </p:spTgt>
                                        </p:tgtEl>
                                        <p:attrNameLst>
                                          <p:attrName>style.visibility</p:attrName>
                                        </p:attrNameLst>
                                      </p:cBhvr>
                                      <p:to>
                                        <p:strVal val="visible"/>
                                      </p:to>
                                    </p:set>
                                    <p:animEffect transition="in" filter="fade">
                                      <p:cBhvr>
                                        <p:cTn id="32" dur="750"/>
                                        <p:tgtEl>
                                          <p:spTgt spid="16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
                                            <p:txEl>
                                              <p:charRg st="1" end="1"/>
                                            </p:txEl>
                                          </p:spTgt>
                                        </p:tgtEl>
                                        <p:attrNameLst>
                                          <p:attrName>style.visibility</p:attrName>
                                        </p:attrNameLst>
                                      </p:cBhvr>
                                      <p:to>
                                        <p:strVal val="visible"/>
                                      </p:to>
                                    </p:set>
                                    <p:animEffect transition="in" filter="fade">
                                      <p:cBhvr>
                                        <p:cTn id="37" dur="750"/>
                                        <p:tgtEl>
                                          <p:spTgt spid="16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xEl>
                                              <p:charRg st="1" end="1"/>
                                            </p:txEl>
                                          </p:spTgt>
                                        </p:tgtEl>
                                        <p:attrNameLst>
                                          <p:attrName>style.visibility</p:attrName>
                                        </p:attrNameLst>
                                      </p:cBhvr>
                                      <p:to>
                                        <p:strVal val="visible"/>
                                      </p:to>
                                    </p:set>
                                    <p:animEffect transition="in" filter="fade">
                                      <p:cBhvr>
                                        <p:cTn id="42" dur="750"/>
                                        <p:tgtEl>
                                          <p:spTgt spid="16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xEl>
                                              <p:charRg st="1" end="1"/>
                                            </p:txEl>
                                          </p:spTgt>
                                        </p:tgtEl>
                                        <p:attrNameLst>
                                          <p:attrName>style.visibility</p:attrName>
                                        </p:attrNameLst>
                                      </p:cBhvr>
                                      <p:to>
                                        <p:strVal val="visible"/>
                                      </p:to>
                                    </p:set>
                                    <p:animEffect transition="in" filter="fade">
                                      <p:cBhvr>
                                        <p:cTn id="47" dur="750"/>
                                        <p:tgtEl>
                                          <p:spTgt spid="16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66">
                                            <p:txEl>
                                              <p:pRg st="0" end="0"/>
                                            </p:txEl>
                                          </p:spTgt>
                                        </p:tgtEl>
                                        <p:attrNameLst>
                                          <p:attrName>style.visibility</p:attrName>
                                        </p:attrNameLst>
                                      </p:cBhvr>
                                      <p:to>
                                        <p:strVal val="visible"/>
                                      </p:to>
                                    </p:set>
                                    <p:animEffect transition="in" filter="fade">
                                      <p:cBhvr>
                                        <p:cTn id="51" dur="750"/>
                                        <p:tgtEl>
                                          <p:spTgt spid="16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66">
                                            <p:txEl>
                                              <p:charRg st="1" end="1"/>
                                            </p:txEl>
                                          </p:spTgt>
                                        </p:tgtEl>
                                        <p:attrNameLst>
                                          <p:attrName>style.visibility</p:attrName>
                                        </p:attrNameLst>
                                      </p:cBhvr>
                                      <p:to>
                                        <p:strVal val="visible"/>
                                      </p:to>
                                    </p:set>
                                    <p:animEffect transition="in" filter="fade">
                                      <p:cBhvr>
                                        <p:cTn id="55" dur="750"/>
                                        <p:tgtEl>
                                          <p:spTgt spid="16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66">
                                            <p:txEl>
                                              <p:charRg st="1" end="1"/>
                                            </p:txEl>
                                          </p:spTgt>
                                        </p:tgtEl>
                                        <p:attrNameLst>
                                          <p:attrName>style.visibility</p:attrName>
                                        </p:attrNameLst>
                                      </p:cBhvr>
                                      <p:to>
                                        <p:strVal val="visible"/>
                                      </p:to>
                                    </p:set>
                                    <p:animEffect transition="in" filter="fade">
                                      <p:cBhvr>
                                        <p:cTn id="59" dur="750"/>
                                        <p:tgtEl>
                                          <p:spTgt spid="16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66">
                                            <p:txEl>
                                              <p:charRg st="1" end="1"/>
                                            </p:txEl>
                                          </p:spTgt>
                                        </p:tgtEl>
                                        <p:attrNameLst>
                                          <p:attrName>style.visibility</p:attrName>
                                        </p:attrNameLst>
                                      </p:cBhvr>
                                      <p:to>
                                        <p:strVal val="visible"/>
                                      </p:to>
                                    </p:set>
                                    <p:animEffect transition="in" filter="fade">
                                      <p:cBhvr>
                                        <p:cTn id="63" dur="750"/>
                                        <p:tgtEl>
                                          <p:spTgt spid="16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66">
                                            <p:txEl>
                                              <p:charRg st="1" end="1"/>
                                            </p:txEl>
                                          </p:spTgt>
                                        </p:tgtEl>
                                        <p:attrNameLst>
                                          <p:attrName>style.visibility</p:attrName>
                                        </p:attrNameLst>
                                      </p:cBhvr>
                                      <p:to>
                                        <p:strVal val="visible"/>
                                      </p:to>
                                    </p:set>
                                    <p:animEffect transition="in" filter="fade">
                                      <p:cBhvr>
                                        <p:cTn id="67" dur="750"/>
                                        <p:tgtEl>
                                          <p:spTgt spid="16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66">
                                            <p:txEl>
                                              <p:charRg st="1" end="1"/>
                                            </p:txEl>
                                          </p:spTgt>
                                        </p:tgtEl>
                                        <p:attrNameLst>
                                          <p:attrName>style.visibility</p:attrName>
                                        </p:attrNameLst>
                                      </p:cBhvr>
                                      <p:to>
                                        <p:strVal val="visible"/>
                                      </p:to>
                                    </p:set>
                                    <p:animEffect transition="in" filter="fade">
                                      <p:cBhvr>
                                        <p:cTn id="71" dur="750"/>
                                        <p:tgtEl>
                                          <p:spTgt spid="16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66">
                                            <p:txEl>
                                              <p:charRg st="1" end="1"/>
                                            </p:txEl>
                                          </p:spTgt>
                                        </p:tgtEl>
                                        <p:attrNameLst>
                                          <p:attrName>style.visibility</p:attrName>
                                        </p:attrNameLst>
                                      </p:cBhvr>
                                      <p:to>
                                        <p:strVal val="visible"/>
                                      </p:to>
                                    </p:set>
                                    <p:animEffect transition="in" filter="fade">
                                      <p:cBhvr>
                                        <p:cTn id="75" dur="750"/>
                                        <p:tgtEl>
                                          <p:spTgt spid="16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66">
                                            <p:txEl>
                                              <p:charRg st="1" end="1"/>
                                            </p:txEl>
                                          </p:spTgt>
                                        </p:tgtEl>
                                        <p:attrNameLst>
                                          <p:attrName>style.visibility</p:attrName>
                                        </p:attrNameLst>
                                      </p:cBhvr>
                                      <p:to>
                                        <p:strVal val="visible"/>
                                      </p:to>
                                    </p:set>
                                    <p:animEffect transition="in" filter="fade">
                                      <p:cBhvr>
                                        <p:cTn id="79" dur="750"/>
                                        <p:tgtEl>
                                          <p:spTgt spid="16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66">
                                            <p:txEl>
                                              <p:charRg st="1" end="1"/>
                                            </p:txEl>
                                          </p:spTgt>
                                        </p:tgtEl>
                                        <p:attrNameLst>
                                          <p:attrName>style.visibility</p:attrName>
                                        </p:attrNameLst>
                                      </p:cBhvr>
                                      <p:to>
                                        <p:strVal val="visible"/>
                                      </p:to>
                                    </p:set>
                                    <p:animEffect transition="in" filter="fade">
                                      <p:cBhvr>
                                        <p:cTn id="83" dur="750"/>
                                        <p:tgtEl>
                                          <p:spTgt spid="166">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67"/>
                                        </p:tgtEl>
                                        <p:attrNameLst>
                                          <p:attrName>style.visibility</p:attrName>
                                        </p:attrNameLst>
                                      </p:cBhvr>
                                      <p:to>
                                        <p:strVal val="visible"/>
                                      </p:to>
                                    </p:set>
                                    <p:animEffect transition="in" filter="fade">
                                      <p:cBhvr>
                                        <p:cTn id="86"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0"/>
        <p:cNvGrpSpPr/>
        <p:nvPr/>
      </p:nvGrpSpPr>
      <p:grpSpPr>
        <a:xfrm>
          <a:off x="0" y="0"/>
          <a:ext cx="0" cy="0"/>
          <a:chOff x="0" y="0"/>
          <a:chExt cx="0" cy="0"/>
        </a:xfrm>
      </p:grpSpPr>
      <p:pic>
        <p:nvPicPr>
          <p:cNvPr id="171" name="Google Shape;171;p36"/>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72" name="Google Shape;172;p36"/>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73" name="Google Shape;173;p36"/>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body" idx="2"/>
          </p:nvPr>
        </p:nvSpPr>
        <p:spPr>
          <a:xfrm>
            <a:off x="2052028" y="1197429"/>
            <a:ext cx="5046900" cy="25128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1700" b="0" i="0" u="none" strike="noStrike" cap="none">
                <a:solidFill>
                  <a:schemeClr val="dk1"/>
                </a:solidFill>
                <a:latin typeface="Lato"/>
                <a:ea typeface="Lato"/>
                <a:cs typeface="Lato"/>
                <a:sym typeface="Lato"/>
              </a:defRPr>
            </a:lvl2pPr>
            <a:lvl3pPr marL="1371600" marR="0" lvl="2" indent="-228600" algn="l" rtl="0">
              <a:lnSpc>
                <a:spcPct val="90000"/>
              </a:lnSpc>
              <a:spcBef>
                <a:spcPts val="300"/>
              </a:spcBef>
              <a:spcAft>
                <a:spcPts val="0"/>
              </a:spcAft>
              <a:buClr>
                <a:schemeClr val="dk1"/>
              </a:buClr>
              <a:buSzPts val="1400"/>
              <a:buFont typeface="Arial"/>
              <a:buNone/>
              <a:defRPr sz="17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75" name="Google Shape;175;p36"/>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178" name="Google Shape;178;p37"/>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body" idx="2"/>
          </p:nvPr>
        </p:nvSpPr>
        <p:spPr>
          <a:xfrm>
            <a:off x="942822" y="1277258"/>
            <a:ext cx="3993600" cy="23295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228600" algn="l" rtl="0">
              <a:lnSpc>
                <a:spcPct val="15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0" name="Google Shape;180;p37"/>
          <p:cNvSpPr>
            <a:spLocks noGrp="1"/>
          </p:cNvSpPr>
          <p:nvPr>
            <p:ph type="pic" idx="3"/>
          </p:nvPr>
        </p:nvSpPr>
        <p:spPr>
          <a:xfrm>
            <a:off x="5262429" y="1291773"/>
            <a:ext cx="3420300" cy="3090600"/>
          </a:xfrm>
          <a:prstGeom prst="rect">
            <a:avLst/>
          </a:prstGeom>
          <a:noFill/>
          <a:ln>
            <a:noFill/>
          </a:ln>
        </p:spPr>
        <p:txBody>
          <a:bodyPr spcFirstLastPara="1" wrap="square" lIns="83800" tIns="83800" rIns="83800" bIns="83800" anchor="t" anchorCtr="0">
            <a:noAutofit/>
          </a:bodyPr>
          <a:lstStyle>
            <a:lvl1pPr marL="0" marR="0" lvl="0" indent="0" algn="l" rtl="0">
              <a:lnSpc>
                <a:spcPct val="100000"/>
              </a:lnSpc>
              <a:spcBef>
                <a:spcPts val="0"/>
              </a:spcBef>
              <a:spcAft>
                <a:spcPts val="0"/>
              </a:spcAft>
              <a:buClr>
                <a:schemeClr val="lt2"/>
              </a:buClr>
              <a:buSzPts val="1300"/>
              <a:buFont typeface="Arial"/>
              <a:buNone/>
              <a:defRPr sz="2200" b="1" i="0" u="none" strike="noStrike" cap="none">
                <a:solidFill>
                  <a:schemeClr val="lt2"/>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1" name="Google Shape;181;p37"/>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84" name="Google Shape;184;p38"/>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85" name="Google Shape;185;p38"/>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6" name="Google Shape;186;p38"/>
          <p:cNvSpPr>
            <a:spLocks noGrp="1"/>
          </p:cNvSpPr>
          <p:nvPr>
            <p:ph type="media" idx="2"/>
          </p:nvPr>
        </p:nvSpPr>
        <p:spPr>
          <a:xfrm>
            <a:off x="2042012" y="1304873"/>
            <a:ext cx="5045100" cy="2530500"/>
          </a:xfrm>
          <a:prstGeom prst="rect">
            <a:avLst/>
          </a:prstGeom>
          <a:noFill/>
          <a:ln>
            <a:noFill/>
          </a:ln>
        </p:spPr>
        <p:txBody>
          <a:bodyPr spcFirstLastPara="1" wrap="square" lIns="83800" tIns="83800" rIns="83800" bIns="83800" anchor="t" anchorCtr="0">
            <a:noAutofit/>
          </a:bodyPr>
          <a:lstStyle>
            <a:lvl1pPr marL="152400" marR="0" lvl="0" indent="-1524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7" name="Google Shape;187;p38"/>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p39"/>
          <p:cNvSpPr txBox="1">
            <a:spLocks noGrp="1"/>
          </p:cNvSpPr>
          <p:nvPr>
            <p:ph type="ctrTitle"/>
          </p:nvPr>
        </p:nvSpPr>
        <p:spPr>
          <a:xfrm>
            <a:off x="685800" y="1583342"/>
            <a:ext cx="7772400" cy="1159800"/>
          </a:xfrm>
          <a:prstGeom prst="rect">
            <a:avLst/>
          </a:prstGeom>
        </p:spPr>
        <p:txBody>
          <a:bodyPr spcFirstLastPara="1" wrap="square" lIns="83800" tIns="83800" rIns="83800" bIns="8380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90" name="Google Shape;190;p39"/>
          <p:cNvSpPr txBox="1">
            <a:spLocks noGrp="1"/>
          </p:cNvSpPr>
          <p:nvPr>
            <p:ph type="subTitle" idx="1"/>
          </p:nvPr>
        </p:nvSpPr>
        <p:spPr>
          <a:xfrm>
            <a:off x="685800" y="2840054"/>
            <a:ext cx="7772400" cy="784800"/>
          </a:xfrm>
          <a:prstGeom prst="rect">
            <a:avLst/>
          </a:prstGeom>
        </p:spPr>
        <p:txBody>
          <a:bodyPr spcFirstLastPara="1" wrap="square" lIns="83800" tIns="83800" rIns="83800" bIns="83800" anchor="t" anchorCtr="0">
            <a:noAutofit/>
          </a:bodyPr>
          <a:lstStyle>
            <a:lvl1pPr lvl="0" algn="ctr" rtl="0">
              <a:spcBef>
                <a:spcPts val="0"/>
              </a:spcBef>
              <a:spcAft>
                <a:spcPts val="0"/>
              </a:spcAft>
              <a:buClr>
                <a:schemeClr val="dk2"/>
              </a:buClr>
              <a:buSzPts val="2200"/>
              <a:buNone/>
              <a:defRPr>
                <a:solidFill>
                  <a:schemeClr val="dk2"/>
                </a:solidFill>
              </a:defRPr>
            </a:lvl1pPr>
            <a:lvl2pPr lvl="1" algn="ctr" rtl="0">
              <a:spcBef>
                <a:spcPts val="270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7"/>
        <p:cNvGrpSpPr/>
        <p:nvPr/>
      </p:nvGrpSpPr>
      <p:grpSpPr>
        <a:xfrm>
          <a:off x="0" y="0"/>
          <a:ext cx="0" cy="0"/>
          <a:chOff x="0" y="0"/>
          <a:chExt cx="0" cy="0"/>
        </a:xfrm>
      </p:grpSpPr>
      <p:sp>
        <p:nvSpPr>
          <p:cNvPr id="198" name="Google Shape;198;p41"/>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4000"/>
              <a:buFont typeface="Arial"/>
              <a:buNone/>
              <a:defRPr sz="40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8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300"/>
              <a:buFont typeface="Lato"/>
              <a:buNone/>
              <a:defRPr sz="1300" i="0" u="none" strike="noStrike" cap="none">
                <a:solidFill>
                  <a:schemeClr val="dk1"/>
                </a:solidFill>
              </a:defRPr>
            </a:lvl1pPr>
            <a:lvl2pPr marL="914400" marR="0" lvl="1" indent="-228600" algn="l" rtl="0">
              <a:lnSpc>
                <a:spcPct val="100000"/>
              </a:lnSpc>
              <a:spcBef>
                <a:spcPts val="3000"/>
              </a:spcBef>
              <a:spcAft>
                <a:spcPts val="0"/>
              </a:spcAft>
              <a:buClr>
                <a:schemeClr val="dk1"/>
              </a:buClr>
              <a:buSzPts val="1300"/>
              <a:buNone/>
              <a:defRPr sz="1300" b="1" i="0" u="none" strike="noStrike" cap="none">
                <a:solidFill>
                  <a:schemeClr val="dk1"/>
                </a:solidFill>
              </a:defRPr>
            </a:lvl2pPr>
            <a:lvl3pPr marL="1371600" marR="0" lvl="2"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3pPr>
            <a:lvl4pPr marL="1828800" marR="0" lvl="3"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4pPr>
            <a:lvl5pPr marL="2286000" marR="0" lvl="4"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5pPr>
            <a:lvl6pPr marL="2743200" marR="0" lvl="5"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6pPr>
            <a:lvl7pPr marL="3200400" marR="0" lvl="6"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7pPr>
            <a:lvl8pPr marL="3657600" marR="0" lvl="7"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8pPr>
            <a:lvl9pPr marL="4114800" marR="0" lvl="8"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9pPr>
          </a:lstStyle>
          <a:p>
            <a:endParaRPr/>
          </a:p>
        </p:txBody>
      </p:sp>
      <p:grpSp>
        <p:nvGrpSpPr>
          <p:cNvPr id="200" name="Google Shape;200;p41"/>
          <p:cNvGrpSpPr/>
          <p:nvPr/>
        </p:nvGrpSpPr>
        <p:grpSpPr>
          <a:xfrm>
            <a:off x="-1" y="3248879"/>
            <a:ext cx="9144000" cy="1896300"/>
            <a:chOff x="-1" y="3248879"/>
            <a:chExt cx="9144000" cy="1896300"/>
          </a:xfrm>
        </p:grpSpPr>
        <p:pic>
          <p:nvPicPr>
            <p:cNvPr id="201" name="Google Shape;201;p41"/>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202" name="Google Shape;202;p41"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75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charRg st="1" end="1"/>
                                            </p:txEl>
                                          </p:spTgt>
                                        </p:tgtEl>
                                        <p:attrNameLst>
                                          <p:attrName>style.visibility</p:attrName>
                                        </p:attrNameLst>
                                      </p:cBhvr>
                                      <p:to>
                                        <p:strVal val="visible"/>
                                      </p:to>
                                    </p:set>
                                    <p:animEffect transition="in" filter="fade">
                                      <p:cBhvr>
                                        <p:cTn id="12" dur="750"/>
                                        <p:tgtEl>
                                          <p:spTgt spid="19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charRg st="1" end="1"/>
                                            </p:txEl>
                                          </p:spTgt>
                                        </p:tgtEl>
                                        <p:attrNameLst>
                                          <p:attrName>style.visibility</p:attrName>
                                        </p:attrNameLst>
                                      </p:cBhvr>
                                      <p:to>
                                        <p:strVal val="visible"/>
                                      </p:to>
                                    </p:set>
                                    <p:animEffect transition="in" filter="fade">
                                      <p:cBhvr>
                                        <p:cTn id="17" dur="750"/>
                                        <p:tgtEl>
                                          <p:spTgt spid="19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charRg st="1" end="1"/>
                                            </p:txEl>
                                          </p:spTgt>
                                        </p:tgtEl>
                                        <p:attrNameLst>
                                          <p:attrName>style.visibility</p:attrName>
                                        </p:attrNameLst>
                                      </p:cBhvr>
                                      <p:to>
                                        <p:strVal val="visible"/>
                                      </p:to>
                                    </p:set>
                                    <p:animEffect transition="in" filter="fade">
                                      <p:cBhvr>
                                        <p:cTn id="22" dur="750"/>
                                        <p:tgtEl>
                                          <p:spTgt spid="19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charRg st="1" end="1"/>
                                            </p:txEl>
                                          </p:spTgt>
                                        </p:tgtEl>
                                        <p:attrNameLst>
                                          <p:attrName>style.visibility</p:attrName>
                                        </p:attrNameLst>
                                      </p:cBhvr>
                                      <p:to>
                                        <p:strVal val="visible"/>
                                      </p:to>
                                    </p:set>
                                    <p:animEffect transition="in" filter="fade">
                                      <p:cBhvr>
                                        <p:cTn id="27" dur="750"/>
                                        <p:tgtEl>
                                          <p:spTgt spid="19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charRg st="1" end="1"/>
                                            </p:txEl>
                                          </p:spTgt>
                                        </p:tgtEl>
                                        <p:attrNameLst>
                                          <p:attrName>style.visibility</p:attrName>
                                        </p:attrNameLst>
                                      </p:cBhvr>
                                      <p:to>
                                        <p:strVal val="visible"/>
                                      </p:to>
                                    </p:set>
                                    <p:animEffect transition="in" filter="fade">
                                      <p:cBhvr>
                                        <p:cTn id="32" dur="750"/>
                                        <p:tgtEl>
                                          <p:spTgt spid="19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charRg st="1" end="1"/>
                                            </p:txEl>
                                          </p:spTgt>
                                        </p:tgtEl>
                                        <p:attrNameLst>
                                          <p:attrName>style.visibility</p:attrName>
                                        </p:attrNameLst>
                                      </p:cBhvr>
                                      <p:to>
                                        <p:strVal val="visible"/>
                                      </p:to>
                                    </p:set>
                                    <p:animEffect transition="in" filter="fade">
                                      <p:cBhvr>
                                        <p:cTn id="37" dur="750"/>
                                        <p:tgtEl>
                                          <p:spTgt spid="19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charRg st="1" end="1"/>
                                            </p:txEl>
                                          </p:spTgt>
                                        </p:tgtEl>
                                        <p:attrNameLst>
                                          <p:attrName>style.visibility</p:attrName>
                                        </p:attrNameLst>
                                      </p:cBhvr>
                                      <p:to>
                                        <p:strVal val="visible"/>
                                      </p:to>
                                    </p:set>
                                    <p:animEffect transition="in" filter="fade">
                                      <p:cBhvr>
                                        <p:cTn id="42" dur="750"/>
                                        <p:tgtEl>
                                          <p:spTgt spid="19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8">
                                            <p:txEl>
                                              <p:charRg st="1" end="1"/>
                                            </p:txEl>
                                          </p:spTgt>
                                        </p:tgtEl>
                                        <p:attrNameLst>
                                          <p:attrName>style.visibility</p:attrName>
                                        </p:attrNameLst>
                                      </p:cBhvr>
                                      <p:to>
                                        <p:strVal val="visible"/>
                                      </p:to>
                                    </p:set>
                                    <p:animEffect transition="in" filter="fade">
                                      <p:cBhvr>
                                        <p:cTn id="47" dur="750"/>
                                        <p:tgtEl>
                                          <p:spTgt spid="19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99">
                                            <p:txEl>
                                              <p:pRg st="0" end="0"/>
                                            </p:txEl>
                                          </p:spTgt>
                                        </p:tgtEl>
                                        <p:attrNameLst>
                                          <p:attrName>style.visibility</p:attrName>
                                        </p:attrNameLst>
                                      </p:cBhvr>
                                      <p:to>
                                        <p:strVal val="visible"/>
                                      </p:to>
                                    </p:set>
                                    <p:animEffect transition="in" filter="fade">
                                      <p:cBhvr>
                                        <p:cTn id="51" dur="750"/>
                                        <p:tgtEl>
                                          <p:spTgt spid="19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9">
                                            <p:txEl>
                                              <p:charRg st="1" end="1"/>
                                            </p:txEl>
                                          </p:spTgt>
                                        </p:tgtEl>
                                        <p:attrNameLst>
                                          <p:attrName>style.visibility</p:attrName>
                                        </p:attrNameLst>
                                      </p:cBhvr>
                                      <p:to>
                                        <p:strVal val="visible"/>
                                      </p:to>
                                    </p:set>
                                    <p:animEffect transition="in" filter="fade">
                                      <p:cBhvr>
                                        <p:cTn id="55" dur="750"/>
                                        <p:tgtEl>
                                          <p:spTgt spid="19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99">
                                            <p:txEl>
                                              <p:charRg st="1" end="1"/>
                                            </p:txEl>
                                          </p:spTgt>
                                        </p:tgtEl>
                                        <p:attrNameLst>
                                          <p:attrName>style.visibility</p:attrName>
                                        </p:attrNameLst>
                                      </p:cBhvr>
                                      <p:to>
                                        <p:strVal val="visible"/>
                                      </p:to>
                                    </p:set>
                                    <p:animEffect transition="in" filter="fade">
                                      <p:cBhvr>
                                        <p:cTn id="59" dur="750"/>
                                        <p:tgtEl>
                                          <p:spTgt spid="19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99">
                                            <p:txEl>
                                              <p:charRg st="1" end="1"/>
                                            </p:txEl>
                                          </p:spTgt>
                                        </p:tgtEl>
                                        <p:attrNameLst>
                                          <p:attrName>style.visibility</p:attrName>
                                        </p:attrNameLst>
                                      </p:cBhvr>
                                      <p:to>
                                        <p:strVal val="visible"/>
                                      </p:to>
                                    </p:set>
                                    <p:animEffect transition="in" filter="fade">
                                      <p:cBhvr>
                                        <p:cTn id="63" dur="750"/>
                                        <p:tgtEl>
                                          <p:spTgt spid="19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99">
                                            <p:txEl>
                                              <p:charRg st="1" end="1"/>
                                            </p:txEl>
                                          </p:spTgt>
                                        </p:tgtEl>
                                        <p:attrNameLst>
                                          <p:attrName>style.visibility</p:attrName>
                                        </p:attrNameLst>
                                      </p:cBhvr>
                                      <p:to>
                                        <p:strVal val="visible"/>
                                      </p:to>
                                    </p:set>
                                    <p:animEffect transition="in" filter="fade">
                                      <p:cBhvr>
                                        <p:cTn id="67" dur="750"/>
                                        <p:tgtEl>
                                          <p:spTgt spid="19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99">
                                            <p:txEl>
                                              <p:charRg st="1" end="1"/>
                                            </p:txEl>
                                          </p:spTgt>
                                        </p:tgtEl>
                                        <p:attrNameLst>
                                          <p:attrName>style.visibility</p:attrName>
                                        </p:attrNameLst>
                                      </p:cBhvr>
                                      <p:to>
                                        <p:strVal val="visible"/>
                                      </p:to>
                                    </p:set>
                                    <p:animEffect transition="in" filter="fade">
                                      <p:cBhvr>
                                        <p:cTn id="71" dur="750"/>
                                        <p:tgtEl>
                                          <p:spTgt spid="19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99">
                                            <p:txEl>
                                              <p:charRg st="1" end="1"/>
                                            </p:txEl>
                                          </p:spTgt>
                                        </p:tgtEl>
                                        <p:attrNameLst>
                                          <p:attrName>style.visibility</p:attrName>
                                        </p:attrNameLst>
                                      </p:cBhvr>
                                      <p:to>
                                        <p:strVal val="visible"/>
                                      </p:to>
                                    </p:set>
                                    <p:animEffect transition="in" filter="fade">
                                      <p:cBhvr>
                                        <p:cTn id="75" dur="750"/>
                                        <p:tgtEl>
                                          <p:spTgt spid="19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99">
                                            <p:txEl>
                                              <p:charRg st="1" end="1"/>
                                            </p:txEl>
                                          </p:spTgt>
                                        </p:tgtEl>
                                        <p:attrNameLst>
                                          <p:attrName>style.visibility</p:attrName>
                                        </p:attrNameLst>
                                      </p:cBhvr>
                                      <p:to>
                                        <p:strVal val="visible"/>
                                      </p:to>
                                    </p:set>
                                    <p:animEffect transition="in" filter="fade">
                                      <p:cBhvr>
                                        <p:cTn id="79" dur="750"/>
                                        <p:tgtEl>
                                          <p:spTgt spid="19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99">
                                            <p:txEl>
                                              <p:charRg st="1" end="1"/>
                                            </p:txEl>
                                          </p:spTgt>
                                        </p:tgtEl>
                                        <p:attrNameLst>
                                          <p:attrName>style.visibility</p:attrName>
                                        </p:attrNameLst>
                                      </p:cBhvr>
                                      <p:to>
                                        <p:strVal val="visible"/>
                                      </p:to>
                                    </p:set>
                                    <p:animEffect transition="in" filter="fade">
                                      <p:cBhvr>
                                        <p:cTn id="83" dur="750"/>
                                        <p:tgtEl>
                                          <p:spTgt spid="199">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Effect transition="in" filter="fade">
                                      <p:cBhvr>
                                        <p:cTn id="8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3"/>
        <p:cNvGrpSpPr/>
        <p:nvPr/>
      </p:nvGrpSpPr>
      <p:grpSpPr>
        <a:xfrm>
          <a:off x="0" y="0"/>
          <a:ext cx="0" cy="0"/>
          <a:chOff x="0" y="0"/>
          <a:chExt cx="0" cy="0"/>
        </a:xfrm>
      </p:grpSpPr>
      <p:pic>
        <p:nvPicPr>
          <p:cNvPr id="204" name="Google Shape;204;p42"/>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05" name="Google Shape;205;p4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06" name="Google Shape;206;p4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pic>
        <p:nvPicPr>
          <p:cNvPr id="208" name="Google Shape;208;p42"/>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09"/>
        <p:cNvGrpSpPr/>
        <p:nvPr/>
      </p:nvGrpSpPr>
      <p:grpSpPr>
        <a:xfrm>
          <a:off x="0" y="0"/>
          <a:ext cx="0" cy="0"/>
          <a:chOff x="0" y="0"/>
          <a:chExt cx="0" cy="0"/>
        </a:xfrm>
      </p:grpSpPr>
      <p:pic>
        <p:nvPicPr>
          <p:cNvPr id="210" name="Google Shape;210;p43"/>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211" name="Google Shape;211;p4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2" name="Google Shape;212;p43"/>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213" name="Google Shape;213;p43"/>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4" name="Google Shape;214;p43"/>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15"/>
        <p:cNvGrpSpPr/>
        <p:nvPr/>
      </p:nvGrpSpPr>
      <p:grpSpPr>
        <a:xfrm>
          <a:off x="0" y="0"/>
          <a:ext cx="0" cy="0"/>
          <a:chOff x="0" y="0"/>
          <a:chExt cx="0" cy="0"/>
        </a:xfrm>
      </p:grpSpPr>
      <p:pic>
        <p:nvPicPr>
          <p:cNvPr id="216" name="Google Shape;216;p44"/>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17" name="Google Shape;217;p4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18" name="Google Shape;218;p4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Google Shape;219;p44"/>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0" name="Google Shape;220;p44"/>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14" name="Google Shape;114;p2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15" name="Google Shape;115;p2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4"/>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7" name="Google Shape;117;p24"/>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18"/>
        <p:cNvGrpSpPr/>
        <p:nvPr/>
      </p:nvGrpSpPr>
      <p:grpSpPr>
        <a:xfrm>
          <a:off x="0" y="0"/>
          <a:ext cx="0" cy="0"/>
          <a:chOff x="0" y="0"/>
          <a:chExt cx="0" cy="0"/>
        </a:xfrm>
      </p:grpSpPr>
      <p:pic>
        <p:nvPicPr>
          <p:cNvPr id="119" name="Google Shape;119;p25"/>
          <p:cNvPicPr preferRelativeResize="0"/>
          <p:nvPr/>
        </p:nvPicPr>
        <p:blipFill rotWithShape="1">
          <a:blip r:embed="rId2">
            <a:alphaModFix/>
          </a:blip>
          <a:srcRect l="9" t="7104" b="33198"/>
          <a:stretch/>
        </p:blipFill>
        <p:spPr>
          <a:xfrm>
            <a:off x="-10372" y="3700846"/>
            <a:ext cx="9161688" cy="1445103"/>
          </a:xfrm>
          <a:prstGeom prst="rect">
            <a:avLst/>
          </a:prstGeom>
          <a:noFill/>
          <a:ln>
            <a:noFill/>
          </a:ln>
        </p:spPr>
      </p:pic>
      <p:sp>
        <p:nvSpPr>
          <p:cNvPr id="120" name="Google Shape;120;p2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5"/>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3" name="Google Shape;123;p25"/>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24"/>
        <p:cNvGrpSpPr/>
        <p:nvPr/>
      </p:nvGrpSpPr>
      <p:grpSpPr>
        <a:xfrm>
          <a:off x="0" y="0"/>
          <a:ext cx="0" cy="0"/>
          <a:chOff x="0" y="0"/>
          <a:chExt cx="0" cy="0"/>
        </a:xfrm>
      </p:grpSpPr>
      <p:pic>
        <p:nvPicPr>
          <p:cNvPr id="125" name="Google Shape;125;p26"/>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26" name="Google Shape;126;p26"/>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7" name="Google Shape;127;p2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8" name="Google Shape;128;p26"/>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9" name="Google Shape;129;p26"/>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4"/>
        <p:cNvGrpSpPr/>
        <p:nvPr/>
      </p:nvGrpSpPr>
      <p:grpSpPr>
        <a:xfrm>
          <a:off x="0" y="0"/>
          <a:ext cx="0" cy="0"/>
          <a:chOff x="0" y="0"/>
          <a:chExt cx="0" cy="0"/>
        </a:xfrm>
      </p:grpSpPr>
      <p:sp>
        <p:nvSpPr>
          <p:cNvPr id="135" name="Google Shape;135;p28"/>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136" name="Google Shape;136;p28"/>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000"/>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charRg st="1" end="1"/>
                                            </p:txEl>
                                          </p:spTgt>
                                        </p:tgtEl>
                                        <p:attrNameLst>
                                          <p:attrName>style.visibility</p:attrName>
                                        </p:attrNameLst>
                                      </p:cBhvr>
                                      <p:to>
                                        <p:strVal val="visible"/>
                                      </p:to>
                                    </p:set>
                                    <p:animEffect transition="in" filter="fade">
                                      <p:cBhvr>
                                        <p:cTn id="12" dur="750"/>
                                        <p:tgtEl>
                                          <p:spTgt spid="13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charRg st="1" end="1"/>
                                            </p:txEl>
                                          </p:spTgt>
                                        </p:tgtEl>
                                        <p:attrNameLst>
                                          <p:attrName>style.visibility</p:attrName>
                                        </p:attrNameLst>
                                      </p:cBhvr>
                                      <p:to>
                                        <p:strVal val="visible"/>
                                      </p:to>
                                    </p:set>
                                    <p:animEffect transition="in" filter="fade">
                                      <p:cBhvr>
                                        <p:cTn id="17" dur="750"/>
                                        <p:tgtEl>
                                          <p:spTgt spid="13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charRg st="1" end="1"/>
                                            </p:txEl>
                                          </p:spTgt>
                                        </p:tgtEl>
                                        <p:attrNameLst>
                                          <p:attrName>style.visibility</p:attrName>
                                        </p:attrNameLst>
                                      </p:cBhvr>
                                      <p:to>
                                        <p:strVal val="visible"/>
                                      </p:to>
                                    </p:set>
                                    <p:animEffect transition="in" filter="fade">
                                      <p:cBhvr>
                                        <p:cTn id="22" dur="750"/>
                                        <p:tgtEl>
                                          <p:spTgt spid="13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charRg st="1" end="1"/>
                                            </p:txEl>
                                          </p:spTgt>
                                        </p:tgtEl>
                                        <p:attrNameLst>
                                          <p:attrName>style.visibility</p:attrName>
                                        </p:attrNameLst>
                                      </p:cBhvr>
                                      <p:to>
                                        <p:strVal val="visible"/>
                                      </p:to>
                                    </p:set>
                                    <p:animEffect transition="in" filter="fade">
                                      <p:cBhvr>
                                        <p:cTn id="27" dur="750"/>
                                        <p:tgtEl>
                                          <p:spTgt spid="13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charRg st="1" end="1"/>
                                            </p:txEl>
                                          </p:spTgt>
                                        </p:tgtEl>
                                        <p:attrNameLst>
                                          <p:attrName>style.visibility</p:attrName>
                                        </p:attrNameLst>
                                      </p:cBhvr>
                                      <p:to>
                                        <p:strVal val="visible"/>
                                      </p:to>
                                    </p:set>
                                    <p:animEffect transition="in" filter="fade">
                                      <p:cBhvr>
                                        <p:cTn id="32" dur="750"/>
                                        <p:tgtEl>
                                          <p:spTgt spid="13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charRg st="1" end="1"/>
                                            </p:txEl>
                                          </p:spTgt>
                                        </p:tgtEl>
                                        <p:attrNameLst>
                                          <p:attrName>style.visibility</p:attrName>
                                        </p:attrNameLst>
                                      </p:cBhvr>
                                      <p:to>
                                        <p:strVal val="visible"/>
                                      </p:to>
                                    </p:set>
                                    <p:animEffect transition="in" filter="fade">
                                      <p:cBhvr>
                                        <p:cTn id="37" dur="750"/>
                                        <p:tgtEl>
                                          <p:spTgt spid="13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charRg st="1" end="1"/>
                                            </p:txEl>
                                          </p:spTgt>
                                        </p:tgtEl>
                                        <p:attrNameLst>
                                          <p:attrName>style.visibility</p:attrName>
                                        </p:attrNameLst>
                                      </p:cBhvr>
                                      <p:to>
                                        <p:strVal val="visible"/>
                                      </p:to>
                                    </p:set>
                                    <p:animEffect transition="in" filter="fade">
                                      <p:cBhvr>
                                        <p:cTn id="42" dur="750"/>
                                        <p:tgtEl>
                                          <p:spTgt spid="13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charRg st="1" end="1"/>
                                            </p:txEl>
                                          </p:spTgt>
                                        </p:tgtEl>
                                        <p:attrNameLst>
                                          <p:attrName>style.visibility</p:attrName>
                                        </p:attrNameLst>
                                      </p:cBhvr>
                                      <p:to>
                                        <p:strVal val="visible"/>
                                      </p:to>
                                    </p:set>
                                    <p:animEffect transition="in" filter="fade">
                                      <p:cBhvr>
                                        <p:cTn id="47" dur="750"/>
                                        <p:tgtEl>
                                          <p:spTgt spid="13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36">
                                            <p:txEl>
                                              <p:pRg st="0" end="0"/>
                                            </p:txEl>
                                          </p:spTgt>
                                        </p:tgtEl>
                                        <p:attrNameLst>
                                          <p:attrName>style.visibility</p:attrName>
                                        </p:attrNameLst>
                                      </p:cBhvr>
                                      <p:to>
                                        <p:strVal val="visible"/>
                                      </p:to>
                                    </p:set>
                                    <p:animEffect transition="in" filter="fade">
                                      <p:cBhvr>
                                        <p:cTn id="51" dur="750"/>
                                        <p:tgtEl>
                                          <p:spTgt spid="13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36">
                                            <p:txEl>
                                              <p:charRg st="1" end="1"/>
                                            </p:txEl>
                                          </p:spTgt>
                                        </p:tgtEl>
                                        <p:attrNameLst>
                                          <p:attrName>style.visibility</p:attrName>
                                        </p:attrNameLst>
                                      </p:cBhvr>
                                      <p:to>
                                        <p:strVal val="visible"/>
                                      </p:to>
                                    </p:set>
                                    <p:animEffect transition="in" filter="fade">
                                      <p:cBhvr>
                                        <p:cTn id="55" dur="750"/>
                                        <p:tgtEl>
                                          <p:spTgt spid="13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36">
                                            <p:txEl>
                                              <p:charRg st="1" end="1"/>
                                            </p:txEl>
                                          </p:spTgt>
                                        </p:tgtEl>
                                        <p:attrNameLst>
                                          <p:attrName>style.visibility</p:attrName>
                                        </p:attrNameLst>
                                      </p:cBhvr>
                                      <p:to>
                                        <p:strVal val="visible"/>
                                      </p:to>
                                    </p:set>
                                    <p:animEffect transition="in" filter="fade">
                                      <p:cBhvr>
                                        <p:cTn id="59" dur="750"/>
                                        <p:tgtEl>
                                          <p:spTgt spid="13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36">
                                            <p:txEl>
                                              <p:charRg st="1" end="1"/>
                                            </p:txEl>
                                          </p:spTgt>
                                        </p:tgtEl>
                                        <p:attrNameLst>
                                          <p:attrName>style.visibility</p:attrName>
                                        </p:attrNameLst>
                                      </p:cBhvr>
                                      <p:to>
                                        <p:strVal val="visible"/>
                                      </p:to>
                                    </p:set>
                                    <p:animEffect transition="in" filter="fade">
                                      <p:cBhvr>
                                        <p:cTn id="63" dur="750"/>
                                        <p:tgtEl>
                                          <p:spTgt spid="13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36">
                                            <p:txEl>
                                              <p:charRg st="1" end="1"/>
                                            </p:txEl>
                                          </p:spTgt>
                                        </p:tgtEl>
                                        <p:attrNameLst>
                                          <p:attrName>style.visibility</p:attrName>
                                        </p:attrNameLst>
                                      </p:cBhvr>
                                      <p:to>
                                        <p:strVal val="visible"/>
                                      </p:to>
                                    </p:set>
                                    <p:animEffect transition="in" filter="fade">
                                      <p:cBhvr>
                                        <p:cTn id="67" dur="750"/>
                                        <p:tgtEl>
                                          <p:spTgt spid="13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36">
                                            <p:txEl>
                                              <p:charRg st="1" end="1"/>
                                            </p:txEl>
                                          </p:spTgt>
                                        </p:tgtEl>
                                        <p:attrNameLst>
                                          <p:attrName>style.visibility</p:attrName>
                                        </p:attrNameLst>
                                      </p:cBhvr>
                                      <p:to>
                                        <p:strVal val="visible"/>
                                      </p:to>
                                    </p:set>
                                    <p:animEffect transition="in" filter="fade">
                                      <p:cBhvr>
                                        <p:cTn id="71" dur="750"/>
                                        <p:tgtEl>
                                          <p:spTgt spid="13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36">
                                            <p:txEl>
                                              <p:charRg st="1" end="1"/>
                                            </p:txEl>
                                          </p:spTgt>
                                        </p:tgtEl>
                                        <p:attrNameLst>
                                          <p:attrName>style.visibility</p:attrName>
                                        </p:attrNameLst>
                                      </p:cBhvr>
                                      <p:to>
                                        <p:strVal val="visible"/>
                                      </p:to>
                                    </p:set>
                                    <p:animEffect transition="in" filter="fade">
                                      <p:cBhvr>
                                        <p:cTn id="75" dur="750"/>
                                        <p:tgtEl>
                                          <p:spTgt spid="13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36">
                                            <p:txEl>
                                              <p:charRg st="1" end="1"/>
                                            </p:txEl>
                                          </p:spTgt>
                                        </p:tgtEl>
                                        <p:attrNameLst>
                                          <p:attrName>style.visibility</p:attrName>
                                        </p:attrNameLst>
                                      </p:cBhvr>
                                      <p:to>
                                        <p:strVal val="visible"/>
                                      </p:to>
                                    </p:set>
                                    <p:animEffect transition="in" filter="fade">
                                      <p:cBhvr>
                                        <p:cTn id="79" dur="750"/>
                                        <p:tgtEl>
                                          <p:spTgt spid="13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36">
                                            <p:txEl>
                                              <p:charRg st="1" end="1"/>
                                            </p:txEl>
                                          </p:spTgt>
                                        </p:tgtEl>
                                        <p:attrNameLst>
                                          <p:attrName>style.visibility</p:attrName>
                                        </p:attrNameLst>
                                      </p:cBhvr>
                                      <p:to>
                                        <p:strVal val="visible"/>
                                      </p:to>
                                    </p:set>
                                    <p:animEffect transition="in" filter="fade">
                                      <p:cBhvr>
                                        <p:cTn id="83" dur="750"/>
                                        <p:tgtEl>
                                          <p:spTgt spid="13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7"/>
        <p:cNvGrpSpPr/>
        <p:nvPr/>
      </p:nvGrpSpPr>
      <p:grpSpPr>
        <a:xfrm>
          <a:off x="0" y="0"/>
          <a:ext cx="0" cy="0"/>
          <a:chOff x="0" y="0"/>
          <a:chExt cx="0" cy="0"/>
        </a:xfrm>
      </p:grpSpPr>
      <p:pic>
        <p:nvPicPr>
          <p:cNvPr id="138" name="Google Shape;138;p29"/>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39" name="Google Shape;139;p29"/>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40" name="Google Shape;140;p29"/>
          <p:cNvSpPr txBox="1">
            <a:spLocks noGrp="1"/>
          </p:cNvSpPr>
          <p:nvPr>
            <p:ph type="body" idx="1" hasCustomPrompt="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Black" panose="020F0A02020204030203" pitchFamily="34" charset="0"/>
                <a:ea typeface="Lato Black" panose="020F0A02020204030203" pitchFamily="34" charset="0"/>
                <a:cs typeface="Lato Black" panose="020F0A02020204030203" pitchFamily="34" charset="0"/>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dirty="0"/>
              <a:t>Title</a:t>
            </a:r>
            <a:endParaRPr dirty="0"/>
          </a:p>
        </p:txBody>
      </p:sp>
      <p:sp>
        <p:nvSpPr>
          <p:cNvPr id="141" name="Google Shape;141;p29"/>
          <p:cNvSpPr txBox="1">
            <a:spLocks noGrp="1"/>
          </p:cNvSpPr>
          <p:nvPr>
            <p:ph type="body" idx="2"/>
          </p:nvPr>
        </p:nvSpPr>
        <p:spPr>
          <a:xfrm>
            <a:off x="134485" y="1197904"/>
            <a:ext cx="8897100" cy="267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ct val="100000"/>
              <a:buFont typeface="Arial"/>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dirty="0"/>
          </a:p>
        </p:txBody>
      </p:sp>
      <p:pic>
        <p:nvPicPr>
          <p:cNvPr id="142" name="Google Shape;142;p29"/>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43"/>
        <p:cNvGrpSpPr/>
        <p:nvPr/>
      </p:nvGrpSpPr>
      <p:grpSpPr>
        <a:xfrm>
          <a:off x="0" y="0"/>
          <a:ext cx="0" cy="0"/>
          <a:chOff x="0" y="0"/>
          <a:chExt cx="0" cy="0"/>
        </a:xfrm>
      </p:grpSpPr>
      <p:pic>
        <p:nvPicPr>
          <p:cNvPr id="144" name="Google Shape;144;p30"/>
          <p:cNvPicPr preferRelativeResize="0"/>
          <p:nvPr/>
        </p:nvPicPr>
        <p:blipFill rotWithShape="1">
          <a:blip r:embed="rId3">
            <a:alphaModFix/>
          </a:blip>
          <a:srcRect l="9" t="7104" b="33198"/>
          <a:stretch/>
        </p:blipFill>
        <p:spPr>
          <a:xfrm>
            <a:off x="-10372" y="3700846"/>
            <a:ext cx="9161700" cy="1445100"/>
          </a:xfrm>
          <a:prstGeom prst="rect">
            <a:avLst/>
          </a:prstGeom>
          <a:noFill/>
          <a:ln>
            <a:noFill/>
          </a:ln>
        </p:spPr>
      </p:pic>
      <p:sp>
        <p:nvSpPr>
          <p:cNvPr id="145" name="Google Shape;145;p30"/>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Google Shape;146;p30"/>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Google Shape;147;p30"/>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8" name="Google Shape;148;p30"/>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49"/>
        <p:cNvGrpSpPr/>
        <p:nvPr/>
      </p:nvGrpSpPr>
      <p:grpSpPr>
        <a:xfrm>
          <a:off x="0" y="0"/>
          <a:ext cx="0" cy="0"/>
          <a:chOff x="0" y="0"/>
          <a:chExt cx="0" cy="0"/>
        </a:xfrm>
      </p:grpSpPr>
      <p:pic>
        <p:nvPicPr>
          <p:cNvPr id="150" name="Google Shape;150;p31"/>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51" name="Google Shape;151;p3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52" name="Google Shape;152;p3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3" name="Google Shape;153;p31"/>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54" name="Google Shape;154;p31"/>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685800" y="1583342"/>
            <a:ext cx="7772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endParaRPr dirty="0"/>
          </a:p>
        </p:txBody>
      </p:sp>
      <p:sp>
        <p:nvSpPr>
          <p:cNvPr id="157" name="Google Shape;157;p32"/>
          <p:cNvSpPr txBox="1">
            <a:spLocks noGrp="1"/>
          </p:cNvSpPr>
          <p:nvPr>
            <p:ph type="subTitle" idx="1"/>
          </p:nvPr>
        </p:nvSpPr>
        <p:spPr>
          <a:xfrm>
            <a:off x="685800" y="2840054"/>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300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06" name="Google Shape;106;p22"/>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2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33" name="Google Shape;133;p27"/>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ustDataLst>
      <p:tags r:id="rId8"/>
    </p:custData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4"/>
          <p:cNvSpPr txBox="1">
            <a:spLocks noGrp="1"/>
          </p:cNvSpPr>
          <p:nvPr>
            <p:ph type="body" idx="1"/>
          </p:nvPr>
        </p:nvSpPr>
        <p:spPr>
          <a:xfrm>
            <a:off x="2184116" y="1364104"/>
            <a:ext cx="4762500" cy="24789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63" name="Google Shape;163;p34"/>
          <p:cNvSpPr txBox="1">
            <a:spLocks noGrp="1"/>
          </p:cNvSpPr>
          <p:nvPr>
            <p:ph type="title"/>
          </p:nvPr>
        </p:nvSpPr>
        <p:spPr>
          <a:xfrm>
            <a:off x="616258" y="0"/>
            <a:ext cx="7886700" cy="914400"/>
          </a:xfrm>
          <a:prstGeom prst="rect">
            <a:avLst/>
          </a:prstGeom>
          <a:noFill/>
          <a:ln>
            <a:noFill/>
          </a:ln>
        </p:spPr>
        <p:txBody>
          <a:bodyPr spcFirstLastPara="1" wrap="square" lIns="83800" tIns="83800" rIns="83800" bIns="83800" anchor="ctr" anchorCtr="0">
            <a:noAutofit/>
          </a:bodyPr>
          <a:lstStyle>
            <a:lvl1pPr marL="0" marR="0" lvl="0" indent="0" algn="ctr" rtl="0">
              <a:lnSpc>
                <a:spcPct val="90000"/>
              </a:lnSpc>
              <a:spcBef>
                <a:spcPts val="0"/>
              </a:spcBef>
              <a:spcAft>
                <a:spcPts val="0"/>
              </a:spcAft>
              <a:buClr>
                <a:schemeClr val="lt1"/>
              </a:buClr>
              <a:buSzPts val="1300"/>
              <a:buFont typeface="Lato"/>
              <a:buNone/>
              <a:defRPr sz="3300" b="0" i="0" u="none" strike="noStrike" cap="none">
                <a:solidFill>
                  <a:schemeClr val="lt1"/>
                </a:solidFill>
                <a:latin typeface="Lato"/>
                <a:ea typeface="Lato"/>
                <a:cs typeface="Lato"/>
                <a:sym typeface="Lato"/>
              </a:defRPr>
            </a:lvl1pPr>
            <a:lvl2pPr lvl="1" indent="0" rtl="0">
              <a:spcBef>
                <a:spcPts val="0"/>
              </a:spcBef>
              <a:spcAft>
                <a:spcPts val="0"/>
              </a:spcAft>
              <a:buSzPts val="1300"/>
              <a:buNone/>
              <a:defRPr sz="1700"/>
            </a:lvl2pPr>
            <a:lvl3pPr lvl="2" indent="0" rtl="0">
              <a:spcBef>
                <a:spcPts val="0"/>
              </a:spcBef>
              <a:spcAft>
                <a:spcPts val="0"/>
              </a:spcAft>
              <a:buSzPts val="1300"/>
              <a:buNone/>
              <a:defRPr sz="1700"/>
            </a:lvl3pPr>
            <a:lvl4pPr lvl="3" indent="0" rtl="0">
              <a:spcBef>
                <a:spcPts val="0"/>
              </a:spcBef>
              <a:spcAft>
                <a:spcPts val="0"/>
              </a:spcAft>
              <a:buSzPts val="1300"/>
              <a:buNone/>
              <a:defRPr sz="1700"/>
            </a:lvl4pPr>
            <a:lvl5pPr lvl="4" indent="0" rtl="0">
              <a:spcBef>
                <a:spcPts val="0"/>
              </a:spcBef>
              <a:spcAft>
                <a:spcPts val="0"/>
              </a:spcAft>
              <a:buSzPts val="1300"/>
              <a:buNone/>
              <a:defRPr sz="1700"/>
            </a:lvl5pPr>
            <a:lvl6pPr lvl="5" indent="0" rtl="0">
              <a:spcBef>
                <a:spcPts val="0"/>
              </a:spcBef>
              <a:spcAft>
                <a:spcPts val="0"/>
              </a:spcAft>
              <a:buSzPts val="1300"/>
              <a:buNone/>
              <a:defRPr sz="1700"/>
            </a:lvl6pPr>
            <a:lvl7pPr lvl="6" indent="0" rtl="0">
              <a:spcBef>
                <a:spcPts val="0"/>
              </a:spcBef>
              <a:spcAft>
                <a:spcPts val="0"/>
              </a:spcAft>
              <a:buSzPts val="1300"/>
              <a:buNone/>
              <a:defRPr sz="1700"/>
            </a:lvl7pPr>
            <a:lvl8pPr lvl="7" indent="0" rtl="0">
              <a:spcBef>
                <a:spcPts val="0"/>
              </a:spcBef>
              <a:spcAft>
                <a:spcPts val="0"/>
              </a:spcAft>
              <a:buSzPts val="1300"/>
              <a:buNone/>
              <a:defRPr sz="1700"/>
            </a:lvl8pPr>
            <a:lvl9pPr lvl="8" indent="0" rtl="0">
              <a:spcBef>
                <a:spcPts val="0"/>
              </a:spcBef>
              <a:spcAft>
                <a:spcPts val="0"/>
              </a:spcAft>
              <a:buSzPts val="1300"/>
              <a:buNone/>
              <a:defRPr sz="1700"/>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3pPr>
            <a:lvl4pPr marL="1828800" marR="0" lvl="3"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4pPr>
            <a:lvl5pPr marL="2286000" marR="0" lvl="4"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193" name="Google Shape;193;p4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94" name="Google Shape;194;p40"/>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3600"/>
              <a:buFont typeface="Lato"/>
              <a:buNone/>
              <a:defRPr sz="3600" b="1"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95" name="Google Shape;195;p40"/>
          <p:cNvPicPr preferRelativeResize="0"/>
          <p:nvPr/>
        </p:nvPicPr>
        <p:blipFill rotWithShape="1">
          <a:blip r:embed="rId6">
            <a:alphaModFix/>
          </a:blip>
          <a:srcRect l="109" t="7102" b="33564"/>
          <a:stretch/>
        </p:blipFill>
        <p:spPr>
          <a:xfrm>
            <a:off x="-8814" y="3710690"/>
            <a:ext cx="9153000" cy="1436400"/>
          </a:xfrm>
          <a:prstGeom prst="rect">
            <a:avLst/>
          </a:prstGeom>
          <a:noFill/>
          <a:ln>
            <a:noFill/>
          </a:ln>
        </p:spPr>
      </p:pic>
      <p:pic>
        <p:nvPicPr>
          <p:cNvPr id="196" name="Google Shape;196;p40"/>
          <p:cNvPicPr preferRelativeResize="0"/>
          <p:nvPr/>
        </p:nvPicPr>
        <p:blipFill>
          <a:blip r:embed="rId7">
            <a:alphaModFix/>
          </a:blip>
          <a:stretch>
            <a:fillRect/>
          </a:stretch>
        </p:blipFill>
        <p:spPr>
          <a:xfrm>
            <a:off x="8389125" y="4464418"/>
            <a:ext cx="594050" cy="5899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hyperlink" Target="https://dpi.wi.gov/wisedata/schools/snapshot-prep"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hyperlink" Target="https://dpi.wi.gov/wisedata/help/mini-tutorials/wdp-homepag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17.png"/><Relationship Id="rId4" Type="http://schemas.openxmlformats.org/officeDocument/2006/relationships/hyperlink" Target="https://dpi.wi.gov/wisedata/help/mini-tutorials/wdp-validation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hyperlink" Target="https://dpi.wi.gov/wisedata/events/upcomin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hyperlink" Target="https://dpi.wi.gov/wisedata/help/mini-tutorials/wdp-overview"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docs.google.com/spreadsheets/d/10Wk6o20-HSw6qed7EK7nso0-eK9n1W9Ped9MRcM_4Mo/edit#gid=0"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hyperlink" Target="https://dpi.wi.gov/wisedash/districts/user-guide"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hyperlink" Target="https://dpi.wi.gov/wisedash/districts/user-guide/locate-snapsho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8" Type="http://schemas.openxmlformats.org/officeDocument/2006/relationships/hyperlink" Target="https://dpi.wi.gov/sped/educators/fiscal/allocations" TargetMode="External"/><Relationship Id="rId3" Type="http://schemas.openxmlformats.org/officeDocument/2006/relationships/notesSlide" Target="../notesSlides/notesSlide4.xml"/><Relationship Id="rId7" Type="http://schemas.openxmlformats.org/officeDocument/2006/relationships/hyperlink" Target="https://dpi.wi.gov/accountability/report-cards" TargetMode="Externa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hyperlink" Target="https://dpi.wi.gov/wisedash" TargetMode="External"/><Relationship Id="rId5" Type="http://schemas.openxmlformats.org/officeDocument/2006/relationships/hyperlink" Target="https://dpi.wi.gov/accountability" TargetMode="External"/><Relationship Id="rId10" Type="http://schemas.openxmlformats.org/officeDocument/2006/relationships/hyperlink" Target="https://dpi.wi.gov/sped/educators/fiscal/maintenance-of-effort" TargetMode="External"/><Relationship Id="rId4" Type="http://schemas.openxmlformats.org/officeDocument/2006/relationships/hyperlink" Target="https://dpi.wi.gov/wise/federal-reporting" TargetMode="External"/><Relationship Id="rId9" Type="http://schemas.openxmlformats.org/officeDocument/2006/relationships/hyperlink" Target="https://dpi.wi.gov/sfs/aid/categorical/aid-high-poverty-districts"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9.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hyperlink" Target="https://dpi.wi.gov/school-libraries/new-district-library-plan-data-collection-tool" TargetMode="Externa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hyperlink" Target="https://dpi.wi.gov/wise/data-elements?combined=&amp;tid_1=All&amp;tid_2=5091&amp;field_tags_wise_de_years_tid=Al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pi.wi.gov/wise/data-elements/lib-plan-approval" TargetMode="Externa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hyperlink" Target="https://dpi.wi.gov/wise/data-elements/lib-plan-media-spec"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pi.wi.gov/wise/data-elements/lib-plan-link" TargetMode="Externa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hyperlink" Target="https://dpi.wi.gov/wise/data-elements/lib-plan-year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hyperlink" Target="https://dpi.wi.gov/wisedata/schools/acknowledgment-tex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hyperlink" Target="https://dpi.wi.gov/wisedata/schools/snapshot-prep" TargetMode="External"/><Relationship Id="rId2" Type="http://schemas.openxmlformats.org/officeDocument/2006/relationships/slideLayout" Target="../slideLayouts/slideLayout6.xml"/><Relationship Id="rId1" Type="http://schemas.openxmlformats.org/officeDocument/2006/relationships/tags" Target="../tags/tag60.xml"/><Relationship Id="rId6" Type="http://schemas.openxmlformats.org/officeDocument/2006/relationships/hyperlink" Target="https://dpi.wi.gov/wisedata/help/mini-tutorial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schools/annual-tasks-checklist"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hyperlink" Target="https://dpi.wi.gov/wisedash/help/ticket"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hyperlink" Target="https://dpi.wi.gov/cst/data-collections/data-errata"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hyperlink" Target="https://dpi.wi.gov/wise/data-privacy"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mail.google.com/chat/u/0/?zx=4288z3h5xzhd#chat/space/AAAAMcFxWLo" TargetMode="External"/><Relationship Id="rId3" Type="http://schemas.openxmlformats.org/officeDocument/2006/relationships/notesSlide" Target="../notesSlides/notesSlide52.xml"/><Relationship Id="rId7" Type="http://schemas.openxmlformats.org/officeDocument/2006/relationships/hyperlink" Target="https://dpi.wi.gov/wise/data-elements" TargetMode="External"/><Relationship Id="rId2" Type="http://schemas.openxmlformats.org/officeDocument/2006/relationships/slideLayout" Target="../slideLayouts/slideLayout18.xml"/><Relationship Id="rId1" Type="http://schemas.openxmlformats.org/officeDocument/2006/relationships/tags" Target="../tags/tag64.xml"/><Relationship Id="rId6" Type="http://schemas.openxmlformats.org/officeDocument/2006/relationships/hyperlink" Target="https://dpi.wi.gov/wisedata/help" TargetMode="External"/><Relationship Id="rId5" Type="http://schemas.openxmlformats.org/officeDocument/2006/relationships/hyperlink" Target="https://dpi.wi.gov/wisedata/schools" TargetMode="External"/><Relationship Id="rId4" Type="http://schemas.openxmlformats.org/officeDocument/2006/relationships/hyperlink" Target="https://dpi.wi.gov/sites/default/files/imce/wise/WISEdata_flyer_3_WEB.pdf"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65.xml"/><Relationship Id="rId5" Type="http://schemas.openxmlformats.org/officeDocument/2006/relationships/image" Target="../media/image40.png"/><Relationship Id="rId4" Type="http://schemas.openxmlformats.org/officeDocument/2006/relationships/hyperlink" Target="https://dpi.wi.gov/wisedata/help/request"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8.xml"/><Relationship Id="rId1" Type="http://schemas.openxmlformats.org/officeDocument/2006/relationships/tags" Target="../tags/tag66.xml"/><Relationship Id="rId4" Type="http://schemas.openxmlformats.org/officeDocument/2006/relationships/hyperlink" Target="http://feedback.dpi.wi.gov"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8.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8.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s://dpi.wi.gov/wisedata/schools/vendor-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idx="4294967295"/>
          </p:nvPr>
        </p:nvSpPr>
        <p:spPr>
          <a:xfrm>
            <a:off x="1320800" y="950913"/>
            <a:ext cx="6311900" cy="12620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ts val="40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WISEdata Snapshot Preparation</a:t>
            </a:r>
          </a:p>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endPar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pic>
        <p:nvPicPr>
          <p:cNvPr id="226" name="Google Shape;226;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84250" y="2213150"/>
            <a:ext cx="3385700" cy="1211725"/>
          </a:xfrm>
          <a:prstGeom prst="rect">
            <a:avLst/>
          </a:prstGeom>
          <a:noFill/>
          <a:ln>
            <a:noFill/>
          </a:ln>
        </p:spPr>
      </p:pic>
      <p:sp>
        <p:nvSpPr>
          <p:cNvPr id="227" name="Google Shape;227;p45"/>
          <p:cNvSpPr txBox="1"/>
          <p:nvPr/>
        </p:nvSpPr>
        <p:spPr>
          <a:xfrm>
            <a:off x="6630725" y="4705675"/>
            <a:ext cx="22281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latin typeface="Lato" panose="020F0502020204030203" pitchFamily="34" charset="0"/>
              </a:rPr>
              <a:t>Last update: Sept 2023</a:t>
            </a:r>
            <a:endParaRPr b="1" dirty="0">
              <a:solidFill>
                <a:srgbClr val="FFFFFF"/>
              </a:solidFill>
              <a:latin typeface="Lato" panose="020F0502020204030203" pitchFamily="34" charset="0"/>
            </a:endParaRPr>
          </a:p>
        </p:txBody>
      </p:sp>
      <p:sp>
        <p:nvSpPr>
          <p:cNvPr id="228" name="Google Shape;228;p45"/>
          <p:cNvSpPr txBox="1"/>
          <p:nvPr/>
        </p:nvSpPr>
        <p:spPr>
          <a:xfrm>
            <a:off x="4544950" y="3619525"/>
            <a:ext cx="4508700" cy="4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solidFill>
                  <a:schemeClr val="hlink"/>
                </a:solidFill>
                <a:latin typeface="Lato" panose="020F0502020204030203" pitchFamily="34" charset="0"/>
                <a:hlinkClick r:id="rId5"/>
              </a:rPr>
              <a:t>https://dpi.wi.gov/wisedata/schools/snapshot-prep</a:t>
            </a:r>
            <a:endParaRPr b="1" dirty="0">
              <a:latin typeface="Lato" panose="020F0502020204030203"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Begin Submitting Data</a:t>
            </a:r>
          </a:p>
        </p:txBody>
      </p:sp>
      <p:sp>
        <p:nvSpPr>
          <p:cNvPr id="280" name="Google Shape;280;p53"/>
          <p:cNvSpPr txBox="1">
            <a:spLocks noGrp="1"/>
          </p:cNvSpPr>
          <p:nvPr>
            <p:ph type="body" idx="2"/>
          </p:nvPr>
        </p:nvSpPr>
        <p:spPr>
          <a:xfrm>
            <a:off x="453710" y="1081923"/>
            <a:ext cx="8243560" cy="2657901"/>
          </a:xfrm>
          <a:prstGeom prst="rect">
            <a:avLst/>
          </a:prstGeom>
          <a:solidFill>
            <a:srgbClr val="FFFFFF"/>
          </a:solid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Arial"/>
              <a:buChar char="●"/>
            </a:pPr>
            <a:r>
              <a:rPr lang="en" sz="1800" dirty="0"/>
              <a:t>Begin submitting data from your vendor tool (i.e., SIS) to WISEdata via Ed-Fi.</a:t>
            </a:r>
            <a:endParaRPr sz="1800" dirty="0"/>
          </a:p>
          <a:p>
            <a:pPr marL="0" lvl="0" indent="0" algn="l" rtl="0">
              <a:lnSpc>
                <a:spcPct val="100000"/>
              </a:lnSpc>
              <a:spcBef>
                <a:spcPts val="0"/>
              </a:spcBef>
              <a:spcAft>
                <a:spcPts val="0"/>
              </a:spcAft>
              <a:buNone/>
            </a:pPr>
            <a:endParaRPr sz="1800" dirty="0"/>
          </a:p>
          <a:p>
            <a:pPr marL="164592" lvl="0" indent="-164592" algn="l" rtl="0">
              <a:lnSpc>
                <a:spcPct val="100000"/>
              </a:lnSpc>
              <a:spcBef>
                <a:spcPts val="0"/>
              </a:spcBef>
              <a:spcAft>
                <a:spcPts val="0"/>
              </a:spcAft>
              <a:buClr>
                <a:schemeClr val="dk1"/>
              </a:buClr>
              <a:buSzPts val="1800"/>
              <a:buFont typeface="Arial"/>
              <a:buChar char="●"/>
            </a:pPr>
            <a:r>
              <a:rPr lang="en" sz="1800" dirty="0"/>
              <a:t>Make sure all needed data is entered into SIS.</a:t>
            </a:r>
            <a:endParaRPr sz="1800" dirty="0"/>
          </a:p>
          <a:p>
            <a:pPr marL="342789" lvl="1" indent="-126889" algn="l" rtl="0">
              <a:lnSpc>
                <a:spcPct val="100000"/>
              </a:lnSpc>
              <a:spcBef>
                <a:spcPts val="375"/>
              </a:spcBef>
              <a:spcAft>
                <a:spcPts val="0"/>
              </a:spcAft>
              <a:buSzPts val="1800"/>
              <a:buChar char="○"/>
            </a:pPr>
            <a:r>
              <a:rPr lang="en" sz="1800" b="1" dirty="0"/>
              <a:t> Keep non-reporting software products synced.</a:t>
            </a:r>
            <a:endParaRPr sz="1800" b="1" dirty="0"/>
          </a:p>
          <a:p>
            <a:pPr marL="0" lvl="0" indent="0" algn="l" rtl="0">
              <a:lnSpc>
                <a:spcPct val="100000"/>
              </a:lnSpc>
              <a:spcBef>
                <a:spcPts val="0"/>
              </a:spcBef>
              <a:spcAft>
                <a:spcPts val="0"/>
              </a:spcAft>
              <a:buNone/>
            </a:pPr>
            <a:endParaRPr sz="1800" dirty="0"/>
          </a:p>
          <a:p>
            <a:pPr marL="164592" lvl="0" indent="-164592" algn="l" rtl="0">
              <a:lnSpc>
                <a:spcPct val="100000"/>
              </a:lnSpc>
              <a:spcBef>
                <a:spcPts val="0"/>
              </a:spcBef>
              <a:spcAft>
                <a:spcPts val="0"/>
              </a:spcAft>
              <a:buClr>
                <a:schemeClr val="dk1"/>
              </a:buClr>
              <a:buSzPts val="1800"/>
              <a:buFont typeface="Arial"/>
              <a:buChar char="●"/>
            </a:pPr>
            <a:r>
              <a:rPr lang="en" sz="1800" dirty="0"/>
              <a:t>Resolve validation messages, errors,  or alerts located in your SIS vendor tool.</a:t>
            </a:r>
            <a:endParaRPr sz="1800" dirty="0"/>
          </a:p>
          <a:p>
            <a:pPr marL="164592" lvl="0" indent="0" algn="l" rtl="0">
              <a:lnSpc>
                <a:spcPct val="100000"/>
              </a:lnSpc>
              <a:spcBef>
                <a:spcPts val="0"/>
              </a:spcBef>
              <a:spcAft>
                <a:spcPts val="0"/>
              </a:spcAft>
              <a:buNone/>
            </a:pPr>
            <a:endParaRPr sz="1800" dirty="0"/>
          </a:p>
          <a:p>
            <a:pPr marL="164592" lvl="0" indent="-164592" algn="l" rtl="0">
              <a:lnSpc>
                <a:spcPct val="100000"/>
              </a:lnSpc>
              <a:spcBef>
                <a:spcPts val="0"/>
              </a:spcBef>
              <a:spcAft>
                <a:spcPts val="0"/>
              </a:spcAft>
              <a:buClr>
                <a:schemeClr val="dk1"/>
              </a:buClr>
              <a:buSzPts val="1800"/>
              <a:buFont typeface="Arial"/>
              <a:buChar char="●"/>
            </a:pPr>
            <a:r>
              <a:rPr lang="en" sz="1800" dirty="0"/>
              <a:t>Points to remember:</a:t>
            </a:r>
            <a:endParaRPr sz="1800" dirty="0"/>
          </a:p>
          <a:p>
            <a:pPr marL="342789" lvl="1" indent="-126889" algn="l" rtl="0">
              <a:lnSpc>
                <a:spcPct val="100000"/>
              </a:lnSpc>
              <a:spcBef>
                <a:spcPts val="375"/>
              </a:spcBef>
              <a:spcAft>
                <a:spcPts val="0"/>
              </a:spcAft>
              <a:buSzPts val="1800"/>
              <a:buChar char="○"/>
            </a:pPr>
            <a:r>
              <a:rPr lang="en" sz="1800" b="1" dirty="0"/>
              <a:t> Missing data cannot be validated. </a:t>
            </a:r>
            <a:endParaRPr sz="1800" b="1" dirty="0"/>
          </a:p>
          <a:p>
            <a:pPr marL="0" lvl="0" indent="0" algn="l" rtl="0">
              <a:lnSpc>
                <a:spcPct val="100000"/>
              </a:lnSpc>
              <a:spcBef>
                <a:spcPts val="0"/>
              </a:spcBef>
              <a:spcAft>
                <a:spcPts val="0"/>
              </a:spcAft>
              <a:buNone/>
            </a:pPr>
            <a:endParaRPr sz="18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Review and Resolve L1s</a:t>
            </a:r>
          </a:p>
        </p:txBody>
      </p:sp>
      <p:sp>
        <p:nvSpPr>
          <p:cNvPr id="286" name="Google Shape;286;p54"/>
          <p:cNvSpPr txBox="1">
            <a:spLocks noGrp="1"/>
          </p:cNvSpPr>
          <p:nvPr>
            <p:ph type="body" idx="2"/>
          </p:nvPr>
        </p:nvSpPr>
        <p:spPr>
          <a:xfrm>
            <a:off x="460690" y="1081923"/>
            <a:ext cx="8229600" cy="3155029"/>
          </a:xfrm>
          <a:prstGeom prst="rect">
            <a:avLst/>
          </a:prstGeom>
          <a:solidFill>
            <a:srgbClr val="FFFFFF"/>
          </a:solidFill>
          <a:ln>
            <a:noFill/>
          </a:ln>
        </p:spPr>
        <p:txBody>
          <a:bodyPr spcFirstLastPara="1" wrap="square" lIns="91425" tIns="45700" rIns="91425" bIns="45700" anchor="t" anchorCtr="0">
            <a:noAutofit/>
          </a:bodyPr>
          <a:lstStyle/>
          <a:p>
            <a:pPr marL="164592" marR="0" lvl="0" indent="-164592" algn="l" rtl="0">
              <a:lnSpc>
                <a:spcPct val="100000"/>
              </a:lnSpc>
              <a:spcBef>
                <a:spcPts val="0"/>
              </a:spcBef>
              <a:spcAft>
                <a:spcPts val="0"/>
              </a:spcAft>
              <a:buClr>
                <a:schemeClr val="dk1"/>
              </a:buClr>
              <a:buSzPts val="1800"/>
              <a:buFont typeface="Arial"/>
              <a:buChar char="•"/>
            </a:pPr>
            <a:r>
              <a:rPr lang="en" dirty="0"/>
              <a:t>Review WISEdata Ed-Fi API Level 1 (L1) errors using your vendor report, vendor error logs, or the WISEdata Portal Home Page.  These errors prevent the data from getting to DPI.  If these errors aren’t cleared, you will need to request assistance from your vendor. </a:t>
            </a:r>
          </a:p>
          <a:p>
            <a:pPr marL="621792" lvl="1" indent="-164592">
              <a:lnSpc>
                <a:spcPct val="100000"/>
              </a:lnSpc>
              <a:spcBef>
                <a:spcPts val="0"/>
              </a:spcBef>
              <a:buSzPts val="1800"/>
              <a:buFont typeface="Arial"/>
              <a:buChar char="•"/>
            </a:pPr>
            <a:r>
              <a:rPr lang="en" dirty="0"/>
              <a:t>You can find more information about using the WISEdata Portal Home Page features in this </a:t>
            </a:r>
            <a:r>
              <a:rPr lang="en" u="sng" dirty="0">
                <a:solidFill>
                  <a:schemeClr val="hlink"/>
                </a:solidFill>
                <a:hlinkClick r:id="rId4"/>
              </a:rPr>
              <a:t>mini tutorial</a:t>
            </a:r>
            <a:r>
              <a:rPr lang="en" dirty="0"/>
              <a:t>.</a:t>
            </a:r>
            <a:endParaRPr dirty="0"/>
          </a:p>
          <a:p>
            <a:pPr marL="0" marR="0" lvl="0" indent="0" algn="l" rtl="0">
              <a:lnSpc>
                <a:spcPct val="100000"/>
              </a:lnSpc>
              <a:spcBef>
                <a:spcPts val="0"/>
              </a:spcBef>
              <a:spcAft>
                <a:spcPts val="0"/>
              </a:spcAft>
              <a:buNone/>
            </a:pPr>
            <a:endParaRPr dirty="0"/>
          </a:p>
          <a:p>
            <a:pPr marL="164592" marR="0" lvl="0" indent="-164592" algn="l" rtl="0">
              <a:lnSpc>
                <a:spcPct val="100000"/>
              </a:lnSpc>
              <a:spcBef>
                <a:spcPts val="0"/>
              </a:spcBef>
              <a:spcAft>
                <a:spcPts val="0"/>
              </a:spcAft>
              <a:buClr>
                <a:schemeClr val="dk1"/>
              </a:buClr>
              <a:buSzPts val="1800"/>
              <a:buFont typeface="Arial"/>
              <a:buChar char="•"/>
            </a:pPr>
            <a:r>
              <a:rPr lang="en" dirty="0"/>
              <a:t>Resolve the WISEdata Ed-Fi API L1 errors in your vendor system and re-submit the data to the WISEdata Ed-Fi API.  Repeat as needed.  </a:t>
            </a:r>
          </a:p>
          <a:p>
            <a:pPr marL="164592" marR="0" lvl="0" indent="-164592" algn="l" rtl="0">
              <a:lnSpc>
                <a:spcPct val="100000"/>
              </a:lnSpc>
              <a:spcBef>
                <a:spcPts val="0"/>
              </a:spcBef>
              <a:spcAft>
                <a:spcPts val="0"/>
              </a:spcAft>
              <a:buClr>
                <a:schemeClr val="dk1"/>
              </a:buClr>
              <a:buSzPts val="1800"/>
              <a:buFont typeface="Arial"/>
              <a:buChar char="•"/>
            </a:pPr>
            <a:endParaRPr lang="en" dirty="0"/>
          </a:p>
          <a:p>
            <a:pPr marL="164592" marR="0" lvl="0" indent="-164592" algn="l" rtl="0">
              <a:lnSpc>
                <a:spcPct val="100000"/>
              </a:lnSpc>
              <a:spcBef>
                <a:spcPts val="0"/>
              </a:spcBef>
              <a:spcAft>
                <a:spcPts val="0"/>
              </a:spcAft>
              <a:buClr>
                <a:schemeClr val="dk1"/>
              </a:buClr>
              <a:buSzPts val="1800"/>
              <a:buFont typeface="Arial"/>
              <a:buChar char="•"/>
            </a:pPr>
            <a:r>
              <a:rPr lang="en" dirty="0"/>
              <a:t>Correct ALL data with errors in your vendor system.</a:t>
            </a:r>
            <a:endParaRPr dirty="0"/>
          </a:p>
          <a:p>
            <a:pPr marL="45720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 Data Pipeline Status </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 </a:t>
            </a:r>
          </a:p>
        </p:txBody>
      </p:sp>
      <p:pic>
        <p:nvPicPr>
          <p:cNvPr id="2" name="Picture 1" descr="Screenshot of the &quot;data pipeline&quot; graphic in WISEdata Portal. The grpahic shows three horizontal bars (2021-22, 2022-23, and 2023-24). Each bar has various sections in red (critical and non critical errors), yellow (unacknowledged warnings) and green (acknowledged warnings).">
            <a:extLst>
              <a:ext uri="{FF2B5EF4-FFF2-40B4-BE49-F238E27FC236}">
                <a16:creationId xmlns:a16="http://schemas.microsoft.com/office/drawing/2014/main" id="{1A02E9A0-273B-6A9A-F1B5-010E77203298}"/>
              </a:ext>
            </a:extLst>
          </p:cNvPr>
          <p:cNvPicPr>
            <a:picLocks noChangeAspect="1"/>
          </p:cNvPicPr>
          <p:nvPr/>
        </p:nvPicPr>
        <p:blipFill>
          <a:blip r:embed="rId4"/>
          <a:stretch>
            <a:fillRect/>
          </a:stretch>
        </p:blipFill>
        <p:spPr>
          <a:xfrm>
            <a:off x="68140" y="1224872"/>
            <a:ext cx="9007720" cy="1061877"/>
          </a:xfrm>
          <a:prstGeom prst="rect">
            <a:avLst/>
          </a:prstGeom>
          <a:ln w="3175">
            <a:solidFill>
              <a:schemeClr val="bg1">
                <a:lumMod val="50000"/>
              </a:schemeClr>
            </a:solid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5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 Data Pipeline Status</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 (</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 </a:t>
            </a:r>
          </a:p>
        </p:txBody>
      </p:sp>
      <p:sp>
        <p:nvSpPr>
          <p:cNvPr id="298" name="Google Shape;298;p56"/>
          <p:cNvSpPr txBox="1"/>
          <p:nvPr/>
        </p:nvSpPr>
        <p:spPr>
          <a:xfrm>
            <a:off x="498350" y="1094250"/>
            <a:ext cx="30830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Lato"/>
                <a:ea typeface="Lato"/>
                <a:cs typeface="Lato"/>
                <a:sym typeface="Lato"/>
              </a:rPr>
              <a:t>Current School Year Transactions:</a:t>
            </a:r>
            <a:endParaRPr sz="1800" dirty="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dirty="0">
                <a:latin typeface="Lato"/>
                <a:ea typeface="Lato"/>
                <a:cs typeface="Lato"/>
                <a:sym typeface="Lato"/>
              </a:rPr>
              <a:t>“</a:t>
            </a:r>
            <a:r>
              <a:rPr lang="en" sz="1800" dirty="0">
                <a:solidFill>
                  <a:srgbClr val="0066CC"/>
                </a:solidFill>
                <a:latin typeface="Lato"/>
                <a:ea typeface="Lato"/>
                <a:cs typeface="Lato"/>
                <a:sym typeface="Lato"/>
              </a:rPr>
              <a:t>i</a:t>
            </a:r>
            <a:r>
              <a:rPr lang="en" sz="1800" dirty="0">
                <a:latin typeface="Lato"/>
                <a:ea typeface="Lato"/>
                <a:cs typeface="Lato"/>
                <a:sym typeface="Lato"/>
              </a:rPr>
              <a:t>” = none in past 24 hours</a:t>
            </a:r>
            <a:endParaRPr sz="1800" dirty="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dirty="0">
                <a:solidFill>
                  <a:srgbClr val="009939"/>
                </a:solidFill>
                <a:latin typeface="Lato"/>
                <a:ea typeface="Lato"/>
                <a:cs typeface="Lato"/>
                <a:sym typeface="Lato"/>
              </a:rPr>
              <a:t>Green</a:t>
            </a:r>
            <a:r>
              <a:rPr lang="en" sz="1800" dirty="0">
                <a:latin typeface="Lato"/>
                <a:ea typeface="Lato"/>
                <a:cs typeface="Lato"/>
                <a:sym typeface="Lato"/>
              </a:rPr>
              <a:t> = within past 24 hours and successful</a:t>
            </a:r>
            <a:endParaRPr sz="1800" dirty="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dirty="0">
                <a:solidFill>
                  <a:srgbClr val="A00B0B"/>
                </a:solidFill>
                <a:latin typeface="Lato"/>
                <a:ea typeface="Lato"/>
                <a:cs typeface="Lato"/>
                <a:sym typeface="Lato"/>
              </a:rPr>
              <a:t>Red</a:t>
            </a:r>
            <a:r>
              <a:rPr lang="en" sz="1800" dirty="0">
                <a:latin typeface="Lato"/>
                <a:ea typeface="Lato"/>
                <a:cs typeface="Lato"/>
                <a:sym typeface="Lato"/>
              </a:rPr>
              <a:t> = within past 24 hours with some errors</a:t>
            </a:r>
            <a:endParaRPr sz="1800" dirty="0">
              <a:latin typeface="Lato"/>
              <a:ea typeface="Lato"/>
              <a:cs typeface="Lato"/>
              <a:sym typeface="Lato"/>
            </a:endParaRPr>
          </a:p>
        </p:txBody>
      </p:sp>
      <p:pic>
        <p:nvPicPr>
          <p:cNvPr id="2" name="Picture 1" descr="A screenshot of another section of the WISEdata Pipeline Status: Vendor to WISEdata Communications Status. ">
            <a:extLst>
              <a:ext uri="{FF2B5EF4-FFF2-40B4-BE49-F238E27FC236}">
                <a16:creationId xmlns:a16="http://schemas.microsoft.com/office/drawing/2014/main" id="{3FE9969A-3BE1-8912-5428-8883FAFFAC73}"/>
              </a:ext>
            </a:extLst>
          </p:cNvPr>
          <p:cNvPicPr>
            <a:picLocks noChangeAspect="1"/>
          </p:cNvPicPr>
          <p:nvPr/>
        </p:nvPicPr>
        <p:blipFill>
          <a:blip r:embed="rId4"/>
          <a:stretch>
            <a:fillRect/>
          </a:stretch>
        </p:blipFill>
        <p:spPr>
          <a:xfrm>
            <a:off x="3581400" y="968396"/>
            <a:ext cx="4838698" cy="3748899"/>
          </a:xfrm>
          <a:prstGeom prst="rect">
            <a:avLst/>
          </a:prstGeom>
          <a:ln w="3175">
            <a:solidFill>
              <a:schemeClr val="bg1">
                <a:lumMod val="50000"/>
              </a:schemeClr>
            </a:solid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 API Error Drill Down</a:t>
            </a:r>
          </a:p>
        </p:txBody>
      </p:sp>
      <p:pic>
        <p:nvPicPr>
          <p:cNvPr id="3" name="Picture 2" descr="A screenshot of the API Error Drilldown section of the WISEdata Portal Data Pipeline Status screen. This table displays the name of the data collection, an error count of that data, a success count of that data and a date/time stamp of the last transaction between the DD tool and WDP.">
            <a:extLst>
              <a:ext uri="{FF2B5EF4-FFF2-40B4-BE49-F238E27FC236}">
                <a16:creationId xmlns:a16="http://schemas.microsoft.com/office/drawing/2014/main" id="{E308D26A-ED03-F371-542A-2006A01A19FF}"/>
              </a:ext>
            </a:extLst>
          </p:cNvPr>
          <p:cNvPicPr>
            <a:picLocks noChangeAspect="1"/>
          </p:cNvPicPr>
          <p:nvPr/>
        </p:nvPicPr>
        <p:blipFill>
          <a:blip r:embed="rId4"/>
          <a:stretch>
            <a:fillRect/>
          </a:stretch>
        </p:blipFill>
        <p:spPr>
          <a:xfrm>
            <a:off x="104775" y="1193168"/>
            <a:ext cx="8934449" cy="1003894"/>
          </a:xfrm>
          <a:prstGeom prst="rect">
            <a:avLst/>
          </a:prstGeom>
          <a:ln w="3175">
            <a:solidFill>
              <a:schemeClr val="tx1"/>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 Data Pipeline Status </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 </a:t>
            </a:r>
          </a:p>
        </p:txBody>
      </p:sp>
      <p:sp>
        <p:nvSpPr>
          <p:cNvPr id="312" name="Google Shape;312;p58"/>
          <p:cNvSpPr txBox="1"/>
          <p:nvPr/>
        </p:nvSpPr>
        <p:spPr>
          <a:xfrm>
            <a:off x="355988" y="1051618"/>
            <a:ext cx="1594088"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Lato"/>
                <a:ea typeface="Lato"/>
                <a:cs typeface="Lato"/>
                <a:sym typeface="Lato"/>
              </a:rPr>
              <a:t>Current School Year Data:</a:t>
            </a:r>
          </a:p>
          <a:p>
            <a:pPr marL="285750" lvl="0" indent="-285750" algn="l" rtl="0">
              <a:spcBef>
                <a:spcPts val="0"/>
              </a:spcBef>
              <a:spcAft>
                <a:spcPts val="0"/>
              </a:spcAft>
              <a:buSzPts val="1400"/>
              <a:buFont typeface="Arial" panose="020B0604020202020204" pitchFamily="34" charset="0"/>
              <a:buChar char="•"/>
            </a:pPr>
            <a:r>
              <a:rPr lang="en" sz="1800" dirty="0">
                <a:solidFill>
                  <a:srgbClr val="009939"/>
                </a:solidFill>
                <a:latin typeface="Lato"/>
                <a:ea typeface="Lato"/>
                <a:cs typeface="Lato"/>
                <a:sym typeface="Lato"/>
              </a:rPr>
              <a:t>Green:</a:t>
            </a:r>
            <a:r>
              <a:rPr lang="en" sz="1800" dirty="0">
                <a:latin typeface="Lato"/>
                <a:ea typeface="Lato"/>
                <a:cs typeface="Lato"/>
                <a:sym typeface="Lato"/>
              </a:rPr>
              <a:t> </a:t>
            </a:r>
          </a:p>
          <a:p>
            <a:pPr lvl="0" algn="l" rtl="0">
              <a:spcBef>
                <a:spcPts val="0"/>
              </a:spcBef>
              <a:spcAft>
                <a:spcPts val="0"/>
              </a:spcAft>
              <a:buSzPts val="1400"/>
            </a:pPr>
            <a:r>
              <a:rPr lang="en" sz="1800" dirty="0">
                <a:latin typeface="Lato"/>
                <a:ea typeface="Lato"/>
                <a:cs typeface="Lato"/>
                <a:sym typeface="Lato"/>
              </a:rPr>
              <a:t>data&lt;= 2 days old</a:t>
            </a:r>
          </a:p>
          <a:p>
            <a:pPr marL="285750" lvl="0" indent="-285750" algn="l" rtl="0">
              <a:spcBef>
                <a:spcPts val="0"/>
              </a:spcBef>
              <a:spcAft>
                <a:spcPts val="0"/>
              </a:spcAft>
              <a:buSzPts val="1400"/>
              <a:buFont typeface="Arial" panose="020B0604020202020204" pitchFamily="34" charset="0"/>
              <a:buChar char="•"/>
            </a:pPr>
            <a:r>
              <a:rPr lang="en" sz="1800" dirty="0">
                <a:solidFill>
                  <a:srgbClr val="A00B0B"/>
                </a:solidFill>
                <a:latin typeface="Lato"/>
                <a:ea typeface="Lato"/>
                <a:cs typeface="Lato"/>
                <a:sym typeface="Lato"/>
              </a:rPr>
              <a:t>Red:</a:t>
            </a:r>
          </a:p>
          <a:p>
            <a:pPr lvl="0" algn="l" rtl="0">
              <a:spcBef>
                <a:spcPts val="0"/>
              </a:spcBef>
              <a:spcAft>
                <a:spcPts val="0"/>
              </a:spcAft>
              <a:buSzPts val="1400"/>
            </a:pPr>
            <a:r>
              <a:rPr lang="en" sz="1800" dirty="0">
                <a:latin typeface="Lato"/>
                <a:ea typeface="Lato"/>
                <a:cs typeface="Lato"/>
                <a:sym typeface="Lato"/>
              </a:rPr>
              <a:t>data&gt; 5 days old</a:t>
            </a:r>
            <a:endParaRPr sz="1800" dirty="0">
              <a:latin typeface="Lato"/>
              <a:ea typeface="Lato"/>
              <a:cs typeface="Lato"/>
              <a:sym typeface="Lato"/>
            </a:endParaRPr>
          </a:p>
        </p:txBody>
      </p:sp>
      <p:pic>
        <p:nvPicPr>
          <p:cNvPr id="2" name="Picture 1" descr="A screenshot the Data Pipeline Status WISEdata API section. A table displays the current school year and the past two prior years in horizontal rows. Each row has a tile for various data sets: enrollment, program, Discipline, Roster and Parent. Each time is marked with either a green checkmark icon, or a red, 'x' icon. ">
            <a:extLst>
              <a:ext uri="{FF2B5EF4-FFF2-40B4-BE49-F238E27FC236}">
                <a16:creationId xmlns:a16="http://schemas.microsoft.com/office/drawing/2014/main" id="{C66FC274-EA51-66D3-3E34-97D85DE8DAC2}"/>
              </a:ext>
            </a:extLst>
          </p:cNvPr>
          <p:cNvPicPr>
            <a:picLocks noChangeAspect="1"/>
          </p:cNvPicPr>
          <p:nvPr/>
        </p:nvPicPr>
        <p:blipFill>
          <a:blip r:embed="rId4"/>
          <a:stretch>
            <a:fillRect/>
          </a:stretch>
        </p:blipFill>
        <p:spPr>
          <a:xfrm>
            <a:off x="1950076" y="1051618"/>
            <a:ext cx="6780333" cy="3274252"/>
          </a:xfrm>
          <a:prstGeom prst="rect">
            <a:avLst/>
          </a:prstGeom>
          <a:ln w="3175">
            <a:solidFill>
              <a:schemeClr val="tx1"/>
            </a:solid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descr="A screenshot of the WISEdata Portal (WDP) Data Quality screen. This screen allows LEAs to select filters by school year, school type and school name to get a result of the percentage of students within those filters who have an active error or warning associated with them. The example shows a very high number of 94.6% of students being associated with some kind of validation. "/>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WISEdata Portal - Data Quality</a:t>
            </a:r>
          </a:p>
        </p:txBody>
      </p:sp>
      <p:pic>
        <p:nvPicPr>
          <p:cNvPr id="2" name="Picture 1" descr="A screenshot of WISEdata Portal, Validation message Summary screen.">
            <a:extLst>
              <a:ext uri="{FF2B5EF4-FFF2-40B4-BE49-F238E27FC236}">
                <a16:creationId xmlns:a16="http://schemas.microsoft.com/office/drawing/2014/main" id="{B5184D54-5829-593E-5C79-81C14BF4776A}"/>
              </a:ext>
            </a:extLst>
          </p:cNvPr>
          <p:cNvPicPr>
            <a:picLocks noChangeAspect="1"/>
          </p:cNvPicPr>
          <p:nvPr/>
        </p:nvPicPr>
        <p:blipFill>
          <a:blip r:embed="rId4"/>
          <a:stretch>
            <a:fillRect/>
          </a:stretch>
        </p:blipFill>
        <p:spPr>
          <a:xfrm>
            <a:off x="104775" y="1214914"/>
            <a:ext cx="8934449" cy="2545541"/>
          </a:xfrm>
          <a:prstGeom prst="rect">
            <a:avLst/>
          </a:prstGeom>
          <a:ln w="3175">
            <a:solidFill>
              <a:schemeClr val="tx1"/>
            </a:solid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WISEdata Portal - </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600" b="1" i="0" u="none" strike="noStrike" kern="0" cap="none" spc="0" normalizeH="0" baseline="0" noProof="0" dirty="0">
                <a:ln>
                  <a:noFill/>
                </a:ln>
                <a:solidFill>
                  <a:schemeClr val="lt1"/>
                </a:solidFill>
                <a:effectLst/>
                <a:uLnTx/>
                <a:uFillTx/>
                <a:latin typeface="Lato Black" panose="020F0A02020204030203" pitchFamily="34" charset="0"/>
                <a:sym typeface="Lato"/>
              </a:rPr>
              <a:t>Data Quality Indicators</a:t>
            </a:r>
          </a:p>
        </p:txBody>
      </p:sp>
      <p:sp>
        <p:nvSpPr>
          <p:cNvPr id="2" name="Google Shape;324;p60">
            <a:extLst>
              <a:ext uri="{FF2B5EF4-FFF2-40B4-BE49-F238E27FC236}">
                <a16:creationId xmlns:a16="http://schemas.microsoft.com/office/drawing/2014/main" id="{6830C1F5-5F33-5CD3-308D-EE83DF034B46}"/>
              </a:ext>
            </a:extLst>
          </p:cNvPr>
          <p:cNvSpPr txBox="1"/>
          <p:nvPr/>
        </p:nvSpPr>
        <p:spPr>
          <a:xfrm>
            <a:off x="393025" y="986136"/>
            <a:ext cx="1826100" cy="3411360"/>
          </a:xfrm>
          <a:prstGeom prst="rect">
            <a:avLst/>
          </a:prstGeom>
          <a:solidFill>
            <a:schemeClr val="bg1"/>
          </a:solidFill>
          <a:ln>
            <a:noFill/>
          </a:ln>
        </p:spPr>
        <p:txBody>
          <a:bodyPr spcFirstLastPara="1" wrap="square" lIns="91425" tIns="91425" rIns="91425" bIns="91425" anchor="t" anchorCtr="0">
            <a:noAutofit/>
          </a:bodyPr>
          <a:lstStyle/>
          <a:p>
            <a:pPr lvl="0" algn="l" rtl="0">
              <a:spcBef>
                <a:spcPts val="0"/>
              </a:spcBef>
              <a:spcAft>
                <a:spcPts val="0"/>
              </a:spcAft>
              <a:buSzPts val="1400"/>
            </a:pPr>
            <a:r>
              <a:rPr lang="en-US" sz="1800" b="1" dirty="0">
                <a:latin typeface="Lato" panose="020F0502020204030203" pitchFamily="34" charset="0"/>
              </a:rPr>
              <a:t>Click the information icon next to the Data Quality Indicator to get in-line help about the graphs. This help is specific to each Collection that is selected. </a:t>
            </a:r>
            <a:endParaRPr sz="1800" b="1" dirty="0">
              <a:latin typeface="Lato" panose="020F0502020204030203" pitchFamily="34" charset="0"/>
            </a:endParaRPr>
          </a:p>
          <a:p>
            <a:pPr marL="457200" lvl="0" indent="0" algn="l" rtl="0">
              <a:spcBef>
                <a:spcPts val="0"/>
              </a:spcBef>
              <a:spcAft>
                <a:spcPts val="0"/>
              </a:spcAft>
              <a:buNone/>
            </a:pPr>
            <a:endParaRPr b="1" dirty="0"/>
          </a:p>
        </p:txBody>
      </p:sp>
      <p:pic>
        <p:nvPicPr>
          <p:cNvPr id="327" name="Google Shape;327;p60" descr="A screenshot of the WISEdata Portal Data Quality Indicators. Two bar graph sets are on display; Current year enrollments, and enrollment count dates. These 'DQI's&quot; can be filtered using the drop-down menus and the radio-button options on screen."/>
          <p:cNvPicPr preferRelativeResize="0"/>
          <p:nvPr/>
        </p:nvPicPr>
        <p:blipFill>
          <a:blip r:embed="rId4">
            <a:alphaModFix/>
          </a:blip>
          <a:stretch>
            <a:fillRect/>
          </a:stretch>
        </p:blipFill>
        <p:spPr>
          <a:xfrm>
            <a:off x="2219125" y="1075100"/>
            <a:ext cx="6483616" cy="2623500"/>
          </a:xfrm>
          <a:prstGeom prst="rect">
            <a:avLst/>
          </a:prstGeom>
          <a:noFill/>
          <a:ln w="3175">
            <a:solidFill>
              <a:schemeClr val="tx1"/>
            </a:solidFill>
          </a:ln>
        </p:spPr>
      </p:pic>
      <p:sp>
        <p:nvSpPr>
          <p:cNvPr id="324" name="Google Shape;324;p60"/>
          <p:cNvSpPr txBox="1"/>
          <p:nvPr/>
        </p:nvSpPr>
        <p:spPr>
          <a:xfrm>
            <a:off x="4332846" y="3698600"/>
            <a:ext cx="4369895" cy="1165800"/>
          </a:xfrm>
          <a:prstGeom prst="rect">
            <a:avLst/>
          </a:prstGeom>
          <a:noFill/>
          <a:ln>
            <a:noFill/>
          </a:ln>
        </p:spPr>
        <p:txBody>
          <a:bodyPr spcFirstLastPara="1" wrap="square" lIns="91425" tIns="91425" rIns="91425" bIns="91425" anchor="t" anchorCtr="0">
            <a:noAutofit/>
          </a:bodyPr>
          <a:lstStyle/>
          <a:p>
            <a:pPr marL="457200" lvl="0" indent="-317500" algn="r" rtl="0">
              <a:spcBef>
                <a:spcPts val="0"/>
              </a:spcBef>
              <a:spcAft>
                <a:spcPts val="0"/>
              </a:spcAft>
              <a:buSzPts val="1400"/>
              <a:buChar char="■"/>
            </a:pPr>
            <a:r>
              <a:rPr lang="en" sz="1800" b="1" dirty="0">
                <a:latin typeface="Lato" panose="020F0502020204030203" pitchFamily="34" charset="0"/>
              </a:rPr>
              <a:t>Enrollment Current vs. Count Date</a:t>
            </a:r>
            <a:endParaRPr sz="1800" b="1" dirty="0">
              <a:latin typeface="Lato" panose="020F0502020204030203" pitchFamily="34" charset="0"/>
            </a:endParaRPr>
          </a:p>
          <a:p>
            <a:pPr marL="457200" lvl="0" indent="-317500" algn="r" rtl="0">
              <a:spcBef>
                <a:spcPts val="0"/>
              </a:spcBef>
              <a:spcAft>
                <a:spcPts val="0"/>
              </a:spcAft>
              <a:buSzPts val="1400"/>
              <a:buChar char="■"/>
            </a:pPr>
            <a:r>
              <a:rPr lang="en" sz="1800" b="1" dirty="0">
                <a:latin typeface="Lato" panose="020F0502020204030203" pitchFamily="34" charset="0"/>
              </a:rPr>
              <a:t>Attendance, Discipline</a:t>
            </a:r>
            <a:endParaRPr sz="1800" b="1" dirty="0">
              <a:latin typeface="Lato" panose="020F0502020204030203" pitchFamily="34" charset="0"/>
            </a:endParaRPr>
          </a:p>
          <a:p>
            <a:pPr marL="457200" lvl="0" indent="0" algn="r" rtl="0">
              <a:spcBef>
                <a:spcPts val="0"/>
              </a:spcBef>
              <a:spcAft>
                <a:spcPts val="0"/>
              </a:spcAft>
              <a:buNone/>
            </a:pPr>
            <a:endParaRPr b="1" dirty="0"/>
          </a:p>
        </p:txBody>
      </p:sp>
      <p:pic>
        <p:nvPicPr>
          <p:cNvPr id="326" name="Google Shape;326;p6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453697" y="1149480"/>
            <a:ext cx="200025" cy="238125"/>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Tasks,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Imports and Validations </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1 of 2</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sp>
        <p:nvSpPr>
          <p:cNvPr id="333" name="Google Shape;333;p61"/>
          <p:cNvSpPr txBox="1">
            <a:spLocks noGrp="1"/>
          </p:cNvSpPr>
          <p:nvPr>
            <p:ph type="body" idx="2"/>
          </p:nvPr>
        </p:nvSpPr>
        <p:spPr>
          <a:xfrm>
            <a:off x="460690" y="1106029"/>
            <a:ext cx="8222620" cy="2809837"/>
          </a:xfrm>
          <a:prstGeom prst="rect">
            <a:avLst/>
          </a:prstGeom>
          <a:solidFill>
            <a:srgbClr val="FFFFFF"/>
          </a:solidFill>
          <a:ln>
            <a:noFill/>
          </a:ln>
        </p:spPr>
        <p:txBody>
          <a:bodyPr spcFirstLastPara="1" wrap="square" lIns="91425" tIns="45700" rIns="91425" bIns="45700" anchor="t" anchorCtr="0">
            <a:noAutofit/>
          </a:bodyPr>
          <a:lstStyle/>
          <a:p>
            <a:pPr marL="285750" indent="-285750">
              <a:lnSpc>
                <a:spcPct val="100000"/>
              </a:lnSpc>
            </a:pPr>
            <a:r>
              <a:rPr lang="en" u="sng" dirty="0">
                <a:solidFill>
                  <a:srgbClr val="1155CC"/>
                </a:solidFill>
                <a:hlinkClick r:id="rId4">
                  <a:extLst>
                    <a:ext uri="{A12FA001-AC4F-418D-AE19-62706E023703}">
                      <ahyp:hlinkClr xmlns:ahyp="http://schemas.microsoft.com/office/drawing/2018/hyperlinkcolor" val="tx"/>
                    </a:ext>
                  </a:extLst>
                </a:hlinkClick>
              </a:rPr>
              <a:t>Run Import &amp; Validation in the WISEdata Portal</a:t>
            </a:r>
            <a:r>
              <a:rPr lang="en" dirty="0"/>
              <a:t>. </a:t>
            </a:r>
          </a:p>
          <a:p>
            <a:pPr marL="0" marR="0" lvl="0" indent="0" algn="l" rtl="0">
              <a:lnSpc>
                <a:spcPct val="100000"/>
              </a:lnSpc>
              <a:spcBef>
                <a:spcPts val="0"/>
              </a:spcBef>
              <a:spcAft>
                <a:spcPts val="0"/>
              </a:spcAft>
              <a:buNone/>
            </a:pPr>
            <a:endParaRPr lang="en" sz="1700" dirty="0"/>
          </a:p>
          <a:p>
            <a:pPr marL="0" marR="0" lvl="0" indent="0" algn="l" rtl="0">
              <a:lnSpc>
                <a:spcPct val="100000"/>
              </a:lnSpc>
              <a:spcBef>
                <a:spcPts val="0"/>
              </a:spcBef>
              <a:spcAft>
                <a:spcPts val="0"/>
              </a:spcAft>
              <a:buNone/>
            </a:pPr>
            <a:endParaRPr lang="en" sz="1700" dirty="0"/>
          </a:p>
          <a:p>
            <a:pPr marL="0" marR="0" lvl="0" indent="0" algn="l" rtl="0">
              <a:lnSpc>
                <a:spcPct val="100000"/>
              </a:lnSpc>
              <a:spcBef>
                <a:spcPts val="0"/>
              </a:spcBef>
              <a:spcAft>
                <a:spcPts val="0"/>
              </a:spcAft>
              <a:buNone/>
            </a:pPr>
            <a:endParaRPr lang="en" sz="1700" dirty="0"/>
          </a:p>
          <a:p>
            <a:pPr marL="0" marR="0" lvl="0" indent="0" algn="l" rtl="0">
              <a:lnSpc>
                <a:spcPct val="100000"/>
              </a:lnSpc>
              <a:spcBef>
                <a:spcPts val="0"/>
              </a:spcBef>
              <a:spcAft>
                <a:spcPts val="0"/>
              </a:spcAft>
              <a:buNone/>
            </a:pPr>
            <a:endParaRPr lang="en" sz="1700" dirty="0"/>
          </a:p>
          <a:p>
            <a:pPr marL="0" marR="0" lvl="0" indent="0" algn="l" rtl="0">
              <a:lnSpc>
                <a:spcPct val="100000"/>
              </a:lnSpc>
              <a:spcBef>
                <a:spcPts val="0"/>
              </a:spcBef>
              <a:spcAft>
                <a:spcPts val="0"/>
              </a:spcAft>
              <a:buNone/>
            </a:pPr>
            <a:endParaRPr lang="en" sz="1700" dirty="0"/>
          </a:p>
          <a:p>
            <a:pPr marL="285750" indent="-285750">
              <a:lnSpc>
                <a:spcPct val="100000"/>
              </a:lnSpc>
            </a:pPr>
            <a:r>
              <a:rPr lang="en" dirty="0"/>
              <a:t>This will import the data from WISEdata Ed-Fi into the WISEdata Portal and then run validations.</a:t>
            </a:r>
            <a:endParaRPr dirty="0"/>
          </a:p>
          <a:p>
            <a:pPr marL="342789" marR="0" lvl="1" indent="-88789" algn="l" rtl="0">
              <a:lnSpc>
                <a:spcPct val="115000"/>
              </a:lnSpc>
              <a:spcBef>
                <a:spcPts val="0"/>
              </a:spcBef>
              <a:spcAft>
                <a:spcPts val="0"/>
              </a:spcAft>
              <a:buSzPts val="1200"/>
              <a:buChar char="○"/>
            </a:pPr>
            <a:r>
              <a:rPr lang="en" sz="1800" dirty="0"/>
              <a:t> If the Import &amp; Validation job is not manually queued, it runs for all agencies around 5pm.</a:t>
            </a:r>
            <a:endParaRPr sz="1800" dirty="0"/>
          </a:p>
          <a:p>
            <a:pPr marL="342900" marR="0" lvl="0" indent="-110" algn="l" rtl="0">
              <a:lnSpc>
                <a:spcPct val="100000"/>
              </a:lnSpc>
              <a:spcBef>
                <a:spcPts val="0"/>
              </a:spcBef>
              <a:spcAft>
                <a:spcPts val="0"/>
              </a:spcAft>
              <a:buNone/>
            </a:pPr>
            <a:endParaRPr sz="1400" dirty="0"/>
          </a:p>
          <a:p>
            <a:pPr marL="164592" marR="0"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dirty="0"/>
          </a:p>
        </p:txBody>
      </p:sp>
      <p:pic>
        <p:nvPicPr>
          <p:cNvPr id="2" name="Picture 1" descr="A screenshot of the &quot;Queue Import and Validation&quot; button users can use to push data manually if they don't want to wait for the nightly upload. ">
            <a:extLst>
              <a:ext uri="{FF2B5EF4-FFF2-40B4-BE49-F238E27FC236}">
                <a16:creationId xmlns:a16="http://schemas.microsoft.com/office/drawing/2014/main" id="{9F4701BD-760C-CE77-1CD6-CD6F17004BDA}"/>
              </a:ext>
            </a:extLst>
          </p:cNvPr>
          <p:cNvPicPr>
            <a:picLocks noChangeAspect="1"/>
          </p:cNvPicPr>
          <p:nvPr/>
        </p:nvPicPr>
        <p:blipFill>
          <a:blip r:embed="rId5"/>
          <a:stretch>
            <a:fillRect/>
          </a:stretch>
        </p:blipFill>
        <p:spPr>
          <a:xfrm>
            <a:off x="123450" y="1623299"/>
            <a:ext cx="8897815" cy="948451"/>
          </a:xfrm>
          <a:prstGeom prst="rect">
            <a:avLst/>
          </a:prstGeom>
          <a:ln w="3175">
            <a:solidFill>
              <a:schemeClr val="tx1"/>
            </a:solid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Tasks</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Important and Validations </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lang="en-US" sz="1600" b="1" i="1" dirty="0">
                <a:latin typeface="Lato Black" panose="020F0A02020204030203" pitchFamily="34" charset="0"/>
              </a:rPr>
              <a:t>2</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 of 2</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p>
        </p:txBody>
      </p:sp>
      <p:sp>
        <p:nvSpPr>
          <p:cNvPr id="340" name="Google Shape;340;p62"/>
          <p:cNvSpPr txBox="1">
            <a:spLocks noGrp="1"/>
          </p:cNvSpPr>
          <p:nvPr>
            <p:ph type="body" idx="2"/>
          </p:nvPr>
        </p:nvSpPr>
        <p:spPr>
          <a:xfrm>
            <a:off x="467670" y="1081924"/>
            <a:ext cx="8222620" cy="2700255"/>
          </a:xfrm>
          <a:prstGeom prst="rect">
            <a:avLst/>
          </a:prstGeom>
          <a:solidFill>
            <a:srgbClr val="FFFFFF"/>
          </a:solidFill>
          <a:ln>
            <a:noFill/>
          </a:ln>
        </p:spPr>
        <p:txBody>
          <a:bodyPr spcFirstLastPara="1" wrap="square" lIns="91425" tIns="45700" rIns="91425" bIns="45700" anchor="t" anchorCtr="0">
            <a:noAutofit/>
          </a:bodyPr>
          <a:lstStyle/>
          <a:p>
            <a:pPr marL="285750" indent="-285750">
              <a:lnSpc>
                <a:spcPct val="115000"/>
              </a:lnSpc>
            </a:pPr>
            <a:r>
              <a:rPr lang="en" dirty="0"/>
              <a:t>A validation request is queued with a projected time of processing</a:t>
            </a:r>
          </a:p>
          <a:p>
            <a:pPr marL="285750" indent="-285750">
              <a:lnSpc>
                <a:spcPct val="115000"/>
              </a:lnSpc>
            </a:pPr>
            <a:r>
              <a:rPr lang="en" dirty="0"/>
              <a:t>Look to see that validation has completed… </a:t>
            </a:r>
          </a:p>
          <a:p>
            <a:pPr marL="285750" indent="-285750">
              <a:lnSpc>
                <a:spcPct val="115000"/>
              </a:lnSpc>
            </a:pPr>
            <a:r>
              <a:rPr lang="en" dirty="0"/>
              <a:t>Or use the email feature! </a:t>
            </a:r>
            <a:endParaRPr dirty="0"/>
          </a:p>
          <a:p>
            <a:pPr marL="285750" indent="-285750">
              <a:lnSpc>
                <a:spcPct val="115000"/>
              </a:lnSpc>
            </a:pPr>
            <a:endParaRPr dirty="0"/>
          </a:p>
          <a:p>
            <a:pPr marL="285750" indent="-285750">
              <a:lnSpc>
                <a:spcPct val="115000"/>
              </a:lnSpc>
            </a:pPr>
            <a:r>
              <a:rPr lang="en" dirty="0"/>
              <a:t>This can be requested from either the: </a:t>
            </a:r>
          </a:p>
          <a:p>
            <a:pPr marL="742950" lvl="1" indent="-285750">
              <a:lnSpc>
                <a:spcPct val="115000"/>
              </a:lnSpc>
              <a:buSzPct val="100000"/>
              <a:buFont typeface="Courier New" panose="02070309020205020404" pitchFamily="49" charset="0"/>
              <a:buChar char="o"/>
            </a:pPr>
            <a:r>
              <a:rPr lang="en" dirty="0"/>
              <a:t>Home page</a:t>
            </a:r>
          </a:p>
          <a:p>
            <a:pPr marL="742950" lvl="1" indent="-285750">
              <a:lnSpc>
                <a:spcPct val="115000"/>
              </a:lnSpc>
              <a:buSzPct val="100000"/>
              <a:buFont typeface="Courier New" panose="02070309020205020404" pitchFamily="49" charset="0"/>
              <a:buChar char="o"/>
            </a:pPr>
            <a:r>
              <a:rPr lang="en" dirty="0"/>
              <a:t>Validation Messages page</a:t>
            </a:r>
            <a:endParaRPr dirty="0"/>
          </a:p>
          <a:p>
            <a:pPr marL="164592" marR="0" lvl="0" indent="0" algn="l" rtl="0">
              <a:lnSpc>
                <a:spcPct val="100000"/>
              </a:lnSpc>
              <a:spcBef>
                <a:spcPts val="0"/>
              </a:spcBef>
              <a:spcAft>
                <a:spcPts val="0"/>
              </a:spcAft>
              <a:buNone/>
            </a:pPr>
            <a:endParaRPr b="0" dirty="0"/>
          </a:p>
          <a:p>
            <a:pPr marL="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Reporting Deadlines and Snapshots</a:t>
            </a:r>
          </a:p>
        </p:txBody>
      </p:sp>
      <p:sp>
        <p:nvSpPr>
          <p:cNvPr id="234" name="Google Shape;234;p46"/>
          <p:cNvSpPr txBox="1"/>
          <p:nvPr/>
        </p:nvSpPr>
        <p:spPr>
          <a:xfrm>
            <a:off x="453737" y="2815903"/>
            <a:ext cx="8236526" cy="11627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Lato"/>
                <a:ea typeface="Lato"/>
                <a:cs typeface="Lato"/>
                <a:sym typeface="Lato"/>
              </a:rPr>
              <a:t>See the </a:t>
            </a:r>
            <a:r>
              <a:rPr lang="en" sz="1800" b="1" u="sng" dirty="0">
                <a:solidFill>
                  <a:schemeClr val="hlink"/>
                </a:solidFill>
                <a:latin typeface="Lato"/>
                <a:ea typeface="Lato"/>
                <a:cs typeface="Lato"/>
                <a:sym typeface="Lato"/>
                <a:hlinkClick r:id="rId4"/>
              </a:rPr>
              <a:t>WISEdata Events</a:t>
            </a:r>
            <a:r>
              <a:rPr lang="en" sz="1800" b="1" dirty="0">
                <a:latin typeface="Lato"/>
                <a:ea typeface="Lato"/>
                <a:cs typeface="Lato"/>
                <a:sym typeface="Lato"/>
              </a:rPr>
              <a:t> page </a:t>
            </a:r>
          </a:p>
          <a:p>
            <a:pPr marL="0" lvl="0" indent="0" algn="ctr" rtl="0">
              <a:spcBef>
                <a:spcPts val="0"/>
              </a:spcBef>
              <a:spcAft>
                <a:spcPts val="0"/>
              </a:spcAft>
              <a:buNone/>
            </a:pPr>
            <a:r>
              <a:rPr lang="en" sz="1800" b="1" dirty="0">
                <a:latin typeface="Lato"/>
                <a:ea typeface="Lato"/>
                <a:cs typeface="Lato"/>
                <a:sym typeface="Lato"/>
              </a:rPr>
              <a:t>for the most up-to-date information on </a:t>
            </a:r>
          </a:p>
          <a:p>
            <a:pPr marL="0" lvl="0" indent="0" algn="ctr" rtl="0">
              <a:spcBef>
                <a:spcPts val="0"/>
              </a:spcBef>
              <a:spcAft>
                <a:spcPts val="0"/>
              </a:spcAft>
              <a:buNone/>
            </a:pPr>
            <a:r>
              <a:rPr lang="en" sz="1800" b="1" dirty="0">
                <a:latin typeface="Lato"/>
                <a:ea typeface="Lato"/>
                <a:cs typeface="Lato"/>
                <a:sym typeface="Lato"/>
              </a:rPr>
              <a:t>snaphsot training opportunities near you!</a:t>
            </a:r>
            <a:endParaRPr sz="1800" b="1" dirty="0">
              <a:latin typeface="Lato"/>
              <a:ea typeface="Lato"/>
              <a:cs typeface="Lato"/>
              <a:sym typeface="Lato"/>
            </a:endParaRPr>
          </a:p>
        </p:txBody>
      </p:sp>
      <p:sp>
        <p:nvSpPr>
          <p:cNvPr id="235" name="Google Shape;235;p46"/>
          <p:cNvSpPr txBox="1"/>
          <p:nvPr/>
        </p:nvSpPr>
        <p:spPr>
          <a:xfrm>
            <a:off x="2250600" y="1049925"/>
            <a:ext cx="4642800" cy="1693275"/>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64465" indent="-151765">
              <a:buSzPts val="1600"/>
              <a:buChar char="●"/>
            </a:pPr>
            <a:r>
              <a:rPr lang="en" sz="1600" b="1" dirty="0">
                <a:solidFill>
                  <a:srgbClr val="000000"/>
                </a:solidFill>
                <a:latin typeface="Lato"/>
                <a:ea typeface="Lato"/>
                <a:cs typeface="Lato"/>
                <a:sym typeface="Lato"/>
              </a:rPr>
              <a:t>Summer Data Quality Review - August </a:t>
            </a:r>
            <a:r>
              <a:rPr lang="en" sz="1600" b="1" dirty="0">
                <a:latin typeface="Lato"/>
                <a:ea typeface="Lato"/>
                <a:cs typeface="Lato"/>
                <a:sym typeface="Lato"/>
              </a:rPr>
              <a:t>2023 </a:t>
            </a:r>
            <a:endParaRPr lang="en-US" sz="1600" b="1" i="1" dirty="0">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dirty="0">
                <a:latin typeface="Lato"/>
                <a:ea typeface="Lato"/>
                <a:cs typeface="Lato"/>
                <a:sym typeface="Lato"/>
              </a:rPr>
              <a:t>2022-23</a:t>
            </a:r>
            <a:r>
              <a:rPr lang="en" sz="1600" dirty="0">
                <a:solidFill>
                  <a:srgbClr val="000000"/>
                </a:solidFill>
                <a:latin typeface="Lato"/>
                <a:ea typeface="Lato"/>
                <a:cs typeface="Lato"/>
                <a:sym typeface="Lato"/>
              </a:rPr>
              <a:t> Year End Attendance &amp; Discipline</a:t>
            </a:r>
            <a:endParaRPr sz="1600" dirty="0">
              <a:solidFill>
                <a:srgbClr val="000000"/>
              </a:solidFill>
              <a:latin typeface="Lato"/>
              <a:ea typeface="Lato"/>
              <a:cs typeface="Lato"/>
            </a:endParaRPr>
          </a:p>
          <a:p>
            <a:pPr marL="342265" lvl="1" indent="-113665" algn="l" rtl="0">
              <a:lnSpc>
                <a:spcPct val="200000"/>
              </a:lnSpc>
              <a:spcBef>
                <a:spcPts val="0"/>
              </a:spcBef>
              <a:spcAft>
                <a:spcPts val="0"/>
              </a:spcAft>
              <a:buClr>
                <a:srgbClr val="000000"/>
              </a:buClr>
              <a:buSzPts val="1600"/>
              <a:buFont typeface="Lato"/>
              <a:buChar char="○"/>
            </a:pPr>
            <a:r>
              <a:rPr lang="en" sz="1600" dirty="0">
                <a:latin typeface="Lato"/>
                <a:ea typeface="Lato"/>
                <a:cs typeface="Lato"/>
                <a:sym typeface="Lato"/>
              </a:rPr>
              <a:t>2022-23</a:t>
            </a:r>
            <a:r>
              <a:rPr lang="en" sz="1600" dirty="0">
                <a:solidFill>
                  <a:srgbClr val="000000"/>
                </a:solidFill>
                <a:latin typeface="Lato"/>
                <a:ea typeface="Lato"/>
                <a:cs typeface="Lato"/>
                <a:sym typeface="Lato"/>
              </a:rPr>
              <a:t> Roster / Career Education</a:t>
            </a:r>
            <a:endParaRPr sz="1600" dirty="0">
              <a:solidFill>
                <a:srgbClr val="000000"/>
              </a:solidFill>
              <a:latin typeface="Lato"/>
              <a:ea typeface="Lato"/>
              <a:cs typeface="Lato"/>
            </a:endParaRPr>
          </a:p>
          <a:p>
            <a:pPr marL="164465" lvl="0" indent="-151765" algn="l" rtl="0">
              <a:spcBef>
                <a:spcPts val="0"/>
              </a:spcBef>
              <a:spcAft>
                <a:spcPts val="0"/>
              </a:spcAft>
              <a:buClr>
                <a:srgbClr val="000000"/>
              </a:buClr>
              <a:buSzPts val="1600"/>
              <a:buChar char="●"/>
            </a:pPr>
            <a:r>
              <a:rPr lang="en" sz="1600" b="1" dirty="0">
                <a:solidFill>
                  <a:srgbClr val="000000"/>
                </a:solidFill>
                <a:latin typeface="Lato"/>
                <a:ea typeface="Lato"/>
                <a:cs typeface="Lato"/>
                <a:sym typeface="Lato"/>
              </a:rPr>
              <a:t>November </a:t>
            </a:r>
            <a:r>
              <a:rPr lang="en" sz="1600" b="1" dirty="0">
                <a:latin typeface="Lato"/>
                <a:ea typeface="Lato"/>
                <a:cs typeface="Lato"/>
                <a:sym typeface="Lato"/>
              </a:rPr>
              <a:t>2023</a:t>
            </a:r>
            <a:r>
              <a:rPr lang="en" sz="1600" b="1" dirty="0">
                <a:solidFill>
                  <a:srgbClr val="000000"/>
                </a:solidFill>
                <a:latin typeface="Lato"/>
                <a:ea typeface="Lato"/>
                <a:cs typeface="Lato"/>
                <a:sym typeface="Lato"/>
              </a:rPr>
              <a:t> - ~6 weeks prior to snapshot</a:t>
            </a:r>
            <a:endParaRPr sz="1600" b="1" dirty="0">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dirty="0">
                <a:solidFill>
                  <a:srgbClr val="000000"/>
                </a:solidFill>
                <a:latin typeface="Lato"/>
                <a:ea typeface="Lato"/>
                <a:cs typeface="Lato"/>
                <a:sym typeface="Lato"/>
              </a:rPr>
              <a:t>DPI Data Quality outreach begins</a:t>
            </a:r>
            <a:endParaRPr sz="1600" dirty="0">
              <a:solidFill>
                <a:srgbClr val="000000"/>
              </a:solidFill>
              <a:latin typeface="Lato"/>
              <a:ea typeface="Lato"/>
              <a:cs typeface="Lato"/>
            </a:endParaRPr>
          </a:p>
        </p:txBody>
      </p:sp>
    </p:spTree>
    <p:custDataLst>
      <p:tags r:id="rId1"/>
    </p:custDataLst>
    <p:extLst>
      <p:ext uri="{BB962C8B-B14F-4D97-AF65-F5344CB8AC3E}">
        <p14:creationId xmlns:p14="http://schemas.microsoft.com/office/powerpoint/2010/main" val="45447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Tasks: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Review Validations</a:t>
            </a:r>
          </a:p>
        </p:txBody>
      </p:sp>
      <p:sp>
        <p:nvSpPr>
          <p:cNvPr id="346" name="Google Shape;346;p63"/>
          <p:cNvSpPr txBox="1">
            <a:spLocks noGrp="1"/>
          </p:cNvSpPr>
          <p:nvPr>
            <p:ph type="body" idx="2"/>
          </p:nvPr>
        </p:nvSpPr>
        <p:spPr>
          <a:xfrm>
            <a:off x="467669" y="1081923"/>
            <a:ext cx="8236581" cy="2560955"/>
          </a:xfrm>
          <a:prstGeom prst="rect">
            <a:avLst/>
          </a:prstGeom>
          <a:solidFill>
            <a:srgbClr val="FFFFFF"/>
          </a:solid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 dirty="0"/>
              <a:t>Once the validation step is complete, </a:t>
            </a:r>
            <a:r>
              <a:rPr lang="en" u="sng" dirty="0">
                <a:solidFill>
                  <a:srgbClr val="1155CC"/>
                </a:solidFill>
                <a:hlinkClick r:id="rId4">
                  <a:extLst>
                    <a:ext uri="{A12FA001-AC4F-418D-AE19-62706E023703}">
                      <ahyp:hlinkClr xmlns:ahyp="http://schemas.microsoft.com/office/drawing/2018/hyperlinkcolor" val="tx"/>
                    </a:ext>
                  </a:extLst>
                </a:hlinkClick>
              </a:rPr>
              <a:t>review data quality metrics and validation errors</a:t>
            </a:r>
            <a:r>
              <a:rPr lang="en" dirty="0"/>
              <a:t> in the WISEdata Portal on the Validation Messages page.</a:t>
            </a:r>
          </a:p>
          <a:p>
            <a:pPr marL="0" marR="0" lvl="0" indent="0" algn="l" rtl="0">
              <a:lnSpc>
                <a:spcPct val="100000"/>
              </a:lnSpc>
              <a:spcBef>
                <a:spcPts val="0"/>
              </a:spcBef>
              <a:spcAft>
                <a:spcPts val="0"/>
              </a:spcAft>
              <a:buClr>
                <a:schemeClr val="dk1"/>
              </a:buClr>
              <a:buSzPts val="2400"/>
              <a:buNone/>
            </a:pPr>
            <a:endParaRPr dirty="0"/>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 dirty="0"/>
              <a:t>Repeat as necessary.</a:t>
            </a:r>
            <a:endParaRPr dirty="0"/>
          </a:p>
          <a:p>
            <a:pPr marL="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Tasks</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Correct Validations in SIS</a:t>
            </a:r>
          </a:p>
        </p:txBody>
      </p:sp>
      <p:sp>
        <p:nvSpPr>
          <p:cNvPr id="352" name="Google Shape;352;p64"/>
          <p:cNvSpPr txBox="1">
            <a:spLocks noGrp="1"/>
          </p:cNvSpPr>
          <p:nvPr>
            <p:ph type="body" idx="2"/>
          </p:nvPr>
        </p:nvSpPr>
        <p:spPr>
          <a:xfrm>
            <a:off x="471054" y="1081924"/>
            <a:ext cx="8226215" cy="3385374"/>
          </a:xfrm>
          <a:prstGeom prst="rect">
            <a:avLst/>
          </a:prstGeom>
          <a:solidFill>
            <a:schemeClr val="bg1"/>
          </a:solid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Calibri"/>
              <a:buChar char="●"/>
            </a:pPr>
            <a:r>
              <a:rPr lang="en" sz="1800" dirty="0"/>
              <a:t>In your vendor system, correct the data containing validation errors and warnings.</a:t>
            </a:r>
            <a:endParaRPr sz="1800" dirty="0"/>
          </a:p>
          <a:p>
            <a:pPr marL="164592" lvl="0" indent="0" algn="l" rtl="0">
              <a:lnSpc>
                <a:spcPct val="100000"/>
              </a:lnSpc>
              <a:spcBef>
                <a:spcPts val="0"/>
              </a:spcBef>
              <a:spcAft>
                <a:spcPts val="0"/>
              </a:spcAft>
              <a:buNone/>
            </a:pPr>
            <a:endParaRPr sz="1000" dirty="0"/>
          </a:p>
          <a:p>
            <a:pPr marL="342789" lvl="1" indent="-101489" algn="l" rtl="0">
              <a:lnSpc>
                <a:spcPct val="100000"/>
              </a:lnSpc>
              <a:spcBef>
                <a:spcPts val="375"/>
              </a:spcBef>
              <a:spcAft>
                <a:spcPts val="0"/>
              </a:spcAft>
              <a:buSzPts val="1400"/>
              <a:buFont typeface="Calibri"/>
              <a:buChar char="○"/>
            </a:pPr>
            <a:r>
              <a:rPr lang="en" sz="1800" dirty="0"/>
              <a:t> Visualize the numbers of errors &amp; warnings on the Data Quality page and utilize the metrics to look for odd or unusual patterns. </a:t>
            </a:r>
            <a:endParaRPr sz="1800" dirty="0"/>
          </a:p>
          <a:p>
            <a:pPr marL="342900" lvl="0" indent="-110" algn="l" rtl="0">
              <a:lnSpc>
                <a:spcPct val="100000"/>
              </a:lnSpc>
              <a:spcBef>
                <a:spcPts val="0"/>
              </a:spcBef>
              <a:spcAft>
                <a:spcPts val="0"/>
              </a:spcAft>
              <a:buNone/>
            </a:pPr>
            <a:endParaRPr sz="800" dirty="0"/>
          </a:p>
          <a:p>
            <a:pPr marL="342789" lvl="1" indent="-101489" algn="l" rtl="0">
              <a:lnSpc>
                <a:spcPct val="100000"/>
              </a:lnSpc>
              <a:spcBef>
                <a:spcPts val="375"/>
              </a:spcBef>
              <a:spcAft>
                <a:spcPts val="0"/>
              </a:spcAft>
              <a:buSzPts val="1400"/>
              <a:buFont typeface="Calibri"/>
              <a:buChar char="○"/>
            </a:pPr>
            <a:r>
              <a:rPr lang="en" sz="1800" dirty="0"/>
              <a:t> </a:t>
            </a:r>
            <a:r>
              <a:rPr lang="en" sz="1800" b="1" dirty="0"/>
              <a:t>Prioritize </a:t>
            </a:r>
            <a:r>
              <a:rPr lang="en" sz="1800" b="1" u="sng" dirty="0"/>
              <a:t>critical</a:t>
            </a:r>
            <a:r>
              <a:rPr lang="en" sz="1800" b="1" dirty="0"/>
              <a:t> errors</a:t>
            </a:r>
            <a:r>
              <a:rPr lang="en" sz="1800" dirty="0"/>
              <a:t>. Data with critical validation errors </a:t>
            </a:r>
            <a:r>
              <a:rPr lang="en" sz="1800" u="sng" dirty="0"/>
              <a:t>may not</a:t>
            </a:r>
            <a:r>
              <a:rPr lang="en" sz="1800" dirty="0"/>
              <a:t> be loaded to WISEdash or otherwise will have a large impact on your resulting data.</a:t>
            </a:r>
            <a:endParaRPr sz="1800" dirty="0"/>
          </a:p>
          <a:p>
            <a:pPr marL="342900" lvl="0" indent="-110" algn="l" rtl="0">
              <a:lnSpc>
                <a:spcPct val="100000"/>
              </a:lnSpc>
              <a:spcBef>
                <a:spcPts val="0"/>
              </a:spcBef>
              <a:spcAft>
                <a:spcPts val="0"/>
              </a:spcAft>
              <a:buNone/>
            </a:pPr>
            <a:endParaRPr sz="800" dirty="0"/>
          </a:p>
          <a:p>
            <a:pPr marL="342789" lvl="1" indent="-126889" algn="l" rtl="0">
              <a:lnSpc>
                <a:spcPct val="100000"/>
              </a:lnSpc>
              <a:spcBef>
                <a:spcPts val="375"/>
              </a:spcBef>
              <a:spcAft>
                <a:spcPts val="0"/>
              </a:spcAft>
              <a:buSzPts val="1800"/>
              <a:buChar char="○"/>
            </a:pPr>
            <a:r>
              <a:rPr lang="en" sz="1800" dirty="0"/>
              <a:t> In the WISEdata Portal--Validation Messages page, utilize the </a:t>
            </a:r>
            <a:r>
              <a:rPr lang="en" sz="1800" b="1" dirty="0"/>
              <a:t>Validation Category filter</a:t>
            </a:r>
            <a:r>
              <a:rPr lang="en" sz="1800" dirty="0"/>
              <a:t> to focus on validations relating to topics the snapshot is capturing for the selected School Year.</a:t>
            </a:r>
            <a:endParaRPr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Validation Messages</a:t>
            </a:r>
          </a:p>
        </p:txBody>
      </p:sp>
      <p:pic>
        <p:nvPicPr>
          <p:cNvPr id="364" name="Google Shape;364;p65" descr="Screenshot of WISEdata Portal listing a series of validations."/>
          <p:cNvPicPr preferRelativeResize="0"/>
          <p:nvPr/>
        </p:nvPicPr>
        <p:blipFill>
          <a:blip r:embed="rId4">
            <a:alphaModFix/>
          </a:blip>
          <a:stretch>
            <a:fillRect/>
          </a:stretch>
        </p:blipFill>
        <p:spPr>
          <a:xfrm>
            <a:off x="1388151" y="1094806"/>
            <a:ext cx="6105652" cy="2815776"/>
          </a:xfrm>
          <a:prstGeom prst="rect">
            <a:avLst/>
          </a:prstGeom>
          <a:noFill/>
          <a:ln w="3175">
            <a:solidFill>
              <a:schemeClr val="tx1"/>
            </a:solidFill>
          </a:ln>
        </p:spPr>
      </p:pic>
      <p:sp>
        <p:nvSpPr>
          <p:cNvPr id="362" name="Google Shape;362;p65"/>
          <p:cNvSpPr txBox="1"/>
          <p:nvPr/>
        </p:nvSpPr>
        <p:spPr>
          <a:xfrm>
            <a:off x="1631777" y="4083051"/>
            <a:ext cx="5618400" cy="400200"/>
          </a:xfrm>
          <a:prstGeom prst="rect">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Lato"/>
                <a:ea typeface="Lato"/>
                <a:cs typeface="Lato"/>
                <a:sym typeface="Lato"/>
              </a:rPr>
              <a:t>Click the black         icon to see more information about the validation!</a:t>
            </a:r>
            <a:endParaRPr dirty="0">
              <a:latin typeface="Lato"/>
              <a:ea typeface="Lato"/>
              <a:cs typeface="Lato"/>
              <a:sym typeface="Lato"/>
            </a:endParaRPr>
          </a:p>
        </p:txBody>
      </p:sp>
      <p:pic>
        <p:nvPicPr>
          <p:cNvPr id="363" name="Google Shape;363;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71034" y="4145437"/>
            <a:ext cx="275428" cy="275428"/>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Types of Validation Messages</a:t>
            </a:r>
          </a:p>
        </p:txBody>
      </p:sp>
      <p:sp>
        <p:nvSpPr>
          <p:cNvPr id="358" name="Google Shape;358;p65"/>
          <p:cNvSpPr txBox="1"/>
          <p:nvPr/>
        </p:nvSpPr>
        <p:spPr>
          <a:xfrm>
            <a:off x="476249" y="1152811"/>
            <a:ext cx="8216013" cy="102321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SzPct val="100000"/>
              <a:buFont typeface="Arial" panose="020B0604020202020204" pitchFamily="34" charset="0"/>
              <a:buChar char="•"/>
            </a:pPr>
            <a:r>
              <a:rPr lang="en" sz="1800" b="1" dirty="0">
                <a:latin typeface="Lato" panose="020F0502020204030203" pitchFamily="34" charset="0"/>
              </a:rPr>
              <a:t>~200 validation rules</a:t>
            </a:r>
            <a:endParaRPr sz="1800" b="1" dirty="0">
              <a:latin typeface="Lato" panose="020F0502020204030203" pitchFamily="34" charset="0"/>
            </a:endParaRPr>
          </a:p>
          <a:p>
            <a:pPr marL="285750" lvl="0" indent="-285750" algn="l" rtl="0">
              <a:spcBef>
                <a:spcPts val="0"/>
              </a:spcBef>
              <a:spcAft>
                <a:spcPts val="0"/>
              </a:spcAft>
              <a:buSzPct val="100000"/>
              <a:buFont typeface="Arial" panose="020B0604020202020204" pitchFamily="34" charset="0"/>
              <a:buChar char="•"/>
            </a:pPr>
            <a:r>
              <a:rPr lang="en" sz="1800" b="1" dirty="0">
                <a:latin typeface="Lato" panose="020F0502020204030203" pitchFamily="34" charset="0"/>
              </a:rPr>
              <a:t>User can manually trigger validation, or it runs overnight</a:t>
            </a:r>
            <a:endParaRPr sz="1800" b="1" dirty="0">
              <a:latin typeface="Lato" panose="020F0502020204030203" pitchFamily="34" charset="0"/>
            </a:endParaRPr>
          </a:p>
          <a:p>
            <a:pPr marL="285750" lvl="0" indent="-285750" algn="l" rtl="0">
              <a:spcBef>
                <a:spcPts val="0"/>
              </a:spcBef>
              <a:spcAft>
                <a:spcPts val="0"/>
              </a:spcAft>
              <a:buSzPct val="100000"/>
              <a:buFont typeface="Arial" panose="020B0604020202020204" pitchFamily="34" charset="0"/>
              <a:buChar char="•"/>
            </a:pPr>
            <a:r>
              <a:rPr lang="en" sz="1800" b="1" u="sng" dirty="0">
                <a:solidFill>
                  <a:schemeClr val="hlink"/>
                </a:solidFill>
                <a:latin typeface="Lato" panose="020F0502020204030203" pitchFamily="34" charset="0"/>
                <a:hlinkClick r:id="rId4"/>
              </a:rPr>
              <a:t>List of Validations</a:t>
            </a:r>
            <a:endParaRPr sz="1800" b="1" dirty="0">
              <a:latin typeface="Lato" panose="020F0502020204030203" pitchFamily="34" charset="0"/>
            </a:endParaRPr>
          </a:p>
        </p:txBody>
      </p:sp>
      <p:pic>
        <p:nvPicPr>
          <p:cNvPr id="359" name="Google Shape;359;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21380" y="2299405"/>
            <a:ext cx="400871" cy="382650"/>
          </a:xfrm>
          <a:prstGeom prst="rect">
            <a:avLst/>
          </a:prstGeom>
          <a:noFill/>
          <a:ln>
            <a:noFill/>
          </a:ln>
        </p:spPr>
      </p:pic>
      <p:sp>
        <p:nvSpPr>
          <p:cNvPr id="3" name="TextBox 2">
            <a:extLst>
              <a:ext uri="{FF2B5EF4-FFF2-40B4-BE49-F238E27FC236}">
                <a16:creationId xmlns:a16="http://schemas.microsoft.com/office/drawing/2014/main" id="{4CAF424D-8F35-3743-FC75-EFBE2C3D1A10}"/>
              </a:ext>
            </a:extLst>
          </p:cNvPr>
          <p:cNvSpPr txBox="1"/>
          <p:nvPr/>
        </p:nvSpPr>
        <p:spPr>
          <a:xfrm>
            <a:off x="826693" y="2712187"/>
            <a:ext cx="2604668" cy="1200329"/>
          </a:xfrm>
          <a:prstGeom prst="rect">
            <a:avLst/>
          </a:prstGeom>
          <a:noFill/>
        </p:spPr>
        <p:txBody>
          <a:bodyPr wrap="square">
            <a:spAutoFit/>
          </a:bodyPr>
          <a:lstStyle/>
          <a:p>
            <a:pPr lvl="0" algn="l" rtl="0">
              <a:spcBef>
                <a:spcPts val="0"/>
              </a:spcBef>
              <a:spcAft>
                <a:spcPts val="0"/>
              </a:spcAft>
              <a:buSzPts val="1600"/>
            </a:pPr>
            <a:r>
              <a:rPr lang="en-US" sz="1800" b="1" dirty="0">
                <a:latin typeface="Lato" panose="020F0502020204030203" pitchFamily="34" charset="0"/>
              </a:rPr>
              <a:t>Critical icon indicates a severe error that will greatly impact snapshot data </a:t>
            </a:r>
          </a:p>
        </p:txBody>
      </p:sp>
      <p:pic>
        <p:nvPicPr>
          <p:cNvPr id="361" name="Google Shape;361;p6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382445" y="2279401"/>
            <a:ext cx="400050" cy="361950"/>
          </a:xfrm>
          <a:prstGeom prst="rect">
            <a:avLst/>
          </a:prstGeom>
          <a:noFill/>
          <a:ln>
            <a:noFill/>
          </a:ln>
        </p:spPr>
      </p:pic>
      <p:sp>
        <p:nvSpPr>
          <p:cNvPr id="5" name="TextBox 4">
            <a:extLst>
              <a:ext uri="{FF2B5EF4-FFF2-40B4-BE49-F238E27FC236}">
                <a16:creationId xmlns:a16="http://schemas.microsoft.com/office/drawing/2014/main" id="{06D28FF1-8018-6CF9-A88A-151827029D7E}"/>
              </a:ext>
            </a:extLst>
          </p:cNvPr>
          <p:cNvSpPr txBox="1"/>
          <p:nvPr/>
        </p:nvSpPr>
        <p:spPr>
          <a:xfrm>
            <a:off x="3280136" y="2682055"/>
            <a:ext cx="2604668" cy="923330"/>
          </a:xfrm>
          <a:prstGeom prst="rect">
            <a:avLst/>
          </a:prstGeom>
          <a:noFill/>
        </p:spPr>
        <p:txBody>
          <a:bodyPr wrap="square">
            <a:spAutoFit/>
          </a:bodyPr>
          <a:lstStyle/>
          <a:p>
            <a:pPr marL="127000" lvl="0" algn="ctr" rtl="0">
              <a:spcBef>
                <a:spcPts val="0"/>
              </a:spcBef>
              <a:spcAft>
                <a:spcPts val="0"/>
              </a:spcAft>
              <a:buSzPts val="1600"/>
            </a:pPr>
            <a:r>
              <a:rPr lang="en-US" sz="1800" b="1" dirty="0">
                <a:latin typeface="Lato" panose="020F0502020204030203" pitchFamily="34" charset="0"/>
              </a:rPr>
              <a:t>Error icon indicates data is submitted incorrectly</a:t>
            </a:r>
          </a:p>
        </p:txBody>
      </p:sp>
      <p:pic>
        <p:nvPicPr>
          <p:cNvPr id="360" name="Google Shape;360;p6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849979" y="2276712"/>
            <a:ext cx="396822" cy="382650"/>
          </a:xfrm>
          <a:prstGeom prst="rect">
            <a:avLst/>
          </a:prstGeom>
          <a:noFill/>
          <a:ln>
            <a:noFill/>
          </a:ln>
        </p:spPr>
      </p:pic>
      <p:sp>
        <p:nvSpPr>
          <p:cNvPr id="7" name="TextBox 6">
            <a:extLst>
              <a:ext uri="{FF2B5EF4-FFF2-40B4-BE49-F238E27FC236}">
                <a16:creationId xmlns:a16="http://schemas.microsoft.com/office/drawing/2014/main" id="{D3C479BE-A254-D37F-5297-676F839B267F}"/>
              </a:ext>
            </a:extLst>
          </p:cNvPr>
          <p:cNvSpPr txBox="1"/>
          <p:nvPr/>
        </p:nvSpPr>
        <p:spPr>
          <a:xfrm>
            <a:off x="5640261" y="2706922"/>
            <a:ext cx="2603299" cy="1477328"/>
          </a:xfrm>
          <a:prstGeom prst="rect">
            <a:avLst/>
          </a:prstGeom>
          <a:noFill/>
        </p:spPr>
        <p:txBody>
          <a:bodyPr wrap="square">
            <a:spAutoFit/>
          </a:bodyPr>
          <a:lstStyle/>
          <a:p>
            <a:pPr marL="114300" lvl="0" algn="r" rtl="0">
              <a:spcBef>
                <a:spcPts val="0"/>
              </a:spcBef>
              <a:spcAft>
                <a:spcPts val="0"/>
              </a:spcAft>
              <a:buSzPts val="1800"/>
            </a:pPr>
            <a:r>
              <a:rPr lang="en-US" sz="1800" b="1" dirty="0">
                <a:latin typeface="Lato" panose="020F0502020204030203" pitchFamily="34" charset="0"/>
              </a:rPr>
              <a:t>Warning icon indicates something may be wrong with the submitted data but not necessarily </a:t>
            </a:r>
          </a:p>
        </p:txBody>
      </p:sp>
      <p:cxnSp>
        <p:nvCxnSpPr>
          <p:cNvPr id="6" name="Straight Connector 5">
            <a:extLst>
              <a:ext uri="{FF2B5EF4-FFF2-40B4-BE49-F238E27FC236}">
                <a16:creationId xmlns:a16="http://schemas.microsoft.com/office/drawing/2014/main" id="{22F87A3C-B9E2-53CE-4FB6-3BB62D82033A}"/>
              </a:ext>
              <a:ext uri="{C183D7F6-B498-43B3-948B-1728B52AA6E4}">
                <adec:decorative xmlns:adec="http://schemas.microsoft.com/office/drawing/2017/decorative" val="1"/>
              </a:ext>
            </a:extLst>
          </p:cNvPr>
          <p:cNvCxnSpPr/>
          <p:nvPr/>
        </p:nvCxnSpPr>
        <p:spPr>
          <a:xfrm flipV="1">
            <a:off x="921380" y="2659362"/>
            <a:ext cx="7322180" cy="2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983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Example: Student Detail Validations</a:t>
            </a:r>
          </a:p>
        </p:txBody>
      </p:sp>
      <p:pic>
        <p:nvPicPr>
          <p:cNvPr id="3" name="Picture 2" descr="A screenshot of a student specific details screen on WDP, with the Enrollments section expanded. This student is displaying Error 6376.">
            <a:extLst>
              <a:ext uri="{FF2B5EF4-FFF2-40B4-BE49-F238E27FC236}">
                <a16:creationId xmlns:a16="http://schemas.microsoft.com/office/drawing/2014/main" id="{91C8FFF9-C710-17BE-8C1E-374027CF46C1}"/>
              </a:ext>
            </a:extLst>
          </p:cNvPr>
          <p:cNvPicPr>
            <a:picLocks noChangeAspect="1"/>
          </p:cNvPicPr>
          <p:nvPr/>
        </p:nvPicPr>
        <p:blipFill rotWithShape="1">
          <a:blip r:embed="rId4"/>
          <a:srcRect t="13952"/>
          <a:stretch/>
        </p:blipFill>
        <p:spPr>
          <a:xfrm>
            <a:off x="178045" y="1186625"/>
            <a:ext cx="8787910" cy="2180083"/>
          </a:xfrm>
          <a:prstGeom prst="rect">
            <a:avLst/>
          </a:prstGeom>
          <a:ln w="3175">
            <a:solidFill>
              <a:schemeClr val="bg1">
                <a:lumMod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Exports</a:t>
            </a:r>
          </a:p>
        </p:txBody>
      </p:sp>
      <p:sp>
        <p:nvSpPr>
          <p:cNvPr id="376" name="Google Shape;376;p67"/>
          <p:cNvSpPr txBox="1"/>
          <p:nvPr/>
        </p:nvSpPr>
        <p:spPr>
          <a:xfrm>
            <a:off x="443834" y="1203594"/>
            <a:ext cx="1978280" cy="2585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tx1"/>
                </a:solidFill>
                <a:latin typeface="Lato"/>
                <a:ea typeface="Lato"/>
                <a:cs typeface="Lato"/>
                <a:sym typeface="Lato"/>
              </a:rPr>
              <a:t>Exports:</a:t>
            </a:r>
            <a:endParaRPr sz="1800" b="1" dirty="0">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dirty="0">
                <a:solidFill>
                  <a:schemeClr val="tx1"/>
                </a:solidFill>
                <a:latin typeface="Lato"/>
                <a:ea typeface="Lato"/>
                <a:cs typeface="Lato"/>
                <a:sym typeface="Lato"/>
              </a:rPr>
              <a:t>Multiple export files</a:t>
            </a:r>
            <a:endParaRPr sz="1800" b="1" dirty="0">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dirty="0">
                <a:solidFill>
                  <a:schemeClr val="tx1"/>
                </a:solidFill>
                <a:latin typeface="Lato"/>
                <a:ea typeface="Lato"/>
                <a:cs typeface="Lato"/>
                <a:sym typeface="Lato"/>
              </a:rPr>
              <a:t>Tool to view data comparisons</a:t>
            </a:r>
            <a:endParaRPr sz="1800" b="1" dirty="0">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dirty="0">
                <a:solidFill>
                  <a:schemeClr val="tx1"/>
                </a:solidFill>
                <a:latin typeface="Lato"/>
                <a:ea typeface="Lato"/>
                <a:cs typeface="Lato"/>
                <a:sym typeface="Lato"/>
              </a:rPr>
              <a:t>Files for each data collection</a:t>
            </a:r>
            <a:endParaRPr sz="1800" b="1" dirty="0">
              <a:solidFill>
                <a:schemeClr val="tx1"/>
              </a:solidFill>
              <a:latin typeface="Lato"/>
              <a:ea typeface="Lato"/>
              <a:cs typeface="Lato"/>
              <a:sym typeface="Lato"/>
            </a:endParaRPr>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pic>
        <p:nvPicPr>
          <p:cNvPr id="3" name="Picture 2" descr="A screenshot of the Exports screen in WISEdata Portal. ">
            <a:extLst>
              <a:ext uri="{FF2B5EF4-FFF2-40B4-BE49-F238E27FC236}">
                <a16:creationId xmlns:a16="http://schemas.microsoft.com/office/drawing/2014/main" id="{39C53026-FB1C-45C1-0BCC-82443EEBFD66}"/>
              </a:ext>
            </a:extLst>
          </p:cNvPr>
          <p:cNvPicPr>
            <a:picLocks noChangeAspect="1"/>
          </p:cNvPicPr>
          <p:nvPr/>
        </p:nvPicPr>
        <p:blipFill>
          <a:blip r:embed="rId4"/>
          <a:stretch>
            <a:fillRect/>
          </a:stretch>
        </p:blipFill>
        <p:spPr>
          <a:xfrm>
            <a:off x="2498659" y="1203594"/>
            <a:ext cx="6201507" cy="2160560"/>
          </a:xfrm>
          <a:prstGeom prst="rect">
            <a:avLst/>
          </a:prstGeom>
          <a:ln w="3175">
            <a:solidFill>
              <a:schemeClr val="bg1">
                <a:lumMod val="50000"/>
              </a:schemeClr>
            </a:solid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Data Quality Alerts </a:t>
            </a:r>
            <a:r>
              <a:rPr lang="en-US" sz="1600" b="1" dirty="0">
                <a:latin typeface="Lato Black" panose="020F0A02020204030203" pitchFamily="34" charset="0"/>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sp>
        <p:nvSpPr>
          <p:cNvPr id="383" name="Google Shape;383;p68"/>
          <p:cNvSpPr txBox="1">
            <a:spLocks noGrp="1"/>
          </p:cNvSpPr>
          <p:nvPr>
            <p:ph type="body" idx="2"/>
          </p:nvPr>
        </p:nvSpPr>
        <p:spPr>
          <a:xfrm>
            <a:off x="467669" y="1074944"/>
            <a:ext cx="8236581" cy="2457013"/>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dirty="0"/>
              <a:t>To cut down on the number of data quality emails from the Customer Services Team, Data Quality alerts are also displayed in WISEdata Portal.</a:t>
            </a:r>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dirty="0"/>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sz="1800" dirty="0"/>
          </a:p>
          <a:p>
            <a:pPr marL="0" lvl="0" indent="0" algn="l" rtl="0">
              <a:lnSpc>
                <a:spcPct val="100000"/>
              </a:lnSpc>
              <a:spcBef>
                <a:spcPts val="0"/>
              </a:spcBef>
              <a:spcAft>
                <a:spcPts val="0"/>
              </a:spcAft>
              <a:buClr>
                <a:schemeClr val="dk1"/>
              </a:buClr>
              <a:buSzPts val="1800"/>
              <a:buNone/>
            </a:pPr>
            <a:endParaRPr lang="en" sz="1800" dirty="0"/>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dirty="0"/>
          </a:p>
          <a:p>
            <a:pPr marL="285750" indent="-285750">
              <a:lnSpc>
                <a:spcPct val="100000"/>
              </a:lnSpc>
              <a:buSzPts val="1800"/>
              <a:buFont typeface="Arial" panose="020B0604020202020204" pitchFamily="34" charset="0"/>
              <a:buChar char="•"/>
            </a:pPr>
            <a:r>
              <a:rPr lang="en-US" sz="1800" dirty="0"/>
              <a:t>Click the ‘Learn More’ button to be taken to the Alert page to see the details.</a:t>
            </a:r>
            <a:endParaRPr sz="1800" dirty="0"/>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pic>
        <p:nvPicPr>
          <p:cNvPr id="384" name="Google Shape;384;p68" descr="Screenshot of a WISEdata Portal Data Quality Alert."/>
          <p:cNvPicPr preferRelativeResize="0"/>
          <p:nvPr/>
        </p:nvPicPr>
        <p:blipFill>
          <a:blip r:embed="rId4">
            <a:alphaModFix/>
          </a:blip>
          <a:stretch>
            <a:fillRect/>
          </a:stretch>
        </p:blipFill>
        <p:spPr>
          <a:xfrm>
            <a:off x="338137" y="1867741"/>
            <a:ext cx="8467725" cy="514350"/>
          </a:xfrm>
          <a:prstGeom prst="rect">
            <a:avLst/>
          </a:prstGeom>
          <a:noFill/>
          <a:ln w="3175">
            <a:solidFill>
              <a:schemeClr val="bg1">
                <a:lumMod val="50000"/>
              </a:schemeClr>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Data Quality Alerts </a:t>
            </a:r>
            <a:r>
              <a:rPr lang="en-US" sz="1600" b="1" dirty="0">
                <a:latin typeface="Lato Black" panose="020F0A02020204030203" pitchFamily="34" charset="0"/>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p>
        </p:txBody>
      </p:sp>
      <p:sp>
        <p:nvSpPr>
          <p:cNvPr id="391" name="Google Shape;391;p69"/>
          <p:cNvSpPr txBox="1">
            <a:spLocks noGrp="1"/>
          </p:cNvSpPr>
          <p:nvPr>
            <p:ph type="body" idx="2"/>
          </p:nvPr>
        </p:nvSpPr>
        <p:spPr>
          <a:xfrm>
            <a:off x="460690" y="921604"/>
            <a:ext cx="8222620" cy="634970"/>
          </a:xfrm>
          <a:prstGeom prst="rect">
            <a:avLst/>
          </a:prstGeom>
          <a:noFill/>
          <a:ln>
            <a:noFill/>
          </a:ln>
        </p:spPr>
        <p:txBody>
          <a:bodyPr spcFirstLastPara="1" wrap="square" lIns="91425" tIns="45700" rIns="91425" bIns="45700" anchor="t" anchorCtr="0">
            <a:noAutofit/>
          </a:bodyPr>
          <a:lstStyle/>
          <a:p>
            <a:pPr marL="285750" indent="-285750">
              <a:lnSpc>
                <a:spcPct val="100000"/>
              </a:lnSpc>
            </a:pPr>
            <a:r>
              <a:rPr lang="en" sz="1800" dirty="0"/>
              <a:t>Follow the instructions to investigate, review, and/or correct your data.</a:t>
            </a:r>
            <a:endParaRPr sz="1800" dirty="0"/>
          </a:p>
          <a:p>
            <a:pPr marL="164592"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pic>
        <p:nvPicPr>
          <p:cNvPr id="392" name="Google Shape;392;p69" descr="A screenshot of the WISEdata Portal Data Quality Alert instructions."/>
          <p:cNvPicPr preferRelativeResize="0"/>
          <p:nvPr/>
        </p:nvPicPr>
        <p:blipFill>
          <a:blip r:embed="rId4">
            <a:alphaModFix/>
          </a:blip>
          <a:stretch>
            <a:fillRect/>
          </a:stretch>
        </p:blipFill>
        <p:spPr>
          <a:xfrm>
            <a:off x="0" y="1314676"/>
            <a:ext cx="9144000" cy="3928498"/>
          </a:xfrm>
          <a:prstGeom prst="rect">
            <a:avLst/>
          </a:prstGeom>
          <a:noFill/>
          <a:ln w="3175">
            <a:solidFill>
              <a:schemeClr val="bg1">
                <a:lumMod val="50000"/>
              </a:schemeClr>
            </a:solid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Data Quality Alerts </a:t>
            </a:r>
            <a:r>
              <a:rPr lang="en-US" sz="1600" b="1" dirty="0">
                <a:latin typeface="Lato Black" panose="020F0A02020204030203" pitchFamily="34" charset="0"/>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p>
        </p:txBody>
      </p:sp>
      <p:sp>
        <p:nvSpPr>
          <p:cNvPr id="398" name="Google Shape;398;p70"/>
          <p:cNvSpPr txBox="1">
            <a:spLocks noGrp="1"/>
          </p:cNvSpPr>
          <p:nvPr>
            <p:ph type="body" idx="2"/>
          </p:nvPr>
        </p:nvSpPr>
        <p:spPr>
          <a:xfrm>
            <a:off x="467669" y="1081923"/>
            <a:ext cx="8229601" cy="2813001"/>
          </a:xfrm>
          <a:prstGeom prst="rect">
            <a:avLst/>
          </a:prstGeom>
          <a:noFill/>
          <a:ln>
            <a:noFill/>
          </a:ln>
        </p:spPr>
        <p:txBody>
          <a:bodyPr spcFirstLastPara="1" wrap="square" lIns="91425" tIns="45700" rIns="91425" bIns="45700" anchor="t" anchorCtr="0">
            <a:noAutofit/>
          </a:bodyPr>
          <a:lstStyle/>
          <a:p>
            <a:pPr marL="285750" indent="-285750">
              <a:lnSpc>
                <a:spcPct val="100000"/>
              </a:lnSpc>
              <a:buSzPts val="1800"/>
            </a:pPr>
            <a:r>
              <a:rPr lang="en" dirty="0"/>
              <a:t>Acknowledge the alert once you follow the Instructions in the Important Information section of the page.</a:t>
            </a:r>
          </a:p>
          <a:p>
            <a:pPr marL="285750" indent="-285750">
              <a:lnSpc>
                <a:spcPct val="100000"/>
              </a:lnSpc>
              <a:buSzPts val="1800"/>
            </a:pPr>
            <a:endParaRPr lang="en" dirty="0"/>
          </a:p>
          <a:p>
            <a:pPr marL="285750" indent="-285750">
              <a:lnSpc>
                <a:spcPct val="100000"/>
              </a:lnSpc>
              <a:buSzPts val="1800"/>
            </a:pPr>
            <a:endParaRPr lang="en" dirty="0"/>
          </a:p>
          <a:p>
            <a:pPr marL="0" indent="0">
              <a:lnSpc>
                <a:spcPct val="100000"/>
              </a:lnSpc>
              <a:buSzPts val="1800"/>
              <a:buNone/>
            </a:pPr>
            <a:endParaRPr lang="en" dirty="0"/>
          </a:p>
          <a:p>
            <a:pPr marL="285750" indent="-285750">
              <a:lnSpc>
                <a:spcPct val="100000"/>
              </a:lnSpc>
              <a:buSzPts val="1800"/>
            </a:pPr>
            <a:endParaRPr lang="en" dirty="0"/>
          </a:p>
          <a:p>
            <a:pPr marL="285750" indent="-285750">
              <a:lnSpc>
                <a:spcPct val="100000"/>
              </a:lnSpc>
              <a:buSzPts val="1800"/>
            </a:pPr>
            <a:endParaRPr dirty="0"/>
          </a:p>
          <a:p>
            <a:pPr marL="164592" lvl="0" indent="0" algn="l" rtl="0">
              <a:lnSpc>
                <a:spcPct val="100000"/>
              </a:lnSpc>
              <a:spcBef>
                <a:spcPts val="0"/>
              </a:spcBef>
              <a:spcAft>
                <a:spcPts val="0"/>
              </a:spcAft>
              <a:buNone/>
            </a:pPr>
            <a:endParaRPr dirty="0"/>
          </a:p>
          <a:p>
            <a:pPr marL="285750" indent="-285750">
              <a:lnSpc>
                <a:spcPct val="100000"/>
              </a:lnSpc>
              <a:buSzPts val="1800"/>
            </a:pPr>
            <a:r>
              <a:rPr lang="en" dirty="0"/>
              <a:t>Only the Primary or Secondary WISEdata contact can acknowledge the alerts</a:t>
            </a:r>
            <a:r>
              <a:rPr lang="en" sz="1800" dirty="0"/>
              <a:t>.</a:t>
            </a:r>
            <a:endParaRPr sz="1800" dirty="0"/>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pic>
        <p:nvPicPr>
          <p:cNvPr id="399" name="Google Shape;399;p70" descr="Screenshot of a Data Quality Alert reminder in WISEdata Portal.">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34485" y="1770152"/>
            <a:ext cx="8839200" cy="1412620"/>
          </a:xfrm>
          <a:prstGeom prst="rect">
            <a:avLst/>
          </a:prstGeom>
          <a:noFill/>
          <a:ln w="3175">
            <a:solidFill>
              <a:schemeClr val="bg1">
                <a:lumMod val="50000"/>
              </a:schemeClr>
            </a:solid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Reviewing WISEdata Tasks</a:t>
            </a:r>
          </a:p>
        </p:txBody>
      </p:sp>
      <p:sp>
        <p:nvSpPr>
          <p:cNvPr id="405" name="Google Shape;405;p71"/>
          <p:cNvSpPr txBox="1">
            <a:spLocks noGrp="1"/>
          </p:cNvSpPr>
          <p:nvPr>
            <p:ph type="body" idx="2"/>
          </p:nvPr>
        </p:nvSpPr>
        <p:spPr>
          <a:xfrm>
            <a:off x="474649" y="1087582"/>
            <a:ext cx="8212151" cy="2780322"/>
          </a:xfrm>
          <a:prstGeom prst="rect">
            <a:avLst/>
          </a:prstGeom>
          <a:noFill/>
          <a:ln>
            <a:noFill/>
          </a:ln>
        </p:spPr>
        <p:txBody>
          <a:bodyPr spcFirstLastPara="1" wrap="square" lIns="91425" tIns="45700" rIns="91425" bIns="45700" anchor="t" anchorCtr="0">
            <a:noAutofit/>
          </a:bodyPr>
          <a:lstStyle/>
          <a:p>
            <a:pPr marL="0" indent="0">
              <a:lnSpc>
                <a:spcPct val="100000"/>
              </a:lnSpc>
              <a:buSzPts val="1800"/>
              <a:buNone/>
            </a:pPr>
            <a:r>
              <a:rPr lang="en" sz="1800" dirty="0"/>
              <a:t>Prior to a snapshot: make sure that:</a:t>
            </a:r>
          </a:p>
          <a:p>
            <a:pPr marL="285750" indent="-285750">
              <a:lnSpc>
                <a:spcPct val="100000"/>
              </a:lnSpc>
              <a:buSzPts val="1800"/>
            </a:pPr>
            <a:r>
              <a:rPr lang="en" sz="1800" dirty="0"/>
              <a:t>all errors are resolved.</a:t>
            </a:r>
          </a:p>
          <a:p>
            <a:pPr marL="285750" indent="-285750">
              <a:lnSpc>
                <a:spcPct val="100000"/>
              </a:lnSpc>
              <a:buSzPts val="1800"/>
            </a:pPr>
            <a:r>
              <a:rPr lang="en" dirty="0"/>
              <a:t>all </a:t>
            </a:r>
            <a:r>
              <a:rPr lang="en" sz="1800" dirty="0"/>
              <a:t>warnings are either acknowledged or resolved.</a:t>
            </a:r>
          </a:p>
          <a:p>
            <a:pPr marL="0" lvl="0" indent="0" algn="l" rtl="0">
              <a:lnSpc>
                <a:spcPct val="100000"/>
              </a:lnSpc>
              <a:spcBef>
                <a:spcPts val="0"/>
              </a:spcBef>
              <a:spcAft>
                <a:spcPts val="0"/>
              </a:spcAft>
              <a:buNone/>
            </a:pPr>
            <a:endParaRPr sz="1800" dirty="0"/>
          </a:p>
          <a:p>
            <a:pPr marL="285750" indent="-285750">
              <a:lnSpc>
                <a:spcPct val="100000"/>
              </a:lnSpc>
              <a:buSzPts val="1800"/>
            </a:pPr>
            <a:r>
              <a:rPr lang="en" sz="1800" dirty="0"/>
              <a:t>Look for and read notificationsfrom the DPI Customer Services Team. </a:t>
            </a:r>
          </a:p>
          <a:p>
            <a:pPr marL="742950" lvl="1" indent="-285750">
              <a:lnSpc>
                <a:spcPct val="100000"/>
              </a:lnSpc>
              <a:buSzPct val="100000"/>
              <a:buFont typeface="Courier New" panose="02070309020205020404" pitchFamily="49" charset="0"/>
              <a:buChar char="o"/>
            </a:pPr>
            <a:r>
              <a:rPr lang="en" dirty="0"/>
              <a:t>Operational data quality checks.</a:t>
            </a:r>
          </a:p>
          <a:p>
            <a:pPr marL="742950" lvl="1" indent="-285750">
              <a:lnSpc>
                <a:spcPct val="100000"/>
              </a:lnSpc>
              <a:buSzPct val="100000"/>
              <a:buFont typeface="Courier New" panose="02070309020205020404" pitchFamily="49" charset="0"/>
              <a:buChar char="o"/>
            </a:pPr>
            <a:r>
              <a:rPr lang="en" dirty="0"/>
              <a:t>May reach out to you to help with specific issues they find.</a:t>
            </a:r>
          </a:p>
          <a:p>
            <a:pPr marL="742950" lvl="1" indent="-285750">
              <a:lnSpc>
                <a:spcPct val="100000"/>
              </a:lnSpc>
              <a:buSzPct val="100000"/>
              <a:buFont typeface="Courier New" panose="02070309020205020404" pitchFamily="49" charset="0"/>
              <a:buChar char="o"/>
            </a:pPr>
            <a:r>
              <a:rPr lang="en" dirty="0"/>
              <a:t>~6-8 weeks leading up to the snapshot.</a:t>
            </a:r>
            <a:endParaRPr dirty="0"/>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Snapshot Reporting Requirements</a:t>
            </a:r>
          </a:p>
        </p:txBody>
      </p:sp>
      <p:sp>
        <p:nvSpPr>
          <p:cNvPr id="236" name="Google Shape;236;p46"/>
          <p:cNvSpPr txBox="1"/>
          <p:nvPr/>
        </p:nvSpPr>
        <p:spPr>
          <a:xfrm>
            <a:off x="474650" y="1086139"/>
            <a:ext cx="8215640" cy="2711064"/>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2700" lvl="0" algn="ctr" rtl="0">
              <a:spcBef>
                <a:spcPts val="0"/>
              </a:spcBef>
              <a:spcAft>
                <a:spcPts val="0"/>
              </a:spcAft>
              <a:buClr>
                <a:srgbClr val="000000"/>
              </a:buClr>
              <a:buSzPts val="1600"/>
            </a:pPr>
            <a:r>
              <a:rPr lang="en" sz="1600" b="1" dirty="0">
                <a:solidFill>
                  <a:srgbClr val="000000"/>
                </a:solidFill>
                <a:latin typeface="Lato"/>
                <a:ea typeface="Lato"/>
                <a:cs typeface="Lato"/>
                <a:sym typeface="Lato"/>
              </a:rPr>
              <a:t>Tuesday, December </a:t>
            </a:r>
            <a:r>
              <a:rPr lang="en" sz="1600" b="1" dirty="0">
                <a:latin typeface="Lato"/>
                <a:ea typeface="Lato"/>
                <a:cs typeface="Lato"/>
                <a:sym typeface="Lato"/>
              </a:rPr>
              <a:t>5</a:t>
            </a:r>
            <a:r>
              <a:rPr lang="en" sz="1600" b="1" dirty="0">
                <a:solidFill>
                  <a:srgbClr val="000000"/>
                </a:solidFill>
                <a:latin typeface="Lato"/>
                <a:ea typeface="Lato"/>
                <a:cs typeface="Lato"/>
                <a:sym typeface="Lato"/>
              </a:rPr>
              <a:t>, </a:t>
            </a:r>
            <a:r>
              <a:rPr lang="en" sz="1600" b="1" dirty="0">
                <a:latin typeface="Lato"/>
                <a:ea typeface="Lato"/>
                <a:cs typeface="Lato"/>
                <a:sym typeface="Lato"/>
              </a:rPr>
              <a:t>2023</a:t>
            </a:r>
            <a:r>
              <a:rPr lang="en" sz="1600" b="1" dirty="0">
                <a:solidFill>
                  <a:srgbClr val="000000"/>
                </a:solidFill>
                <a:latin typeface="Lato"/>
                <a:ea typeface="Lato"/>
                <a:cs typeface="Lato"/>
                <a:sym typeface="Lato"/>
              </a:rPr>
              <a:t> Snapshot</a:t>
            </a:r>
            <a:endParaRPr lang="en-US" sz="1600" b="1" dirty="0">
              <a:solidFill>
                <a:srgbClr val="000000"/>
              </a:solidFill>
              <a:latin typeface="Lato"/>
              <a:ea typeface="Lato"/>
              <a:cs typeface="Lato"/>
            </a:endParaRPr>
          </a:p>
          <a:p>
            <a:pPr marL="514350" lvl="1" indent="-285750" algn="ctr" rtl="0">
              <a:spcBef>
                <a:spcPts val="0"/>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 2022-23</a:t>
            </a:r>
            <a:r>
              <a:rPr lang="en" sz="1600" dirty="0">
                <a:solidFill>
                  <a:srgbClr val="000000"/>
                </a:solidFill>
                <a:latin typeface="Lato"/>
                <a:ea typeface="Lato"/>
                <a:cs typeface="Lato"/>
                <a:sym typeface="Lato"/>
              </a:rPr>
              <a:t> Year End Attendance</a:t>
            </a:r>
            <a:r>
              <a:rPr lang="en" sz="1600" dirty="0">
                <a:latin typeface="Lato"/>
                <a:ea typeface="Lato"/>
                <a:cs typeface="Lato"/>
                <a:sym typeface="Lato"/>
              </a:rPr>
              <a:t> </a:t>
            </a:r>
            <a:r>
              <a:rPr lang="en" sz="1600" dirty="0">
                <a:solidFill>
                  <a:srgbClr val="000000"/>
                </a:solidFill>
                <a:latin typeface="Lato"/>
                <a:ea typeface="Lato"/>
                <a:cs typeface="Lato"/>
                <a:sym typeface="Lato"/>
              </a:rPr>
              <a:t>&amp; Completion</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2022-23 Year End Roster / Career Education</a:t>
            </a:r>
            <a:endParaRPr sz="1600" dirty="0">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a:t>
            </a:r>
            <a:r>
              <a:rPr lang="en" sz="1600" dirty="0">
                <a:solidFill>
                  <a:srgbClr val="000000"/>
                </a:solidFill>
                <a:latin typeface="Lato"/>
                <a:ea typeface="Lato"/>
                <a:cs typeface="Lato"/>
                <a:sym typeface="Lato"/>
              </a:rPr>
              <a:t>Third Friday of September Enrollment</a:t>
            </a:r>
            <a:r>
              <a:rPr lang="en" sz="1600" dirty="0">
                <a:latin typeface="Lato"/>
                <a:ea typeface="Lato"/>
                <a:cs typeface="Lato"/>
                <a:sym typeface="Lato"/>
              </a:rPr>
              <a:t> </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October 1 Child Count</a:t>
            </a:r>
            <a:endParaRPr sz="1600" dirty="0">
              <a:latin typeface="Lato"/>
              <a:ea typeface="Lato"/>
              <a:cs typeface="Lato"/>
            </a:endParaRPr>
          </a:p>
          <a:p>
            <a:pPr marL="514350" lvl="1" indent="-285750" algn="ctr" rtl="0">
              <a:spcBef>
                <a:spcPts val="0"/>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 2023-24Graduation</a:t>
            </a:r>
            <a:r>
              <a:rPr lang="en" sz="1600" dirty="0">
                <a:solidFill>
                  <a:srgbClr val="000000"/>
                </a:solidFill>
                <a:latin typeface="Lato"/>
                <a:ea typeface="Lato"/>
                <a:cs typeface="Lato"/>
                <a:sym typeface="Lato"/>
              </a:rPr>
              <a:t> Requirements</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a:t>
            </a:r>
            <a:r>
              <a:rPr lang="en" sz="1600" dirty="0">
                <a:solidFill>
                  <a:srgbClr val="000000"/>
                </a:solidFill>
                <a:latin typeface="Lato"/>
                <a:ea typeface="Lato"/>
                <a:cs typeface="Lato"/>
                <a:sym typeface="Lato"/>
              </a:rPr>
              <a:t>Digital Equity Data (</a:t>
            </a:r>
            <a:r>
              <a:rPr lang="en" sz="1600" dirty="0">
                <a:latin typeface="Lato"/>
                <a:ea typeface="Lato"/>
                <a:cs typeface="Lato"/>
                <a:sym typeface="Lato"/>
              </a:rPr>
              <a:t>recommended, not required)</a:t>
            </a:r>
            <a:endParaRPr sz="1600" dirty="0">
              <a:solidFill>
                <a:srgbClr val="000000"/>
              </a:solidFill>
              <a:latin typeface="Lato"/>
              <a:ea typeface="Lato"/>
              <a:cs typeface="Lato"/>
            </a:endParaRPr>
          </a:p>
          <a:p>
            <a:pPr marL="12700" lvl="0" algn="l" rtl="0">
              <a:spcBef>
                <a:spcPts val="439"/>
              </a:spcBef>
              <a:spcAft>
                <a:spcPts val="0"/>
              </a:spcAft>
              <a:buClr>
                <a:srgbClr val="000000"/>
              </a:buClr>
              <a:buSzPts val="1600"/>
            </a:pPr>
            <a:endParaRPr lang="en" sz="1600" b="1" dirty="0">
              <a:latin typeface="Lato"/>
              <a:ea typeface="Lato"/>
              <a:cs typeface="Lato"/>
              <a:sym typeface="Lato"/>
            </a:endParaRPr>
          </a:p>
          <a:p>
            <a:pPr marL="12700" lvl="0" algn="ctr" rtl="0">
              <a:spcBef>
                <a:spcPts val="439"/>
              </a:spcBef>
              <a:spcAft>
                <a:spcPts val="0"/>
              </a:spcAft>
              <a:buClr>
                <a:srgbClr val="000000"/>
              </a:buClr>
              <a:buSzPts val="1600"/>
            </a:pPr>
            <a:r>
              <a:rPr lang="en" sz="1600" b="1" dirty="0">
                <a:solidFill>
                  <a:srgbClr val="000000"/>
                </a:solidFill>
                <a:latin typeface="Lato"/>
                <a:ea typeface="Lato"/>
                <a:cs typeface="Lato"/>
                <a:sym typeface="Lato"/>
              </a:rPr>
              <a:t>May </a:t>
            </a:r>
            <a:r>
              <a:rPr lang="en" sz="1600" b="1" dirty="0">
                <a:latin typeface="Lato"/>
                <a:ea typeface="Lato"/>
                <a:cs typeface="Lato"/>
                <a:sym typeface="Lato"/>
              </a:rPr>
              <a:t>2024</a:t>
            </a:r>
            <a:r>
              <a:rPr lang="en" sz="1600" b="1" dirty="0">
                <a:solidFill>
                  <a:srgbClr val="000000"/>
                </a:solidFill>
                <a:latin typeface="Lato"/>
                <a:ea typeface="Lato"/>
                <a:cs typeface="Lato"/>
                <a:sym typeface="Lato"/>
              </a:rPr>
              <a:t> Snapshot </a:t>
            </a:r>
            <a:r>
              <a:rPr lang="en" sz="1600" b="1" i="1" dirty="0">
                <a:solidFill>
                  <a:srgbClr val="000000"/>
                </a:solidFill>
                <a:latin typeface="Lato"/>
                <a:ea typeface="Lato"/>
                <a:cs typeface="Lato"/>
                <a:sym typeface="Lato"/>
              </a:rPr>
              <a:t>(</a:t>
            </a:r>
            <a:r>
              <a:rPr lang="en" sz="1600" b="1" i="1" dirty="0">
                <a:latin typeface="Lato"/>
                <a:ea typeface="Lato"/>
                <a:cs typeface="Lato"/>
                <a:sym typeface="Lato"/>
              </a:rPr>
              <a:t>TBD</a:t>
            </a:r>
            <a:r>
              <a:rPr lang="en" sz="1600" b="1" i="1" dirty="0">
                <a:solidFill>
                  <a:srgbClr val="000000"/>
                </a:solidFill>
                <a:latin typeface="Lato"/>
                <a:ea typeface="Lato"/>
                <a:cs typeface="Lato"/>
                <a:sym typeface="Lato"/>
              </a:rPr>
              <a:t>)</a:t>
            </a:r>
            <a:endParaRPr sz="1600" b="1" i="1" dirty="0">
              <a:solidFill>
                <a:srgbClr val="000000"/>
              </a:solidFill>
              <a:latin typeface="Lato"/>
              <a:ea typeface="Lato"/>
              <a:cs typeface="Lato"/>
            </a:endParaRPr>
          </a:p>
          <a:p>
            <a:pPr marL="228600" lvl="1" algn="ctr">
              <a:spcBef>
                <a:spcPts val="439"/>
              </a:spcBef>
              <a:buSzPts val="1600"/>
            </a:pPr>
            <a:r>
              <a:rPr lang="en" sz="1600" dirty="0">
                <a:latin typeface="Lato"/>
                <a:ea typeface="Lato"/>
                <a:cs typeface="Lato"/>
                <a:sym typeface="Lato"/>
              </a:rPr>
              <a:t>2023-24 </a:t>
            </a:r>
            <a:r>
              <a:rPr lang="en" sz="1600" dirty="0">
                <a:solidFill>
                  <a:srgbClr val="000000"/>
                </a:solidFill>
                <a:latin typeface="Lato"/>
                <a:ea typeface="Lato"/>
                <a:cs typeface="Lato"/>
                <a:sym typeface="Lato"/>
              </a:rPr>
              <a:t>Spring Demographics</a:t>
            </a:r>
            <a:r>
              <a:rPr lang="en" sz="1600" dirty="0">
                <a:latin typeface="Lato"/>
                <a:ea typeface="Lato"/>
                <a:cs typeface="Lato"/>
                <a:sym typeface="Lato"/>
              </a:rPr>
              <a:t> </a:t>
            </a:r>
            <a:endParaRPr sz="1600" dirty="0">
              <a:latin typeface="Lato"/>
              <a:ea typeface="Lato"/>
              <a:cs typeface="Lato"/>
            </a:endParaRPr>
          </a:p>
          <a:p>
            <a:pPr marL="0" lvl="0" indent="0" algn="l" rtl="0">
              <a:spcBef>
                <a:spcPts val="0"/>
              </a:spcBef>
              <a:spcAft>
                <a:spcPts val="0"/>
              </a:spcAft>
              <a:buNone/>
            </a:pPr>
            <a:endParaRPr sz="1600" dirty="0">
              <a:latin typeface="Lato"/>
              <a:ea typeface="Lato"/>
              <a:cs typeface="Lato"/>
              <a:sym typeface="Lato"/>
            </a:endParaRPr>
          </a:p>
          <a:p>
            <a:pPr marL="0" lvl="0" indent="0" algn="l" rtl="0">
              <a:spcBef>
                <a:spcPts val="0"/>
              </a:spcBef>
              <a:spcAft>
                <a:spcPts val="0"/>
              </a:spcAft>
              <a:buNone/>
            </a:pPr>
            <a:endParaRPr dirty="0">
              <a:solidFill>
                <a:schemeClr val="dk1"/>
              </a:solidFill>
              <a:latin typeface="Lato"/>
              <a:ea typeface="Lato"/>
              <a:cs typeface="Lato"/>
              <a:sym typeface="Lato"/>
            </a:endParaRPr>
          </a:p>
          <a:p>
            <a:pPr marL="0" lvl="0" indent="0" algn="l" rtl="0">
              <a:spcBef>
                <a:spcPts val="1800"/>
              </a:spcBef>
              <a:spcAft>
                <a:spcPts val="0"/>
              </a:spcAft>
              <a:buNone/>
            </a:pPr>
            <a:endParaRPr sz="1800" b="1" dirty="0">
              <a:latin typeface="Lato"/>
              <a:ea typeface="Lato"/>
              <a:cs typeface="Lato"/>
              <a:sym typeface="Lato"/>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Snapshot Preparation Summary</a:t>
            </a:r>
          </a:p>
        </p:txBody>
      </p:sp>
      <p:graphicFrame>
        <p:nvGraphicFramePr>
          <p:cNvPr id="411" name="Google Shape;411;p72"/>
          <p:cNvGraphicFramePr/>
          <p:nvPr>
            <p:extLst>
              <p:ext uri="{D42A27DB-BD31-4B8C-83A1-F6EECF244321}">
                <p14:modId xmlns:p14="http://schemas.microsoft.com/office/powerpoint/2010/main" val="3277642455"/>
              </p:ext>
            </p:extLst>
          </p:nvPr>
        </p:nvGraphicFramePr>
        <p:xfrm>
          <a:off x="628213" y="1075048"/>
          <a:ext cx="7887574" cy="3566100"/>
        </p:xfrm>
        <a:graphic>
          <a:graphicData uri="http://schemas.openxmlformats.org/drawingml/2006/table">
            <a:tbl>
              <a:tblPr firstRow="1">
                <a:noFill/>
                <a:tableStyleId>{44DFEE51-86DA-42D9-8CFF-5B078BC52E03}</a:tableStyleId>
              </a:tblPr>
              <a:tblGrid>
                <a:gridCol w="3943787">
                  <a:extLst>
                    <a:ext uri="{9D8B030D-6E8A-4147-A177-3AD203B41FA5}">
                      <a16:colId xmlns:a16="http://schemas.microsoft.com/office/drawing/2014/main" val="20000"/>
                    </a:ext>
                  </a:extLst>
                </a:gridCol>
                <a:gridCol w="3943787">
                  <a:extLst>
                    <a:ext uri="{9D8B030D-6E8A-4147-A177-3AD203B41FA5}">
                      <a16:colId xmlns:a16="http://schemas.microsoft.com/office/drawing/2014/main" val="20001"/>
                    </a:ext>
                  </a:extLst>
                </a:gridCol>
              </a:tblGrid>
              <a:tr h="874069">
                <a:tc>
                  <a:txBody>
                    <a:bodyPr/>
                    <a:lstStyle/>
                    <a:p>
                      <a:pPr marL="0" lvl="0" indent="0" algn="ctr" rtl="0">
                        <a:lnSpc>
                          <a:spcPct val="100000"/>
                        </a:lnSpc>
                        <a:spcBef>
                          <a:spcPts val="0"/>
                        </a:spcBef>
                        <a:spcAft>
                          <a:spcPts val="0"/>
                        </a:spcAft>
                        <a:buNone/>
                      </a:pPr>
                      <a:r>
                        <a:rPr lang="en" sz="2400" b="1" dirty="0">
                          <a:solidFill>
                            <a:schemeClr val="dk1"/>
                          </a:solidFill>
                          <a:latin typeface="Lato"/>
                          <a:ea typeface="Lato"/>
                          <a:cs typeface="Lato"/>
                          <a:sym typeface="Lato"/>
                        </a:rPr>
                        <a:t>Use WISEdata Regularly.</a:t>
                      </a:r>
                      <a:endParaRPr sz="2400" b="1" dirty="0">
                        <a:solidFill>
                          <a:schemeClr val="dk1"/>
                        </a:solidFill>
                        <a:latin typeface="Lato"/>
                        <a:ea typeface="Lato"/>
                        <a:cs typeface="Lato"/>
                        <a:sym typeface="Lato"/>
                      </a:endParaRPr>
                    </a:p>
                  </a:txBody>
                  <a:tcPr marL="91425" marR="91425" marT="91425" marB="91425" anchor="ctr">
                    <a:solidFill>
                      <a:srgbClr val="FFFFFF"/>
                    </a:solidFill>
                  </a:tcPr>
                </a:tc>
                <a:tc>
                  <a:txBody>
                    <a:bodyPr/>
                    <a:lstStyle/>
                    <a:p>
                      <a:pPr marL="0" lvl="0" indent="0" algn="ctr" rtl="0">
                        <a:lnSpc>
                          <a:spcPct val="100000"/>
                        </a:lnSpc>
                        <a:spcBef>
                          <a:spcPts val="0"/>
                        </a:spcBef>
                        <a:spcAft>
                          <a:spcPts val="0"/>
                        </a:spcAft>
                        <a:buNone/>
                      </a:pPr>
                      <a:r>
                        <a:rPr lang="en" sz="2400" b="1" dirty="0">
                          <a:solidFill>
                            <a:schemeClr val="dk1"/>
                          </a:solidFill>
                          <a:latin typeface="Lato"/>
                          <a:ea typeface="Lato"/>
                          <a:cs typeface="Lato"/>
                          <a:sym typeface="Lato"/>
                        </a:rPr>
                        <a:t>Use WISEdata to </a:t>
                      </a:r>
                    </a:p>
                    <a:p>
                      <a:pPr marL="0" lvl="0" indent="0" algn="ctr" rtl="0">
                        <a:lnSpc>
                          <a:spcPct val="100000"/>
                        </a:lnSpc>
                        <a:spcBef>
                          <a:spcPts val="0"/>
                        </a:spcBef>
                        <a:spcAft>
                          <a:spcPts val="0"/>
                        </a:spcAft>
                        <a:buNone/>
                      </a:pPr>
                      <a:r>
                        <a:rPr lang="en" sz="2400" b="1" dirty="0">
                          <a:solidFill>
                            <a:schemeClr val="dk1"/>
                          </a:solidFill>
                          <a:latin typeface="Lato"/>
                          <a:ea typeface="Lato"/>
                          <a:cs typeface="Lato"/>
                          <a:sym typeface="Lato"/>
                        </a:rPr>
                        <a:t>Prep for a Snapshot.</a:t>
                      </a:r>
                      <a:endParaRPr sz="2400" b="1" dirty="0">
                        <a:solidFill>
                          <a:schemeClr val="dk1"/>
                        </a:solidFill>
                        <a:latin typeface="Lato"/>
                        <a:ea typeface="Lato"/>
                        <a:cs typeface="Lato"/>
                        <a:sym typeface="Lato"/>
                      </a:endParaRPr>
                    </a:p>
                  </a:txBody>
                  <a:tcPr marL="91425" marR="91425" marT="91425" marB="91425" anchor="ctr">
                    <a:solidFill>
                      <a:srgbClr val="FFFFFF"/>
                    </a:solidFill>
                  </a:tcPr>
                </a:tc>
                <a:extLst>
                  <a:ext uri="{0D108BD9-81ED-4DB2-BD59-A6C34878D82A}">
                    <a16:rowId xmlns:a16="http://schemas.microsoft.com/office/drawing/2014/main" val="10000"/>
                  </a:ext>
                </a:extLst>
              </a:tr>
              <a:tr h="2575588">
                <a:tc>
                  <a:txBody>
                    <a:bodyPr/>
                    <a:lstStyle/>
                    <a:p>
                      <a:pPr marL="361950" lvl="0" indent="-285750" algn="l" rtl="0">
                        <a:lnSpc>
                          <a:spcPct val="100000"/>
                        </a:lnSpc>
                        <a:spcBef>
                          <a:spcPts val="439"/>
                        </a:spcBef>
                        <a:spcAft>
                          <a:spcPts val="0"/>
                        </a:spcAft>
                        <a:buClr>
                          <a:schemeClr val="dk1"/>
                        </a:buClr>
                        <a:buSzPts val="2400"/>
                        <a:buFont typeface="Arial" panose="020B0604020202020204" pitchFamily="34" charset="0"/>
                        <a:buChar char="•"/>
                      </a:pPr>
                      <a:r>
                        <a:rPr lang="en-US" sz="1800" dirty="0">
                          <a:solidFill>
                            <a:schemeClr val="dk1"/>
                          </a:solidFill>
                          <a:latin typeface="Lato" panose="020F0502020204030203" pitchFamily="34" charset="0"/>
                          <a:ea typeface="Lato"/>
                          <a:cs typeface="Lato"/>
                          <a:sym typeface="Lato"/>
                        </a:rPr>
                        <a:t>You and your team should be checking the WISEdata Portal weekly, if not daily.</a:t>
                      </a:r>
                    </a:p>
                    <a:p>
                      <a:pPr marL="36195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Lato" panose="020F0502020204030203" pitchFamily="34" charset="0"/>
                          <a:ea typeface="Lato"/>
                          <a:cs typeface="Lato"/>
                          <a:sym typeface="Lato"/>
                        </a:rPr>
                        <a:t>It’s critical that this is a team process, not just one person in the office.</a:t>
                      </a:r>
                    </a:p>
                    <a:p>
                      <a:pPr marL="0" lvl="0" indent="0" algn="ctr" rtl="0">
                        <a:spcBef>
                          <a:spcPts val="0"/>
                        </a:spcBef>
                        <a:spcAft>
                          <a:spcPts val="0"/>
                        </a:spcAft>
                        <a:buNone/>
                      </a:pPr>
                      <a:r>
                        <a:rPr lang="en-US" sz="1800" b="1" dirty="0">
                          <a:solidFill>
                            <a:srgbClr val="A00B0B"/>
                          </a:solidFill>
                          <a:latin typeface="Lato" panose="020F0502020204030203" pitchFamily="34" charset="0"/>
                        </a:rPr>
                        <a:t>Remember!</a:t>
                      </a:r>
                      <a:r>
                        <a:rPr lang="en-US" sz="1800" dirty="0">
                          <a:solidFill>
                            <a:srgbClr val="A00B0B"/>
                          </a:solidFill>
                          <a:latin typeface="Lato" panose="020F0502020204030203" pitchFamily="34" charset="0"/>
                        </a:rPr>
                        <a:t> </a:t>
                      </a:r>
                    </a:p>
                    <a:p>
                      <a:pPr marL="0" lvl="0" indent="0" algn="ctr" rtl="0">
                        <a:spcBef>
                          <a:spcPts val="0"/>
                        </a:spcBef>
                        <a:spcAft>
                          <a:spcPts val="0"/>
                        </a:spcAft>
                        <a:buNone/>
                      </a:pPr>
                      <a:r>
                        <a:rPr lang="en-US" sz="1800" dirty="0">
                          <a:latin typeface="Lato" panose="020F0502020204030203" pitchFamily="34" charset="0"/>
                        </a:rPr>
                        <a:t>Frequent, regular review means less burden at snapshot time!</a:t>
                      </a:r>
                      <a:endParaRPr lang="en-US" sz="1800" dirty="0">
                        <a:solidFill>
                          <a:schemeClr val="dk1"/>
                        </a:solidFill>
                        <a:latin typeface="Lato" panose="020F0502020204030203" pitchFamily="34" charset="0"/>
                        <a:ea typeface="Lato"/>
                        <a:cs typeface="Lato"/>
                        <a:sym typeface="Lato"/>
                      </a:endParaRPr>
                    </a:p>
                  </a:txBody>
                  <a:tcPr marL="91425" marR="91425" marT="91425" marB="91425">
                    <a:solidFill>
                      <a:srgbClr val="E2E2F6"/>
                    </a:solidFill>
                  </a:tcPr>
                </a:tc>
                <a:tc>
                  <a:txBody>
                    <a:bodyPr/>
                    <a:lstStyle/>
                    <a:p>
                      <a:pPr marL="361950" lvl="0" indent="-285750" algn="l" rtl="0">
                        <a:spcBef>
                          <a:spcPts val="439"/>
                        </a:spcBef>
                        <a:spcAft>
                          <a:spcPts val="0"/>
                        </a:spcAft>
                        <a:buClr>
                          <a:schemeClr val="dk1"/>
                        </a:buClr>
                        <a:buSzPts val="2400"/>
                        <a:buFont typeface="Arial" panose="020B0604020202020204" pitchFamily="34" charset="0"/>
                        <a:buChar char="•"/>
                      </a:pPr>
                      <a:r>
                        <a:rPr lang="en-US" sz="1800" dirty="0">
                          <a:solidFill>
                            <a:schemeClr val="dk1"/>
                          </a:solidFill>
                          <a:latin typeface="Lato"/>
                          <a:ea typeface="Lato"/>
                          <a:cs typeface="Lato"/>
                          <a:sym typeface="Lato"/>
                        </a:rPr>
                        <a:t>In the 6-8 weeks prior to a snapshot, review the data weekly.</a:t>
                      </a:r>
                    </a:p>
                    <a:p>
                      <a:pPr marL="361950" lvl="0" indent="-285750" algn="l" rtl="0">
                        <a:spcBef>
                          <a:spcPts val="439"/>
                        </a:spcBef>
                        <a:spcAft>
                          <a:spcPts val="0"/>
                        </a:spcAft>
                        <a:buClr>
                          <a:schemeClr val="dk1"/>
                        </a:buClr>
                        <a:buSzPts val="2400"/>
                        <a:buFont typeface="Arial" panose="020B0604020202020204" pitchFamily="34" charset="0"/>
                        <a:buChar char="•"/>
                      </a:pPr>
                      <a:r>
                        <a:rPr lang="en-US" sz="1800" dirty="0">
                          <a:solidFill>
                            <a:schemeClr val="dk1"/>
                          </a:solidFill>
                          <a:latin typeface="Lato"/>
                          <a:ea typeface="Lato"/>
                          <a:cs typeface="Lato"/>
                          <a:sym typeface="Lato"/>
                        </a:rPr>
                        <a:t>Include anyone who has reason to use or know about the data: assessment, accountability directors, principals, food service directors, special ed directors, etc.</a:t>
                      </a:r>
                      <a:endParaRPr lang="en-US" sz="1800" b="1" dirty="0">
                        <a:solidFill>
                          <a:schemeClr val="dk1"/>
                        </a:solidFill>
                        <a:latin typeface="Lato"/>
                        <a:ea typeface="Lato"/>
                        <a:cs typeface="Lato"/>
                        <a:sym typeface="Lato"/>
                      </a:endParaRPr>
                    </a:p>
                  </a:txBody>
                  <a:tcPr marL="91425" marR="91425" marT="91425" marB="91425">
                    <a:solidFill>
                      <a:srgbClr val="E2E2F6"/>
                    </a:solidFill>
                  </a:tcPr>
                </a:tc>
                <a:extLst>
                  <a:ext uri="{0D108BD9-81ED-4DB2-BD59-A6C34878D82A}">
                    <a16:rowId xmlns:a16="http://schemas.microsoft.com/office/drawing/2014/main" val="623814083"/>
                  </a:ext>
                </a:extLst>
              </a:tr>
            </a:tbl>
          </a:graphicData>
        </a:graphic>
      </p:graphicFrame>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3: WISEdash For Districts</a:t>
            </a:r>
          </a:p>
        </p:txBody>
      </p:sp>
      <p:sp>
        <p:nvSpPr>
          <p:cNvPr id="4" name="TextBox 3">
            <a:extLst>
              <a:ext uri="{FF2B5EF4-FFF2-40B4-BE49-F238E27FC236}">
                <a16:creationId xmlns:a16="http://schemas.microsoft.com/office/drawing/2014/main" id="{A74D61D4-0786-F826-A126-E68E968399EE}"/>
              </a:ext>
            </a:extLst>
          </p:cNvPr>
          <p:cNvSpPr txBox="1"/>
          <p:nvPr/>
        </p:nvSpPr>
        <p:spPr>
          <a:xfrm>
            <a:off x="461246" y="1594131"/>
            <a:ext cx="8245783" cy="1354217"/>
          </a:xfrm>
          <a:prstGeom prst="rect">
            <a:avLst/>
          </a:prstGeom>
          <a:noFill/>
        </p:spPr>
        <p:txBody>
          <a:bodyPr wrap="square" rtlCol="0">
            <a:spAutoFit/>
          </a:bodyPr>
          <a:lstStyle/>
          <a:p>
            <a:pPr algn="ctr"/>
            <a:r>
              <a:rPr lang="en-US" sz="3200" dirty="0">
                <a:latin typeface="Lato Black" panose="020F0A02020204030203" pitchFamily="34" charset="0"/>
                <a:hlinkClick r:id="rId4"/>
              </a:rPr>
              <a:t>WISEdash for Districts – </a:t>
            </a:r>
          </a:p>
          <a:p>
            <a:pPr algn="ctr"/>
            <a:r>
              <a:rPr lang="en-US" sz="3200" dirty="0">
                <a:latin typeface="Lato Black" panose="020F0A02020204030203" pitchFamily="34" charset="0"/>
                <a:hlinkClick r:id="rId4"/>
              </a:rPr>
              <a:t>Training and User Guide pages</a:t>
            </a:r>
            <a:endParaRPr lang="en-US" sz="3200" dirty="0">
              <a:latin typeface="Lato Black" panose="020F0A02020204030203" pitchFamily="34" charset="0"/>
            </a:endParaRPr>
          </a:p>
          <a:p>
            <a:pPr algn="ctr"/>
            <a:r>
              <a:rPr lang="en-US" sz="1800" i="1" dirty="0">
                <a:latin typeface="Lato Black" panose="020F0A02020204030203" pitchFamily="34" charset="0"/>
              </a:rPr>
              <a:t>https://dpi.wi.gov/wisedash/districts/user-guide</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WISEdash for Districts: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Source of Snapshot Data</a:t>
            </a:r>
            <a:endParaRPr kumimoji="0" lang="en-US" sz="3300" b="1" i="0"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sp>
        <p:nvSpPr>
          <p:cNvPr id="424" name="Google Shape;424;p74"/>
          <p:cNvSpPr txBox="1">
            <a:spLocks noGrp="1"/>
          </p:cNvSpPr>
          <p:nvPr>
            <p:ph type="body" idx="2"/>
          </p:nvPr>
        </p:nvSpPr>
        <p:spPr>
          <a:xfrm>
            <a:off x="469338" y="1092425"/>
            <a:ext cx="8237692" cy="277235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har char="●"/>
            </a:pPr>
            <a:r>
              <a:rPr lang="en" dirty="0"/>
              <a:t>Snapshots are taken of data in the WISEdash “data warehouse”.</a:t>
            </a:r>
            <a:endParaRPr dirty="0"/>
          </a:p>
          <a:p>
            <a:pPr marL="0" marR="0" lvl="0" indent="0" algn="l" rtl="0">
              <a:lnSpc>
                <a:spcPct val="100000"/>
              </a:lnSpc>
              <a:spcBef>
                <a:spcPts val="0"/>
              </a:spcBef>
              <a:spcAft>
                <a:spcPts val="0"/>
              </a:spcAft>
              <a:buNone/>
            </a:pPr>
            <a:endParaRPr dirty="0"/>
          </a:p>
          <a:p>
            <a:pPr marL="457200" marR="0" lvl="0" indent="-381000" algn="l" rtl="0">
              <a:lnSpc>
                <a:spcPct val="100000"/>
              </a:lnSpc>
              <a:spcBef>
                <a:spcPts val="0"/>
              </a:spcBef>
              <a:spcAft>
                <a:spcPts val="0"/>
              </a:spcAft>
              <a:buChar char="●"/>
            </a:pPr>
            <a:r>
              <a:rPr lang="en" dirty="0"/>
              <a:t>Use WISEdash to review your reporting data before a snapshot. </a:t>
            </a:r>
            <a:endParaRPr dirty="0"/>
          </a:p>
          <a:p>
            <a:pPr marL="914400" marR="0" lvl="1" indent="-381000" algn="l" rtl="0">
              <a:lnSpc>
                <a:spcPct val="100000"/>
              </a:lnSpc>
              <a:spcBef>
                <a:spcPts val="0"/>
              </a:spcBef>
              <a:spcAft>
                <a:spcPts val="0"/>
              </a:spcAft>
              <a:buSzPct val="100000"/>
              <a:buChar char="○"/>
            </a:pPr>
            <a:r>
              <a:rPr lang="en" sz="1800" b="1" dirty="0"/>
              <a:t>Additional charts and graphs</a:t>
            </a:r>
            <a:endParaRPr sz="1800" b="1" dirty="0"/>
          </a:p>
          <a:p>
            <a:pPr marL="914400" marR="0" lvl="1" indent="-381000" algn="l" rtl="0">
              <a:lnSpc>
                <a:spcPct val="100000"/>
              </a:lnSpc>
              <a:spcBef>
                <a:spcPts val="0"/>
              </a:spcBef>
              <a:spcAft>
                <a:spcPts val="0"/>
              </a:spcAft>
              <a:buSzPct val="100000"/>
              <a:buChar char="○"/>
            </a:pPr>
            <a:r>
              <a:rPr lang="en" sz="1800" b="1" dirty="0"/>
              <a:t>Available to public schools only</a:t>
            </a:r>
          </a:p>
          <a:p>
            <a:pPr marL="76200" indent="0">
              <a:lnSpc>
                <a:spcPct val="100000"/>
              </a:lnSpc>
              <a:buNone/>
            </a:pPr>
            <a:endParaRPr b="1" dirty="0"/>
          </a:p>
          <a:p>
            <a:pPr marL="0" indent="-127000">
              <a:lnSpc>
                <a:spcPct val="100000"/>
              </a:lnSpc>
              <a:buSzPts val="1800"/>
              <a:buNone/>
            </a:pPr>
            <a:r>
              <a:rPr lang="en-US" b="1" dirty="0">
                <a:solidFill>
                  <a:srgbClr val="A00B0B"/>
                </a:solidFill>
              </a:rPr>
              <a:t>Reminder!</a:t>
            </a:r>
            <a:r>
              <a:rPr lang="en-US" dirty="0">
                <a:solidFill>
                  <a:srgbClr val="A00B0B"/>
                </a:solidFill>
              </a:rPr>
              <a:t> </a:t>
            </a:r>
          </a:p>
          <a:p>
            <a:pPr marL="158750" indent="-285750">
              <a:lnSpc>
                <a:spcPct val="100000"/>
              </a:lnSpc>
              <a:buSzPts val="1800"/>
            </a:pPr>
            <a:r>
              <a:rPr lang="en-US" dirty="0"/>
              <a:t>Data is updated </a:t>
            </a:r>
            <a:r>
              <a:rPr lang="en-US" i="1" dirty="0"/>
              <a:t>NIGHTLY</a:t>
            </a:r>
            <a:r>
              <a:rPr lang="en-US" dirty="0"/>
              <a:t> </a:t>
            </a:r>
          </a:p>
          <a:p>
            <a:pPr marL="615950" lvl="1" indent="-285750">
              <a:lnSpc>
                <a:spcPct val="100000"/>
              </a:lnSpc>
              <a:buSzPts val="1800"/>
              <a:buFont typeface="Courier New" panose="02070309020205020404" pitchFamily="49" charset="0"/>
              <a:buChar char="o"/>
            </a:pPr>
            <a:r>
              <a:rPr lang="en-US" sz="1800" b="1" dirty="0"/>
              <a:t>from WISEdata Portal to WISEdash for Districts.</a:t>
            </a:r>
          </a:p>
          <a:p>
            <a:pPr marL="0" indent="-127000">
              <a:lnSpc>
                <a:spcPct val="100000"/>
              </a:lnSpc>
              <a:buSzPts val="1800"/>
              <a:buNone/>
            </a:pPr>
            <a:endParaRPr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for Districts:</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Available Snapshot Dashboards</a:t>
            </a:r>
          </a:p>
        </p:txBody>
      </p:sp>
      <p:sp>
        <p:nvSpPr>
          <p:cNvPr id="431" name="Google Shape;431;p75"/>
          <p:cNvSpPr txBox="1">
            <a:spLocks noGrp="1"/>
          </p:cNvSpPr>
          <p:nvPr>
            <p:ph type="body" idx="2"/>
          </p:nvPr>
        </p:nvSpPr>
        <p:spPr>
          <a:xfrm>
            <a:off x="469338" y="1084333"/>
            <a:ext cx="8221508" cy="744467"/>
          </a:xfrm>
          <a:prstGeom prst="rect">
            <a:avLst/>
          </a:prstGeom>
          <a:solidFill>
            <a:srgbClr val="FFFFFF"/>
          </a:solidFill>
          <a:ln>
            <a:noFill/>
          </a:ln>
        </p:spPr>
        <p:txBody>
          <a:bodyPr spcFirstLastPara="1" wrap="square" lIns="91425" tIns="45700" rIns="91425" bIns="45700" anchor="t" anchorCtr="0">
            <a:noAutofit/>
          </a:bodyPr>
          <a:lstStyle/>
          <a:p>
            <a:pPr marL="164592" lvl="0" indent="-164592" algn="l" rtl="0">
              <a:lnSpc>
                <a:spcPct val="115000"/>
              </a:lnSpc>
              <a:spcBef>
                <a:spcPts val="0"/>
              </a:spcBef>
              <a:spcAft>
                <a:spcPts val="0"/>
              </a:spcAft>
              <a:buClr>
                <a:schemeClr val="dk1"/>
              </a:buClr>
              <a:buSzPts val="1800"/>
              <a:buFont typeface="Arial"/>
              <a:buChar char="●"/>
            </a:pPr>
            <a:r>
              <a:rPr lang="en-US" sz="1800" dirty="0">
                <a:hlinkClick r:id="rId4"/>
              </a:rPr>
              <a:t>WISEdash for Districts Training - How-To: Locate the Snapshot Data </a:t>
            </a:r>
            <a:r>
              <a:rPr lang="en-US" sz="1800" i="1" dirty="0">
                <a:hlinkClick r:id="rId4"/>
              </a:rPr>
              <a:t>https://dpi.wi.gov/wisedash/districts/user-guide/locate-snapshot</a:t>
            </a:r>
            <a:endParaRPr sz="1800" b="0" i="1" dirty="0"/>
          </a:p>
        </p:txBody>
      </p:sp>
      <p:sp>
        <p:nvSpPr>
          <p:cNvPr id="3" name="TextBox 2">
            <a:extLst>
              <a:ext uri="{FF2B5EF4-FFF2-40B4-BE49-F238E27FC236}">
                <a16:creationId xmlns:a16="http://schemas.microsoft.com/office/drawing/2014/main" id="{407457B1-B2D9-27E9-207D-6E7A5B8419E6}"/>
              </a:ext>
            </a:extLst>
          </p:cNvPr>
          <p:cNvSpPr txBox="1"/>
          <p:nvPr/>
        </p:nvSpPr>
        <p:spPr>
          <a:xfrm>
            <a:off x="619136" y="1828800"/>
            <a:ext cx="2686556" cy="2127057"/>
          </a:xfrm>
          <a:prstGeom prst="rect">
            <a:avLst/>
          </a:prstGeom>
          <a:noFill/>
        </p:spPr>
        <p:txBody>
          <a:bodyPr wrap="square">
            <a:spAutoFit/>
          </a:bodyPr>
          <a:lstStyle/>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Third Friday of September (TFS)        Count Date</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Oct 1 Child Count</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Attendance </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Discipline</a:t>
            </a:r>
          </a:p>
        </p:txBody>
      </p:sp>
      <p:sp>
        <p:nvSpPr>
          <p:cNvPr id="5" name="TextBox 4">
            <a:extLst>
              <a:ext uri="{FF2B5EF4-FFF2-40B4-BE49-F238E27FC236}">
                <a16:creationId xmlns:a16="http://schemas.microsoft.com/office/drawing/2014/main" id="{6C2AB83B-275B-2A79-EEC4-365F28C852C7}"/>
              </a:ext>
            </a:extLst>
          </p:cNvPr>
          <p:cNvSpPr txBox="1"/>
          <p:nvPr/>
        </p:nvSpPr>
        <p:spPr>
          <a:xfrm>
            <a:off x="3137642" y="1812616"/>
            <a:ext cx="2852536" cy="2445606"/>
          </a:xfrm>
          <a:prstGeom prst="rect">
            <a:avLst/>
          </a:prstGeom>
          <a:noFill/>
        </p:spPr>
        <p:txBody>
          <a:bodyPr wrap="square">
            <a:spAutoFit/>
          </a:bodyPr>
          <a:lstStyle/>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YE (Year-End) Completion</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Career Education and Coursework</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Perkins</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Spring Demographics Snapshot (May)</a:t>
            </a:r>
          </a:p>
        </p:txBody>
      </p:sp>
      <p:sp>
        <p:nvSpPr>
          <p:cNvPr id="432" name="Google Shape;432;p75"/>
          <p:cNvSpPr txBox="1"/>
          <p:nvPr/>
        </p:nvSpPr>
        <p:spPr>
          <a:xfrm>
            <a:off x="6066112" y="1830386"/>
            <a:ext cx="2548800" cy="212705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dirty="0">
                <a:solidFill>
                  <a:srgbClr val="FF0000"/>
                </a:solidFill>
                <a:latin typeface="Lato" panose="020F0502020204030203" pitchFamily="34" charset="0"/>
              </a:rPr>
              <a:t>Tip!</a:t>
            </a:r>
            <a:r>
              <a:rPr lang="en" sz="1800" i="1" dirty="0">
                <a:latin typeface="Lato" panose="020F0502020204030203" pitchFamily="34" charset="0"/>
              </a:rPr>
              <a:t> </a:t>
            </a:r>
          </a:p>
          <a:p>
            <a:pPr marL="0" lvl="0" indent="0" algn="ctr" rtl="0">
              <a:spcBef>
                <a:spcPts val="0"/>
              </a:spcBef>
              <a:spcAft>
                <a:spcPts val="0"/>
              </a:spcAft>
              <a:buNone/>
            </a:pPr>
            <a:r>
              <a:rPr lang="en" sz="1800" i="1" dirty="0">
                <a:latin typeface="Lato" panose="020F0502020204030203" pitchFamily="34" charset="0"/>
              </a:rPr>
              <a:t>Be sure to scroll all the way to the bottom of these dashboards so you know all of the types of charts available to you for data review.</a:t>
            </a:r>
            <a:endParaRPr sz="1800" i="1" dirty="0">
              <a:latin typeface="Lato" panose="020F0502020204030203" pitchFamily="34"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Snapshot Dashboards:</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Data Quality Indicators</a:t>
            </a:r>
          </a:p>
        </p:txBody>
      </p:sp>
      <p:sp>
        <p:nvSpPr>
          <p:cNvPr id="439" name="Google Shape;439;p76"/>
          <p:cNvSpPr txBox="1"/>
          <p:nvPr/>
        </p:nvSpPr>
        <p:spPr>
          <a:xfrm>
            <a:off x="429852" y="1067459"/>
            <a:ext cx="2607560" cy="1210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dirty="0">
                <a:solidFill>
                  <a:schemeClr val="dk1"/>
                </a:solidFill>
                <a:latin typeface="Lato"/>
                <a:ea typeface="Lato"/>
                <a:cs typeface="Lato"/>
                <a:sym typeface="Lato"/>
              </a:rPr>
              <a:t>Informational</a:t>
            </a:r>
            <a:r>
              <a:rPr lang="en" sz="1600" dirty="0">
                <a:solidFill>
                  <a:schemeClr val="dk1"/>
                </a:solidFill>
                <a:latin typeface="Lato"/>
                <a:ea typeface="Lato"/>
                <a:cs typeface="Lato"/>
                <a:sym typeface="Lato"/>
              </a:rPr>
              <a:t> </a:t>
            </a:r>
            <a:r>
              <a:rPr lang="en" sz="1600" b="1" dirty="0">
                <a:solidFill>
                  <a:schemeClr val="dk1"/>
                </a:solidFill>
                <a:latin typeface="Lato"/>
                <a:ea typeface="Lato"/>
                <a:cs typeface="Lato"/>
                <a:sym typeface="Lato"/>
              </a:rPr>
              <a:t>indicator:</a:t>
            </a:r>
          </a:p>
          <a:p>
            <a:pPr marL="0" lvl="0" indent="0" algn="l" rtl="0">
              <a:spcBef>
                <a:spcPts val="0"/>
              </a:spcBef>
              <a:spcAft>
                <a:spcPts val="0"/>
              </a:spcAft>
              <a:buClr>
                <a:schemeClr val="dk1"/>
              </a:buClr>
              <a:buSzPts val="1100"/>
              <a:buFont typeface="Arial"/>
              <a:buNone/>
            </a:pPr>
            <a:r>
              <a:rPr lang="en" sz="1600" dirty="0">
                <a:solidFill>
                  <a:schemeClr val="dk1"/>
                </a:solidFill>
                <a:latin typeface="Lato"/>
                <a:ea typeface="Lato"/>
                <a:cs typeface="Lato"/>
                <a:sym typeface="Lato"/>
              </a:rPr>
              <a:t>Highlight important counts or percentages for the topic at hand.</a:t>
            </a:r>
            <a:endParaRPr sz="1600" dirty="0"/>
          </a:p>
        </p:txBody>
      </p:sp>
      <p:sp>
        <p:nvSpPr>
          <p:cNvPr id="440" name="Google Shape;440;p76"/>
          <p:cNvSpPr txBox="1"/>
          <p:nvPr/>
        </p:nvSpPr>
        <p:spPr>
          <a:xfrm>
            <a:off x="3269300" y="1074861"/>
            <a:ext cx="2610526" cy="1210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b="1" dirty="0">
                <a:solidFill>
                  <a:schemeClr val="dk1"/>
                </a:solidFill>
                <a:latin typeface="Lato"/>
                <a:ea typeface="Lato"/>
                <a:cs typeface="Lato"/>
                <a:sym typeface="Lato"/>
              </a:rPr>
              <a:t>Caution</a:t>
            </a:r>
            <a:r>
              <a:rPr lang="en" sz="1600" dirty="0">
                <a:solidFill>
                  <a:schemeClr val="dk1"/>
                </a:solidFill>
                <a:latin typeface="Lato"/>
                <a:ea typeface="Lato"/>
                <a:cs typeface="Lato"/>
                <a:sym typeface="Lato"/>
              </a:rPr>
              <a:t> </a:t>
            </a:r>
            <a:r>
              <a:rPr lang="en" sz="1600" b="1" dirty="0">
                <a:solidFill>
                  <a:schemeClr val="dk1"/>
                </a:solidFill>
                <a:latin typeface="Lato"/>
                <a:ea typeface="Lato"/>
                <a:cs typeface="Lato"/>
                <a:sym typeface="Lato"/>
              </a:rPr>
              <a:t>indicators:</a:t>
            </a:r>
            <a:r>
              <a:rPr lang="en" sz="1600" dirty="0">
                <a:solidFill>
                  <a:schemeClr val="dk1"/>
                </a:solidFill>
                <a:latin typeface="Lato"/>
                <a:ea typeface="Lato"/>
                <a:cs typeface="Lato"/>
                <a:sym typeface="Lato"/>
              </a:rPr>
              <a:t> </a:t>
            </a:r>
          </a:p>
          <a:p>
            <a:pPr marL="0" lvl="0" indent="0" algn="ctr" rtl="0">
              <a:spcBef>
                <a:spcPts val="0"/>
              </a:spcBef>
              <a:spcAft>
                <a:spcPts val="0"/>
              </a:spcAft>
              <a:buClr>
                <a:schemeClr val="dk1"/>
              </a:buClr>
              <a:buSzPts val="1100"/>
              <a:buFont typeface="Arial"/>
              <a:buNone/>
            </a:pPr>
            <a:r>
              <a:rPr lang="en" sz="1600" dirty="0">
                <a:solidFill>
                  <a:schemeClr val="dk1"/>
                </a:solidFill>
                <a:latin typeface="Lato"/>
                <a:ea typeface="Lato"/>
                <a:cs typeface="Lato"/>
                <a:sym typeface="Lato"/>
              </a:rPr>
              <a:t>Show questionable data in need of review. </a:t>
            </a:r>
            <a:endParaRPr sz="1600" dirty="0"/>
          </a:p>
        </p:txBody>
      </p:sp>
      <p:sp>
        <p:nvSpPr>
          <p:cNvPr id="441" name="Google Shape;441;p76"/>
          <p:cNvSpPr txBox="1"/>
          <p:nvPr/>
        </p:nvSpPr>
        <p:spPr>
          <a:xfrm>
            <a:off x="6111714" y="1067459"/>
            <a:ext cx="2610526" cy="1210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r" rtl="0">
              <a:spcBef>
                <a:spcPts val="0"/>
              </a:spcBef>
              <a:spcAft>
                <a:spcPts val="0"/>
              </a:spcAft>
              <a:buNone/>
            </a:pPr>
            <a:r>
              <a:rPr lang="en" sz="1600" b="1" dirty="0">
                <a:solidFill>
                  <a:schemeClr val="dk1"/>
                </a:solidFill>
                <a:latin typeface="Lato"/>
                <a:ea typeface="Lato"/>
                <a:cs typeface="Lato"/>
                <a:sym typeface="Lato"/>
              </a:rPr>
              <a:t>Goal: 0</a:t>
            </a:r>
            <a:r>
              <a:rPr lang="en" sz="1600" dirty="0">
                <a:solidFill>
                  <a:schemeClr val="dk1"/>
                </a:solidFill>
                <a:latin typeface="Lato"/>
                <a:ea typeface="Lato"/>
                <a:cs typeface="Lato"/>
                <a:sym typeface="Lato"/>
              </a:rPr>
              <a:t> </a:t>
            </a:r>
            <a:r>
              <a:rPr lang="en" sz="1600" b="1" dirty="0">
                <a:solidFill>
                  <a:schemeClr val="dk1"/>
                </a:solidFill>
                <a:latin typeface="Lato"/>
                <a:ea typeface="Lato"/>
                <a:cs typeface="Lato"/>
                <a:sym typeface="Lato"/>
              </a:rPr>
              <a:t>indicators:</a:t>
            </a:r>
            <a:r>
              <a:rPr lang="en" sz="1600" dirty="0">
                <a:solidFill>
                  <a:schemeClr val="dk1"/>
                </a:solidFill>
                <a:latin typeface="Lato"/>
                <a:ea typeface="Lato"/>
                <a:cs typeface="Lato"/>
                <a:sym typeface="Lato"/>
              </a:rPr>
              <a:t> </a:t>
            </a:r>
          </a:p>
          <a:p>
            <a:pPr marL="0" lvl="0" indent="0" algn="r" rtl="0">
              <a:spcBef>
                <a:spcPts val="0"/>
              </a:spcBef>
              <a:spcAft>
                <a:spcPts val="0"/>
              </a:spcAft>
              <a:buNone/>
            </a:pPr>
            <a:r>
              <a:rPr lang="en" sz="1600" dirty="0">
                <a:solidFill>
                  <a:schemeClr val="dk1"/>
                </a:solidFill>
                <a:latin typeface="Lato"/>
                <a:ea typeface="Lato"/>
                <a:cs typeface="Lato"/>
                <a:sym typeface="Lato"/>
              </a:rPr>
              <a:t>Similar to cautions but suggest a goal such as a school count.</a:t>
            </a:r>
            <a:endParaRPr sz="1600" dirty="0"/>
          </a:p>
        </p:txBody>
      </p:sp>
      <p:pic>
        <p:nvPicPr>
          <p:cNvPr id="3" name="Picture 2" descr="A screenshot of the snapshot dashboard Data Quality Indicators on WISEdash for Districts.">
            <a:extLst>
              <a:ext uri="{FF2B5EF4-FFF2-40B4-BE49-F238E27FC236}">
                <a16:creationId xmlns:a16="http://schemas.microsoft.com/office/drawing/2014/main" id="{9931AC0D-B377-9FA2-A1BC-9DB4407B0D73}"/>
              </a:ext>
            </a:extLst>
          </p:cNvPr>
          <p:cNvPicPr>
            <a:picLocks noChangeAspect="1"/>
          </p:cNvPicPr>
          <p:nvPr/>
        </p:nvPicPr>
        <p:blipFill>
          <a:blip r:embed="rId4"/>
          <a:stretch>
            <a:fillRect/>
          </a:stretch>
        </p:blipFill>
        <p:spPr>
          <a:xfrm>
            <a:off x="668948" y="2423380"/>
            <a:ext cx="7806103" cy="2338117"/>
          </a:xfrm>
          <a:prstGeom prst="rect">
            <a:avLst/>
          </a:prstGeom>
          <a:ln w="3175">
            <a:solidFill>
              <a:schemeClr val="bg1">
                <a:lumMod val="50000"/>
              </a:schemeClr>
            </a:solid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Snapshot Dashboards: </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Dynamic Crosstabs</a:t>
            </a:r>
          </a:p>
        </p:txBody>
      </p:sp>
      <p:sp>
        <p:nvSpPr>
          <p:cNvPr id="448" name="Google Shape;448;p77"/>
          <p:cNvSpPr txBox="1">
            <a:spLocks noGrp="1"/>
          </p:cNvSpPr>
          <p:nvPr>
            <p:ph type="body" idx="2"/>
          </p:nvPr>
        </p:nvSpPr>
        <p:spPr>
          <a:xfrm>
            <a:off x="477430" y="1092424"/>
            <a:ext cx="4056620" cy="2735109"/>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dirty="0"/>
              <a:t>Many of the snapshot dashboards utilize crosstab metrics that function much like pivot tables in Excel. Drag and drop the Data Fields to either the Rows or Columns area to create a detailed chart.</a:t>
            </a:r>
            <a:endParaRPr dirty="0"/>
          </a:p>
          <a:p>
            <a:pPr marL="164592" lvl="0" indent="0" algn="l" rtl="0">
              <a:lnSpc>
                <a:spcPct val="100000"/>
              </a:lnSpc>
              <a:spcBef>
                <a:spcPts val="0"/>
              </a:spcBef>
              <a:spcAft>
                <a:spcPts val="0"/>
              </a:spcAft>
              <a:buNone/>
            </a:pPr>
            <a:endParaRPr dirty="0"/>
          </a:p>
          <a:p>
            <a:pPr marL="285750" indent="-285750">
              <a:lnSpc>
                <a:spcPct val="100000"/>
              </a:lnSpc>
            </a:pPr>
            <a:r>
              <a:rPr lang="en" dirty="0"/>
              <a:t>Common demographics: </a:t>
            </a:r>
            <a:endParaRPr dirty="0"/>
          </a:p>
          <a:p>
            <a:pPr marL="615950" lvl="1" indent="-285750" algn="l" rtl="0">
              <a:lnSpc>
                <a:spcPct val="100000"/>
              </a:lnSpc>
              <a:spcBef>
                <a:spcPts val="375"/>
              </a:spcBef>
              <a:spcAft>
                <a:spcPts val="0"/>
              </a:spcAft>
              <a:buSzPts val="1800"/>
              <a:buFont typeface="Courier New" panose="02070309020205020404" pitchFamily="49" charset="0"/>
              <a:buChar char="o"/>
            </a:pPr>
            <a:r>
              <a:rPr lang="en" sz="1800" b="1" dirty="0"/>
              <a:t>Race, Disability, Econ or ELL status</a:t>
            </a:r>
            <a:endParaRPr sz="1800" b="1" dirty="0"/>
          </a:p>
          <a:p>
            <a:pPr marL="0" lvl="0" indent="0" algn="l" rtl="0">
              <a:lnSpc>
                <a:spcPct val="100000"/>
              </a:lnSpc>
              <a:spcBef>
                <a:spcPts val="1000"/>
              </a:spcBef>
              <a:spcAft>
                <a:spcPts val="0"/>
              </a:spcAft>
              <a:buClr>
                <a:schemeClr val="dk1"/>
              </a:buClr>
              <a:buSzPts val="1100"/>
              <a:buFont typeface="Arial"/>
              <a:buNone/>
            </a:pPr>
            <a:endParaRPr dirty="0"/>
          </a:p>
        </p:txBody>
      </p:sp>
      <p:pic>
        <p:nvPicPr>
          <p:cNvPr id="2" name="Picture 1" descr="A screenshot of a Third Friday of September WISEdash for Districts dynamic crosstabs and the available filters.">
            <a:extLst>
              <a:ext uri="{FF2B5EF4-FFF2-40B4-BE49-F238E27FC236}">
                <a16:creationId xmlns:a16="http://schemas.microsoft.com/office/drawing/2014/main" id="{3157C6E9-3A61-6A1F-F030-5FC4B222467B}"/>
              </a:ext>
            </a:extLst>
          </p:cNvPr>
          <p:cNvPicPr>
            <a:picLocks noChangeAspect="1"/>
          </p:cNvPicPr>
          <p:nvPr/>
        </p:nvPicPr>
        <p:blipFill>
          <a:blip r:embed="rId4"/>
          <a:stretch>
            <a:fillRect/>
          </a:stretch>
        </p:blipFill>
        <p:spPr>
          <a:xfrm>
            <a:off x="5103480" y="946638"/>
            <a:ext cx="2600502" cy="4114800"/>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Snapshot Dashboards:</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Year over Year</a:t>
            </a:r>
          </a:p>
        </p:txBody>
      </p:sp>
      <p:sp>
        <p:nvSpPr>
          <p:cNvPr id="455" name="Google Shape;455;p78"/>
          <p:cNvSpPr txBox="1">
            <a:spLocks noGrp="1"/>
          </p:cNvSpPr>
          <p:nvPr>
            <p:ph type="body" idx="2"/>
          </p:nvPr>
        </p:nvSpPr>
        <p:spPr>
          <a:xfrm>
            <a:off x="453153" y="1084333"/>
            <a:ext cx="2878559" cy="156985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The primary use of the Snapshot dashboards is to compare current data to prior snapshot data. </a:t>
            </a:r>
          </a:p>
          <a:p>
            <a:pPr marL="0" lvl="0" indent="0" algn="l" rtl="0">
              <a:lnSpc>
                <a:spcPct val="115000"/>
              </a:lnSpc>
              <a:spcBef>
                <a:spcPts val="0"/>
              </a:spcBef>
              <a:spcAft>
                <a:spcPts val="0"/>
              </a:spcAft>
              <a:buNone/>
            </a:pPr>
            <a:endParaRPr lang="en-US"/>
          </a:p>
          <a:p>
            <a:pPr marL="457200" marR="0" lvl="0" indent="0" algn="l" rtl="0">
              <a:lnSpc>
                <a:spcPct val="100000"/>
              </a:lnSpc>
              <a:spcBef>
                <a:spcPts val="0"/>
              </a:spcBef>
              <a:spcAft>
                <a:spcPts val="0"/>
              </a:spcAft>
              <a:buNone/>
            </a:pPr>
            <a:endParaRPr lang="en-US" dirty="0"/>
          </a:p>
        </p:txBody>
      </p:sp>
      <p:pic>
        <p:nvPicPr>
          <p:cNvPr id="2" name="Picture 1" descr="A screenshot of the green background on a WISEdash dynamic crosstabs, indicating data displayed is from the current view for the school year selected. ">
            <a:extLst>
              <a:ext uri="{FF2B5EF4-FFF2-40B4-BE49-F238E27FC236}">
                <a16:creationId xmlns:a16="http://schemas.microsoft.com/office/drawing/2014/main" id="{36C6FB79-D7CA-36B9-F5E6-C5569DE06380}"/>
              </a:ext>
            </a:extLst>
          </p:cNvPr>
          <p:cNvPicPr>
            <a:picLocks noChangeAspect="1"/>
          </p:cNvPicPr>
          <p:nvPr/>
        </p:nvPicPr>
        <p:blipFill>
          <a:blip r:embed="rId4"/>
          <a:stretch>
            <a:fillRect/>
          </a:stretch>
        </p:blipFill>
        <p:spPr>
          <a:xfrm>
            <a:off x="3399835" y="1084332"/>
            <a:ext cx="2593537" cy="2064666"/>
          </a:xfrm>
          <a:prstGeom prst="rect">
            <a:avLst/>
          </a:prstGeom>
        </p:spPr>
      </p:pic>
      <p:pic>
        <p:nvPicPr>
          <p:cNvPr id="3" name="Picture 2" descr="A screenshot of the purple background on a WISEdash dynamic crosstabs, indicating data displayed is from the Snapshot view for the school year selected. ">
            <a:extLst>
              <a:ext uri="{FF2B5EF4-FFF2-40B4-BE49-F238E27FC236}">
                <a16:creationId xmlns:a16="http://schemas.microsoft.com/office/drawing/2014/main" id="{7012D2BF-B981-B54D-0A82-EB6E692A7183}"/>
              </a:ext>
            </a:extLst>
          </p:cNvPr>
          <p:cNvPicPr>
            <a:picLocks noChangeAspect="1"/>
          </p:cNvPicPr>
          <p:nvPr/>
        </p:nvPicPr>
        <p:blipFill>
          <a:blip r:embed="rId5"/>
          <a:stretch>
            <a:fillRect/>
          </a:stretch>
        </p:blipFill>
        <p:spPr>
          <a:xfrm>
            <a:off x="6061494" y="1084332"/>
            <a:ext cx="2629352" cy="2064666"/>
          </a:xfrm>
          <a:prstGeom prst="rect">
            <a:avLst/>
          </a:prstGeom>
        </p:spPr>
      </p:pic>
      <p:sp>
        <p:nvSpPr>
          <p:cNvPr id="5" name="TextBox 4">
            <a:extLst>
              <a:ext uri="{FF2B5EF4-FFF2-40B4-BE49-F238E27FC236}">
                <a16:creationId xmlns:a16="http://schemas.microsoft.com/office/drawing/2014/main" id="{8EA530EF-B449-A069-C744-A9E821C78219}"/>
              </a:ext>
            </a:extLst>
          </p:cNvPr>
          <p:cNvSpPr txBox="1"/>
          <p:nvPr/>
        </p:nvSpPr>
        <p:spPr>
          <a:xfrm>
            <a:off x="453154" y="2824276"/>
            <a:ext cx="4830946" cy="1017523"/>
          </a:xfrm>
          <a:prstGeom prst="rect">
            <a:avLst/>
          </a:prstGeom>
          <a:noFill/>
        </p:spPr>
        <p:txBody>
          <a:bodyPr wrap="square">
            <a:spAutoFit/>
          </a:bodyPr>
          <a:lstStyle/>
          <a:p>
            <a:pPr marL="0" lvl="0" indent="0" algn="l" rtl="0">
              <a:lnSpc>
                <a:spcPct val="115000"/>
              </a:lnSpc>
              <a:spcBef>
                <a:spcPts val="0"/>
              </a:spcBef>
              <a:spcAft>
                <a:spcPts val="0"/>
              </a:spcAft>
              <a:buNone/>
            </a:pPr>
            <a:r>
              <a:rPr lang="en-US" sz="1800" b="1" dirty="0">
                <a:latin typeface="Lato" panose="020F0502020204030203" pitchFamily="34" charset="0"/>
              </a:rPr>
              <a:t>The Green charts and </a:t>
            </a:r>
          </a:p>
          <a:p>
            <a:pPr marL="0" lvl="0" indent="0" algn="l" rtl="0">
              <a:lnSpc>
                <a:spcPct val="115000"/>
              </a:lnSpc>
              <a:spcBef>
                <a:spcPts val="0"/>
              </a:spcBef>
              <a:spcAft>
                <a:spcPts val="0"/>
              </a:spcAft>
              <a:buNone/>
            </a:pPr>
            <a:r>
              <a:rPr lang="en-US" sz="1800" b="1" dirty="0">
                <a:latin typeface="Lato" panose="020F0502020204030203" pitchFamily="34" charset="0"/>
              </a:rPr>
              <a:t>selected filters represent the </a:t>
            </a:r>
            <a:r>
              <a:rPr lang="en-US" sz="1800" b="1" dirty="0">
                <a:solidFill>
                  <a:srgbClr val="009939"/>
                </a:solidFill>
                <a:latin typeface="Lato" panose="020F0502020204030203" pitchFamily="34" charset="0"/>
              </a:rPr>
              <a:t>Current View </a:t>
            </a:r>
            <a:r>
              <a:rPr lang="en-US" sz="1800" b="1" dirty="0">
                <a:latin typeface="Lato" panose="020F0502020204030203" pitchFamily="34" charset="0"/>
              </a:rPr>
              <a:t>for the selected year.</a:t>
            </a:r>
          </a:p>
        </p:txBody>
      </p:sp>
      <p:sp>
        <p:nvSpPr>
          <p:cNvPr id="7" name="TextBox 6">
            <a:extLst>
              <a:ext uri="{FF2B5EF4-FFF2-40B4-BE49-F238E27FC236}">
                <a16:creationId xmlns:a16="http://schemas.microsoft.com/office/drawing/2014/main" id="{25560A22-C113-0E4A-68E0-049FF194041D}"/>
              </a:ext>
            </a:extLst>
          </p:cNvPr>
          <p:cNvSpPr txBox="1"/>
          <p:nvPr/>
        </p:nvSpPr>
        <p:spPr>
          <a:xfrm>
            <a:off x="5842450" y="3148998"/>
            <a:ext cx="2848395" cy="1200329"/>
          </a:xfrm>
          <a:prstGeom prst="rect">
            <a:avLst/>
          </a:prstGeom>
          <a:noFill/>
        </p:spPr>
        <p:txBody>
          <a:bodyPr wrap="square">
            <a:spAutoFit/>
          </a:bodyPr>
          <a:lstStyle/>
          <a:p>
            <a:pPr algn="r"/>
            <a:r>
              <a:rPr lang="en-US" sz="1800" b="1" dirty="0">
                <a:latin typeface="Lato" panose="020F0502020204030203" pitchFamily="34" charset="0"/>
              </a:rPr>
              <a:t>Purple charts and selected filters represent the </a:t>
            </a:r>
            <a:r>
              <a:rPr lang="en-US" sz="1800" b="1" dirty="0">
                <a:solidFill>
                  <a:srgbClr val="333399"/>
                </a:solidFill>
                <a:highlight>
                  <a:srgbClr val="ABABE3"/>
                </a:highlight>
                <a:latin typeface="Lato" panose="020F0502020204030203" pitchFamily="34" charset="0"/>
              </a:rPr>
              <a:t>Snapshot View </a:t>
            </a:r>
            <a:r>
              <a:rPr lang="en-US" sz="1800" b="1" dirty="0">
                <a:latin typeface="Lato" panose="020F0502020204030203" pitchFamily="34" charset="0"/>
              </a:rPr>
              <a:t>for the selected year.</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for Districts:</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Topic Dashboards - Trends</a:t>
            </a:r>
          </a:p>
        </p:txBody>
      </p:sp>
      <p:graphicFrame>
        <p:nvGraphicFramePr>
          <p:cNvPr id="463" name="Google Shape;463;p79"/>
          <p:cNvGraphicFramePr/>
          <p:nvPr>
            <p:extLst>
              <p:ext uri="{D42A27DB-BD31-4B8C-83A1-F6EECF244321}">
                <p14:modId xmlns:p14="http://schemas.microsoft.com/office/powerpoint/2010/main" val="1438490234"/>
              </p:ext>
            </p:extLst>
          </p:nvPr>
        </p:nvGraphicFramePr>
        <p:xfrm>
          <a:off x="477430" y="1100517"/>
          <a:ext cx="8213416" cy="3591484"/>
        </p:xfrm>
        <a:graphic>
          <a:graphicData uri="http://schemas.openxmlformats.org/drawingml/2006/table">
            <a:tbl>
              <a:tblPr firstRow="1" bandRow="1" bandCol="1">
                <a:noFill/>
                <a:tableStyleId>{2245A8B2-18A6-4542-9CE2-BE2D231275DE}</a:tableStyleId>
              </a:tblPr>
              <a:tblGrid>
                <a:gridCol w="2033472">
                  <a:extLst>
                    <a:ext uri="{9D8B030D-6E8A-4147-A177-3AD203B41FA5}">
                      <a16:colId xmlns:a16="http://schemas.microsoft.com/office/drawing/2014/main" val="20000"/>
                    </a:ext>
                  </a:extLst>
                </a:gridCol>
                <a:gridCol w="2859905">
                  <a:extLst>
                    <a:ext uri="{9D8B030D-6E8A-4147-A177-3AD203B41FA5}">
                      <a16:colId xmlns:a16="http://schemas.microsoft.com/office/drawing/2014/main" val="20001"/>
                    </a:ext>
                  </a:extLst>
                </a:gridCol>
                <a:gridCol w="3320039">
                  <a:extLst>
                    <a:ext uri="{9D8B030D-6E8A-4147-A177-3AD203B41FA5}">
                      <a16:colId xmlns:a16="http://schemas.microsoft.com/office/drawing/2014/main" val="20002"/>
                    </a:ext>
                  </a:extLst>
                </a:gridCol>
              </a:tblGrid>
              <a:tr h="487564">
                <a:tc>
                  <a:txBody>
                    <a:bodyPr/>
                    <a:lstStyle/>
                    <a:p>
                      <a:pPr marL="0" marR="0" lvl="0" indent="0" algn="l" rtl="0">
                        <a:spcBef>
                          <a:spcPts val="0"/>
                        </a:spcBef>
                        <a:spcAft>
                          <a:spcPts val="0"/>
                        </a:spcAft>
                        <a:buNone/>
                      </a:pPr>
                      <a:r>
                        <a:rPr lang="en" sz="1800" dirty="0">
                          <a:latin typeface="Lato"/>
                          <a:ea typeface="Lato"/>
                          <a:cs typeface="Lato"/>
                          <a:sym typeface="Lato"/>
                        </a:rPr>
                        <a:t>Dashboard Name</a:t>
                      </a:r>
                      <a:endParaRPr sz="1800" u="none" strike="noStrike" cap="none" dirty="0">
                        <a:latin typeface="Lato"/>
                        <a:ea typeface="Lato"/>
                        <a:cs typeface="Lato"/>
                        <a:sym typeface="Lato"/>
                      </a:endParaRPr>
                    </a:p>
                  </a:txBody>
                  <a:tcPr marL="90600" marR="90600" marT="90600" marB="90600" anchor="b">
                    <a:lnR w="9525" cap="flat" cmpd="sng">
                      <a:solidFill>
                        <a:srgbClr val="FFFFFF"/>
                      </a:solidFill>
                      <a:prstDash val="solid"/>
                      <a:round/>
                      <a:headEnd type="none" w="sm" len="sm"/>
                      <a:tailEnd type="none" w="sm" len="sm"/>
                    </a:lnR>
                    <a:lnB w="9525" cap="flat" cmpd="sng">
                      <a:solidFill>
                        <a:srgbClr val="FFFFFF"/>
                      </a:solidFill>
                      <a:prstDash val="solid"/>
                      <a:round/>
                      <a:headEnd type="none" w="sm" len="sm"/>
                      <a:tailEnd type="none" w="sm" len="sm"/>
                    </a:lnB>
                    <a:solidFill>
                      <a:srgbClr val="333399"/>
                    </a:solidFill>
                  </a:tcPr>
                </a:tc>
                <a:tc>
                  <a:txBody>
                    <a:bodyPr/>
                    <a:lstStyle/>
                    <a:p>
                      <a:pPr marL="0" marR="0" lvl="0" indent="0" algn="l" rtl="0">
                        <a:spcBef>
                          <a:spcPts val="0"/>
                        </a:spcBef>
                        <a:spcAft>
                          <a:spcPts val="0"/>
                        </a:spcAft>
                        <a:buNone/>
                      </a:pPr>
                      <a:r>
                        <a:rPr lang="en" sz="1800" dirty="0">
                          <a:latin typeface="Lato"/>
                          <a:ea typeface="Lato"/>
                          <a:cs typeface="Lato"/>
                          <a:sym typeface="Lato"/>
                        </a:rPr>
                        <a:t>Navigation</a:t>
                      </a:r>
                      <a:endParaRPr sz="1800" dirty="0">
                        <a:latin typeface="Lato"/>
                        <a:ea typeface="Lato"/>
                        <a:cs typeface="Lato"/>
                        <a:sym typeface="Lato"/>
                      </a:endParaRPr>
                    </a:p>
                  </a:txBody>
                  <a:tcPr marL="90600" marR="90600" marT="90600" marB="9060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B w="9525" cap="flat" cmpd="sng">
                      <a:solidFill>
                        <a:srgbClr val="FFFFFF"/>
                      </a:solidFill>
                      <a:prstDash val="solid"/>
                      <a:round/>
                      <a:headEnd type="none" w="sm" len="sm"/>
                      <a:tailEnd type="none" w="sm" len="sm"/>
                    </a:lnB>
                    <a:solidFill>
                      <a:srgbClr val="0066CC"/>
                    </a:solidFill>
                  </a:tcPr>
                </a:tc>
                <a:tc>
                  <a:txBody>
                    <a:bodyPr/>
                    <a:lstStyle/>
                    <a:p>
                      <a:pPr marL="0" lvl="0" indent="0" algn="l" rtl="0">
                        <a:spcBef>
                          <a:spcPts val="0"/>
                        </a:spcBef>
                        <a:spcAft>
                          <a:spcPts val="0"/>
                        </a:spcAft>
                        <a:buClr>
                          <a:schemeClr val="dk1"/>
                        </a:buClr>
                        <a:buFont typeface="Arial"/>
                        <a:buNone/>
                      </a:pPr>
                      <a:r>
                        <a:rPr lang="en" sz="1800" dirty="0">
                          <a:latin typeface="Lato"/>
                          <a:ea typeface="Lato"/>
                          <a:cs typeface="Lato"/>
                          <a:sym typeface="Lato"/>
                        </a:rPr>
                        <a:t>Description</a:t>
                      </a:r>
                      <a:endParaRPr sz="1800" u="none" strike="noStrike" cap="none" dirty="0">
                        <a:latin typeface="Lato"/>
                        <a:ea typeface="Lato"/>
                        <a:cs typeface="Lato"/>
                        <a:sym typeface="Lato"/>
                      </a:endParaRPr>
                    </a:p>
                  </a:txBody>
                  <a:tcPr marL="90600" marR="90600" marT="90600" marB="9060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3399"/>
                    </a:solidFill>
                  </a:tcPr>
                </a:tc>
                <a:extLst>
                  <a:ext uri="{0D108BD9-81ED-4DB2-BD59-A6C34878D82A}">
                    <a16:rowId xmlns:a16="http://schemas.microsoft.com/office/drawing/2014/main" val="10000"/>
                  </a:ext>
                </a:extLst>
              </a:tr>
              <a:tr h="1262399">
                <a:tc>
                  <a:txBody>
                    <a:bodyPr/>
                    <a:lstStyle/>
                    <a:p>
                      <a:pPr marL="0" marR="0" lvl="0" indent="0" algn="l" rtl="0">
                        <a:spcBef>
                          <a:spcPts val="0"/>
                        </a:spcBef>
                        <a:spcAft>
                          <a:spcPts val="0"/>
                        </a:spcAft>
                        <a:buNone/>
                      </a:pPr>
                      <a:r>
                        <a:rPr lang="en" sz="1800" b="1" dirty="0">
                          <a:solidFill>
                            <a:srgbClr val="000000"/>
                          </a:solidFill>
                          <a:latin typeface="Lato"/>
                          <a:ea typeface="Lato"/>
                          <a:cs typeface="Lato"/>
                          <a:sym typeface="Lato"/>
                        </a:rPr>
                        <a:t>High School Completion Rates</a:t>
                      </a:r>
                      <a:endParaRPr sz="1800" b="1" u="none" strike="noStrike" cap="none" dirty="0">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tc>
                  <a:txBody>
                    <a:bodyPr/>
                    <a:lstStyle/>
                    <a:p>
                      <a:pPr marL="0" marR="0" lvl="0" indent="0" algn="l" rtl="0">
                        <a:spcBef>
                          <a:spcPts val="0"/>
                        </a:spcBef>
                        <a:spcAft>
                          <a:spcPts val="0"/>
                        </a:spcAft>
                        <a:buNone/>
                      </a:pPr>
                      <a:r>
                        <a:rPr lang="en" dirty="0">
                          <a:solidFill>
                            <a:srgbClr val="000000"/>
                          </a:solidFill>
                          <a:latin typeface="Lato"/>
                          <a:ea typeface="Lato"/>
                          <a:cs typeface="Lato"/>
                          <a:sym typeface="Lato"/>
                        </a:rPr>
                        <a:t>Dashboard icon&gt; Topics &gt; </a:t>
                      </a:r>
                      <a:endParaRPr dirty="0">
                        <a:solidFill>
                          <a:srgbClr val="000000"/>
                        </a:solidFill>
                        <a:latin typeface="Lato"/>
                        <a:ea typeface="Lato"/>
                        <a:cs typeface="Lato"/>
                        <a:sym typeface="Lato"/>
                      </a:endParaRPr>
                    </a:p>
                    <a:p>
                      <a:pPr marL="0" marR="0" lvl="0" indent="0" algn="l" rtl="0">
                        <a:spcBef>
                          <a:spcPts val="0"/>
                        </a:spcBef>
                        <a:spcAft>
                          <a:spcPts val="0"/>
                        </a:spcAft>
                        <a:buNone/>
                      </a:pPr>
                      <a:r>
                        <a:rPr lang="en" dirty="0">
                          <a:solidFill>
                            <a:srgbClr val="000000"/>
                          </a:solidFill>
                          <a:latin typeface="Lato"/>
                          <a:ea typeface="Lato"/>
                          <a:cs typeface="Lato"/>
                          <a:sym typeface="Lato"/>
                        </a:rPr>
                        <a:t>Graduation &gt; HS Completion &gt; High School Completion Rates</a:t>
                      </a:r>
                      <a:endParaRPr dirty="0">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chemeClr val="dk1"/>
                        </a:buClr>
                        <a:buFont typeface="Calibri"/>
                        <a:buNone/>
                      </a:pPr>
                      <a:r>
                        <a:rPr lang="en" sz="1200" dirty="0">
                          <a:latin typeface="Lato"/>
                          <a:ea typeface="Lato"/>
                          <a:cs typeface="Lato"/>
                          <a:sym typeface="Lato"/>
                        </a:rPr>
                        <a:t>View 4-, 5-, 6- and 7-year rates to view trends over time.</a:t>
                      </a:r>
                      <a:endParaRPr sz="1200" dirty="0">
                        <a:latin typeface="Lato"/>
                        <a:ea typeface="Lato"/>
                        <a:cs typeface="Lato"/>
                        <a:sym typeface="Lato"/>
                      </a:endParaRPr>
                    </a:p>
                    <a:p>
                      <a:pPr marL="0" marR="0" lvl="0" indent="0" algn="l" rtl="0">
                        <a:lnSpc>
                          <a:spcPct val="100000"/>
                        </a:lnSpc>
                        <a:spcBef>
                          <a:spcPts val="0"/>
                        </a:spcBef>
                        <a:spcAft>
                          <a:spcPts val="0"/>
                        </a:spcAft>
                        <a:buClr>
                          <a:schemeClr val="dk1"/>
                        </a:buClr>
                        <a:buFont typeface="Calibri"/>
                        <a:buNone/>
                      </a:pPr>
                      <a:endParaRPr sz="1200" dirty="0">
                        <a:latin typeface="Lato"/>
                        <a:ea typeface="Lato"/>
                        <a:cs typeface="Lato"/>
                        <a:sym typeface="Lato"/>
                      </a:endParaRPr>
                    </a:p>
                    <a:p>
                      <a:pPr marL="0" marR="0" lvl="0" indent="0" algn="l" rtl="0">
                        <a:lnSpc>
                          <a:spcPct val="100000"/>
                        </a:lnSpc>
                        <a:spcBef>
                          <a:spcPts val="0"/>
                        </a:spcBef>
                        <a:spcAft>
                          <a:spcPts val="0"/>
                        </a:spcAft>
                        <a:buClr>
                          <a:schemeClr val="dk1"/>
                        </a:buClr>
                        <a:buFont typeface="Calibri"/>
                        <a:buNone/>
                      </a:pPr>
                      <a:r>
                        <a:rPr lang="en" sz="1200" dirty="0">
                          <a:latin typeface="Lato"/>
                          <a:ea typeface="Lato"/>
                          <a:cs typeface="Lato"/>
                          <a:sym typeface="Lato"/>
                        </a:rPr>
                        <a:t>View </a:t>
                      </a:r>
                      <a:r>
                        <a:rPr lang="en" sz="1200" b="1" dirty="0">
                          <a:latin typeface="Lato"/>
                          <a:ea typeface="Lato"/>
                          <a:cs typeface="Lato"/>
                          <a:sym typeface="Lato"/>
                        </a:rPr>
                        <a:t>HS Completion Rate Cohorts</a:t>
                      </a:r>
                      <a:r>
                        <a:rPr lang="en" sz="1200" dirty="0">
                          <a:latin typeface="Lato"/>
                          <a:ea typeface="Lato"/>
                          <a:cs typeface="Lato"/>
                          <a:sym typeface="Lato"/>
                        </a:rPr>
                        <a:t> - especially future cohorts - to review grade level placement accuracy.</a:t>
                      </a:r>
                      <a:endParaRPr sz="1200" dirty="0">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901240">
                <a:tc>
                  <a:txBody>
                    <a:bodyPr/>
                    <a:lstStyle/>
                    <a:p>
                      <a:pPr marL="0" marR="0" lvl="0" indent="0" algn="l" rtl="0">
                        <a:spcBef>
                          <a:spcPts val="0"/>
                        </a:spcBef>
                        <a:spcAft>
                          <a:spcPts val="0"/>
                        </a:spcAft>
                        <a:buNone/>
                      </a:pPr>
                      <a:r>
                        <a:rPr lang="en" sz="1800" b="1">
                          <a:solidFill>
                            <a:srgbClr val="000000"/>
                          </a:solidFill>
                          <a:latin typeface="Lato"/>
                          <a:ea typeface="Lato"/>
                          <a:cs typeface="Lato"/>
                          <a:sym typeface="Lato"/>
                        </a:rPr>
                        <a:t>Dropout Rate by Subgroup</a:t>
                      </a:r>
                      <a:endParaRPr sz="1800" b="1" u="none" strike="noStrike" cap="none">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8EC"/>
                    </a:solidFill>
                  </a:tcPr>
                </a:tc>
                <a:tc>
                  <a:txBody>
                    <a:bodyPr/>
                    <a:lstStyle/>
                    <a:p>
                      <a:pPr marL="0" marR="0" lvl="0" indent="0" algn="l" rtl="0">
                        <a:spcBef>
                          <a:spcPts val="0"/>
                        </a:spcBef>
                        <a:spcAft>
                          <a:spcPts val="0"/>
                        </a:spcAft>
                        <a:buNone/>
                      </a:pPr>
                      <a:r>
                        <a:rPr lang="en" dirty="0">
                          <a:latin typeface="Lato"/>
                          <a:ea typeface="Lato"/>
                          <a:cs typeface="Lato"/>
                          <a:sym typeface="Lato"/>
                        </a:rPr>
                        <a:t>Dashboard icon &gt; Topics &gt; Main &gt; </a:t>
                      </a:r>
                      <a:r>
                        <a:rPr lang="en" dirty="0">
                          <a:solidFill>
                            <a:srgbClr val="000000"/>
                          </a:solidFill>
                          <a:latin typeface="Lato"/>
                          <a:ea typeface="Lato"/>
                          <a:cs typeface="Lato"/>
                          <a:sym typeface="Lato"/>
                        </a:rPr>
                        <a:t>Attendance-Dropouts &gt; Dropout Rate by Subgroup</a:t>
                      </a:r>
                      <a:endParaRPr u="none" strike="noStrike" cap="none" dirty="0">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8EC"/>
                    </a:solidFill>
                  </a:tcPr>
                </a:tc>
                <a:tc>
                  <a:txBody>
                    <a:bodyPr/>
                    <a:lstStyle/>
                    <a:p>
                      <a:pPr marL="0" marR="0" lvl="0" indent="0" algn="l" rtl="0">
                        <a:lnSpc>
                          <a:spcPct val="100000"/>
                        </a:lnSpc>
                        <a:spcBef>
                          <a:spcPts val="0"/>
                        </a:spcBef>
                        <a:spcAft>
                          <a:spcPts val="0"/>
                        </a:spcAft>
                        <a:buClr>
                          <a:schemeClr val="dk1"/>
                        </a:buClr>
                        <a:buFont typeface="Calibri"/>
                        <a:buNone/>
                      </a:pPr>
                      <a:r>
                        <a:rPr lang="en" sz="1200">
                          <a:latin typeface="Lato"/>
                          <a:ea typeface="Lato"/>
                          <a:cs typeface="Lato"/>
                          <a:sym typeface="Lato"/>
                        </a:rPr>
                        <a:t>Verify the ‘Dropout Rate by [Demographic] and Year [Selected Schools]’’ metric for anomalies. Can also compare to Statewide Rate (the following metric).</a:t>
                      </a:r>
                      <a:endParaRPr sz="1200" u="none" strike="noStrike" cap="none">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8EC"/>
                    </a:solidFill>
                  </a:tcPr>
                </a:tc>
                <a:extLst>
                  <a:ext uri="{0D108BD9-81ED-4DB2-BD59-A6C34878D82A}">
                    <a16:rowId xmlns:a16="http://schemas.microsoft.com/office/drawing/2014/main" val="10002"/>
                  </a:ext>
                </a:extLst>
              </a:tr>
              <a:tr h="901240">
                <a:tc>
                  <a:txBody>
                    <a:bodyPr/>
                    <a:lstStyle/>
                    <a:p>
                      <a:pPr marL="0" marR="0" lvl="0" indent="0" algn="l" rtl="0">
                        <a:spcBef>
                          <a:spcPts val="0"/>
                        </a:spcBef>
                        <a:spcAft>
                          <a:spcPts val="0"/>
                        </a:spcAft>
                        <a:buNone/>
                      </a:pPr>
                      <a:r>
                        <a:rPr lang="en" sz="1800" b="1">
                          <a:latin typeface="Lato"/>
                          <a:ea typeface="Lato"/>
                          <a:cs typeface="Lato"/>
                          <a:sym typeface="Lato"/>
                        </a:rPr>
                        <a:t>Attendance Rate by Subgroup</a:t>
                      </a:r>
                      <a:endParaRPr sz="1800" b="1" u="none" strike="noStrike" cap="none">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tc>
                  <a:txBody>
                    <a:bodyPr/>
                    <a:lstStyle/>
                    <a:p>
                      <a:pPr marL="0" lvl="0" indent="0" algn="l" rtl="0">
                        <a:spcBef>
                          <a:spcPts val="0"/>
                        </a:spcBef>
                        <a:spcAft>
                          <a:spcPts val="0"/>
                        </a:spcAft>
                        <a:buClr>
                          <a:schemeClr val="dk1"/>
                        </a:buClr>
                        <a:buSzPts val="1100"/>
                        <a:buFont typeface="Arial"/>
                        <a:buNone/>
                      </a:pPr>
                      <a:r>
                        <a:rPr lang="en" dirty="0">
                          <a:latin typeface="Lato"/>
                          <a:ea typeface="Lato"/>
                          <a:cs typeface="Lato"/>
                          <a:sym typeface="Lato"/>
                        </a:rPr>
                        <a:t>Dashboard icon &gt; Topics &gt; Main &gt; Attendance-Dropouts &gt; Attendance Rate by Subgroup</a:t>
                      </a:r>
                      <a:endParaRPr u="none" strike="noStrike" cap="none" dirty="0">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tc>
                  <a:txBody>
                    <a:bodyPr/>
                    <a:lstStyle/>
                    <a:p>
                      <a:pPr marL="0" marR="0" lvl="0" indent="0" algn="l" rtl="0">
                        <a:spcBef>
                          <a:spcPts val="0"/>
                        </a:spcBef>
                        <a:spcAft>
                          <a:spcPts val="0"/>
                        </a:spcAft>
                        <a:buNone/>
                      </a:pPr>
                      <a:r>
                        <a:rPr lang="en" sz="1200" dirty="0">
                          <a:solidFill>
                            <a:srgbClr val="000000"/>
                          </a:solidFill>
                          <a:latin typeface="Lato"/>
                          <a:ea typeface="Lato"/>
                          <a:cs typeface="Lato"/>
                          <a:sym typeface="Lato"/>
                        </a:rPr>
                        <a:t>Verify the last metric -  ‘Attendance Rate by Year and [Demographic]  [Selected Schools]’’ metric for anomalies for all students or by the demographic selected in the Group By.</a:t>
                      </a:r>
                      <a:endParaRPr sz="1200" u="none" strike="noStrike" cap="none" dirty="0">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8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for Districts: </a:t>
            </a: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Topic Dashboard - Grad Cohorts</a:t>
            </a:r>
          </a:p>
        </p:txBody>
      </p:sp>
      <p:sp>
        <p:nvSpPr>
          <p:cNvPr id="472" name="Google Shape;472;p80"/>
          <p:cNvSpPr txBox="1">
            <a:spLocks noGrp="1"/>
          </p:cNvSpPr>
          <p:nvPr>
            <p:ph type="body" idx="2"/>
          </p:nvPr>
        </p:nvSpPr>
        <p:spPr>
          <a:xfrm>
            <a:off x="483375" y="1071574"/>
            <a:ext cx="3872101" cy="2616047"/>
          </a:xfrm>
          <a:prstGeom prst="rect">
            <a:avLst/>
          </a:prstGeom>
          <a:solidFill>
            <a:srgbClr val="FFFFFF"/>
          </a:solidFill>
          <a:ln>
            <a:noFill/>
          </a:ln>
        </p:spPr>
        <p:txBody>
          <a:bodyPr spcFirstLastPara="1" wrap="square" lIns="91425" tIns="45700" rIns="91425" bIns="45700" anchor="t" anchorCtr="0">
            <a:noAutofit/>
          </a:bodyPr>
          <a:lstStyle/>
          <a:p>
            <a:pPr marL="0" indent="0">
              <a:lnSpc>
                <a:spcPct val="100000"/>
              </a:lnSpc>
            </a:pPr>
            <a:r>
              <a:rPr lang="en" sz="1800" b="1" dirty="0"/>
              <a:t> Verify grad cohort determination before it is too late to fix HS entry year and grade level.</a:t>
            </a:r>
          </a:p>
          <a:p>
            <a:pPr marL="0" indent="0">
              <a:lnSpc>
                <a:spcPct val="100000"/>
              </a:lnSpc>
            </a:pPr>
            <a:endParaRPr lang="en" sz="1800" b="1" dirty="0"/>
          </a:p>
          <a:p>
            <a:pPr marL="0" lvl="0" indent="0" algn="l" rtl="0">
              <a:lnSpc>
                <a:spcPct val="100000"/>
              </a:lnSpc>
              <a:spcBef>
                <a:spcPts val="0"/>
              </a:spcBef>
              <a:spcAft>
                <a:spcPts val="0"/>
              </a:spcAft>
              <a:buFont typeface="Arial" panose="020B0604020202020204" pitchFamily="34" charset="0"/>
              <a:buChar char="•"/>
            </a:pPr>
            <a:r>
              <a:rPr lang="en-US" sz="1800" b="1" dirty="0">
                <a:latin typeface="Lato"/>
                <a:ea typeface="Lato"/>
                <a:cs typeface="Lato"/>
                <a:sym typeface="Lato"/>
              </a:rPr>
              <a:t> Graduation cohorts are typically not examined until more than three years after 9th grade entry. </a:t>
            </a:r>
          </a:p>
          <a:p>
            <a:pPr marL="0" lvl="0" indent="0" algn="l" rtl="0">
              <a:lnSpc>
                <a:spcPct val="100000"/>
              </a:lnSpc>
              <a:spcBef>
                <a:spcPts val="0"/>
              </a:spcBef>
              <a:spcAft>
                <a:spcPts val="0"/>
              </a:spcAft>
              <a:buFont typeface="Arial" panose="020B0604020202020204" pitchFamily="34" charset="0"/>
              <a:buChar char="•"/>
            </a:pPr>
            <a:r>
              <a:rPr lang="en-US" sz="1800" b="1" dirty="0">
                <a:latin typeface="Lato"/>
                <a:ea typeface="Lato"/>
                <a:cs typeface="Lato"/>
                <a:sym typeface="Lato"/>
              </a:rPr>
              <a:t> </a:t>
            </a:r>
            <a:r>
              <a:rPr lang="en-US" sz="1800" b="1" i="1" dirty="0">
                <a:latin typeface="Lato"/>
                <a:ea typeface="Lato"/>
                <a:cs typeface="Lato"/>
                <a:sym typeface="Lato"/>
              </a:rPr>
              <a:t>Those enrollment records can no longer be updated in WISEdata. </a:t>
            </a:r>
            <a:endParaRPr lang="en-US" sz="1800" b="1" i="1" dirty="0">
              <a:solidFill>
                <a:srgbClr val="FF0000"/>
              </a:solidFill>
              <a:latin typeface="Lato"/>
              <a:ea typeface="Lato"/>
              <a:cs typeface="Lato"/>
              <a:sym typeface="Lato"/>
            </a:endParaRPr>
          </a:p>
          <a:p>
            <a:pPr marL="285750" indent="-285750">
              <a:lnSpc>
                <a:spcPct val="100000"/>
              </a:lnSpc>
            </a:pPr>
            <a:endParaRPr sz="1800" dirty="0"/>
          </a:p>
          <a:p>
            <a:pPr marL="342789" lvl="0" indent="0" algn="l" rtl="0">
              <a:lnSpc>
                <a:spcPct val="100000"/>
              </a:lnSpc>
              <a:spcBef>
                <a:spcPts val="0"/>
              </a:spcBef>
              <a:spcAft>
                <a:spcPts val="0"/>
              </a:spcAft>
              <a:buNone/>
            </a:pPr>
            <a:endParaRPr sz="1800" dirty="0"/>
          </a:p>
          <a:p>
            <a:pPr marL="342789" lvl="0" indent="0" algn="l" rtl="0">
              <a:lnSpc>
                <a:spcPct val="100000"/>
              </a:lnSpc>
              <a:spcBef>
                <a:spcPts val="0"/>
              </a:spcBef>
              <a:spcAft>
                <a:spcPts val="0"/>
              </a:spcAft>
              <a:buNone/>
            </a:pPr>
            <a:endParaRPr sz="1800" dirty="0"/>
          </a:p>
          <a:p>
            <a:pPr marL="0" lvl="0" indent="0" algn="l" rtl="0">
              <a:lnSpc>
                <a:spcPct val="100000"/>
              </a:lnSpc>
              <a:spcBef>
                <a:spcPts val="0"/>
              </a:spcBef>
              <a:spcAft>
                <a:spcPts val="0"/>
              </a:spcAft>
              <a:buNone/>
            </a:pPr>
            <a:endParaRPr sz="1800" dirty="0"/>
          </a:p>
          <a:p>
            <a:pPr marL="0" lvl="0" indent="0" algn="l" rtl="0">
              <a:lnSpc>
                <a:spcPct val="100000"/>
              </a:lnSpc>
              <a:spcBef>
                <a:spcPts val="0"/>
              </a:spcBef>
              <a:spcAft>
                <a:spcPts val="0"/>
              </a:spcAft>
              <a:buNone/>
            </a:pPr>
            <a:endParaRPr sz="1800" dirty="0"/>
          </a:p>
          <a:p>
            <a:pPr marL="342789" lvl="1" indent="-12589" algn="l" rtl="0">
              <a:lnSpc>
                <a:spcPct val="100000"/>
              </a:lnSpc>
              <a:spcBef>
                <a:spcPts val="375"/>
              </a:spcBef>
              <a:spcAft>
                <a:spcPts val="0"/>
              </a:spcAft>
              <a:buSzPts val="1800"/>
              <a:buNone/>
            </a:pPr>
            <a:endParaRPr sz="1800" b="1" dirty="0"/>
          </a:p>
          <a:p>
            <a:pPr marL="0" lvl="0" indent="0" algn="l" rtl="0">
              <a:lnSpc>
                <a:spcPct val="100000"/>
              </a:lnSpc>
              <a:spcBef>
                <a:spcPts val="1000"/>
              </a:spcBef>
              <a:spcAft>
                <a:spcPts val="0"/>
              </a:spcAft>
              <a:buClr>
                <a:schemeClr val="dk1"/>
              </a:buClr>
              <a:buSzPts val="1100"/>
              <a:buFont typeface="Arial"/>
              <a:buNone/>
            </a:pPr>
            <a:endParaRPr dirty="0"/>
          </a:p>
        </p:txBody>
      </p:sp>
      <p:pic>
        <p:nvPicPr>
          <p:cNvPr id="473" name="Google Shape;473;p80" descr="Screenshot of a Grad Cohort dynamic crosstabs on WISEdash for Districts."/>
          <p:cNvPicPr preferRelativeResize="0"/>
          <p:nvPr/>
        </p:nvPicPr>
        <p:blipFill>
          <a:blip r:embed="rId4">
            <a:alphaModFix/>
          </a:blip>
          <a:stretch>
            <a:fillRect/>
          </a:stretch>
        </p:blipFill>
        <p:spPr>
          <a:xfrm>
            <a:off x="4355476" y="1071574"/>
            <a:ext cx="4305149" cy="2616048"/>
          </a:xfrm>
          <a:prstGeom prst="rect">
            <a:avLst/>
          </a:prstGeom>
          <a:noFill/>
          <a:ln w="3175">
            <a:solidFill>
              <a:schemeClr val="bg1">
                <a:lumMod val="50000"/>
              </a:schemeClr>
            </a:solidFill>
          </a:ln>
        </p:spPr>
      </p:pic>
      <p:sp>
        <p:nvSpPr>
          <p:cNvPr id="3" name="TextBox 2">
            <a:extLst>
              <a:ext uri="{FF2B5EF4-FFF2-40B4-BE49-F238E27FC236}">
                <a16:creationId xmlns:a16="http://schemas.microsoft.com/office/drawing/2014/main" id="{81D17E99-FEBC-2F01-FD63-61CE79EAD7F9}"/>
              </a:ext>
            </a:extLst>
          </p:cNvPr>
          <p:cNvSpPr txBox="1"/>
          <p:nvPr/>
        </p:nvSpPr>
        <p:spPr>
          <a:xfrm>
            <a:off x="483375" y="3836857"/>
            <a:ext cx="8177250" cy="1200329"/>
          </a:xfrm>
          <a:prstGeom prst="rect">
            <a:avLst/>
          </a:prstGeom>
          <a:solidFill>
            <a:schemeClr val="bg1"/>
          </a:solidFill>
          <a:ln>
            <a:solidFill>
              <a:srgbClr val="ABABE3"/>
            </a:solidFill>
          </a:ln>
        </p:spPr>
        <p:txBody>
          <a:bodyPr wrap="square">
            <a:spAutoFit/>
          </a:bodyPr>
          <a:lstStyle/>
          <a:p>
            <a:pPr algn="r"/>
            <a:r>
              <a:rPr lang="en" sz="2400" b="1" dirty="0">
                <a:solidFill>
                  <a:srgbClr val="333399"/>
                </a:solidFill>
                <a:latin typeface="Lato"/>
                <a:ea typeface="Lato"/>
                <a:cs typeface="Lato"/>
                <a:sym typeface="Lato"/>
              </a:rPr>
              <a:t>It is VITAL that districts verify that each student's first HS enrollment year and grade level are correct while that year of data is still open for updates in WISEdata.</a:t>
            </a:r>
            <a:endParaRPr lang="en-US" sz="2400" dirty="0">
              <a:solidFill>
                <a:srgbClr val="333399"/>
              </a:solidFill>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1"/>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rgbClr val="FFFFFF"/>
                </a:solidFill>
                <a:effectLst/>
                <a:uLnTx/>
                <a:uFillTx/>
                <a:latin typeface="Lato Black"/>
                <a:ea typeface="Lato Black"/>
                <a:cs typeface="Lato Black"/>
                <a:sym typeface="Lato Black"/>
              </a:rPr>
              <a:t>Step</a:t>
            </a:r>
            <a:r>
              <a:rPr kumimoji="0" lang="en-US" sz="3600" b="0" i="0" u="none" strike="noStrike" kern="0" cap="none" spc="0" normalizeH="0" baseline="0" noProof="0" dirty="0">
                <a:ln>
                  <a:noFill/>
                </a:ln>
                <a:solidFill>
                  <a:srgbClr val="FFFFFF"/>
                </a:solidFill>
                <a:effectLst/>
                <a:uLnTx/>
                <a:uFillTx/>
                <a:latin typeface="Lato Black"/>
                <a:ea typeface="Lato Black"/>
                <a:cs typeface="Lato Black"/>
                <a:sym typeface="Lato Black"/>
              </a:rPr>
              <a:t> 4: WISEadmin Portal</a:t>
            </a:r>
          </a:p>
        </p:txBody>
      </p:sp>
      <p:sp>
        <p:nvSpPr>
          <p:cNvPr id="480" name="Google Shape;480;p81"/>
          <p:cNvSpPr txBox="1">
            <a:spLocks noGrp="1"/>
          </p:cNvSpPr>
          <p:nvPr>
            <p:ph type="body" idx="2"/>
          </p:nvPr>
        </p:nvSpPr>
        <p:spPr>
          <a:xfrm>
            <a:off x="478171" y="1082180"/>
            <a:ext cx="8229601" cy="2336021"/>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000" dirty="0">
                <a:solidFill>
                  <a:srgbClr val="000000"/>
                </a:solidFill>
                <a:latin typeface="Lato Black"/>
                <a:ea typeface="Lato Black"/>
                <a:cs typeface="Lato Black"/>
                <a:sym typeface="Lato Black"/>
              </a:rPr>
              <a:t>Are you a District Administrator or DSA?</a:t>
            </a:r>
            <a:endParaRPr sz="3000" b="0" dirty="0">
              <a:solidFill>
                <a:srgbClr val="000000"/>
              </a:solidFill>
              <a:latin typeface="Arial"/>
              <a:ea typeface="Arial"/>
              <a:cs typeface="Arial"/>
              <a:sym typeface="Arial"/>
            </a:endParaRPr>
          </a:p>
          <a:p>
            <a:pPr marL="0" lvl="0" indent="0" algn="l" rtl="0">
              <a:spcBef>
                <a:spcPts val="3000"/>
              </a:spcBef>
              <a:spcAft>
                <a:spcPts val="0"/>
              </a:spcAft>
              <a:buNone/>
            </a:pPr>
            <a:endParaRPr sz="100" dirty="0">
              <a:solidFill>
                <a:srgbClr val="000000"/>
              </a:solidFill>
            </a:endParaRPr>
          </a:p>
          <a:p>
            <a:pPr marL="0" lvl="0" indent="0" algn="ctr" rtl="0">
              <a:spcBef>
                <a:spcPts val="439"/>
              </a:spcBef>
              <a:spcAft>
                <a:spcPts val="0"/>
              </a:spcAft>
              <a:buNone/>
            </a:pPr>
            <a:r>
              <a:rPr lang="en" sz="3000" b="0" dirty="0">
                <a:solidFill>
                  <a:srgbClr val="000000"/>
                </a:solidFill>
              </a:rPr>
              <a:t>Log into WISEhome, then</a:t>
            </a:r>
          </a:p>
          <a:p>
            <a:pPr marL="0" lvl="0" indent="0" algn="ctr" rtl="0">
              <a:spcBef>
                <a:spcPts val="439"/>
              </a:spcBef>
              <a:spcAft>
                <a:spcPts val="0"/>
              </a:spcAft>
              <a:buNone/>
            </a:pPr>
            <a:r>
              <a:rPr lang="en" sz="3000" b="0" dirty="0">
                <a:solidFill>
                  <a:srgbClr val="000000"/>
                </a:solidFill>
              </a:rPr>
              <a:t>Select “WISEadmin Portal.”</a:t>
            </a:r>
            <a:endParaRPr dirty="0">
              <a:solidFill>
                <a:srgbClr val="000000"/>
              </a:solidFill>
            </a:endParaRPr>
          </a:p>
          <a:p>
            <a:pPr marL="342900" lvl="0" indent="-190500" algn="l" rtl="0">
              <a:spcBef>
                <a:spcPts val="439"/>
              </a:spcBef>
              <a:spcAft>
                <a:spcPts val="439"/>
              </a:spcAft>
              <a:buNone/>
            </a:pPr>
            <a:endParaRPr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Snapshot Purpose</a:t>
            </a:r>
          </a:p>
        </p:txBody>
      </p:sp>
      <p:sp>
        <p:nvSpPr>
          <p:cNvPr id="241" name="Google Shape;241;p47"/>
          <p:cNvSpPr txBox="1"/>
          <p:nvPr/>
        </p:nvSpPr>
        <p:spPr>
          <a:xfrm>
            <a:off x="464126" y="1073727"/>
            <a:ext cx="8250383" cy="2751873"/>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 dirty="0">
              <a:solidFill>
                <a:srgbClr val="292F33"/>
              </a:solidFill>
              <a:highlight>
                <a:srgbClr val="FFFFFF"/>
              </a:highlight>
              <a:latin typeface="Roboto"/>
              <a:ea typeface="Roboto"/>
              <a:cs typeface="Roboto"/>
              <a:sym typeface="Roboto"/>
            </a:endParaRPr>
          </a:p>
          <a:p>
            <a:pPr marL="0" lvl="0" indent="0" algn="l" rtl="0">
              <a:lnSpc>
                <a:spcPct val="100000"/>
              </a:lnSpc>
              <a:spcAft>
                <a:spcPts val="0"/>
              </a:spcAft>
              <a:buNone/>
            </a:pPr>
            <a:r>
              <a:rPr lang="en" sz="1800" b="1" dirty="0">
                <a:solidFill>
                  <a:srgbClr val="292F33"/>
                </a:solidFill>
                <a:highlight>
                  <a:srgbClr val="FFFFFF"/>
                </a:highlight>
                <a:latin typeface="Lato"/>
                <a:ea typeface="Lato"/>
                <a:cs typeface="Lato"/>
                <a:sym typeface="Lato"/>
              </a:rPr>
              <a:t>Why We Collect the Data</a:t>
            </a:r>
            <a:endParaRPr sz="1800" b="1" dirty="0">
              <a:solidFill>
                <a:srgbClr val="292F33"/>
              </a:solidFill>
              <a:highlight>
                <a:srgbClr val="FFFFFF"/>
              </a:highlight>
              <a:latin typeface="Lato"/>
              <a:ea typeface="Lato"/>
              <a:cs typeface="Lato"/>
              <a:sym typeface="Lato"/>
            </a:endParaRPr>
          </a:p>
          <a:p>
            <a:pPr marL="0" lvl="0" indent="0" algn="l" rtl="0">
              <a:lnSpc>
                <a:spcPct val="100000"/>
              </a:lnSpc>
              <a:spcBef>
                <a:spcPts val="1800"/>
              </a:spcBef>
              <a:spcAft>
                <a:spcPts val="0"/>
              </a:spcAft>
              <a:buNone/>
            </a:pPr>
            <a:r>
              <a:rPr lang="en" sz="1800" b="1" dirty="0">
                <a:solidFill>
                  <a:srgbClr val="292F33"/>
                </a:solidFill>
                <a:highlight>
                  <a:srgbClr val="FFFFFF"/>
                </a:highlight>
                <a:latin typeface="Lato" panose="020F0502020204030203" pitchFamily="34" charset="0"/>
                <a:ea typeface="Lato"/>
                <a:cs typeface="Lato"/>
                <a:sym typeface="Lato"/>
              </a:rPr>
              <a:t>The snapshots will serve as the permanent data source for certified reporting by DPI. Snapshot data is used for the following:</a:t>
            </a:r>
            <a:endParaRPr sz="1800" b="1" dirty="0">
              <a:solidFill>
                <a:srgbClr val="292F33"/>
              </a:solidFill>
              <a:highlight>
                <a:srgbClr val="FFFFFF"/>
              </a:highlight>
              <a:latin typeface="Lato" panose="020F0502020204030203" pitchFamily="34" charset="0"/>
              <a:ea typeface="Lato"/>
              <a:cs typeface="Lato"/>
              <a:sym typeface="Lato"/>
            </a:endParaRPr>
          </a:p>
          <a:p>
            <a:pPr marL="457200" lvl="0" indent="-336550" algn="l" rtl="0">
              <a:lnSpc>
                <a:spcPct val="100000"/>
              </a:lnSpc>
              <a:spcBef>
                <a:spcPts val="1800"/>
              </a:spcBef>
              <a:spcAft>
                <a:spcPts val="0"/>
              </a:spcAft>
              <a:buClr>
                <a:srgbClr val="292F33"/>
              </a:buClr>
              <a:buSzPts val="1700"/>
              <a:buFont typeface="Calibri"/>
              <a:buChar char="■"/>
            </a:pP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4">
                  <a:extLst>
                    <a:ext uri="{A12FA001-AC4F-418D-AE19-62706E023703}">
                      <ahyp:hlinkClr xmlns:ahyp="http://schemas.microsoft.com/office/drawing/2018/hyperlinkcolor" val="tx"/>
                    </a:ext>
                  </a:extLst>
                </a:hlinkClick>
              </a:rPr>
              <a:t>Federal reporting</a:t>
            </a:r>
            <a:r>
              <a:rPr lang="en" sz="1800" b="1" dirty="0">
                <a:solidFill>
                  <a:srgbClr val="292F33"/>
                </a:solidFill>
                <a:highlight>
                  <a:srgbClr val="FFFFFF"/>
                </a:highlight>
                <a:latin typeface="Lato" panose="020F0502020204030203" pitchFamily="34" charset="0"/>
                <a:ea typeface="Calibri"/>
                <a:cs typeface="Calibri"/>
                <a:sym typeface="Calibri"/>
              </a:rPr>
              <a:t>, including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5">
                  <a:extLst>
                    <a:ext uri="{A12FA001-AC4F-418D-AE19-62706E023703}">
                      <ahyp:hlinkClr xmlns:ahyp="http://schemas.microsoft.com/office/drawing/2018/hyperlinkcolor" val="tx"/>
                    </a:ext>
                  </a:extLst>
                </a:hlinkClick>
              </a:rPr>
              <a:t>ESSA</a:t>
            </a:r>
            <a:endParaRPr sz="1800" b="1" dirty="0">
              <a:solidFill>
                <a:srgbClr val="2D2D86"/>
              </a:solidFill>
              <a:highlight>
                <a:srgbClr val="FFFFFF"/>
              </a:highlight>
              <a:latin typeface="Lato" panose="020F0502020204030203" pitchFamily="34" charset="0"/>
              <a:ea typeface="Calibri"/>
              <a:cs typeface="Calibri"/>
              <a:sym typeface="Calibri"/>
            </a:endParaRPr>
          </a:p>
          <a:p>
            <a:pPr marL="457200" lvl="0" indent="-336550" algn="l" rtl="0">
              <a:lnSpc>
                <a:spcPct val="100000"/>
              </a:lnSpc>
              <a:spcBef>
                <a:spcPts val="0"/>
              </a:spcBef>
              <a:spcAft>
                <a:spcPts val="0"/>
              </a:spcAft>
              <a:buClr>
                <a:srgbClr val="292F33"/>
              </a:buClr>
              <a:buSzPts val="1700"/>
              <a:buFont typeface="Calibri"/>
              <a:buChar char="■"/>
            </a:pPr>
            <a:r>
              <a:rPr lang="en" sz="1800" b="1" dirty="0">
                <a:solidFill>
                  <a:srgbClr val="292F33"/>
                </a:solidFill>
                <a:highlight>
                  <a:srgbClr val="FFFFFF"/>
                </a:highlight>
                <a:latin typeface="Lato" panose="020F0502020204030203" pitchFamily="34" charset="0"/>
                <a:ea typeface="Calibri"/>
                <a:cs typeface="Calibri"/>
                <a:sym typeface="Calibri"/>
              </a:rPr>
              <a:t>Public Reporting in the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6">
                  <a:extLst>
                    <a:ext uri="{A12FA001-AC4F-418D-AE19-62706E023703}">
                      <ahyp:hlinkClr xmlns:ahyp="http://schemas.microsoft.com/office/drawing/2018/hyperlinkcolor" val="tx"/>
                    </a:ext>
                  </a:extLst>
                </a:hlinkClick>
              </a:rPr>
              <a:t>WISEdash Public Portal</a:t>
            </a:r>
            <a:endParaRPr sz="1800" b="1" dirty="0">
              <a:solidFill>
                <a:srgbClr val="2D2D86"/>
              </a:solidFill>
              <a:highlight>
                <a:srgbClr val="FFFFFF"/>
              </a:highlight>
              <a:latin typeface="Lato" panose="020F0502020204030203" pitchFamily="34" charset="0"/>
              <a:ea typeface="Calibri"/>
              <a:cs typeface="Calibri"/>
              <a:sym typeface="Calibri"/>
            </a:endParaRPr>
          </a:p>
          <a:p>
            <a:pPr marL="457200" lvl="0" indent="-336550" algn="l" rtl="0">
              <a:lnSpc>
                <a:spcPct val="100000"/>
              </a:lnSpc>
              <a:spcBef>
                <a:spcPts val="0"/>
              </a:spcBef>
              <a:spcAft>
                <a:spcPts val="0"/>
              </a:spcAft>
              <a:buClr>
                <a:srgbClr val="292F33"/>
              </a:buClr>
              <a:buSzPts val="1700"/>
              <a:buFont typeface="Calibri"/>
              <a:buChar char="■"/>
            </a:pP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7">
                  <a:extLst>
                    <a:ext uri="{A12FA001-AC4F-418D-AE19-62706E023703}">
                      <ahyp:hlinkClr xmlns:ahyp="http://schemas.microsoft.com/office/drawing/2018/hyperlinkcolor" val="tx"/>
                    </a:ext>
                  </a:extLst>
                </a:hlinkClick>
              </a:rPr>
              <a:t>Accountability Report Cards</a:t>
            </a:r>
            <a:endParaRPr sz="1800" b="1" dirty="0">
              <a:solidFill>
                <a:srgbClr val="2D2D86"/>
              </a:solidFill>
              <a:highlight>
                <a:srgbClr val="FFFFFF"/>
              </a:highlight>
              <a:latin typeface="Lato" panose="020F0502020204030203" pitchFamily="34" charset="0"/>
              <a:ea typeface="Calibri"/>
              <a:cs typeface="Calibri"/>
              <a:sym typeface="Calibri"/>
            </a:endParaRPr>
          </a:p>
          <a:p>
            <a:pPr marL="457200" lvl="0" indent="-336550" algn="l" rtl="0">
              <a:lnSpc>
                <a:spcPct val="100000"/>
              </a:lnSpc>
              <a:spcBef>
                <a:spcPts val="0"/>
              </a:spcBef>
              <a:spcAft>
                <a:spcPts val="0"/>
              </a:spcAft>
              <a:buClr>
                <a:srgbClr val="292F33"/>
              </a:buClr>
              <a:buSzPts val="1700"/>
              <a:buFont typeface="Roboto"/>
              <a:buChar char="■"/>
            </a:pPr>
            <a:r>
              <a:rPr lang="en" sz="1800" b="1" dirty="0">
                <a:solidFill>
                  <a:srgbClr val="292F33"/>
                </a:solidFill>
                <a:highlight>
                  <a:srgbClr val="FFFFFF"/>
                </a:highlight>
                <a:latin typeface="Lato" panose="020F0502020204030203" pitchFamily="34" charset="0"/>
                <a:ea typeface="Calibri"/>
                <a:cs typeface="Calibri"/>
                <a:sym typeface="Calibri"/>
              </a:rPr>
              <a:t>Some funding determinations, such as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8">
                  <a:extLst>
                    <a:ext uri="{A12FA001-AC4F-418D-AE19-62706E023703}">
                      <ahyp:hlinkClr xmlns:ahyp="http://schemas.microsoft.com/office/drawing/2018/hyperlinkcolor" val="tx"/>
                    </a:ext>
                  </a:extLst>
                </a:hlinkClick>
              </a:rPr>
              <a:t>IDEA</a:t>
            </a:r>
            <a:r>
              <a:rPr lang="en" sz="1800" b="1" dirty="0">
                <a:solidFill>
                  <a:srgbClr val="292F33"/>
                </a:solidFill>
                <a:highlight>
                  <a:srgbClr val="FFFFFF"/>
                </a:highlight>
                <a:latin typeface="Lato" panose="020F0502020204030203" pitchFamily="34" charset="0"/>
                <a:ea typeface="Calibri"/>
                <a:cs typeface="Calibri"/>
                <a:sym typeface="Calibri"/>
              </a:rPr>
              <a:t>,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9">
                  <a:extLst>
                    <a:ext uri="{A12FA001-AC4F-418D-AE19-62706E023703}">
                      <ahyp:hlinkClr xmlns:ahyp="http://schemas.microsoft.com/office/drawing/2018/hyperlinkcolor" val="tx"/>
                    </a:ext>
                  </a:extLst>
                </a:hlinkClick>
              </a:rPr>
              <a:t>high poverty aid</a:t>
            </a:r>
            <a:r>
              <a:rPr lang="en" sz="1800" b="1" dirty="0">
                <a:solidFill>
                  <a:srgbClr val="292F33"/>
                </a:solidFill>
                <a:highlight>
                  <a:srgbClr val="FFFFFF"/>
                </a:highlight>
                <a:latin typeface="Lato" panose="020F0502020204030203" pitchFamily="34" charset="0"/>
                <a:ea typeface="Calibri"/>
                <a:cs typeface="Calibri"/>
                <a:sym typeface="Calibri"/>
              </a:rPr>
              <a:t>,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10">
                  <a:extLst>
                    <a:ext uri="{A12FA001-AC4F-418D-AE19-62706E023703}">
                      <ahyp:hlinkClr xmlns:ahyp="http://schemas.microsoft.com/office/drawing/2018/hyperlinkcolor" val="tx"/>
                    </a:ext>
                  </a:extLst>
                </a:hlinkClick>
              </a:rPr>
              <a:t>maintenance of effort (MOE)</a:t>
            </a:r>
            <a:r>
              <a:rPr lang="en" sz="1800" b="1" dirty="0">
                <a:solidFill>
                  <a:srgbClr val="292F33"/>
                </a:solidFill>
                <a:highlight>
                  <a:srgbClr val="FFFFFF"/>
                </a:highlight>
                <a:latin typeface="Lato" panose="020F0502020204030203" pitchFamily="34" charset="0"/>
                <a:ea typeface="Calibri"/>
                <a:cs typeface="Calibri"/>
                <a:sym typeface="Calibri"/>
              </a:rPr>
              <a:t>, and others.</a:t>
            </a:r>
            <a:endParaRPr sz="1800" b="1" dirty="0">
              <a:solidFill>
                <a:schemeClr val="dk1"/>
              </a:solidFill>
              <a:highlight>
                <a:schemeClr val="lt1"/>
              </a:highlight>
              <a:latin typeface="Lato" panose="020F0502020204030203" pitchFamily="34" charset="0"/>
              <a:ea typeface="Calibri"/>
              <a:cs typeface="Calibri"/>
              <a:sym typeface="Calibri"/>
            </a:endParaRPr>
          </a:p>
          <a:p>
            <a:pPr marL="0" lvl="0" indent="0" algn="l" rtl="0">
              <a:lnSpc>
                <a:spcPct val="115000"/>
              </a:lnSpc>
              <a:spcBef>
                <a:spcPts val="5200"/>
              </a:spcBef>
              <a:spcAft>
                <a:spcPts val="0"/>
              </a:spcAft>
              <a:buNone/>
            </a:pPr>
            <a:endParaRPr sz="1700" dirty="0">
              <a:solidFill>
                <a:schemeClr val="dk1"/>
              </a:solidFill>
              <a:highlight>
                <a:schemeClr val="lt1"/>
              </a:highlight>
              <a:latin typeface="Lato"/>
              <a:ea typeface="Lato"/>
              <a:cs typeface="Lato"/>
              <a:sym typeface="Lato"/>
            </a:endParaRPr>
          </a:p>
          <a:p>
            <a:pPr marL="914400" marR="0" lvl="0" indent="0" algn="l" rtl="0">
              <a:lnSpc>
                <a:spcPct val="100000"/>
              </a:lnSpc>
              <a:spcBef>
                <a:spcPts val="1000"/>
              </a:spcBef>
              <a:spcAft>
                <a:spcPts val="439"/>
              </a:spcAft>
              <a:buNone/>
            </a:pPr>
            <a:endParaRPr sz="1700" dirty="0">
              <a:solidFill>
                <a:schemeClr val="dk1"/>
              </a:solidFill>
              <a:latin typeface="Lato"/>
              <a:ea typeface="Lato"/>
              <a:cs typeface="Lato"/>
              <a:sym typeface="Lato"/>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dk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WISEadmin Portal: Purpose</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sp>
        <p:nvSpPr>
          <p:cNvPr id="486" name="Google Shape;486;p82"/>
          <p:cNvSpPr txBox="1">
            <a:spLocks noGrp="1"/>
          </p:cNvSpPr>
          <p:nvPr>
            <p:ph type="body" idx="2"/>
          </p:nvPr>
        </p:nvSpPr>
        <p:spPr>
          <a:xfrm>
            <a:off x="469337" y="1084333"/>
            <a:ext cx="8229601" cy="2783571"/>
          </a:xfrm>
          <a:prstGeom prst="rect">
            <a:avLst/>
          </a:prstGeom>
        </p:spPr>
        <p:txBody>
          <a:bodyPr spcFirstLastPara="1" wrap="square" lIns="91425" tIns="91425" rIns="91425" bIns="91425" anchor="t" anchorCtr="0">
            <a:noAutofit/>
          </a:bodyPr>
          <a:lstStyle/>
          <a:p>
            <a:pPr>
              <a:lnSpc>
                <a:spcPct val="100000"/>
              </a:lnSpc>
              <a:buSzPts val="2400"/>
            </a:pPr>
            <a:r>
              <a:rPr lang="en" dirty="0"/>
              <a:t>For District and Choice administrators</a:t>
            </a:r>
          </a:p>
          <a:p>
            <a:pPr>
              <a:lnSpc>
                <a:spcPct val="100000"/>
              </a:lnSpc>
              <a:buSzPts val="2400"/>
            </a:pPr>
            <a:r>
              <a:rPr lang="en" dirty="0"/>
              <a:t>A centralized location for reviewing: </a:t>
            </a:r>
          </a:p>
          <a:p>
            <a:pPr marL="971550" lvl="1" indent="-285750">
              <a:lnSpc>
                <a:spcPct val="100000"/>
              </a:lnSpc>
              <a:buSzPct val="100000"/>
              <a:buFont typeface="Courier New" panose="02070309020205020404" pitchFamily="49" charset="0"/>
              <a:buChar char="o"/>
            </a:pPr>
            <a:r>
              <a:rPr lang="en" sz="1800" b="1" dirty="0"/>
              <a:t>administrative snapshot acknowledgments</a:t>
            </a:r>
          </a:p>
          <a:p>
            <a:pPr marL="971550" lvl="1" indent="-285750">
              <a:lnSpc>
                <a:spcPct val="100000"/>
              </a:lnSpc>
              <a:buSzPct val="100000"/>
              <a:buFont typeface="Courier New" panose="02070309020205020404" pitchFamily="49" charset="0"/>
              <a:buChar char="o"/>
            </a:pPr>
            <a:r>
              <a:rPr lang="en" sz="1800" b="1" dirty="0"/>
              <a:t>agency contacts</a:t>
            </a:r>
          </a:p>
          <a:p>
            <a:pPr marL="971550" lvl="1" indent="-285750">
              <a:lnSpc>
                <a:spcPct val="100000"/>
              </a:lnSpc>
              <a:buSzPct val="100000"/>
              <a:buFont typeface="Courier New" panose="02070309020205020404" pitchFamily="49" charset="0"/>
              <a:buChar char="o"/>
            </a:pPr>
            <a:r>
              <a:rPr lang="en" sz="1800" b="1" dirty="0"/>
              <a:t>key performance indicators</a:t>
            </a:r>
            <a:endParaRPr sz="1800" b="1" dirty="0"/>
          </a:p>
          <a:p>
            <a:pPr marL="0" lvl="0" indent="0" algn="l" rtl="0">
              <a:lnSpc>
                <a:spcPct val="100000"/>
              </a:lnSpc>
              <a:spcBef>
                <a:spcPts val="0"/>
              </a:spcBef>
              <a:spcAft>
                <a:spcPts val="0"/>
              </a:spcAft>
              <a:buNone/>
            </a:pPr>
            <a:endParaRPr dirty="0"/>
          </a:p>
          <a:p>
            <a:pPr>
              <a:lnSpc>
                <a:spcPct val="100000"/>
              </a:lnSpc>
              <a:buSzPts val="2400"/>
            </a:pPr>
            <a:r>
              <a:rPr lang="en" dirty="0"/>
              <a:t>WISEadmin Portal = Submitting data errata letters.</a:t>
            </a:r>
            <a:endParaRPr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dk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WISEadmin Portal: Home Screen</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pic>
        <p:nvPicPr>
          <p:cNvPr id="3" name="Picture 2" descr="A screenshot of the WISEadmin toolbar: Data reportig and Snapshot (Home, Acknowledgement, Agency Contacts, Snapshot Calendar, Data Errata, Local Assessment, Data Sharing Agreement and District Library Plan), and Cyber Incidents.">
            <a:extLst>
              <a:ext uri="{FF2B5EF4-FFF2-40B4-BE49-F238E27FC236}">
                <a16:creationId xmlns:a16="http://schemas.microsoft.com/office/drawing/2014/main" id="{19EEABBB-D9FE-3F1A-599D-FE26D67B0CE0}"/>
              </a:ext>
            </a:extLst>
          </p:cNvPr>
          <p:cNvPicPr>
            <a:picLocks noChangeAspect="1"/>
          </p:cNvPicPr>
          <p:nvPr/>
        </p:nvPicPr>
        <p:blipFill>
          <a:blip r:embed="rId4"/>
          <a:stretch>
            <a:fillRect/>
          </a:stretch>
        </p:blipFill>
        <p:spPr>
          <a:xfrm>
            <a:off x="-1" y="953651"/>
            <a:ext cx="9144000" cy="715200"/>
          </a:xfrm>
          <a:prstGeom prst="rect">
            <a:avLst/>
          </a:prstGeom>
        </p:spPr>
      </p:pic>
      <p:pic>
        <p:nvPicPr>
          <p:cNvPr id="5" name="Picture 4" descr="A screenshot of the WISEadmin 'home' screen: 6 tiles arranged in 2 columns, 3 rows: District Library Plan, Agency Contacts, Administrator Acknowledgement, WISEdash Key Performance Indicators, Data Errata, Local Assessment Data Sharing Agreement. ">
            <a:extLst>
              <a:ext uri="{FF2B5EF4-FFF2-40B4-BE49-F238E27FC236}">
                <a16:creationId xmlns:a16="http://schemas.microsoft.com/office/drawing/2014/main" id="{664ED1AA-5219-3B66-855C-6CC97D4D5F3E}"/>
              </a:ext>
            </a:extLst>
          </p:cNvPr>
          <p:cNvPicPr>
            <a:picLocks noChangeAspect="1"/>
          </p:cNvPicPr>
          <p:nvPr/>
        </p:nvPicPr>
        <p:blipFill rotWithShape="1">
          <a:blip r:embed="rId5"/>
          <a:srcRect t="11013"/>
          <a:stretch/>
        </p:blipFill>
        <p:spPr>
          <a:xfrm>
            <a:off x="1456392" y="1700164"/>
            <a:ext cx="6231216" cy="3238949"/>
          </a:xfrm>
          <a:prstGeom prst="rect">
            <a:avLst/>
          </a:prstGeom>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Administrator Acknowledgement: </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Data Snapshot Agreement</a:t>
            </a:r>
          </a:p>
        </p:txBody>
      </p:sp>
      <p:sp>
        <p:nvSpPr>
          <p:cNvPr id="499" name="Google Shape;499;p84"/>
          <p:cNvSpPr txBox="1">
            <a:spLocks noGrp="1"/>
          </p:cNvSpPr>
          <p:nvPr>
            <p:ph type="body" idx="2"/>
          </p:nvPr>
        </p:nvSpPr>
        <p:spPr>
          <a:xfrm>
            <a:off x="477430" y="1092424"/>
            <a:ext cx="8221508" cy="841075"/>
          </a:xfrm>
          <a:prstGeom prst="rect">
            <a:avLst/>
          </a:prstGeom>
        </p:spPr>
        <p:txBody>
          <a:bodyPr spcFirstLastPara="1" wrap="square" lIns="91425" tIns="91425" rIns="91425" bIns="91425" anchor="t" anchorCtr="0">
            <a:noAutofit/>
          </a:bodyPr>
          <a:lstStyle/>
          <a:p>
            <a:pPr marL="285750" indent="-285750">
              <a:lnSpc>
                <a:spcPct val="115000"/>
              </a:lnSpc>
            </a:pPr>
            <a:r>
              <a:rPr lang="en" dirty="0">
                <a:solidFill>
                  <a:schemeClr val="tx1"/>
                </a:solidFill>
              </a:rPr>
              <a:t>On the Administrator Acknowledgment page, you can review your responsibilities as district administrator over snapshot duties, as well as which contacts have acknowledged each data snapshot.</a:t>
            </a:r>
            <a:endParaRPr dirty="0">
              <a:solidFill>
                <a:schemeClr val="tx1"/>
              </a:solidFill>
            </a:endParaRPr>
          </a:p>
        </p:txBody>
      </p:sp>
      <p:grpSp>
        <p:nvGrpSpPr>
          <p:cNvPr id="5" name="Group 4" descr="Screenshot of the WISEadmin Portal Administrator Acknowledgements screen for Data Snapshot Agreement. ">
            <a:extLst>
              <a:ext uri="{FF2B5EF4-FFF2-40B4-BE49-F238E27FC236}">
                <a16:creationId xmlns:a16="http://schemas.microsoft.com/office/drawing/2014/main" id="{FBA135FF-45B2-7110-C2B7-45C51BD843F8}"/>
              </a:ext>
            </a:extLst>
          </p:cNvPr>
          <p:cNvGrpSpPr/>
          <p:nvPr/>
        </p:nvGrpSpPr>
        <p:grpSpPr>
          <a:xfrm>
            <a:off x="152400" y="2162930"/>
            <a:ext cx="8839200" cy="2239797"/>
            <a:chOff x="152400" y="2090102"/>
            <a:chExt cx="8839200" cy="2239797"/>
          </a:xfrm>
        </p:grpSpPr>
        <p:pic>
          <p:nvPicPr>
            <p:cNvPr id="500" name="Google Shape;500;p84" descr="Screenshot of the WISEadmin Portal Administrator Acknowledgement screen, Data Snapshot Acknowledgement."/>
            <p:cNvPicPr preferRelativeResize="0"/>
            <p:nvPr/>
          </p:nvPicPr>
          <p:blipFill>
            <a:blip r:embed="rId4">
              <a:alphaModFix/>
            </a:blip>
            <a:stretch>
              <a:fillRect/>
            </a:stretch>
          </p:blipFill>
          <p:spPr>
            <a:xfrm>
              <a:off x="152400" y="2090102"/>
              <a:ext cx="8839200" cy="2239797"/>
            </a:xfrm>
            <a:prstGeom prst="rect">
              <a:avLst/>
            </a:prstGeom>
            <a:noFill/>
            <a:ln w="3175">
              <a:solidFill>
                <a:schemeClr val="bg1">
                  <a:lumMod val="50000"/>
                </a:schemeClr>
              </a:solidFill>
            </a:ln>
          </p:spPr>
        </p:pic>
        <p:pic>
          <p:nvPicPr>
            <p:cNvPr id="3" name="Picture 2">
              <a:extLst>
                <a:ext uri="{FF2B5EF4-FFF2-40B4-BE49-F238E27FC236}">
                  <a16:creationId xmlns:a16="http://schemas.microsoft.com/office/drawing/2014/main" id="{0616E7C7-0955-CA0C-D351-AA764BC21B1B}"/>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3510302"/>
              <a:ext cx="1415676" cy="198703"/>
            </a:xfrm>
            <a:prstGeom prst="rect">
              <a:avLst/>
            </a:prstGeom>
            <a:ln w="3175">
              <a:solidFill>
                <a:schemeClr val="bg1">
                  <a:lumMod val="50000"/>
                </a:schemeClr>
              </a:solidFill>
            </a:ln>
          </p:spPr>
        </p:pic>
        <p:pic>
          <p:nvPicPr>
            <p:cNvPr id="4" name="Picture 3">
              <a:extLst>
                <a:ext uri="{FF2B5EF4-FFF2-40B4-BE49-F238E27FC236}">
                  <a16:creationId xmlns:a16="http://schemas.microsoft.com/office/drawing/2014/main" id="{624FF79D-63AA-EB42-6355-57F7EED0407C}"/>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4067303"/>
              <a:ext cx="1415676" cy="198703"/>
            </a:xfrm>
            <a:prstGeom prst="rect">
              <a:avLst/>
            </a:prstGeom>
            <a:ln w="3175">
              <a:solidFill>
                <a:schemeClr val="bg1">
                  <a:lumMod val="50000"/>
                </a:schemeClr>
              </a:solidFill>
            </a:ln>
          </p:spPr>
        </p:pic>
      </p:gr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5"/>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Administrator Acknowledgement: </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Data Quality Agreement</a:t>
            </a:r>
            <a:endPar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sp>
        <p:nvSpPr>
          <p:cNvPr id="506" name="Google Shape;506;p85"/>
          <p:cNvSpPr txBox="1">
            <a:spLocks noGrp="1"/>
          </p:cNvSpPr>
          <p:nvPr>
            <p:ph type="body" idx="2"/>
          </p:nvPr>
        </p:nvSpPr>
        <p:spPr>
          <a:xfrm>
            <a:off x="132050" y="1090400"/>
            <a:ext cx="8636100" cy="920750"/>
          </a:xfrm>
          <a:prstGeom prst="rect">
            <a:avLst/>
          </a:prstGeom>
        </p:spPr>
        <p:txBody>
          <a:bodyPr spcFirstLastPara="1" wrap="square" lIns="91425" tIns="91425" rIns="91425" bIns="91425" anchor="t" anchorCtr="0">
            <a:noAutofit/>
          </a:bodyPr>
          <a:lstStyle/>
          <a:p>
            <a:pPr marL="285750" indent="-285750">
              <a:lnSpc>
                <a:spcPct val="115000"/>
              </a:lnSpc>
            </a:pPr>
            <a:r>
              <a:rPr lang="en" sz="1800" dirty="0">
                <a:solidFill>
                  <a:schemeClr val="tx1"/>
                </a:solidFill>
              </a:rPr>
              <a:t>At the bottom of the page, fill out the Data Quality Acknowledgment form to:</a:t>
            </a:r>
          </a:p>
          <a:p>
            <a:pPr marL="742950" lvl="1" indent="-285750">
              <a:lnSpc>
                <a:spcPct val="115000"/>
              </a:lnSpc>
              <a:buSzPct val="100000"/>
              <a:buFont typeface="Courier New" panose="02070309020205020404" pitchFamily="49" charset="0"/>
              <a:buChar char="o"/>
            </a:pPr>
            <a:r>
              <a:rPr lang="en" dirty="0">
                <a:solidFill>
                  <a:schemeClr val="tx1"/>
                </a:solidFill>
              </a:rPr>
              <a:t>acknowledge your administrative responsibilities for the snapshot, </a:t>
            </a:r>
          </a:p>
          <a:p>
            <a:pPr marL="742950" lvl="1" indent="-285750">
              <a:lnSpc>
                <a:spcPct val="115000"/>
              </a:lnSpc>
              <a:buSzPct val="100000"/>
              <a:buFont typeface="Courier New" panose="02070309020205020404" pitchFamily="49" charset="0"/>
              <a:buChar char="o"/>
            </a:pPr>
            <a:r>
              <a:rPr lang="en" dirty="0">
                <a:solidFill>
                  <a:schemeClr val="tx1"/>
                </a:solidFill>
              </a:rPr>
              <a:t>click the check box, </a:t>
            </a:r>
          </a:p>
          <a:p>
            <a:pPr marL="742950" lvl="1" indent="-285750">
              <a:lnSpc>
                <a:spcPct val="115000"/>
              </a:lnSpc>
              <a:buSzPct val="100000"/>
              <a:buFont typeface="Courier New" panose="02070309020205020404" pitchFamily="49" charset="0"/>
              <a:buChar char="o"/>
            </a:pPr>
            <a:r>
              <a:rPr lang="en" dirty="0">
                <a:solidFill>
                  <a:schemeClr val="tx1"/>
                </a:solidFill>
              </a:rPr>
              <a:t>then click Submit.</a:t>
            </a:r>
            <a:endParaRPr dirty="0">
              <a:solidFill>
                <a:schemeClr val="tx1"/>
              </a:solidFill>
            </a:endParaRPr>
          </a:p>
        </p:txBody>
      </p:sp>
      <p:pic>
        <p:nvPicPr>
          <p:cNvPr id="507" name="Google Shape;507;p85" descr="Screenshot of WISEadmin Portal Data Quality Acknowledgement screen. "/>
          <p:cNvPicPr preferRelativeResize="0"/>
          <p:nvPr/>
        </p:nvPicPr>
        <p:blipFill>
          <a:blip r:embed="rId4">
            <a:alphaModFix/>
          </a:blip>
          <a:stretch>
            <a:fillRect/>
          </a:stretch>
        </p:blipFill>
        <p:spPr>
          <a:xfrm>
            <a:off x="3117564" y="1864064"/>
            <a:ext cx="5650586" cy="2536574"/>
          </a:xfrm>
          <a:prstGeom prst="rect">
            <a:avLst/>
          </a:prstGeom>
          <a:noFill/>
          <a:ln w="3175">
            <a:solidFill>
              <a:schemeClr val="bg1">
                <a:lumMod val="50000"/>
              </a:schemeClr>
            </a:solidFill>
          </a:ln>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WISEadmin Portal: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Snapshot Calendar</a:t>
            </a:r>
          </a:p>
        </p:txBody>
      </p:sp>
      <p:sp>
        <p:nvSpPr>
          <p:cNvPr id="513" name="Google Shape;513;p86"/>
          <p:cNvSpPr txBox="1">
            <a:spLocks noGrp="1"/>
          </p:cNvSpPr>
          <p:nvPr>
            <p:ph type="body" idx="2"/>
          </p:nvPr>
        </p:nvSpPr>
        <p:spPr>
          <a:xfrm>
            <a:off x="455486" y="1108609"/>
            <a:ext cx="4116513" cy="2273862"/>
          </a:xfrm>
          <a:prstGeom prst="rect">
            <a:avLst/>
          </a:prstGeom>
        </p:spPr>
        <p:txBody>
          <a:bodyPr spcFirstLastPara="1" wrap="square" lIns="91425" tIns="91425" rIns="91425" bIns="91425" anchor="t" anchorCtr="0">
            <a:noAutofit/>
          </a:bodyPr>
          <a:lstStyle/>
          <a:p>
            <a:pPr marL="285750" indent="-285750">
              <a:lnSpc>
                <a:spcPct val="115000"/>
              </a:lnSpc>
            </a:pPr>
            <a:r>
              <a:rPr lang="en" sz="1800" dirty="0"/>
              <a:t>A quick link to the snapshot calendar on the DPI website. </a:t>
            </a:r>
          </a:p>
          <a:p>
            <a:pPr marL="285750" indent="-285750">
              <a:lnSpc>
                <a:spcPct val="115000"/>
              </a:lnSpc>
            </a:pPr>
            <a:endParaRPr lang="en" sz="1800" dirty="0"/>
          </a:p>
          <a:p>
            <a:pPr marL="285750" indent="-285750">
              <a:lnSpc>
                <a:spcPct val="115000"/>
              </a:lnSpc>
            </a:pPr>
            <a:r>
              <a:rPr lang="en" dirty="0"/>
              <a:t>Allows for </a:t>
            </a:r>
            <a:r>
              <a:rPr lang="en" sz="1800" dirty="0"/>
              <a:t>quick check-ins on upcoming important dates for annual snapshots.</a:t>
            </a:r>
            <a:endParaRPr sz="1800" dirty="0"/>
          </a:p>
        </p:txBody>
      </p:sp>
      <p:pic>
        <p:nvPicPr>
          <p:cNvPr id="2" name="Picture 1" descr="Screenshot of the WISE Events Calendar showing November 2023.">
            <a:extLst>
              <a:ext uri="{FF2B5EF4-FFF2-40B4-BE49-F238E27FC236}">
                <a16:creationId xmlns:a16="http://schemas.microsoft.com/office/drawing/2014/main" id="{A74EF805-2882-CCDC-D541-64513B4E9E4C}"/>
              </a:ext>
            </a:extLst>
          </p:cNvPr>
          <p:cNvPicPr>
            <a:picLocks noChangeAspect="1"/>
          </p:cNvPicPr>
          <p:nvPr/>
        </p:nvPicPr>
        <p:blipFill>
          <a:blip r:embed="rId4"/>
          <a:stretch>
            <a:fillRect/>
          </a:stretch>
        </p:blipFill>
        <p:spPr>
          <a:xfrm>
            <a:off x="4938475" y="1108609"/>
            <a:ext cx="3784739" cy="3421779"/>
          </a:xfrm>
          <a:prstGeom prst="rect">
            <a:avLst/>
          </a:prstGeom>
          <a:ln w="3175">
            <a:solidFill>
              <a:schemeClr val="bg1">
                <a:lumMod val="50000"/>
              </a:schemeClr>
            </a:solidFill>
          </a:ln>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378F39-9EC8-8441-2982-A8ADFE09DD0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WISEadmin Portal: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District Library Plan</a:t>
            </a:r>
          </a:p>
        </p:txBody>
      </p:sp>
      <p:sp>
        <p:nvSpPr>
          <p:cNvPr id="3" name="Text Placeholder 2">
            <a:extLst>
              <a:ext uri="{FF2B5EF4-FFF2-40B4-BE49-F238E27FC236}">
                <a16:creationId xmlns:a16="http://schemas.microsoft.com/office/drawing/2014/main" id="{E3ACFACF-03B6-AC15-B46A-D34BA3CCF9CD}"/>
              </a:ext>
            </a:extLst>
          </p:cNvPr>
          <p:cNvSpPr>
            <a:spLocks noGrp="1"/>
          </p:cNvSpPr>
          <p:nvPr>
            <p:ph type="body" idx="2"/>
          </p:nvPr>
        </p:nvSpPr>
        <p:spPr>
          <a:xfrm>
            <a:off x="453153" y="1084332"/>
            <a:ext cx="8245785" cy="2593071"/>
          </a:xfrm>
        </p:spPr>
        <p:txBody>
          <a:bodyPr/>
          <a:lstStyle/>
          <a:p>
            <a:pPr marL="76200" indent="0">
              <a:buNone/>
            </a:pPr>
            <a:r>
              <a:rPr lang="en-US" sz="2000" dirty="0"/>
              <a:t>District Library Plan</a:t>
            </a:r>
            <a:endParaRPr lang="en-US" dirty="0"/>
          </a:p>
          <a:p>
            <a:r>
              <a:rPr lang="en-US" sz="1800" dirty="0"/>
              <a:t>New to WISEadmin in the 2023-24 school year.</a:t>
            </a:r>
            <a:endParaRPr lang="en-US" dirty="0"/>
          </a:p>
          <a:p>
            <a:r>
              <a:rPr lang="en-US" sz="1800" dirty="0"/>
              <a:t>Board approved district library plans have been required since 1974.</a:t>
            </a:r>
            <a:endParaRPr lang="en-US" dirty="0"/>
          </a:p>
          <a:p>
            <a:r>
              <a:rPr lang="en-US" sz="1800" dirty="0"/>
              <a:t>Most recently this has been reported through the Digital Learning Survey.</a:t>
            </a:r>
            <a:endParaRPr lang="en-US" dirty="0"/>
          </a:p>
          <a:p>
            <a:r>
              <a:rPr lang="en-US" sz="1800" dirty="0"/>
              <a:t>More info: </a:t>
            </a:r>
            <a:r>
              <a:rPr lang="en-US" sz="1800" dirty="0">
                <a:solidFill>
                  <a:srgbClr val="0563C1"/>
                </a:solidFill>
                <a:hlinkClick r:id="rId3"/>
              </a:rPr>
              <a:t>DPI ‘District Library Plan New Data Collection Tool’ webpage</a:t>
            </a:r>
            <a:r>
              <a:rPr lang="en-US" sz="1800" dirty="0"/>
              <a:t>.</a:t>
            </a:r>
            <a:endParaRPr lang="en-US" dirty="0"/>
          </a:p>
          <a:p>
            <a:r>
              <a:rPr lang="en-US" sz="1800" dirty="0">
                <a:solidFill>
                  <a:srgbClr val="0563C1"/>
                </a:solidFill>
                <a:hlinkClick r:id="rId4"/>
              </a:rPr>
              <a:t>Data elements page for the District Library Plan</a:t>
            </a:r>
            <a:r>
              <a:rPr lang="en-US" sz="1800" dirty="0">
                <a:solidFill>
                  <a:srgbClr val="0563C1"/>
                </a:solidFill>
              </a:rPr>
              <a:t>.</a:t>
            </a:r>
            <a:endParaRPr lang="en-US" dirty="0"/>
          </a:p>
          <a:p>
            <a:pPr marL="76200" indent="0">
              <a:buNone/>
            </a:pPr>
            <a:endParaRPr lang="en-US" dirty="0"/>
          </a:p>
        </p:txBody>
      </p:sp>
    </p:spTree>
    <p:custDataLst>
      <p:tags r:id="rId1"/>
    </p:custDataLst>
    <p:extLst>
      <p:ext uri="{BB962C8B-B14F-4D97-AF65-F5344CB8AC3E}">
        <p14:creationId xmlns:p14="http://schemas.microsoft.com/office/powerpoint/2010/main" val="2714632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0DDE0-1238-D395-C1F2-2862C6F4F7D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WISEadmin Portal: </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District Library Plan data elements </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1 of 2</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p>
        </p:txBody>
      </p:sp>
      <p:sp>
        <p:nvSpPr>
          <p:cNvPr id="5" name="TextBox 4">
            <a:extLst>
              <a:ext uri="{FF2B5EF4-FFF2-40B4-BE49-F238E27FC236}">
                <a16:creationId xmlns:a16="http://schemas.microsoft.com/office/drawing/2014/main" id="{07BD8018-8C70-A786-89B2-4AF91DACFCC2}"/>
              </a:ext>
            </a:extLst>
          </p:cNvPr>
          <p:cNvSpPr txBox="1"/>
          <p:nvPr/>
        </p:nvSpPr>
        <p:spPr>
          <a:xfrm>
            <a:off x="469338" y="1100354"/>
            <a:ext cx="8229600" cy="2862322"/>
          </a:xfrm>
          <a:prstGeom prst="rect">
            <a:avLst/>
          </a:prstGeom>
          <a:noFill/>
        </p:spPr>
        <p:txBody>
          <a:bodyPr wrap="square">
            <a:spAutoFit/>
          </a:bodyPr>
          <a:lstStyle/>
          <a:p>
            <a:pPr marL="285750" indent="-285750" algn="l">
              <a:buFont typeface="Arial" panose="020B0604020202020204" pitchFamily="34" charset="0"/>
              <a:buChar char="•"/>
            </a:pPr>
            <a:r>
              <a:rPr lang="en-US" sz="1800" b="1" i="0" u="none" strike="noStrike" dirty="0">
                <a:solidFill>
                  <a:srgbClr val="2D2D86"/>
                </a:solidFill>
                <a:effectLst/>
                <a:latin typeface="Lato" panose="020F0502020204030203" pitchFamily="34" charset="0"/>
                <a:hlinkClick r:id="rId3"/>
              </a:rPr>
              <a:t>Date of Board Approval</a:t>
            </a:r>
            <a:endParaRPr lang="en-US" sz="1800" b="1" i="0" dirty="0">
              <a:solidFill>
                <a:srgbClr val="444444"/>
              </a:solidFill>
              <a:effectLst/>
              <a:latin typeface="Lato" panose="020F0502020204030203" pitchFamily="34" charset="0"/>
            </a:endParaRPr>
          </a:p>
          <a:p>
            <a:pPr marL="285750" lvl="2" indent="-285750">
              <a:buFont typeface="Courier New" panose="02070309020205020404" pitchFamily="49" charset="0"/>
              <a:buChar char="o"/>
            </a:pPr>
            <a:r>
              <a:rPr lang="en-US" sz="1800" b="1" i="0" dirty="0">
                <a:solidFill>
                  <a:srgbClr val="292F33"/>
                </a:solidFill>
                <a:effectLst/>
                <a:latin typeface="Lato" panose="020F0502020204030203" pitchFamily="34" charset="0"/>
              </a:rPr>
              <a:t>Date of Board Approval data element refers to the date on which a public school/district school board approved the District Library Plan.</a:t>
            </a:r>
          </a:p>
          <a:p>
            <a:pPr marL="285750" lvl="2" indent="-285750">
              <a:buFont typeface="Courier New" panose="02070309020205020404" pitchFamily="49" charset="0"/>
              <a:buChar char="o"/>
            </a:pPr>
            <a:endParaRPr lang="en-US" sz="1800" b="1" dirty="0">
              <a:solidFill>
                <a:srgbClr val="292F33"/>
              </a:solidFill>
              <a:latin typeface="Lato" panose="020F0502020204030203" pitchFamily="34" charset="0"/>
            </a:endParaRPr>
          </a:p>
          <a:p>
            <a:pPr marL="285750" lvl="2" indent="-285750">
              <a:buFont typeface="Courier New" panose="02070309020205020404" pitchFamily="49" charset="0"/>
              <a:buChar char="o"/>
            </a:pPr>
            <a:endParaRPr lang="en-US" sz="1800" b="1" i="0" dirty="0">
              <a:solidFill>
                <a:srgbClr val="292F33"/>
              </a:solidFill>
              <a:effectLst/>
              <a:latin typeface="Lato" panose="020F0502020204030203" pitchFamily="34" charset="0"/>
            </a:endParaRPr>
          </a:p>
          <a:p>
            <a:pPr marL="285750" indent="-285750" algn="l">
              <a:buFont typeface="Arial" panose="020B0604020202020204" pitchFamily="34" charset="0"/>
              <a:buChar char="•"/>
            </a:pPr>
            <a:r>
              <a:rPr lang="en-US" sz="1800" b="1" i="0" u="none" strike="noStrike" dirty="0">
                <a:solidFill>
                  <a:srgbClr val="2D2D86"/>
                </a:solidFill>
                <a:effectLst/>
                <a:latin typeface="Lato" panose="020F0502020204030203" pitchFamily="34" charset="0"/>
                <a:hlinkClick r:id="rId4"/>
              </a:rPr>
              <a:t>District Library Media Specialist</a:t>
            </a:r>
            <a:endParaRPr lang="en-US" sz="1800" b="1" i="0" dirty="0">
              <a:solidFill>
                <a:srgbClr val="444444"/>
              </a:solidFill>
              <a:effectLst/>
              <a:latin typeface="Lato" panose="020F0502020204030203" pitchFamily="34" charset="0"/>
            </a:endParaRPr>
          </a:p>
          <a:p>
            <a:pPr marL="285750" indent="-285750" algn="l">
              <a:buFont typeface="Courier New" panose="02070309020205020404" pitchFamily="49" charset="0"/>
              <a:buChar char="o"/>
            </a:pPr>
            <a:r>
              <a:rPr lang="en-US" sz="1800" b="1" i="0" dirty="0">
                <a:solidFill>
                  <a:srgbClr val="292F33"/>
                </a:solidFill>
                <a:effectLst/>
                <a:latin typeface="Lato" panose="020F0502020204030203" pitchFamily="34" charset="0"/>
              </a:rPr>
              <a:t>District Library Media Specialist is actually three distinct data elements in WISEadmin Portal within the District Library Plan; however, they work together. These dates are provided from a dynamic, drop-down field in WISEadmin Portal.</a:t>
            </a:r>
          </a:p>
        </p:txBody>
      </p:sp>
    </p:spTree>
    <p:custDataLst>
      <p:tags r:id="rId1"/>
    </p:custDataLst>
    <p:extLst>
      <p:ext uri="{BB962C8B-B14F-4D97-AF65-F5344CB8AC3E}">
        <p14:creationId xmlns:p14="http://schemas.microsoft.com/office/powerpoint/2010/main" val="1017018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D0F60-5E95-A007-6265-40233D3B580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WISEadmin Portal :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District Library Plan data elements </a:t>
            </a:r>
            <a:r>
              <a:rPr kumimoji="0" lang="en-US" sz="1600" b="1" i="1" u="none" strike="noStrike" kern="0" cap="none" spc="0" normalizeH="0" baseline="0" noProof="0" dirty="0">
                <a:ln>
                  <a:noFill/>
                </a:ln>
                <a:solidFill>
                  <a:schemeClr val="lt1"/>
                </a:solidFill>
                <a:effectLst/>
                <a:uLnTx/>
                <a:uFillTx/>
                <a:latin typeface="Lato"/>
                <a:ea typeface="Lato"/>
                <a:cs typeface="Lato"/>
                <a:sym typeface="Lato"/>
              </a:rPr>
              <a:t>(2 of 2)</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sp>
        <p:nvSpPr>
          <p:cNvPr id="3" name="TextBox 2">
            <a:extLst>
              <a:ext uri="{FF2B5EF4-FFF2-40B4-BE49-F238E27FC236}">
                <a16:creationId xmlns:a16="http://schemas.microsoft.com/office/drawing/2014/main" id="{5A39AD81-89E2-E2E3-A99A-4E81AF68EE6B}"/>
              </a:ext>
            </a:extLst>
          </p:cNvPr>
          <p:cNvSpPr txBox="1"/>
          <p:nvPr/>
        </p:nvSpPr>
        <p:spPr>
          <a:xfrm>
            <a:off x="469338" y="1100354"/>
            <a:ext cx="8229600" cy="2862322"/>
          </a:xfrm>
          <a:prstGeom prst="rect">
            <a:avLst/>
          </a:prstGeom>
          <a:noFill/>
        </p:spPr>
        <p:txBody>
          <a:bodyPr wrap="square">
            <a:spAutoFit/>
          </a:bodyPr>
          <a:lstStyle/>
          <a:p>
            <a:pPr marL="285750" indent="-285750" algn="l">
              <a:buFont typeface="Arial" panose="020B0604020202020204" pitchFamily="34" charset="0"/>
              <a:buChar char="•"/>
            </a:pPr>
            <a:r>
              <a:rPr lang="en-US" sz="1800" b="1" i="0" u="none" strike="noStrike" dirty="0">
                <a:solidFill>
                  <a:srgbClr val="2D2D86"/>
                </a:solidFill>
                <a:effectLst/>
                <a:latin typeface="Lato" panose="020F0502020204030203" pitchFamily="34" charset="0"/>
                <a:hlinkClick r:id="rId3"/>
              </a:rPr>
              <a:t>District Library Plan Link</a:t>
            </a:r>
            <a:endParaRPr lang="en-US" sz="1800" b="1" i="0" dirty="0">
              <a:solidFill>
                <a:srgbClr val="444444"/>
              </a:solidFill>
              <a:effectLst/>
              <a:latin typeface="Lato" panose="020F0502020204030203" pitchFamily="34" charset="0"/>
            </a:endParaRPr>
          </a:p>
          <a:p>
            <a:pPr marL="285750" indent="-285750" algn="l">
              <a:buFont typeface="Courier New" panose="02070309020205020404" pitchFamily="49" charset="0"/>
              <a:buChar char="o"/>
            </a:pPr>
            <a:r>
              <a:rPr lang="en-US" sz="1800" b="1" i="0" dirty="0">
                <a:solidFill>
                  <a:srgbClr val="292F33"/>
                </a:solidFill>
                <a:effectLst/>
                <a:latin typeface="Lato" panose="020F0502020204030203" pitchFamily="34" charset="0"/>
              </a:rPr>
              <a:t>District Library Plan Link data element refers to the URL for the webpage that displays a school/district </a:t>
            </a:r>
            <a:r>
              <a:rPr lang="en-US" sz="1800" b="1" i="0" dirty="0" err="1">
                <a:solidFill>
                  <a:srgbClr val="292F33"/>
                </a:solidFill>
                <a:effectLst/>
                <a:latin typeface="Lato" panose="020F0502020204030203" pitchFamily="34" charset="0"/>
              </a:rPr>
              <a:t>District</a:t>
            </a:r>
            <a:r>
              <a:rPr lang="en-US" sz="1800" b="1" i="0" dirty="0">
                <a:solidFill>
                  <a:srgbClr val="292F33"/>
                </a:solidFill>
                <a:effectLst/>
                <a:latin typeface="Lato" panose="020F0502020204030203" pitchFamily="34" charset="0"/>
              </a:rPr>
              <a:t> Library Plan.</a:t>
            </a:r>
          </a:p>
          <a:p>
            <a:pPr marL="285750" indent="-285750" algn="l">
              <a:buFont typeface="Courier New" panose="02070309020205020404" pitchFamily="49" charset="0"/>
              <a:buChar char="o"/>
            </a:pPr>
            <a:endParaRPr lang="en-US" sz="1800" b="1" dirty="0">
              <a:solidFill>
                <a:srgbClr val="292F33"/>
              </a:solidFill>
              <a:latin typeface="Lato" panose="020F0502020204030203" pitchFamily="34" charset="0"/>
            </a:endParaRPr>
          </a:p>
          <a:p>
            <a:pPr marL="285750" indent="-285750" algn="l">
              <a:buFont typeface="Courier New" panose="02070309020205020404" pitchFamily="49" charset="0"/>
              <a:buChar char="o"/>
            </a:pPr>
            <a:endParaRPr lang="en-US" sz="1800" b="1" i="0" dirty="0">
              <a:solidFill>
                <a:srgbClr val="292F33"/>
              </a:solidFill>
              <a:effectLst/>
              <a:latin typeface="Lato" panose="020F0502020204030203" pitchFamily="34" charset="0"/>
            </a:endParaRPr>
          </a:p>
          <a:p>
            <a:pPr marL="285750" indent="-285750" algn="l">
              <a:buFont typeface="Arial" panose="020B0604020202020204" pitchFamily="34" charset="0"/>
              <a:buChar char="•"/>
            </a:pPr>
            <a:r>
              <a:rPr lang="en-US" sz="1800" b="1" i="0" u="none" strike="noStrike" dirty="0">
                <a:solidFill>
                  <a:srgbClr val="2D2D86"/>
                </a:solidFill>
                <a:effectLst/>
                <a:latin typeface="Lato" panose="020F0502020204030203" pitchFamily="34" charset="0"/>
                <a:hlinkClick r:id="rId4"/>
              </a:rPr>
              <a:t>Implementation Year From/To</a:t>
            </a:r>
            <a:endParaRPr lang="en-US" sz="1800" b="1" i="0" dirty="0">
              <a:solidFill>
                <a:srgbClr val="444444"/>
              </a:solidFill>
              <a:effectLst/>
              <a:latin typeface="Lato" panose="020F0502020204030203" pitchFamily="34" charset="0"/>
            </a:endParaRPr>
          </a:p>
          <a:p>
            <a:pPr marL="285750" indent="-285750" algn="l">
              <a:buFont typeface="Courier New" panose="02070309020205020404" pitchFamily="49" charset="0"/>
              <a:buChar char="o"/>
            </a:pPr>
            <a:r>
              <a:rPr lang="en-US" sz="1800" b="1" i="0" dirty="0">
                <a:solidFill>
                  <a:srgbClr val="292F33"/>
                </a:solidFill>
                <a:effectLst/>
                <a:latin typeface="Lato" panose="020F0502020204030203" pitchFamily="34" charset="0"/>
              </a:rPr>
              <a:t>Implementation Year To and Implementation Year From are two distinct data elements on WISEadmin Portal within the District Library Plan; however, they work together. These dates are provided from a dynamic, drop-down field in WISEadmin Portal.</a:t>
            </a:r>
          </a:p>
        </p:txBody>
      </p:sp>
    </p:spTree>
    <p:custDataLst>
      <p:tags r:id="rId1"/>
    </p:custDataLst>
    <p:extLst>
      <p:ext uri="{BB962C8B-B14F-4D97-AF65-F5344CB8AC3E}">
        <p14:creationId xmlns:p14="http://schemas.microsoft.com/office/powerpoint/2010/main" val="583911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21782-2C58-C635-6A70-17B1F92151D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WISEadmin Portal: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District Library Plan screen</a:t>
            </a:r>
          </a:p>
        </p:txBody>
      </p:sp>
      <p:pic>
        <p:nvPicPr>
          <p:cNvPr id="4" name="Picture 3" descr="A screen shot of the WISEadmin District Library Plan submission page, requiring the submission of board approval date, implementation year date range, library plan link, and the name and email address of the district Library Media Specialist. ">
            <a:extLst>
              <a:ext uri="{FF2B5EF4-FFF2-40B4-BE49-F238E27FC236}">
                <a16:creationId xmlns:a16="http://schemas.microsoft.com/office/drawing/2014/main" id="{96CFFAE2-7E40-06A1-1114-1311F1B94D24}"/>
              </a:ext>
            </a:extLst>
          </p:cNvPr>
          <p:cNvPicPr>
            <a:picLocks noChangeAspect="1"/>
          </p:cNvPicPr>
          <p:nvPr/>
        </p:nvPicPr>
        <p:blipFill>
          <a:blip r:embed="rId3"/>
          <a:stretch>
            <a:fillRect/>
          </a:stretch>
        </p:blipFill>
        <p:spPr>
          <a:xfrm>
            <a:off x="71437" y="1073375"/>
            <a:ext cx="9001125" cy="3352800"/>
          </a:xfrm>
          <a:prstGeom prst="rect">
            <a:avLst/>
          </a:prstGeom>
          <a:ln w="3175">
            <a:solidFill>
              <a:schemeClr val="bg1">
                <a:lumMod val="50000"/>
              </a:schemeClr>
            </a:solidFill>
          </a:ln>
        </p:spPr>
      </p:pic>
    </p:spTree>
    <p:custDataLst>
      <p:tags r:id="rId1"/>
    </p:custDataLst>
    <p:extLst>
      <p:ext uri="{BB962C8B-B14F-4D97-AF65-F5344CB8AC3E}">
        <p14:creationId xmlns:p14="http://schemas.microsoft.com/office/powerpoint/2010/main" val="730849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5:  Final Tasks - Acknowledgement</a:t>
            </a:r>
          </a:p>
        </p:txBody>
      </p:sp>
      <p:sp>
        <p:nvSpPr>
          <p:cNvPr id="520" name="Google Shape;520;p87"/>
          <p:cNvSpPr txBox="1">
            <a:spLocks noGrp="1"/>
          </p:cNvSpPr>
          <p:nvPr>
            <p:ph type="body" idx="2"/>
          </p:nvPr>
        </p:nvSpPr>
        <p:spPr>
          <a:xfrm>
            <a:off x="477429" y="1092426"/>
            <a:ext cx="8221509" cy="187735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dirty="0"/>
              <a:t>Collection Acknowledgment</a:t>
            </a:r>
            <a:endParaRPr dirty="0"/>
          </a:p>
          <a:p>
            <a:pPr marL="520700" marR="0" lvl="1" indent="-342900" algn="l" rtl="0">
              <a:lnSpc>
                <a:spcPct val="115000"/>
              </a:lnSpc>
              <a:spcBef>
                <a:spcPts val="0"/>
              </a:spcBef>
              <a:spcAft>
                <a:spcPts val="0"/>
              </a:spcAft>
              <a:buClr>
                <a:schemeClr val="dk1"/>
              </a:buClr>
              <a:buSzPts val="2400"/>
              <a:buFont typeface="Arial" panose="020B0604020202020204" pitchFamily="34" charset="0"/>
              <a:buChar char="•"/>
            </a:pPr>
            <a:r>
              <a:rPr lang="en" sz="1800" b="1" u="sng" dirty="0">
                <a:solidFill>
                  <a:srgbClr val="1155CC"/>
                </a:solidFill>
                <a:hlinkClick r:id="rId4">
                  <a:extLst>
                    <a:ext uri="{A12FA001-AC4F-418D-AE19-62706E023703}">
                      <ahyp:hlinkClr xmlns:ahyp="http://schemas.microsoft.com/office/drawing/2018/hyperlinkcolor" val="tx"/>
                    </a:ext>
                  </a:extLst>
                </a:hlinkClick>
              </a:rPr>
              <a:t>Acknowledge</a:t>
            </a:r>
            <a:r>
              <a:rPr lang="en" sz="1800" b="1" dirty="0"/>
              <a:t> each data collection in the WISEdata Portal before the snapshot of that particular data collection. </a:t>
            </a:r>
            <a:endParaRPr sz="1800" b="1" dirty="0"/>
          </a:p>
          <a:p>
            <a:pPr marL="520700" marR="0" lvl="1" indent="-342900" algn="l" rtl="0">
              <a:lnSpc>
                <a:spcPct val="115000"/>
              </a:lnSpc>
              <a:spcBef>
                <a:spcPts val="0"/>
              </a:spcBef>
              <a:spcAft>
                <a:spcPts val="0"/>
              </a:spcAft>
              <a:buClr>
                <a:schemeClr val="dk1"/>
              </a:buClr>
              <a:buSzPts val="2400"/>
              <a:buFont typeface="Arial" panose="020B0604020202020204" pitchFamily="34" charset="0"/>
              <a:buChar char="•"/>
            </a:pPr>
            <a:r>
              <a:rPr lang="en" sz="1800" b="1" dirty="0"/>
              <a:t>Acknowledgments are important to ensure you have taken all the steps needed to send DPI correct data.</a:t>
            </a:r>
            <a:endParaRPr sz="1800" b="1"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Data Flow for Snapshot</a:t>
            </a:r>
          </a:p>
        </p:txBody>
      </p:sp>
      <p:sp>
        <p:nvSpPr>
          <p:cNvPr id="248" name="Google Shape;248;p48"/>
          <p:cNvSpPr txBox="1">
            <a:spLocks noGrp="1"/>
          </p:cNvSpPr>
          <p:nvPr>
            <p:ph type="body" idx="2"/>
          </p:nvPr>
        </p:nvSpPr>
        <p:spPr>
          <a:xfrm>
            <a:off x="457200" y="1081923"/>
            <a:ext cx="8243455" cy="268610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dirty="0"/>
              <a:t>Data is: </a:t>
            </a:r>
            <a:endParaRPr dirty="0"/>
          </a:p>
          <a:p>
            <a:pPr marL="457200" marR="0" lvl="0" indent="-336550" algn="l" rtl="0">
              <a:lnSpc>
                <a:spcPct val="100000"/>
              </a:lnSpc>
              <a:spcBef>
                <a:spcPts val="0"/>
              </a:spcBef>
              <a:spcAft>
                <a:spcPts val="0"/>
              </a:spcAft>
              <a:buSzPts val="1700"/>
              <a:buChar char="■"/>
            </a:pPr>
            <a:r>
              <a:rPr lang="en" dirty="0"/>
              <a:t>entered into your vendor tool (SIS, Special Ed tool, etc.)</a:t>
            </a:r>
            <a:endParaRPr dirty="0"/>
          </a:p>
          <a:p>
            <a:pPr marL="457200" marR="0" lvl="0" indent="-336550" algn="l" rtl="0">
              <a:lnSpc>
                <a:spcPct val="100000"/>
              </a:lnSpc>
              <a:spcBef>
                <a:spcPts val="0"/>
              </a:spcBef>
              <a:spcAft>
                <a:spcPts val="0"/>
              </a:spcAft>
              <a:buSzPts val="1700"/>
              <a:buChar char="■"/>
            </a:pPr>
            <a:r>
              <a:rPr lang="en" dirty="0"/>
              <a:t>pushed to WISEdata and run through data quality checks (validations)</a:t>
            </a:r>
            <a:endParaRPr dirty="0"/>
          </a:p>
          <a:p>
            <a:pPr marL="457200" marR="0" lvl="0" indent="-336550" algn="l" rtl="0">
              <a:lnSpc>
                <a:spcPct val="100000"/>
              </a:lnSpc>
              <a:spcBef>
                <a:spcPts val="0"/>
              </a:spcBef>
              <a:spcAft>
                <a:spcPts val="0"/>
              </a:spcAft>
              <a:buClr>
                <a:srgbClr val="000000"/>
              </a:buClr>
              <a:buSzPts val="1700"/>
              <a:buChar char="■"/>
            </a:pPr>
            <a:r>
              <a:rPr lang="en" dirty="0">
                <a:solidFill>
                  <a:srgbClr val="000000"/>
                </a:solidFill>
              </a:rPr>
              <a:t>validated in the system on the day and time of the snapshot, loaded to WISEdash, and “snapped” for reporting purposes</a:t>
            </a:r>
            <a:endParaRPr dirty="0">
              <a:solidFill>
                <a:srgbClr val="000000"/>
              </a:solidFill>
            </a:endParaRPr>
          </a:p>
          <a:p>
            <a:pPr marL="0" marR="0" lvl="0" indent="0" algn="l" rtl="0">
              <a:lnSpc>
                <a:spcPct val="100000"/>
              </a:lnSpc>
              <a:spcBef>
                <a:spcPts val="0"/>
              </a:spcBef>
              <a:spcAft>
                <a:spcPts val="0"/>
              </a:spcAft>
              <a:buNone/>
            </a:pPr>
            <a:endParaRPr dirty="0"/>
          </a:p>
          <a:p>
            <a:pPr marL="0" lvl="0" indent="0" algn="l" rtl="0">
              <a:lnSpc>
                <a:spcPct val="100000"/>
              </a:lnSpc>
              <a:spcBef>
                <a:spcPts val="0"/>
              </a:spcBef>
              <a:spcAft>
                <a:spcPts val="439"/>
              </a:spcAft>
              <a:buNone/>
            </a:pPr>
            <a:r>
              <a:rPr lang="en" dirty="0"/>
              <a:t>Users can use WISEdata Portal validation results to go back to their vendor tool to make corrections and push the corrected data to WISEdata through December 5.</a:t>
            </a:r>
            <a:endParaRPr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Final Tasks: Final Days</a:t>
            </a:r>
          </a:p>
        </p:txBody>
      </p:sp>
      <p:sp>
        <p:nvSpPr>
          <p:cNvPr id="526" name="Google Shape;526;p88"/>
          <p:cNvSpPr txBox="1">
            <a:spLocks noGrp="1"/>
          </p:cNvSpPr>
          <p:nvPr>
            <p:ph type="body" idx="2"/>
          </p:nvPr>
        </p:nvSpPr>
        <p:spPr>
          <a:xfrm>
            <a:off x="461245" y="1076241"/>
            <a:ext cx="8221509" cy="2791663"/>
          </a:xfrm>
          <a:prstGeom prst="rect">
            <a:avLst/>
          </a:prstGeom>
          <a:noFill/>
          <a:ln>
            <a:noFill/>
          </a:ln>
        </p:spPr>
        <p:txBody>
          <a:bodyPr spcFirstLastPara="1" wrap="square" lIns="91425" tIns="45700" rIns="91425" bIns="45700" anchor="t" anchorCtr="0">
            <a:noAutofit/>
          </a:bodyPr>
          <a:lstStyle/>
          <a:p>
            <a:pPr marL="164592" marR="0" lvl="0" indent="0" algn="l" rtl="0">
              <a:lnSpc>
                <a:spcPct val="100000"/>
              </a:lnSpc>
              <a:spcBef>
                <a:spcPts val="0"/>
              </a:spcBef>
              <a:spcAft>
                <a:spcPts val="0"/>
              </a:spcAft>
              <a:buNone/>
            </a:pPr>
            <a:r>
              <a:rPr lang="en" dirty="0"/>
              <a:t>Final Days Prior to Snapshot</a:t>
            </a:r>
            <a:endParaRPr dirty="0"/>
          </a:p>
          <a:p>
            <a:pPr marL="164592" marR="0" lvl="0" indent="0" algn="l" rtl="0">
              <a:lnSpc>
                <a:spcPct val="100000"/>
              </a:lnSpc>
              <a:spcBef>
                <a:spcPts val="0"/>
              </a:spcBef>
              <a:spcAft>
                <a:spcPts val="0"/>
              </a:spcAft>
              <a:buNone/>
            </a:pPr>
            <a:endParaRPr dirty="0"/>
          </a:p>
          <a:p>
            <a:pPr marL="444500" indent="-342900">
              <a:lnSpc>
                <a:spcPct val="115000"/>
              </a:lnSpc>
              <a:buSzPts val="2000"/>
            </a:pPr>
            <a:r>
              <a:rPr lang="en" dirty="0"/>
              <a:t>Double check that your errors and warnings are resolved.  Even though all errors may be resolved at one point, check daily in the time before the snapshot-- changes other agencies make may change your data!</a:t>
            </a:r>
            <a:endParaRPr dirty="0"/>
          </a:p>
          <a:p>
            <a:pPr marL="444500" indent="-342900">
              <a:lnSpc>
                <a:spcPct val="115000"/>
              </a:lnSpc>
              <a:buSzPts val="2000"/>
            </a:pPr>
            <a:r>
              <a:rPr lang="en" dirty="0"/>
              <a:t>Double check that you have enrollment for all schools and in all grade levels in WISEdata for both the current year and the prior year.</a:t>
            </a:r>
            <a:endParaRPr dirty="0"/>
          </a:p>
          <a:p>
            <a:pPr marL="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Final Tasks: ‘Watch For’</a:t>
            </a:r>
          </a:p>
        </p:txBody>
      </p:sp>
      <p:sp>
        <p:nvSpPr>
          <p:cNvPr id="532" name="Google Shape;532;p89"/>
          <p:cNvSpPr txBox="1"/>
          <p:nvPr/>
        </p:nvSpPr>
        <p:spPr>
          <a:xfrm>
            <a:off x="477430" y="1092425"/>
            <a:ext cx="4458712" cy="2542975"/>
          </a:xfrm>
          <a:prstGeom prst="rect">
            <a:avLst/>
          </a:prstGeom>
          <a:noFill/>
          <a:ln>
            <a:noFill/>
          </a:ln>
        </p:spPr>
        <p:txBody>
          <a:bodyPr spcFirstLastPara="1" wrap="square" lIns="91425" tIns="91425" rIns="91425" bIns="91425" anchor="t" anchorCtr="0">
            <a:noAutofit/>
          </a:bodyPr>
          <a:lstStyle/>
          <a:p>
            <a:pPr lvl="0" algn="l" rtl="0">
              <a:spcAft>
                <a:spcPts val="0"/>
              </a:spcAft>
              <a:buClr>
                <a:srgbClr val="000000"/>
              </a:buClr>
              <a:buSzPts val="2400"/>
            </a:pPr>
            <a:r>
              <a:rPr lang="en" sz="1800" b="1" dirty="0">
                <a:latin typeface="Lato"/>
                <a:ea typeface="Lato"/>
                <a:cs typeface="Lato"/>
                <a:sym typeface="Lato"/>
              </a:rPr>
              <a:t>Some common issues inlcude:</a:t>
            </a:r>
          </a:p>
          <a:p>
            <a:pPr marL="361950" lvl="0" indent="-285750" algn="l" rtl="0">
              <a:lnSpc>
                <a:spcPct val="150000"/>
              </a:lnSpc>
              <a:spcBef>
                <a:spcPts val="439"/>
              </a:spcBef>
              <a:spcAft>
                <a:spcPts val="0"/>
              </a:spcAft>
              <a:buClr>
                <a:srgbClr val="000000"/>
              </a:buClr>
              <a:buSzPts val="2400"/>
              <a:buFont typeface="Arial" panose="020B0604020202020204" pitchFamily="34" charset="0"/>
              <a:buChar char="•"/>
            </a:pPr>
            <a:r>
              <a:rPr lang="en" sz="1800" b="1" dirty="0">
                <a:solidFill>
                  <a:srgbClr val="000000"/>
                </a:solidFill>
                <a:latin typeface="Lato"/>
                <a:ea typeface="Lato"/>
                <a:cs typeface="Lato"/>
                <a:sym typeface="Lato"/>
              </a:rPr>
              <a:t>Economic Disadvantaged status</a:t>
            </a:r>
            <a:endParaRPr sz="1800" b="1" dirty="0">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dirty="0">
                <a:solidFill>
                  <a:srgbClr val="000000"/>
                </a:solidFill>
                <a:latin typeface="Lato"/>
                <a:ea typeface="Lato"/>
                <a:cs typeface="Lato"/>
                <a:sym typeface="Lato"/>
              </a:rPr>
              <a:t>TFS &amp; Oct. 1 Count Inclusion status</a:t>
            </a:r>
            <a:endParaRPr sz="1800" b="1" dirty="0">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dirty="0">
                <a:solidFill>
                  <a:srgbClr val="000000"/>
                </a:solidFill>
                <a:latin typeface="Lato"/>
                <a:ea typeface="Lato"/>
                <a:cs typeface="Lato"/>
                <a:sym typeface="Lato"/>
              </a:rPr>
              <a:t>ELL status</a:t>
            </a:r>
            <a:endParaRPr sz="1800" b="1" dirty="0">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dirty="0">
                <a:latin typeface="Lato"/>
                <a:ea typeface="Lato"/>
                <a:cs typeface="Lato"/>
                <a:sym typeface="Lato"/>
              </a:rPr>
              <a:t>SSEPA record end dates</a:t>
            </a:r>
            <a:endParaRPr sz="1800" b="1" dirty="0">
              <a:latin typeface="Lato"/>
              <a:ea typeface="Lato"/>
              <a:cs typeface="Lato"/>
              <a:sym typeface="Lato"/>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u="none" strike="noStrike" kern="0" cap="none" spc="0" normalizeH="0" baseline="0" noProof="0" dirty="0">
                <a:ln>
                  <a:noFill/>
                </a:ln>
                <a:solidFill>
                  <a:schemeClr val="lt1"/>
                </a:solidFill>
                <a:effectLst/>
                <a:uLnTx/>
                <a:uFillTx/>
                <a:latin typeface="Lato Black" panose="020F0A02020204030203" pitchFamily="34" charset="0"/>
                <a:sym typeface="Lato"/>
              </a:rPr>
              <a:t>Final Tasks: Snapshot Help Docs</a:t>
            </a:r>
          </a:p>
        </p:txBody>
      </p:sp>
      <p:sp>
        <p:nvSpPr>
          <p:cNvPr id="2" name="TextBox 1">
            <a:extLst>
              <a:ext uri="{FF2B5EF4-FFF2-40B4-BE49-F238E27FC236}">
                <a16:creationId xmlns:a16="http://schemas.microsoft.com/office/drawing/2014/main" id="{7F8ED59C-34FD-85DE-8A76-924DF0303BF1}"/>
              </a:ext>
            </a:extLst>
          </p:cNvPr>
          <p:cNvSpPr txBox="1"/>
          <p:nvPr/>
        </p:nvSpPr>
        <p:spPr>
          <a:xfrm>
            <a:off x="477431" y="1092425"/>
            <a:ext cx="8189140" cy="294612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b="1" dirty="0">
                <a:latin typeface="Lato"/>
                <a:ea typeface="Lato"/>
                <a:cs typeface="Lato"/>
                <a:sym typeface="Lato"/>
                <a:hlinkClick r:id="rId4"/>
              </a:rPr>
              <a:t>WISEdata Annual Tasks Checklist webpage</a:t>
            </a:r>
            <a:r>
              <a:rPr lang="en-US" sz="1800" b="1" dirty="0">
                <a:latin typeface="Lato"/>
                <a:ea typeface="Lato"/>
                <a:cs typeface="Lato"/>
                <a:sym typeface="Lato"/>
              </a:rPr>
              <a:t>: </a:t>
            </a:r>
            <a:r>
              <a:rPr lang="en-US" sz="1800" b="1" dirty="0">
                <a:solidFill>
                  <a:schemeClr val="dk1"/>
                </a:solidFill>
                <a:latin typeface="Lato"/>
                <a:ea typeface="Lato"/>
                <a:cs typeface="Lato"/>
                <a:sym typeface="Lato"/>
              </a:rPr>
              <a:t>An organized checklist of items that need to be completed for WISEdata reporting annually.</a:t>
            </a:r>
            <a:r>
              <a:rPr lang="en-US" sz="1800" b="1" dirty="0">
                <a:latin typeface="Lato"/>
                <a:ea typeface="Lato"/>
                <a:cs typeface="Lato"/>
                <a:sym typeface="Lato"/>
              </a:rPr>
              <a:t> </a:t>
            </a:r>
          </a:p>
          <a:p>
            <a:pPr marL="285750" lvl="0" indent="-285750" rtl="0">
              <a:lnSpc>
                <a:spcPct val="150000"/>
              </a:lnSpc>
              <a:spcBef>
                <a:spcPts val="0"/>
              </a:spcBef>
              <a:spcAft>
                <a:spcPts val="0"/>
              </a:spcAft>
              <a:buFont typeface="Arial" panose="020B0604020202020204" pitchFamily="34" charset="0"/>
              <a:buChar char="•"/>
            </a:pPr>
            <a:r>
              <a:rPr lang="en" sz="1800" b="1" u="sng" dirty="0">
                <a:solidFill>
                  <a:schemeClr val="hlink"/>
                </a:solidFill>
                <a:latin typeface="Lato"/>
                <a:ea typeface="Lato"/>
                <a:cs typeface="Lato"/>
                <a:hlinkClick r:id="rId5">
                  <a:extLst>
                    <a:ext uri="{A12FA001-AC4F-418D-AE19-62706E023703}">
                      <ahyp:hlinkClr xmlns:ahyp="http://schemas.microsoft.com/office/drawing/2018/hyperlinkcolor" val="tx"/>
                    </a:ext>
                  </a:extLst>
                </a:hlinkClick>
              </a:rPr>
              <a:t>Knowledge Base Articles (KBAs)</a:t>
            </a:r>
            <a:r>
              <a:rPr lang="en" sz="1800" b="1" dirty="0">
                <a:solidFill>
                  <a:schemeClr val="tx1"/>
                </a:solidFill>
                <a:latin typeface="Lato"/>
                <a:ea typeface="Lato"/>
                <a:cs typeface="Lato"/>
              </a:rPr>
              <a:t>: </a:t>
            </a:r>
            <a:r>
              <a:rPr lang="en" sz="1800" b="1" dirty="0">
                <a:solidFill>
                  <a:schemeClr val="dk1"/>
                </a:solidFill>
                <a:latin typeface="Lato"/>
                <a:ea typeface="Lato"/>
                <a:cs typeface="Lato"/>
                <a:sym typeface="Lato"/>
              </a:rPr>
              <a:t>Useful articles on validations and other related topic</a:t>
            </a:r>
            <a:endParaRPr lang="en-US" sz="1800" b="1" dirty="0">
              <a:latin typeface="Lato"/>
              <a:ea typeface="Lato"/>
              <a:cs typeface="Lato"/>
            </a:endParaRPr>
          </a:p>
          <a:p>
            <a:pPr marL="285750" lvl="0" indent="-285750" rtl="0">
              <a:lnSpc>
                <a:spcPct val="150000"/>
              </a:lnSpc>
              <a:spcBef>
                <a:spcPts val="0"/>
              </a:spcBef>
              <a:spcAft>
                <a:spcPts val="0"/>
              </a:spcAft>
              <a:buFont typeface="Arial" panose="020B0604020202020204" pitchFamily="34" charset="0"/>
              <a:buChar char="•"/>
            </a:pPr>
            <a:r>
              <a:rPr lang="en" sz="1800" b="1" u="sng" dirty="0">
                <a:solidFill>
                  <a:srgbClr val="1155CC"/>
                </a:solidFill>
                <a:latin typeface="Lato"/>
                <a:ea typeface="Lato"/>
                <a:cs typeface="Lato"/>
                <a:hlinkClick r:id="rId6">
                  <a:extLst>
                    <a:ext uri="{A12FA001-AC4F-418D-AE19-62706E023703}">
                      <ahyp:hlinkClr xmlns:ahyp="http://schemas.microsoft.com/office/drawing/2018/hyperlinkcolor" val="tx"/>
                    </a:ext>
                  </a:extLst>
                </a:hlinkClick>
              </a:rPr>
              <a:t>Mini Tutorials</a:t>
            </a:r>
            <a:r>
              <a:rPr lang="en" sz="1800" b="1" dirty="0">
                <a:solidFill>
                  <a:schemeClr val="tx1"/>
                </a:solidFill>
                <a:latin typeface="Lato"/>
                <a:ea typeface="Lato"/>
                <a:cs typeface="Lato"/>
              </a:rPr>
              <a:t>: Cover a variety of topics you may have questions on</a:t>
            </a:r>
            <a:endParaRPr lang="en-US" sz="1800" b="1" dirty="0">
              <a:solidFill>
                <a:schemeClr val="tx1"/>
              </a:solidFill>
              <a:latin typeface="Lato"/>
              <a:ea typeface="Lato"/>
              <a:cs typeface="Lato"/>
            </a:endParaRPr>
          </a:p>
          <a:p>
            <a:pPr marL="285750" lvl="0" indent="-285750" rtl="0">
              <a:lnSpc>
                <a:spcPct val="150000"/>
              </a:lnSpc>
              <a:spcBef>
                <a:spcPts val="0"/>
              </a:spcBef>
              <a:spcAft>
                <a:spcPts val="0"/>
              </a:spcAft>
              <a:buFont typeface="Arial" panose="020B0604020202020204" pitchFamily="34" charset="0"/>
              <a:buChar char="•"/>
            </a:pPr>
            <a:r>
              <a:rPr lang="en-US" sz="1800" b="1" u="sng" dirty="0">
                <a:solidFill>
                  <a:srgbClr val="0563C1"/>
                </a:solidFill>
                <a:latin typeface="Lato"/>
                <a:ea typeface="Lato"/>
                <a:cs typeface="Lato"/>
                <a:hlinkClick r:id="rId7"/>
              </a:rPr>
              <a:t>Snapshot Preparation Guidance webpage</a:t>
            </a:r>
            <a:r>
              <a:rPr lang="en-US" sz="1800" b="1" dirty="0">
                <a:solidFill>
                  <a:schemeClr val="tx1"/>
                </a:solidFill>
                <a:latin typeface="Lato"/>
                <a:ea typeface="Lato"/>
                <a:cs typeface="Lato"/>
              </a:rPr>
              <a:t>: Provides in-depth guidance on snapshot information</a:t>
            </a:r>
            <a:endParaRPr lang="en-US" sz="1800" b="1" dirty="0">
              <a:solidFill>
                <a:schemeClr val="tx1"/>
              </a:solidFill>
              <a:latin typeface="Lato"/>
              <a:ea typeface="Lato"/>
              <a:cs typeface="Lato"/>
              <a:sym typeface="Lato"/>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Final Tasks: Getting Help</a:t>
            </a:r>
          </a:p>
        </p:txBody>
      </p:sp>
      <p:sp>
        <p:nvSpPr>
          <p:cNvPr id="2" name="TextBox 1">
            <a:extLst>
              <a:ext uri="{FF2B5EF4-FFF2-40B4-BE49-F238E27FC236}">
                <a16:creationId xmlns:a16="http://schemas.microsoft.com/office/drawing/2014/main" id="{584F1739-C9AD-E1A8-FF75-7993127D025B}"/>
              </a:ext>
            </a:extLst>
          </p:cNvPr>
          <p:cNvSpPr txBox="1"/>
          <p:nvPr/>
        </p:nvSpPr>
        <p:spPr>
          <a:xfrm>
            <a:off x="457200" y="1109309"/>
            <a:ext cx="82296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indent="-285750">
              <a:buFont typeface="Arial" panose="020B0604020202020204" pitchFamily="34" charset="0"/>
              <a:buChar char="•"/>
            </a:pPr>
            <a:r>
              <a:rPr lang="en" sz="1800" b="1" dirty="0">
                <a:latin typeface="Lato"/>
                <a:ea typeface="Lato"/>
                <a:cs typeface="Lato"/>
              </a:rPr>
              <a:t>Notifications from the DPI Customer Services Team</a:t>
            </a:r>
            <a:endParaRPr lang="en-US" sz="1800" b="1" dirty="0">
              <a:latin typeface="Lato"/>
              <a:ea typeface="Lato"/>
              <a:cs typeface="Lato"/>
            </a:endParaRPr>
          </a:p>
          <a:p>
            <a:pPr marL="914400" lvl="1" indent="-342900">
              <a:buFont typeface="Lato,Sans-Serif"/>
              <a:buChar char="○"/>
            </a:pPr>
            <a:r>
              <a:rPr lang="en" sz="1800" b="1" dirty="0">
                <a:latin typeface="Lato"/>
                <a:ea typeface="Lato"/>
                <a:cs typeface="Lato"/>
              </a:rPr>
              <a:t>~6-8 weeks before snapshot DPI will begin program area data quality checks and may find specific issues to reach out to you on.</a:t>
            </a:r>
            <a:endParaRPr lang="en-US" sz="1800" b="1" dirty="0">
              <a:latin typeface="Lato"/>
              <a:ea typeface="Lato"/>
              <a:cs typeface="Lato"/>
            </a:endParaRPr>
          </a:p>
          <a:p>
            <a:pPr marL="914400" lvl="1" indent="-342900">
              <a:buFont typeface="Lato,Sans-Serif"/>
              <a:buChar char="○"/>
            </a:pPr>
            <a:r>
              <a:rPr lang="en" sz="1800" b="1" dirty="0">
                <a:latin typeface="Lato"/>
                <a:ea typeface="Lato"/>
                <a:cs typeface="Lato"/>
              </a:rPr>
              <a:t>Review </a:t>
            </a:r>
            <a:r>
              <a:rPr lang="en" sz="1800" b="1" u="sng" dirty="0">
                <a:solidFill>
                  <a:schemeClr val="hlink"/>
                </a:solidFill>
                <a:latin typeface="Lato"/>
                <a:ea typeface="Lato"/>
                <a:cs typeface="Lato"/>
              </a:rPr>
              <a:t>Data Quality alerts</a:t>
            </a:r>
            <a:r>
              <a:rPr lang="en" sz="1800" b="1" dirty="0">
                <a:latin typeface="Lato"/>
                <a:ea typeface="Lato"/>
                <a:cs typeface="Lato"/>
              </a:rPr>
              <a:t> in WISEdata Portal  </a:t>
            </a:r>
            <a:endParaRPr lang="en-US" sz="1800" b="1" dirty="0">
              <a:latin typeface="Lato"/>
              <a:ea typeface="Lato"/>
              <a:cs typeface="Lato"/>
            </a:endParaRPr>
          </a:p>
          <a:p>
            <a:pPr marL="457200"/>
            <a:endParaRPr lang="en-US" sz="1800" b="1" dirty="0">
              <a:latin typeface="Lato"/>
              <a:ea typeface="Lato"/>
              <a:cs typeface="Lato"/>
            </a:endParaRPr>
          </a:p>
          <a:p>
            <a:pPr marL="400050" indent="-285750">
              <a:buFont typeface="Arial" panose="020B0604020202020204" pitchFamily="34" charset="0"/>
              <a:buChar char="•"/>
            </a:pPr>
            <a:r>
              <a:rPr lang="en" sz="1800" b="1" dirty="0">
                <a:latin typeface="Lato"/>
                <a:ea typeface="Lato"/>
                <a:cs typeface="Lato"/>
              </a:rPr>
              <a:t>Help Tickets </a:t>
            </a:r>
            <a:endParaRPr lang="en-US" sz="1800" b="1" dirty="0">
              <a:latin typeface="Lato"/>
              <a:ea typeface="Lato"/>
              <a:cs typeface="Lato"/>
            </a:endParaRPr>
          </a:p>
          <a:p>
            <a:pPr marL="914400" lvl="1" indent="-342900">
              <a:buFont typeface="Lato,Sans-Serif"/>
              <a:buChar char="○"/>
            </a:pPr>
            <a:r>
              <a:rPr lang="en" sz="1800" b="1" u="sng" dirty="0">
                <a:solidFill>
                  <a:srgbClr val="1155CC"/>
                </a:solidFill>
                <a:latin typeface="Lato"/>
                <a:ea typeface="Lato"/>
                <a:cs typeface="Lato"/>
                <a:hlinkClick r:id="rId4">
                  <a:extLst>
                    <a:ext uri="{A12FA001-AC4F-418D-AE19-62706E023703}">
                      <ahyp:hlinkClr xmlns:ahyp="http://schemas.microsoft.com/office/drawing/2018/hyperlinkcolor" val="tx"/>
                    </a:ext>
                  </a:extLst>
                </a:hlinkClick>
              </a:rPr>
              <a:t>Create a Help Ticket</a:t>
            </a:r>
            <a:r>
              <a:rPr lang="en" sz="1800" b="1" dirty="0">
                <a:latin typeface="Lato"/>
                <a:ea typeface="Lato"/>
                <a:cs typeface="Lato"/>
              </a:rPr>
              <a:t>, so the DPI Customer Services Team can help you resolve issues, including those that may be vendor related. </a:t>
            </a:r>
            <a:endParaRPr lang="en-US" sz="1800" b="1"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Post-Snapshot: Data Errata Letters</a:t>
            </a:r>
          </a:p>
        </p:txBody>
      </p:sp>
      <p:sp>
        <p:nvSpPr>
          <p:cNvPr id="550" name="Google Shape;550;p92"/>
          <p:cNvSpPr txBox="1"/>
          <p:nvPr/>
        </p:nvSpPr>
        <p:spPr>
          <a:xfrm>
            <a:off x="469338" y="1115809"/>
            <a:ext cx="8229600" cy="3112500"/>
          </a:xfrm>
          <a:prstGeom prst="rect">
            <a:avLst/>
          </a:prstGeom>
          <a:noFill/>
          <a:ln>
            <a:noFill/>
          </a:ln>
        </p:spPr>
        <p:txBody>
          <a:bodyPr spcFirstLastPara="1" wrap="square" lIns="91425" tIns="45700" rIns="91425" bIns="45700" anchor="t" anchorCtr="0">
            <a:noAutofit/>
          </a:bodyPr>
          <a:lstStyle/>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Once the snapshot is taken the data in the WISEdash database </a:t>
            </a:r>
            <a:r>
              <a:rPr lang="en" sz="1800" b="1" i="1" dirty="0">
                <a:solidFill>
                  <a:srgbClr val="000000"/>
                </a:solidFill>
                <a:latin typeface="Lato"/>
                <a:ea typeface="Lato"/>
                <a:cs typeface="Lato"/>
                <a:sym typeface="Lato"/>
              </a:rPr>
              <a:t>cannot be changed</a:t>
            </a:r>
            <a:r>
              <a:rPr lang="en" sz="1800" b="1" dirty="0">
                <a:solidFill>
                  <a:srgbClr val="000000"/>
                </a:solidFill>
                <a:latin typeface="Lato"/>
                <a:ea typeface="Lato"/>
                <a:cs typeface="Lato"/>
                <a:sym typeface="Lato"/>
              </a:rPr>
              <a:t>.</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Data errors after snapshot are addressed </a:t>
            </a:r>
            <a:r>
              <a:rPr lang="en" sz="1800" b="1" dirty="0">
                <a:latin typeface="Lato"/>
                <a:ea typeface="Lato"/>
                <a:cs typeface="Lato"/>
                <a:sym typeface="Lato"/>
              </a:rPr>
              <a:t>with</a:t>
            </a:r>
            <a:r>
              <a:rPr lang="en" sz="1800" b="1" dirty="0">
                <a:solidFill>
                  <a:srgbClr val="000000"/>
                </a:solidFill>
                <a:latin typeface="Lato"/>
                <a:ea typeface="Lato"/>
                <a:cs typeface="Lato"/>
                <a:sym typeface="Lato"/>
              </a:rPr>
              <a:t> a Data Errata Letter submitted via the WISEadmin Portal.</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Remember: no PII! </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WISEdash Public Portal now provides higher visibility for data errata</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The most common issues are enrollment, for example Oct. 1 and TFS counts, or </a:t>
            </a:r>
            <a:r>
              <a:rPr lang="en" sz="1800" b="1" dirty="0">
                <a:latin typeface="Lato"/>
                <a:ea typeface="Lato"/>
                <a:cs typeface="Lato"/>
                <a:sym typeface="Lato"/>
              </a:rPr>
              <a:t>demographics</a:t>
            </a:r>
            <a:r>
              <a:rPr lang="en" sz="1800" b="1" dirty="0">
                <a:solidFill>
                  <a:srgbClr val="000000"/>
                </a:solidFill>
                <a:latin typeface="Lato"/>
                <a:ea typeface="Lato"/>
                <a:cs typeface="Lato"/>
                <a:sym typeface="Lato"/>
              </a:rPr>
              <a:t> therein (SPED, ELL, Econ Disadv, etc</a:t>
            </a:r>
            <a:r>
              <a:rPr lang="en" sz="1800" b="1" dirty="0">
                <a:latin typeface="Lato"/>
                <a:ea typeface="Lato"/>
                <a:cs typeface="Lato"/>
                <a:sym typeface="Lato"/>
              </a:rPr>
              <a:t>.)</a:t>
            </a:r>
            <a:r>
              <a:rPr lang="en" sz="1800" b="1" dirty="0">
                <a:solidFill>
                  <a:srgbClr val="000000"/>
                </a:solidFill>
                <a:latin typeface="Lato"/>
                <a:ea typeface="Lato"/>
                <a:cs typeface="Lato"/>
                <a:sym typeface="Lato"/>
              </a:rPr>
              <a:t>.  </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More info: </a:t>
            </a:r>
            <a:r>
              <a:rPr lang="en" sz="1800" b="1" u="sng"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https://dpi.wi.gov/cst/data-collections/data-errata</a:t>
            </a:r>
            <a:r>
              <a:rPr lang="en" sz="1800" b="1" dirty="0">
                <a:solidFill>
                  <a:srgbClr val="000000"/>
                </a:solidFill>
                <a:latin typeface="Lato"/>
                <a:ea typeface="Lato"/>
                <a:cs typeface="Lato"/>
                <a:sym typeface="Lato"/>
              </a:rPr>
              <a:t> </a:t>
            </a:r>
            <a:endParaRPr sz="1800" b="1" dirty="0">
              <a:solidFill>
                <a:srgbClr val="000000"/>
              </a:solidFill>
              <a:latin typeface="Lato"/>
              <a:ea typeface="Lato"/>
              <a:cs typeface="Lato"/>
              <a:sym typeface="Lato"/>
            </a:endParaRPr>
          </a:p>
          <a:p>
            <a:pPr marL="164592" lvl="0" indent="0" algn="l" rtl="0">
              <a:spcBef>
                <a:spcPts val="0"/>
              </a:spcBef>
              <a:spcAft>
                <a:spcPts val="0"/>
              </a:spcAft>
              <a:buNone/>
            </a:pPr>
            <a:endParaRPr sz="1800" b="1" dirty="0">
              <a:solidFill>
                <a:srgbClr val="000000"/>
              </a:solidFill>
              <a:latin typeface="Lato"/>
              <a:ea typeface="Lato"/>
              <a:cs typeface="Lato"/>
              <a:sym typeface="Lato"/>
            </a:endParaRPr>
          </a:p>
          <a:p>
            <a:pPr marL="342900" lvl="0" indent="-110" algn="l" rtl="0">
              <a:spcBef>
                <a:spcPts val="0"/>
              </a:spcBef>
              <a:spcAft>
                <a:spcPts val="0"/>
              </a:spcAft>
              <a:buNone/>
            </a:pPr>
            <a:endParaRPr sz="700" b="1" dirty="0">
              <a:solidFill>
                <a:srgbClr val="000000"/>
              </a:solidFill>
              <a:latin typeface="Lato"/>
              <a:ea typeface="Lato"/>
              <a:cs typeface="Lato"/>
              <a:sym typeface="Lato"/>
            </a:endParaRPr>
          </a:p>
          <a:p>
            <a:pPr marL="342900" lvl="0" indent="-11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24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Data Privacy</a:t>
            </a:r>
          </a:p>
        </p:txBody>
      </p:sp>
      <p:sp>
        <p:nvSpPr>
          <p:cNvPr id="556" name="Google Shape;556;p93"/>
          <p:cNvSpPr txBox="1"/>
          <p:nvPr/>
        </p:nvSpPr>
        <p:spPr>
          <a:xfrm>
            <a:off x="469338" y="1095700"/>
            <a:ext cx="8229600" cy="1712236"/>
          </a:xfrm>
          <a:prstGeom prst="rect">
            <a:avLst/>
          </a:prstGeom>
          <a:noFill/>
          <a:ln>
            <a:noFill/>
          </a:ln>
        </p:spPr>
        <p:txBody>
          <a:bodyPr spcFirstLastPara="1" wrap="square" lIns="91425" tIns="45700" rIns="91425" bIns="45700" anchor="t" anchorCtr="0">
            <a:noAutofit/>
          </a:bodyPr>
          <a:lstStyle/>
          <a:p>
            <a:pPr marL="285750" lvl="0" indent="-285750" algn="l" rtl="0">
              <a:spcAft>
                <a:spcPts val="0"/>
              </a:spcAft>
              <a:buFont typeface="Arial" panose="020B0604020202020204" pitchFamily="34" charset="0"/>
              <a:buChar char="•"/>
            </a:pPr>
            <a:r>
              <a:rPr lang="en" sz="1800" b="1" dirty="0">
                <a:solidFill>
                  <a:srgbClr val="000000"/>
                </a:solidFill>
                <a:latin typeface="Lato"/>
                <a:ea typeface="Lato"/>
                <a:cs typeface="Lato"/>
                <a:sym typeface="Lato"/>
              </a:rPr>
              <a:t>Data Privacy Resources</a:t>
            </a:r>
            <a:endParaRPr sz="1800" b="1" dirty="0">
              <a:solidFill>
                <a:srgbClr val="000000"/>
              </a:solidFill>
              <a:latin typeface="Lato"/>
              <a:ea typeface="Lato"/>
              <a:cs typeface="Lato"/>
              <a:sym typeface="Lato"/>
            </a:endParaRPr>
          </a:p>
          <a:p>
            <a:pPr marL="914400" lvl="1" indent="-381000" algn="l" rtl="0">
              <a:spcBef>
                <a:spcPts val="0"/>
              </a:spcBef>
              <a:spcAft>
                <a:spcPts val="0"/>
              </a:spcAft>
              <a:buClr>
                <a:srgbClr val="000000"/>
              </a:buClr>
              <a:buSzPct val="100000"/>
              <a:buFont typeface="Lato"/>
              <a:buChar char="○"/>
            </a:pPr>
            <a:r>
              <a:rPr lang="en" sz="1800" b="1" dirty="0">
                <a:solidFill>
                  <a:srgbClr val="000000"/>
                </a:solidFill>
                <a:latin typeface="Lato"/>
                <a:ea typeface="Lato"/>
                <a:cs typeface="Lato"/>
                <a:sym typeface="Lato"/>
              </a:rPr>
              <a:t>Select Data Privacy from </a:t>
            </a:r>
            <a:r>
              <a:rPr lang="en" sz="1800" b="1" u="sng" dirty="0">
                <a:solidFill>
                  <a:schemeClr val="hlink"/>
                </a:solidFill>
                <a:latin typeface="Lato"/>
                <a:ea typeface="Lato"/>
                <a:cs typeface="Lato"/>
                <a:sym typeface="Lato"/>
                <a:hlinkClick r:id="rId4"/>
              </a:rPr>
              <a:t>http://dpi.wi.gov/wise/data-privacy</a:t>
            </a:r>
            <a:endParaRPr sz="1800" b="1" dirty="0">
              <a:solidFill>
                <a:srgbClr val="000000"/>
              </a:solidFill>
              <a:latin typeface="Lato"/>
              <a:ea typeface="Lato"/>
              <a:cs typeface="Lato"/>
              <a:sym typeface="Lato"/>
            </a:endParaRPr>
          </a:p>
          <a:p>
            <a:pPr marL="1200150" lvl="0" indent="-285750" algn="l" rtl="0">
              <a:spcBef>
                <a:spcPts val="0"/>
              </a:spcBef>
              <a:spcAft>
                <a:spcPts val="0"/>
              </a:spcAft>
              <a:buFont typeface="Arial" panose="020B0604020202020204" pitchFamily="34" charset="0"/>
              <a:buChar char="•"/>
            </a:pPr>
            <a:endParaRPr sz="1800" b="1" dirty="0">
              <a:solidFill>
                <a:srgbClr val="000000"/>
              </a:solidFill>
              <a:latin typeface="Lato"/>
              <a:ea typeface="Lato"/>
              <a:cs typeface="Lato"/>
              <a:sym typeface="Lato"/>
            </a:endParaRPr>
          </a:p>
          <a:p>
            <a:pPr marL="285750" lvl="0" indent="-285750" algn="l" rtl="0">
              <a:spcBef>
                <a:spcPts val="1800"/>
              </a:spcBef>
              <a:spcAft>
                <a:spcPts val="0"/>
              </a:spcAft>
              <a:buFont typeface="Arial" panose="020B0604020202020204" pitchFamily="34" charset="0"/>
              <a:buChar char="•"/>
            </a:pPr>
            <a:r>
              <a:rPr lang="en" sz="1800" b="1" dirty="0">
                <a:solidFill>
                  <a:srgbClr val="000000"/>
                </a:solidFill>
                <a:latin typeface="Lato"/>
                <a:ea typeface="Lato"/>
                <a:cs typeface="Lato"/>
                <a:sym typeface="Lato"/>
              </a:rPr>
              <a:t>Data privacy is of the utmost priority to us, and we take it very seriously.</a:t>
            </a:r>
            <a:endParaRPr sz="18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More Helpful Resources</a:t>
            </a:r>
          </a:p>
        </p:txBody>
      </p:sp>
      <p:sp>
        <p:nvSpPr>
          <p:cNvPr id="562" name="Google Shape;562;p94"/>
          <p:cNvSpPr txBox="1"/>
          <p:nvPr/>
        </p:nvSpPr>
        <p:spPr>
          <a:xfrm>
            <a:off x="477430" y="1084333"/>
            <a:ext cx="8229600" cy="3819440"/>
          </a:xfrm>
          <a:prstGeom prst="rect">
            <a:avLst/>
          </a:prstGeom>
          <a:solidFill>
            <a:srgbClr val="FFFFFF"/>
          </a:solidFill>
          <a:ln>
            <a:noFill/>
          </a:ln>
        </p:spPr>
        <p:txBody>
          <a:bodyPr spcFirstLastPara="1" wrap="square" lIns="91425" tIns="91425" rIns="91425" bIns="91425" anchor="t" anchorCtr="0">
            <a:noAutofit/>
          </a:bodyPr>
          <a:lstStyle/>
          <a:p>
            <a:pPr marL="285750" indent="-285750">
              <a:lnSpc>
                <a:spcPct val="150000"/>
              </a:lnSpc>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4">
                  <a:extLst>
                    <a:ext uri="{A12FA001-AC4F-418D-AE19-62706E023703}">
                      <ahyp:hlinkClr xmlns:ahyp="http://schemas.microsoft.com/office/drawing/2018/hyperlinkcolor" val="tx"/>
                    </a:ext>
                  </a:extLst>
                </a:hlinkClick>
              </a:rPr>
              <a:t>WISEdata Flyer</a:t>
            </a:r>
            <a:r>
              <a:rPr lang="en" sz="1800" b="1" dirty="0">
                <a:solidFill>
                  <a:schemeClr val="dk1"/>
                </a:solidFill>
                <a:latin typeface="Lato"/>
                <a:ea typeface="Lato"/>
                <a:cs typeface="Lato"/>
                <a:sym typeface="Lato"/>
              </a:rPr>
              <a:t>:  </a:t>
            </a:r>
            <a:r>
              <a:rPr lang="en" sz="1800" b="1" dirty="0">
                <a:solidFill>
                  <a:srgbClr val="222222"/>
                </a:solidFill>
                <a:latin typeface="Lato"/>
                <a:ea typeface="Lato"/>
                <a:cs typeface="Lato"/>
                <a:sym typeface="Lato"/>
              </a:rPr>
              <a:t>High level overview describing how WISEdata has improved our data collection process, data quality, and system integration.</a:t>
            </a:r>
            <a:endParaRPr sz="1800" b="1" dirty="0">
              <a:solidFill>
                <a:srgbClr val="222222"/>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5">
                  <a:extLst>
                    <a:ext uri="{A12FA001-AC4F-418D-AE19-62706E023703}">
                      <ahyp:hlinkClr xmlns:ahyp="http://schemas.microsoft.com/office/drawing/2018/hyperlinkcolor" val="tx"/>
                    </a:ext>
                  </a:extLst>
                </a:hlinkClick>
              </a:rPr>
              <a:t>Info for Schools</a:t>
            </a:r>
            <a:r>
              <a:rPr lang="en" sz="1800" b="1" dirty="0">
                <a:solidFill>
                  <a:schemeClr val="dk1"/>
                </a:solidFill>
                <a:latin typeface="Lato"/>
                <a:ea typeface="Lato"/>
                <a:cs typeface="Lato"/>
                <a:sym typeface="Lato"/>
              </a:rPr>
              <a:t>: Basics of getting started with WISEdata</a:t>
            </a:r>
            <a:endParaRPr sz="1800" b="1" dirty="0">
              <a:solidFill>
                <a:schemeClr val="dk1"/>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6">
                  <a:extLst>
                    <a:ext uri="{A12FA001-AC4F-418D-AE19-62706E023703}">
                      <ahyp:hlinkClr xmlns:ahyp="http://schemas.microsoft.com/office/drawing/2018/hyperlinkcolor" val="tx"/>
                    </a:ext>
                  </a:extLst>
                </a:hlinkClick>
              </a:rPr>
              <a:t>WISEdata Help</a:t>
            </a:r>
            <a:r>
              <a:rPr lang="en" sz="1800" b="1" dirty="0">
                <a:solidFill>
                  <a:schemeClr val="dk1"/>
                </a:solidFill>
                <a:latin typeface="Lato"/>
                <a:ea typeface="Lato"/>
                <a:cs typeface="Lato"/>
                <a:sym typeface="Lato"/>
              </a:rPr>
              <a:t>: Links to WISE help pages and useful resources</a:t>
            </a:r>
            <a:endParaRPr sz="1800" b="1" dirty="0">
              <a:solidFill>
                <a:schemeClr val="dk1"/>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7">
                  <a:extLst>
                    <a:ext uri="{A12FA001-AC4F-418D-AE19-62706E023703}">
                      <ahyp:hlinkClr xmlns:ahyp="http://schemas.microsoft.com/office/drawing/2018/hyperlinkcolor" val="tx"/>
                    </a:ext>
                  </a:extLst>
                </a:hlinkClick>
              </a:rPr>
              <a:t>Data Elements</a:t>
            </a:r>
            <a:r>
              <a:rPr lang="en" sz="1800" b="1" dirty="0">
                <a:solidFill>
                  <a:schemeClr val="dk1"/>
                </a:solidFill>
                <a:latin typeface="Lato"/>
                <a:ea typeface="Lato"/>
                <a:cs typeface="Lato"/>
                <a:sym typeface="Lato"/>
              </a:rPr>
              <a:t>: List of links to all WISEdata data elements and their descriptions, uses, and codes</a:t>
            </a:r>
            <a:endParaRPr sz="1800" b="1" dirty="0">
              <a:solidFill>
                <a:schemeClr val="dk1"/>
              </a:solidFill>
              <a:latin typeface="Lato"/>
              <a:ea typeface="Lato"/>
              <a:cs typeface="Lato"/>
              <a:sym typeface="Lato"/>
            </a:endParaRPr>
          </a:p>
          <a:p>
            <a:pPr marL="285750" indent="-285750">
              <a:lnSpc>
                <a:spcPct val="150000"/>
              </a:lnSpc>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8">
                  <a:extLst>
                    <a:ext uri="{A12FA001-AC4F-418D-AE19-62706E023703}">
                      <ahyp:hlinkClr xmlns:ahyp="http://schemas.microsoft.com/office/drawing/2018/hyperlinkcolor" val="tx"/>
                    </a:ext>
                  </a:extLst>
                </a:hlinkClick>
              </a:rPr>
              <a:t>Google Spaces</a:t>
            </a:r>
            <a:r>
              <a:rPr lang="en" sz="1800" b="1" dirty="0">
                <a:solidFill>
                  <a:schemeClr val="dk1"/>
                </a:solidFill>
                <a:latin typeface="Lato"/>
                <a:ea typeface="Lato"/>
                <a:cs typeface="Lato"/>
                <a:sym typeface="Lato"/>
              </a:rPr>
              <a:t>: WISEdata community to view and post questions and comments to fellow users.</a:t>
            </a:r>
          </a:p>
          <a:p>
            <a:pPr marL="574675" lvl="3" indent="-285750">
              <a:lnSpc>
                <a:spcPct val="150000"/>
              </a:lnSpc>
              <a:buClr>
                <a:schemeClr val="dk1"/>
              </a:buClr>
              <a:buSzPct val="100000"/>
              <a:buFont typeface="Courier New" panose="02070309020205020404" pitchFamily="49" charset="0"/>
              <a:buChar char="o"/>
            </a:pPr>
            <a:r>
              <a:rPr lang="en" sz="1800" b="1" i="1" dirty="0">
                <a:solidFill>
                  <a:schemeClr val="dk1"/>
                </a:solidFill>
                <a:latin typeface="Lato"/>
                <a:ea typeface="Lato"/>
                <a:cs typeface="Lato"/>
                <a:sym typeface="Lato"/>
              </a:rPr>
              <a:t>Please submit a Help Ticket if you would like to join Google Spaces</a:t>
            </a:r>
            <a:endParaRPr sz="1800" b="1" i="1" dirty="0">
              <a:solidFill>
                <a:schemeClr val="dk1"/>
              </a:solidFill>
              <a:latin typeface="Lato"/>
              <a:ea typeface="Lato"/>
              <a:cs typeface="Lato"/>
              <a:sym typeface="Lato"/>
            </a:endParaRPr>
          </a:p>
          <a:p>
            <a:pPr marL="0" lvl="0" indent="0" algn="ctr" rtl="0">
              <a:lnSpc>
                <a:spcPct val="115000"/>
              </a:lnSpc>
              <a:spcBef>
                <a:spcPts val="0"/>
              </a:spcBef>
              <a:spcAft>
                <a:spcPts val="0"/>
              </a:spcAft>
              <a:buNone/>
            </a:pPr>
            <a:endParaRPr sz="2200" dirty="0">
              <a:solidFill>
                <a:srgbClr val="000000"/>
              </a:solidFill>
              <a:latin typeface="Lato"/>
              <a:ea typeface="Lato"/>
              <a:cs typeface="Lato"/>
              <a:sym typeface="Lato"/>
            </a:endParaRPr>
          </a:p>
          <a:p>
            <a:pPr marL="342900" lvl="0" indent="-190500" algn="l" rtl="0">
              <a:lnSpc>
                <a:spcPct val="150000"/>
              </a:lnSpc>
              <a:spcBef>
                <a:spcPts val="0"/>
              </a:spcBef>
              <a:spcAft>
                <a:spcPts val="439"/>
              </a:spcAft>
              <a:buNone/>
            </a:pPr>
            <a:endParaRPr sz="18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Help Ticket</a:t>
            </a:r>
          </a:p>
        </p:txBody>
      </p:sp>
      <p:sp>
        <p:nvSpPr>
          <p:cNvPr id="567" name="Google Shape;567;p95"/>
          <p:cNvSpPr txBox="1"/>
          <p:nvPr/>
        </p:nvSpPr>
        <p:spPr>
          <a:xfrm>
            <a:off x="469338" y="1068149"/>
            <a:ext cx="8197232" cy="2515951"/>
          </a:xfrm>
          <a:prstGeom prst="rect">
            <a:avLst/>
          </a:prstGeom>
          <a:solidFill>
            <a:srgbClr val="FFFFFF"/>
          </a:solidFill>
          <a:ln>
            <a:noFill/>
          </a:ln>
        </p:spPr>
        <p:txBody>
          <a:bodyPr spcFirstLastPara="1" wrap="square" lIns="91425" tIns="45700" rIns="91425" bIns="45700" anchor="t" anchorCtr="0">
            <a:noAutofit/>
          </a:bodyPr>
          <a:lstStyle/>
          <a:p>
            <a:pPr marL="114300" lvl="0" algn="ctr" rtl="0">
              <a:lnSpc>
                <a:spcPct val="150000"/>
              </a:lnSpc>
              <a:spcBef>
                <a:spcPts val="0"/>
              </a:spcBef>
              <a:spcAft>
                <a:spcPts val="0"/>
              </a:spcAft>
              <a:buClr>
                <a:srgbClr val="000000"/>
              </a:buClr>
              <a:buSzPts val="1800"/>
            </a:pPr>
            <a:r>
              <a:rPr lang="en" sz="1800" b="1" dirty="0">
                <a:solidFill>
                  <a:srgbClr val="000000"/>
                </a:solidFill>
                <a:latin typeface="Lato"/>
                <a:ea typeface="Lato"/>
                <a:cs typeface="Lato"/>
                <a:sym typeface="Lato"/>
                <a:hlinkClick r:id="rId4"/>
              </a:rPr>
              <a:t>Help Ticket</a:t>
            </a:r>
            <a:endParaRPr sz="1800" b="1" dirty="0">
              <a:solidFill>
                <a:srgbClr val="000000"/>
              </a:solidFill>
              <a:latin typeface="Lato"/>
              <a:ea typeface="Lato"/>
              <a:cs typeface="Lato"/>
              <a:sym typeface="Lato"/>
            </a:endParaRPr>
          </a:p>
        </p:txBody>
      </p:sp>
      <p:pic>
        <p:nvPicPr>
          <p:cNvPr id="3" name="Picture 2" descr="Screenshot of the WISE help Ticket.">
            <a:extLst>
              <a:ext uri="{FF2B5EF4-FFF2-40B4-BE49-F238E27FC236}">
                <a16:creationId xmlns:a16="http://schemas.microsoft.com/office/drawing/2014/main" id="{D07400FB-1A61-6990-B601-B054EAD5B2E6}"/>
              </a:ext>
            </a:extLst>
          </p:cNvPr>
          <p:cNvPicPr>
            <a:picLocks noChangeAspect="1"/>
          </p:cNvPicPr>
          <p:nvPr/>
        </p:nvPicPr>
        <p:blipFill>
          <a:blip r:embed="rId5"/>
          <a:stretch>
            <a:fillRect/>
          </a:stretch>
        </p:blipFill>
        <p:spPr>
          <a:xfrm>
            <a:off x="2241430" y="1726863"/>
            <a:ext cx="4661140" cy="2159111"/>
          </a:xfrm>
          <a:prstGeom prst="rect">
            <a:avLst/>
          </a:prstGeom>
        </p:spPr>
      </p:pic>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Giving</a:t>
            </a:r>
            <a:r>
              <a:rPr kumimoji="0" lang="en-US" sz="3600" b="1" i="0" u="none" strike="noStrike" kern="0" cap="none" spc="0" normalizeH="0" baseline="0" noProof="0" dirty="0">
                <a:ln>
                  <a:noFill/>
                </a:ln>
                <a:solidFill>
                  <a:schemeClr val="lt1"/>
                </a:solidFill>
                <a:effectLst/>
                <a:uLnTx/>
                <a:uFillTx/>
                <a:latin typeface="Lato"/>
                <a:ea typeface="Lato"/>
                <a:cs typeface="Lato"/>
                <a:sym typeface="Lato"/>
              </a:rPr>
              <a:t> Feedback</a:t>
            </a:r>
          </a:p>
        </p:txBody>
      </p:sp>
      <p:sp>
        <p:nvSpPr>
          <p:cNvPr id="574" name="Google Shape;574;p96"/>
          <p:cNvSpPr txBox="1"/>
          <p:nvPr/>
        </p:nvSpPr>
        <p:spPr>
          <a:xfrm>
            <a:off x="840000" y="921600"/>
            <a:ext cx="7464000" cy="22950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dirty="0">
              <a:latin typeface="Lato"/>
              <a:ea typeface="Lato"/>
              <a:cs typeface="Lato"/>
              <a:sym typeface="Lato"/>
            </a:endParaRPr>
          </a:p>
          <a:p>
            <a:pPr marL="457200" lvl="0" indent="-342900" algn="l" rtl="0">
              <a:spcBef>
                <a:spcPts val="0"/>
              </a:spcBef>
              <a:spcAft>
                <a:spcPts val="0"/>
              </a:spcAft>
              <a:buSzPts val="1800"/>
              <a:buFont typeface="Lato"/>
              <a:buChar char="●"/>
            </a:pPr>
            <a:r>
              <a:rPr lang="en" sz="1800" b="1" dirty="0">
                <a:solidFill>
                  <a:srgbClr val="000000"/>
                </a:solidFill>
                <a:latin typeface="Lato"/>
                <a:ea typeface="Lato"/>
                <a:cs typeface="Lato"/>
                <a:sym typeface="Lato"/>
              </a:rPr>
              <a:t>Within most </a:t>
            </a:r>
            <a:r>
              <a:rPr lang="en" sz="1800" b="1" dirty="0">
                <a:latin typeface="Lato"/>
                <a:ea typeface="Lato"/>
                <a:cs typeface="Lato"/>
                <a:sym typeface="Lato"/>
              </a:rPr>
              <a:t>DPI</a:t>
            </a:r>
            <a:r>
              <a:rPr lang="en" sz="1800" b="1" dirty="0">
                <a:solidFill>
                  <a:srgbClr val="000000"/>
                </a:solidFill>
                <a:latin typeface="Lato"/>
                <a:ea typeface="Lato"/>
                <a:cs typeface="Lato"/>
                <a:sym typeface="Lato"/>
              </a:rPr>
              <a:t> applications you can </a:t>
            </a: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dirty="0">
                <a:latin typeface="Lato"/>
                <a:ea typeface="Lato"/>
                <a:cs typeface="Lato"/>
                <a:sym typeface="Lato"/>
              </a:rPr>
              <a:t>P</a:t>
            </a:r>
            <a:r>
              <a:rPr lang="en" sz="1800" b="1" dirty="0">
                <a:solidFill>
                  <a:srgbClr val="000000"/>
                </a:solidFill>
                <a:latin typeface="Lato"/>
                <a:ea typeface="Lato"/>
                <a:cs typeface="Lato"/>
                <a:sym typeface="Lato"/>
              </a:rPr>
              <a:t>rovide feedback directly.</a:t>
            </a:r>
            <a:endParaRPr sz="1800" b="1" dirty="0">
              <a:solidFill>
                <a:srgbClr val="000000"/>
              </a:solidFill>
              <a:latin typeface="Lato"/>
              <a:ea typeface="Lato"/>
              <a:cs typeface="Lato"/>
              <a:sym typeface="Lato"/>
            </a:endParaRPr>
          </a:p>
          <a:p>
            <a:pPr marL="457200" lvl="0" indent="0" algn="l" rtl="0">
              <a:spcBef>
                <a:spcPts val="0"/>
              </a:spcBef>
              <a:spcAft>
                <a:spcPts val="0"/>
              </a:spcAft>
              <a:buNone/>
            </a:pPr>
            <a:endParaRPr sz="1800" b="1" dirty="0">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dirty="0">
                <a:latin typeface="Lato"/>
                <a:ea typeface="Lato"/>
                <a:cs typeface="Lato"/>
                <a:sym typeface="Lato"/>
              </a:rPr>
              <a:t>E</a:t>
            </a:r>
            <a:r>
              <a:rPr lang="en" sz="1800" b="1" dirty="0">
                <a:solidFill>
                  <a:srgbClr val="000000"/>
                </a:solidFill>
                <a:latin typeface="Lato"/>
                <a:ea typeface="Lato"/>
                <a:cs typeface="Lato"/>
                <a:sym typeface="Lato"/>
              </a:rPr>
              <a:t>nter a new suggestion.</a:t>
            </a:r>
            <a:endParaRPr sz="1800" b="1" dirty="0">
              <a:solidFill>
                <a:srgbClr val="000000"/>
              </a:solidFill>
              <a:latin typeface="Lato"/>
              <a:ea typeface="Lato"/>
              <a:cs typeface="Lato"/>
              <a:sym typeface="Lato"/>
            </a:endParaRPr>
          </a:p>
          <a:p>
            <a:pPr marL="457200" lvl="0" indent="0" algn="l" rtl="0">
              <a:spcBef>
                <a:spcPts val="0"/>
              </a:spcBef>
              <a:spcAft>
                <a:spcPts val="0"/>
              </a:spcAft>
              <a:buNone/>
            </a:pPr>
            <a:endParaRPr sz="1800" b="1" dirty="0">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dirty="0">
                <a:solidFill>
                  <a:srgbClr val="000000"/>
                </a:solidFill>
                <a:latin typeface="Lato"/>
                <a:ea typeface="Lato"/>
                <a:cs typeface="Lato"/>
                <a:sym typeface="Lato"/>
              </a:rPr>
              <a:t>Vote on suggestions made by other people.</a:t>
            </a:r>
            <a:endParaRPr sz="1800" b="1" dirty="0">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1800"/>
              </a:spcBef>
              <a:spcAft>
                <a:spcPts val="0"/>
              </a:spcAft>
              <a:buNone/>
            </a:pPr>
            <a:endParaRPr sz="1800" b="1" dirty="0">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dirty="0">
              <a:solidFill>
                <a:srgbClr val="000000"/>
              </a:solidFill>
              <a:latin typeface="Lato"/>
              <a:ea typeface="Lato"/>
              <a:cs typeface="Lato"/>
              <a:sym typeface="Lato"/>
            </a:endParaRPr>
          </a:p>
        </p:txBody>
      </p:sp>
      <p:sp>
        <p:nvSpPr>
          <p:cNvPr id="575" name="Google Shape;575;p96"/>
          <p:cNvSpPr txBox="1"/>
          <p:nvPr/>
        </p:nvSpPr>
        <p:spPr>
          <a:xfrm>
            <a:off x="2810400" y="3386000"/>
            <a:ext cx="3523200" cy="628800"/>
          </a:xfrm>
          <a:prstGeom prst="rect">
            <a:avLst/>
          </a:prstGeom>
          <a:noFill/>
          <a:ln w="28575" cap="flat" cmpd="sng">
            <a:solidFill>
              <a:srgbClr val="0066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900" b="1" u="sng">
                <a:solidFill>
                  <a:schemeClr val="hlink"/>
                </a:solidFill>
                <a:latin typeface="Lato"/>
                <a:ea typeface="Lato"/>
                <a:cs typeface="Lato"/>
                <a:sym typeface="Lato"/>
                <a:hlinkClick r:id="rId4"/>
              </a:rPr>
              <a:t>feedback.dpi.wi.gov</a:t>
            </a:r>
            <a:endParaRPr sz="2900" b="1">
              <a:latin typeface="Lato"/>
              <a:ea typeface="Lato"/>
              <a:cs typeface="Lato"/>
              <a:sym typeface="Lato"/>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Thank You!</a:t>
            </a:r>
          </a:p>
        </p:txBody>
      </p:sp>
      <p:sp>
        <p:nvSpPr>
          <p:cNvPr id="581" name="Google Shape;581;p97"/>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l" rtl="0">
              <a:spcBef>
                <a:spcPts val="0"/>
              </a:spcBef>
              <a:spcAft>
                <a:spcPts val="0"/>
              </a:spcAft>
              <a:buNone/>
            </a:pPr>
            <a:r>
              <a:rPr lang="en" sz="3600" b="1">
                <a:latin typeface="Lato"/>
                <a:ea typeface="Lato"/>
                <a:cs typeface="Lato"/>
                <a:sym typeface="Lato"/>
              </a:rPr>
              <a:t>Thanks for all that you do!</a:t>
            </a:r>
            <a:endParaRPr sz="3600">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Data Flow Diagram</a:t>
            </a:r>
          </a:p>
        </p:txBody>
      </p:sp>
      <p:pic>
        <p:nvPicPr>
          <p:cNvPr id="2" name="Picture 1" descr="An infographic showing data flow from LEA/School/District to Student Information System (SIS), to WISEdata Portal, to WISEdash for Districts, to Report Cards.">
            <a:extLst>
              <a:ext uri="{FF2B5EF4-FFF2-40B4-BE49-F238E27FC236}">
                <a16:creationId xmlns:a16="http://schemas.microsoft.com/office/drawing/2014/main" id="{92BBC549-21E5-002B-7D30-1B0DE10CD409}"/>
              </a:ext>
            </a:extLst>
          </p:cNvPr>
          <p:cNvPicPr>
            <a:picLocks noChangeAspect="1"/>
          </p:cNvPicPr>
          <p:nvPr/>
        </p:nvPicPr>
        <p:blipFill>
          <a:blip r:embed="rId4"/>
          <a:stretch>
            <a:fillRect/>
          </a:stretch>
        </p:blipFill>
        <p:spPr>
          <a:xfrm>
            <a:off x="0" y="1092444"/>
            <a:ext cx="9144000" cy="1581150"/>
          </a:xfrm>
          <a:prstGeom prst="rect">
            <a:avLst/>
          </a:prstGeom>
        </p:spPr>
      </p:pic>
      <p:pic>
        <p:nvPicPr>
          <p:cNvPr id="3" name="Picture 2">
            <a:extLst>
              <a:ext uri="{FF2B5EF4-FFF2-40B4-BE49-F238E27FC236}">
                <a16:creationId xmlns:a16="http://schemas.microsoft.com/office/drawing/2014/main" id="{C805CF5D-99AA-B0B0-B940-890640CB82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31710" y="1238250"/>
            <a:ext cx="1114425" cy="571500"/>
          </a:xfrm>
          <a:prstGeom prst="ellipse">
            <a:avLst/>
          </a:prstGeom>
          <a:ln>
            <a:noFill/>
          </a:ln>
          <a:effectLst>
            <a:softEdge rad="112500"/>
          </a:effectLst>
        </p:spPr>
      </p:pic>
      <p:sp>
        <p:nvSpPr>
          <p:cNvPr id="4" name="TextBox 3">
            <a:extLst>
              <a:ext uri="{FF2B5EF4-FFF2-40B4-BE49-F238E27FC236}">
                <a16:creationId xmlns:a16="http://schemas.microsoft.com/office/drawing/2014/main" id="{B69314D5-31AD-E8FF-63A9-66343BD8665D}"/>
              </a:ext>
            </a:extLst>
          </p:cNvPr>
          <p:cNvSpPr txBox="1"/>
          <p:nvPr/>
        </p:nvSpPr>
        <p:spPr>
          <a:xfrm>
            <a:off x="276958" y="2570285"/>
            <a:ext cx="132177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Data Entry</a:t>
            </a:r>
            <a:endParaRPr lang="en-US" dirty="0">
              <a:ea typeface="Lato"/>
            </a:endParaRPr>
          </a:p>
          <a:p>
            <a:br>
              <a:rPr lang="en-US" dirty="0"/>
            </a:br>
            <a:r>
              <a:rPr lang="en-US" sz="1200" b="1" dirty="0">
                <a:latin typeface="Lato"/>
                <a:ea typeface="Lato"/>
                <a:cs typeface="Lato"/>
              </a:rPr>
              <a:t>LEAs</a:t>
            </a:r>
            <a:r>
              <a:rPr lang="en-US" sz="1200" dirty="0">
                <a:latin typeface="Lato"/>
                <a:ea typeface="Lato"/>
                <a:cs typeface="Lato"/>
              </a:rPr>
              <a:t> (school/district) collect student data and enter into the local SIS.</a:t>
            </a:r>
            <a:endParaRPr lang="en-US" dirty="0"/>
          </a:p>
        </p:txBody>
      </p:sp>
      <p:sp>
        <p:nvSpPr>
          <p:cNvPr id="5" name="TextBox 4">
            <a:extLst>
              <a:ext uri="{FF2B5EF4-FFF2-40B4-BE49-F238E27FC236}">
                <a16:creationId xmlns:a16="http://schemas.microsoft.com/office/drawing/2014/main" id="{0FAA8FA6-DE77-BB2B-F76C-9D9D2CEAE78B}"/>
              </a:ext>
            </a:extLst>
          </p:cNvPr>
          <p:cNvSpPr txBox="1"/>
          <p:nvPr/>
        </p:nvSpPr>
        <p:spPr>
          <a:xfrm>
            <a:off x="1991458" y="2570285"/>
            <a:ext cx="14243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WISEdata Portal Submission</a:t>
            </a:r>
            <a:endParaRPr lang="en-US" dirty="0">
              <a:ea typeface="Lato"/>
            </a:endParaRPr>
          </a:p>
          <a:p>
            <a:br>
              <a:rPr lang="en-US" dirty="0"/>
            </a:br>
            <a:r>
              <a:rPr lang="en-US" sz="1200" b="1" dirty="0">
                <a:latin typeface="Lato"/>
                <a:ea typeface="Lato"/>
                <a:cs typeface="Lato"/>
              </a:rPr>
              <a:t>LEAs</a:t>
            </a:r>
            <a:r>
              <a:rPr lang="en-US" sz="1200" dirty="0">
                <a:latin typeface="Lato"/>
                <a:ea typeface="Lato"/>
                <a:cs typeface="Lato"/>
              </a:rPr>
              <a:t> push data from their SIS to the WISEdata Portal for validation.</a:t>
            </a:r>
            <a:endParaRPr lang="en-US" dirty="0"/>
          </a:p>
        </p:txBody>
      </p:sp>
      <p:sp>
        <p:nvSpPr>
          <p:cNvPr id="6" name="TextBox 5">
            <a:extLst>
              <a:ext uri="{FF2B5EF4-FFF2-40B4-BE49-F238E27FC236}">
                <a16:creationId xmlns:a16="http://schemas.microsoft.com/office/drawing/2014/main" id="{9D0C7254-B81C-1AC9-1097-DDD60F9D473F}"/>
              </a:ext>
            </a:extLst>
          </p:cNvPr>
          <p:cNvSpPr txBox="1"/>
          <p:nvPr/>
        </p:nvSpPr>
        <p:spPr>
          <a:xfrm>
            <a:off x="3771900" y="2570285"/>
            <a:ext cx="1490296"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Validation Review</a:t>
            </a:r>
            <a:endParaRPr lang="en-US" dirty="0">
              <a:ea typeface="Lato"/>
            </a:endParaRPr>
          </a:p>
          <a:p>
            <a:br>
              <a:rPr lang="en-US" dirty="0"/>
            </a:br>
            <a:r>
              <a:rPr lang="en-US" sz="1200" b="1" dirty="0">
                <a:latin typeface="Lato"/>
                <a:ea typeface="Lato"/>
                <a:cs typeface="Lato"/>
              </a:rPr>
              <a:t>LEAs</a:t>
            </a:r>
            <a:r>
              <a:rPr lang="en-US" sz="1200" dirty="0">
                <a:latin typeface="Lato"/>
                <a:ea typeface="Lato"/>
                <a:cs typeface="Lato"/>
              </a:rPr>
              <a:t> monitor and review the errors and warnings </a:t>
            </a:r>
            <a:r>
              <a:rPr lang="en-US" sz="1200" u="sng" dirty="0">
                <a:latin typeface="Lato"/>
                <a:ea typeface="Lato"/>
                <a:cs typeface="Lato"/>
              </a:rPr>
              <a:t>and make any necessary corrections in their SIS. </a:t>
            </a:r>
            <a:endParaRPr lang="en-US" u="sng" dirty="0"/>
          </a:p>
        </p:txBody>
      </p:sp>
      <p:sp>
        <p:nvSpPr>
          <p:cNvPr id="7" name="TextBox 6">
            <a:extLst>
              <a:ext uri="{FF2B5EF4-FFF2-40B4-BE49-F238E27FC236}">
                <a16:creationId xmlns:a16="http://schemas.microsoft.com/office/drawing/2014/main" id="{1462B50D-106D-176C-51A7-A4FD88CAAD39}"/>
              </a:ext>
            </a:extLst>
          </p:cNvPr>
          <p:cNvSpPr txBox="1"/>
          <p:nvPr/>
        </p:nvSpPr>
        <p:spPr>
          <a:xfrm>
            <a:off x="5662246" y="2570285"/>
            <a:ext cx="131445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WISEdash for Districts</a:t>
            </a:r>
            <a:endParaRPr lang="en-US" sz="1200" dirty="0">
              <a:ea typeface="Lato"/>
            </a:endParaRPr>
          </a:p>
          <a:p>
            <a:br>
              <a:rPr lang="en-US" sz="1200" dirty="0"/>
            </a:br>
            <a:r>
              <a:rPr lang="en-US" sz="1200" dirty="0">
                <a:latin typeface="Lato"/>
                <a:ea typeface="Lato"/>
                <a:cs typeface="Lato"/>
              </a:rPr>
              <a:t>Once the data is submitted correctly, it will flow into the data warehouse, also known as WISEdash.</a:t>
            </a:r>
            <a:endParaRPr lang="en-US" dirty="0"/>
          </a:p>
        </p:txBody>
      </p:sp>
      <p:sp>
        <p:nvSpPr>
          <p:cNvPr id="8" name="TextBox 7">
            <a:extLst>
              <a:ext uri="{FF2B5EF4-FFF2-40B4-BE49-F238E27FC236}">
                <a16:creationId xmlns:a16="http://schemas.microsoft.com/office/drawing/2014/main" id="{772C12BC-0595-D1E0-383E-CF42CA3FBE42}"/>
              </a:ext>
            </a:extLst>
          </p:cNvPr>
          <p:cNvSpPr txBox="1"/>
          <p:nvPr/>
        </p:nvSpPr>
        <p:spPr>
          <a:xfrm>
            <a:off x="7413381" y="2570285"/>
            <a:ext cx="125583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Accountability Report Card</a:t>
            </a:r>
            <a:r>
              <a:rPr lang="en-US" sz="1200">
                <a:latin typeface="Lato"/>
                <a:ea typeface="Lato"/>
                <a:cs typeface="Lato"/>
              </a:rPr>
              <a:t> is pulled from the WISEdash for Districts.</a:t>
            </a:r>
            <a:endParaRPr lang="en-US"/>
          </a:p>
        </p:txBody>
      </p:sp>
    </p:spTree>
    <p:custDataLst>
      <p:tags r:id="rId1"/>
    </p:custDataLst>
    <p:extLst>
      <p:ext uri="{BB962C8B-B14F-4D97-AF65-F5344CB8AC3E}">
        <p14:creationId xmlns:p14="http://schemas.microsoft.com/office/powerpoint/2010/main" val="1424561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u="none" strike="noStrike" kern="0" cap="none" spc="0" normalizeH="0" baseline="0" noProof="0" dirty="0">
                <a:ln>
                  <a:noFill/>
                </a:ln>
                <a:solidFill>
                  <a:schemeClr val="lt1"/>
                </a:solidFill>
                <a:effectLst/>
                <a:uLnTx/>
                <a:uFillTx/>
                <a:latin typeface="Lato Black" panose="020F0A02020204030203" pitchFamily="34" charset="0"/>
                <a:sym typeface="Lato"/>
              </a:rPr>
              <a:t>Questions</a:t>
            </a:r>
          </a:p>
        </p:txBody>
      </p:sp>
      <p:sp>
        <p:nvSpPr>
          <p:cNvPr id="587" name="Google Shape;587;p98"/>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dirty="0">
              <a:latin typeface="Lato"/>
              <a:ea typeface="Lato"/>
              <a:cs typeface="Lato"/>
              <a:sym typeface="Lato"/>
            </a:endParaRPr>
          </a:p>
          <a:p>
            <a:pPr marL="0" lvl="0" indent="0" algn="ctr" rtl="0">
              <a:spcBef>
                <a:spcPts val="0"/>
              </a:spcBef>
              <a:spcAft>
                <a:spcPts val="0"/>
              </a:spcAft>
              <a:buNone/>
            </a:pPr>
            <a:r>
              <a:rPr lang="en" sz="2400" dirty="0">
                <a:latin typeface="Lato"/>
                <a:ea typeface="Lato"/>
                <a:cs typeface="Lato"/>
                <a:sym typeface="Lato"/>
              </a:rPr>
              <a:t>Q&amp;A Document</a:t>
            </a:r>
            <a:endParaRPr sz="1800" b="1" dirty="0">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dirty="0">
              <a:solidFill>
                <a:srgbClr val="000000"/>
              </a:solidFill>
              <a:latin typeface="Lato"/>
              <a:ea typeface="Lato"/>
              <a:cs typeface="Lato"/>
              <a:sym typeface="Lato"/>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p50">
            <a:extLst>
              <a:ext uri="{C183D7F6-B498-43B3-948B-1728B52AA6E4}">
                <adec:decorative xmlns:adec="http://schemas.microsoft.com/office/drawing/2017/decorative" val="1"/>
              </a:ext>
            </a:extLst>
          </p:cNvPr>
          <p:cNvPicPr preferRelativeResize="0"/>
          <p:nvPr/>
        </p:nvPicPr>
        <p:blipFill rotWithShape="1">
          <a:blip r:embed="rId4">
            <a:alphaModFix/>
          </a:blip>
          <a:srcRect b="16141"/>
          <a:stretch/>
        </p:blipFill>
        <p:spPr>
          <a:xfrm>
            <a:off x="5169606" y="2522425"/>
            <a:ext cx="3285175" cy="2063535"/>
          </a:xfrm>
          <a:prstGeom prst="rect">
            <a:avLst/>
          </a:prstGeom>
          <a:noFill/>
          <a:ln>
            <a:noFill/>
          </a:ln>
        </p:spPr>
      </p:pic>
      <p:sp>
        <p:nvSpPr>
          <p:cNvPr id="259" name="Google Shape;259;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Goals for Dec 5, 2023 Snapshot</a:t>
            </a:r>
          </a:p>
        </p:txBody>
      </p:sp>
      <p:sp>
        <p:nvSpPr>
          <p:cNvPr id="262" name="Google Shape;262;p50"/>
          <p:cNvSpPr txBox="1"/>
          <p:nvPr/>
        </p:nvSpPr>
        <p:spPr>
          <a:xfrm>
            <a:off x="460689" y="1088903"/>
            <a:ext cx="8236581" cy="2917621"/>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Font typeface="Arial" panose="020B0604020202020204" pitchFamily="34" charset="0"/>
              <a:buChar char="•"/>
            </a:pPr>
            <a:r>
              <a:rPr lang="en" sz="1800" b="1" dirty="0">
                <a:solidFill>
                  <a:srgbClr val="000000"/>
                </a:solidFill>
                <a:latin typeface="Lato"/>
                <a:ea typeface="Lato"/>
                <a:cs typeface="Lato"/>
                <a:sym typeface="Lato"/>
              </a:rPr>
              <a:t>All errors should be fixed, and </a:t>
            </a:r>
          </a:p>
          <a:p>
            <a:pPr marL="285750" lvl="0" indent="-285750" algn="l" rtl="0">
              <a:spcBef>
                <a:spcPts val="0"/>
              </a:spcBef>
              <a:spcAft>
                <a:spcPts val="0"/>
              </a:spcAft>
              <a:buFont typeface="Arial" panose="020B0604020202020204" pitchFamily="34" charset="0"/>
              <a:buChar char="•"/>
            </a:pPr>
            <a:r>
              <a:rPr lang="en" sz="1800" b="1" dirty="0">
                <a:latin typeface="Lato"/>
                <a:ea typeface="Lato"/>
                <a:cs typeface="Lato"/>
                <a:sym typeface="Lato"/>
              </a:rPr>
              <a:t>All </a:t>
            </a:r>
            <a:r>
              <a:rPr lang="en" sz="1800" b="1" dirty="0">
                <a:solidFill>
                  <a:srgbClr val="000000"/>
                </a:solidFill>
                <a:latin typeface="Lato"/>
                <a:ea typeface="Lato"/>
                <a:cs typeface="Lato"/>
                <a:sym typeface="Lato"/>
              </a:rPr>
              <a:t>warnings either acknowledged or fixed prior to a snapshot </a:t>
            </a:r>
          </a:p>
          <a:p>
            <a:pPr marL="285750" lvl="0" indent="-285750" algn="l" rtl="0">
              <a:spcBef>
                <a:spcPts val="0"/>
              </a:spcBef>
              <a:spcAft>
                <a:spcPts val="0"/>
              </a:spcAft>
              <a:buFont typeface="Arial" panose="020B0604020202020204" pitchFamily="34" charset="0"/>
              <a:buChar char="•"/>
            </a:pPr>
            <a:endParaRPr lang="en" sz="1800" b="1" dirty="0">
              <a:latin typeface="Lato"/>
              <a:ea typeface="Lato"/>
              <a:cs typeface="Lato"/>
              <a:sym typeface="Lato"/>
            </a:endParaRPr>
          </a:p>
          <a:p>
            <a:pPr marL="285750" lvl="0" indent="-285750" algn="l" rtl="0">
              <a:spcBef>
                <a:spcPts val="0"/>
              </a:spcBef>
              <a:spcAft>
                <a:spcPts val="0"/>
              </a:spcAft>
              <a:buFont typeface="Arial" panose="020B0604020202020204" pitchFamily="34" charset="0"/>
              <a:buChar char="•"/>
            </a:pPr>
            <a:r>
              <a:rPr lang="en" sz="1800" b="1" dirty="0">
                <a:solidFill>
                  <a:srgbClr val="000000"/>
                </a:solidFill>
                <a:latin typeface="Lato"/>
                <a:ea typeface="Lato"/>
                <a:cs typeface="Lato"/>
                <a:sym typeface="Lato"/>
              </a:rPr>
              <a:t>This ensures the best possible data for reporting purposes.  </a:t>
            </a: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0"/>
              </a:spcBef>
              <a:spcAft>
                <a:spcPts val="0"/>
              </a:spcAft>
              <a:buNone/>
            </a:pPr>
            <a:r>
              <a:rPr lang="en" sz="1800" b="1" dirty="0">
                <a:solidFill>
                  <a:srgbClr val="000000"/>
                </a:solidFill>
                <a:latin typeface="Lato"/>
                <a:ea typeface="Lato"/>
                <a:cs typeface="Lato"/>
                <a:sym typeface="Lato"/>
              </a:rPr>
              <a:t>Any data with a validation message </a:t>
            </a:r>
          </a:p>
          <a:p>
            <a:pPr marL="0" lvl="0" indent="0" algn="l" rtl="0">
              <a:spcBef>
                <a:spcPts val="0"/>
              </a:spcBef>
              <a:spcAft>
                <a:spcPts val="0"/>
              </a:spcAft>
              <a:buNone/>
            </a:pPr>
            <a:r>
              <a:rPr lang="en" sz="1800" b="1" dirty="0">
                <a:solidFill>
                  <a:srgbClr val="000000"/>
                </a:solidFill>
                <a:latin typeface="Lato"/>
                <a:ea typeface="Lato"/>
                <a:cs typeface="Lato"/>
                <a:sym typeface="Lato"/>
              </a:rPr>
              <a:t>has the potential to impact the </a:t>
            </a:r>
          </a:p>
          <a:p>
            <a:pPr marL="0" lvl="0" indent="0" algn="l" rtl="0">
              <a:spcBef>
                <a:spcPts val="0"/>
              </a:spcBef>
              <a:spcAft>
                <a:spcPts val="0"/>
              </a:spcAft>
              <a:buNone/>
            </a:pPr>
            <a:r>
              <a:rPr lang="en" sz="1800" b="1" dirty="0">
                <a:solidFill>
                  <a:srgbClr val="000000"/>
                </a:solidFill>
                <a:latin typeface="Lato"/>
                <a:ea typeface="Lato"/>
                <a:cs typeface="Lato"/>
                <a:sym typeface="Lato"/>
              </a:rPr>
              <a:t>snapshot data and subsequent reporting!  </a:t>
            </a: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p:txBody>
      </p:sp>
      <p:pic>
        <p:nvPicPr>
          <p:cNvPr id="261" name="Google Shape;261;p5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49572" y="921650"/>
            <a:ext cx="1536475" cy="1613625"/>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Snapshot Preparation Steps</a:t>
            </a:r>
          </a:p>
        </p:txBody>
      </p:sp>
      <p:sp>
        <p:nvSpPr>
          <p:cNvPr id="268" name="Google Shape;268;p51"/>
          <p:cNvSpPr txBox="1"/>
          <p:nvPr/>
        </p:nvSpPr>
        <p:spPr>
          <a:xfrm>
            <a:off x="474650" y="1081924"/>
            <a:ext cx="8229600" cy="2839901"/>
          </a:xfrm>
          <a:prstGeom prst="rect">
            <a:avLst/>
          </a:prstGeom>
          <a:solidFill>
            <a:srgbClr val="FFFFFF"/>
          </a:solidFill>
          <a:ln>
            <a:noFill/>
          </a:ln>
        </p:spPr>
        <p:txBody>
          <a:bodyPr spcFirstLastPara="1" wrap="square" lIns="91425" tIns="45700" rIns="91425" bIns="45700" anchor="t" anchorCtr="0">
            <a:noAutofit/>
          </a:bodyPr>
          <a:lstStyle/>
          <a:p>
            <a:pPr marL="164592" lvl="0" indent="-202692" algn="ctr" rtl="0">
              <a:spcBef>
                <a:spcPts val="0"/>
              </a:spcBef>
              <a:spcAft>
                <a:spcPts val="0"/>
              </a:spcAft>
              <a:buClr>
                <a:srgbClr val="000000"/>
              </a:buClr>
              <a:buSzPts val="2400"/>
              <a:buChar char="•"/>
            </a:pPr>
            <a:r>
              <a:rPr lang="en" sz="2400" b="1" dirty="0">
                <a:solidFill>
                  <a:srgbClr val="000000"/>
                </a:solidFill>
                <a:latin typeface="Lato"/>
                <a:ea typeface="Lato"/>
                <a:cs typeface="Lato"/>
                <a:sym typeface="Lato"/>
              </a:rPr>
              <a:t>Step 1: Your Vendor System</a:t>
            </a:r>
            <a:endParaRPr sz="2400" b="1" dirty="0">
              <a:solidFill>
                <a:srgbClr val="000000"/>
              </a:solidFill>
              <a:latin typeface="Lato"/>
              <a:ea typeface="Lato"/>
              <a:cs typeface="Lato"/>
              <a:sym typeface="Lato"/>
            </a:endParaRPr>
          </a:p>
          <a:p>
            <a:pPr marL="0" lvl="0" indent="0" algn="ctr" rtl="0">
              <a:spcBef>
                <a:spcPts val="0"/>
              </a:spcBef>
              <a:spcAft>
                <a:spcPts val="0"/>
              </a:spcAft>
              <a:buNone/>
            </a:pPr>
            <a:endParaRPr sz="500" b="1" dirty="0">
              <a:solidFill>
                <a:srgbClr val="000000"/>
              </a:solidFill>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dirty="0">
                <a:solidFill>
                  <a:srgbClr val="000000"/>
                </a:solidFill>
                <a:latin typeface="Lato"/>
                <a:ea typeface="Lato"/>
                <a:cs typeface="Lato"/>
                <a:sym typeface="Lato"/>
              </a:rPr>
              <a:t>Step 2: WISEdata</a:t>
            </a:r>
            <a:r>
              <a:rPr lang="en" sz="2400" b="1" dirty="0">
                <a:latin typeface="Lato"/>
                <a:ea typeface="Lato"/>
                <a:cs typeface="Lato"/>
                <a:sym typeface="Lato"/>
              </a:rPr>
              <a:t> Portal</a:t>
            </a:r>
            <a:r>
              <a:rPr lang="en" sz="2400" b="1" dirty="0">
                <a:solidFill>
                  <a:srgbClr val="000000"/>
                </a:solidFill>
                <a:latin typeface="Lato"/>
                <a:ea typeface="Lato"/>
                <a:cs typeface="Lato"/>
                <a:sym typeface="Lato"/>
              </a:rPr>
              <a:t> Tasks</a:t>
            </a:r>
            <a:r>
              <a:rPr lang="en" sz="2400" b="1" dirty="0">
                <a:latin typeface="Lato"/>
                <a:ea typeface="Lato"/>
                <a:cs typeface="Lato"/>
                <a:sym typeface="Lato"/>
              </a:rPr>
              <a:t> </a:t>
            </a:r>
            <a:endParaRPr sz="2400" b="1" dirty="0">
              <a:latin typeface="Lato"/>
              <a:ea typeface="Lato"/>
              <a:cs typeface="Lato"/>
              <a:sym typeface="Lato"/>
            </a:endParaRPr>
          </a:p>
          <a:p>
            <a:pPr marL="164592" lvl="0" indent="0" algn="ctr" rtl="0">
              <a:spcBef>
                <a:spcPts val="0"/>
              </a:spcBef>
              <a:spcAft>
                <a:spcPts val="0"/>
              </a:spcAft>
              <a:buNone/>
            </a:pPr>
            <a:endParaRPr sz="500" b="1" dirty="0">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dirty="0">
                <a:latin typeface="Lato"/>
                <a:ea typeface="Lato"/>
                <a:cs typeface="Lato"/>
                <a:sym typeface="Lato"/>
              </a:rPr>
              <a:t>Step 3: WISEdash For Districts</a:t>
            </a:r>
            <a:endParaRPr sz="2400" b="1" dirty="0">
              <a:latin typeface="Lato"/>
              <a:ea typeface="Lato"/>
              <a:cs typeface="Lato"/>
              <a:sym typeface="Lato"/>
            </a:endParaRPr>
          </a:p>
          <a:p>
            <a:pPr marL="0" lvl="0" indent="0" algn="ctr" rtl="0">
              <a:spcBef>
                <a:spcPts val="0"/>
              </a:spcBef>
              <a:spcAft>
                <a:spcPts val="0"/>
              </a:spcAft>
              <a:buNone/>
            </a:pPr>
            <a:endParaRPr sz="500" b="1" dirty="0">
              <a:solidFill>
                <a:srgbClr val="000000"/>
              </a:solidFill>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dirty="0">
                <a:solidFill>
                  <a:srgbClr val="000000"/>
                </a:solidFill>
                <a:latin typeface="Lato"/>
                <a:ea typeface="Lato"/>
                <a:cs typeface="Lato"/>
                <a:sym typeface="Lato"/>
              </a:rPr>
              <a:t>Step </a:t>
            </a:r>
            <a:r>
              <a:rPr lang="en" sz="2400" b="1" dirty="0">
                <a:latin typeface="Lato"/>
                <a:ea typeface="Lato"/>
                <a:cs typeface="Lato"/>
                <a:sym typeface="Lato"/>
              </a:rPr>
              <a:t>4</a:t>
            </a:r>
            <a:r>
              <a:rPr lang="en" sz="2400" b="1" dirty="0">
                <a:solidFill>
                  <a:srgbClr val="000000"/>
                </a:solidFill>
                <a:latin typeface="Lato"/>
                <a:ea typeface="Lato"/>
                <a:cs typeface="Lato"/>
                <a:sym typeface="Lato"/>
              </a:rPr>
              <a:t>: WISEadmin Portal</a:t>
            </a:r>
            <a:endParaRPr sz="2400" b="1" dirty="0">
              <a:solidFill>
                <a:srgbClr val="000000"/>
              </a:solidFill>
              <a:latin typeface="Lato"/>
              <a:ea typeface="Lato"/>
              <a:cs typeface="Lato"/>
              <a:sym typeface="Lato"/>
            </a:endParaRPr>
          </a:p>
          <a:p>
            <a:pPr marL="164592" lvl="0" indent="0" algn="ctr" rtl="0">
              <a:spcBef>
                <a:spcPts val="0"/>
              </a:spcBef>
              <a:spcAft>
                <a:spcPts val="0"/>
              </a:spcAft>
              <a:buNone/>
            </a:pPr>
            <a:endParaRPr sz="500" b="1" dirty="0">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dirty="0">
                <a:latin typeface="Lato"/>
                <a:ea typeface="Lato"/>
                <a:cs typeface="Lato"/>
                <a:sym typeface="Lato"/>
              </a:rPr>
              <a:t>Step 5: </a:t>
            </a:r>
            <a:r>
              <a:rPr lang="en" sz="2400" b="1" dirty="0">
                <a:solidFill>
                  <a:srgbClr val="000000"/>
                </a:solidFill>
                <a:latin typeface="Lato"/>
                <a:ea typeface="Lato"/>
                <a:cs typeface="Lato"/>
                <a:sym typeface="Lato"/>
              </a:rPr>
              <a:t>Final Tasks</a:t>
            </a:r>
            <a:endParaRPr sz="2400" b="1" dirty="0">
              <a:solidFill>
                <a:srgbClr val="000000"/>
              </a:solidFill>
              <a:latin typeface="Lato"/>
              <a:ea typeface="Lato"/>
              <a:cs typeface="Lato"/>
              <a:sym typeface="Lato"/>
            </a:endParaRPr>
          </a:p>
          <a:p>
            <a:pPr marL="457200" lvl="0" indent="0" algn="l" rtl="0">
              <a:spcBef>
                <a:spcPts val="0"/>
              </a:spcBef>
              <a:spcAft>
                <a:spcPts val="0"/>
              </a:spcAft>
              <a:buNone/>
            </a:pPr>
            <a:endParaRPr sz="24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a:t>
            </a:r>
          </a:p>
        </p:txBody>
      </p:sp>
      <p:sp>
        <p:nvSpPr>
          <p:cNvPr id="274" name="Google Shape;274;p52"/>
          <p:cNvSpPr txBox="1">
            <a:spLocks noGrp="1"/>
          </p:cNvSpPr>
          <p:nvPr>
            <p:ph type="body" idx="2"/>
          </p:nvPr>
        </p:nvSpPr>
        <p:spPr>
          <a:xfrm>
            <a:off x="460689" y="1081924"/>
            <a:ext cx="8243561" cy="313408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dirty="0"/>
              <a:t>At the beginning of the school year or earlier:</a:t>
            </a:r>
          </a:p>
          <a:p>
            <a:pPr marL="0" marR="0" lvl="0" indent="0" algn="l" rtl="0">
              <a:lnSpc>
                <a:spcPct val="100000"/>
              </a:lnSpc>
              <a:spcBef>
                <a:spcPts val="0"/>
              </a:spcBef>
              <a:spcAft>
                <a:spcPts val="0"/>
              </a:spcAft>
              <a:buNone/>
            </a:pPr>
            <a:endParaRPr sz="1000" dirty="0"/>
          </a:p>
          <a:p>
            <a:pPr marL="164592" marR="0" lvl="0" indent="-164592" algn="l" rtl="0">
              <a:lnSpc>
                <a:spcPct val="100000"/>
              </a:lnSpc>
              <a:spcBef>
                <a:spcPts val="0"/>
              </a:spcBef>
              <a:spcAft>
                <a:spcPts val="0"/>
              </a:spcAft>
              <a:buClr>
                <a:schemeClr val="dk1"/>
              </a:buClr>
              <a:buSzPts val="1800"/>
              <a:buFont typeface="Arial"/>
              <a:buChar char="●"/>
            </a:pPr>
            <a:r>
              <a:rPr lang="en" dirty="0"/>
              <a:t>Ensure the latest version of the SIS platform is installed - we recommend making any changes at least 6 weeks prior to the snapshot.</a:t>
            </a:r>
            <a:endParaRPr dirty="0"/>
          </a:p>
          <a:p>
            <a:pPr marL="0" marR="0" lvl="0" indent="0" algn="l" rtl="0">
              <a:lnSpc>
                <a:spcPct val="100000"/>
              </a:lnSpc>
              <a:spcBef>
                <a:spcPts val="0"/>
              </a:spcBef>
              <a:spcAft>
                <a:spcPts val="0"/>
              </a:spcAft>
              <a:buNone/>
            </a:pPr>
            <a:endParaRPr dirty="0"/>
          </a:p>
          <a:p>
            <a:pPr marL="164592" marR="0" lvl="0" indent="-164592" algn="l" rtl="0">
              <a:lnSpc>
                <a:spcPct val="100000"/>
              </a:lnSpc>
              <a:spcBef>
                <a:spcPts val="0"/>
              </a:spcBef>
              <a:spcAft>
                <a:spcPts val="0"/>
              </a:spcAft>
              <a:buClr>
                <a:schemeClr val="dk1"/>
              </a:buClr>
              <a:buSzPts val="1800"/>
              <a:buFont typeface="Arial"/>
              <a:buChar char="●"/>
            </a:pPr>
            <a:r>
              <a:rPr lang="en" dirty="0"/>
              <a:t>Make sure that your vendor can transmit the required data to DPI for required collections.  Confirm using the </a:t>
            </a:r>
            <a:r>
              <a:rPr lang="en" u="sng" dirty="0">
                <a:solidFill>
                  <a:schemeClr val="hlink"/>
                </a:solidFill>
                <a:hlinkClick r:id="rId4"/>
              </a:rPr>
              <a:t>Vendor WISEdata Status</a:t>
            </a:r>
            <a:r>
              <a:rPr lang="en" dirty="0"/>
              <a:t> webpage.  </a:t>
            </a:r>
            <a:endParaRPr dirty="0"/>
          </a:p>
          <a:p>
            <a:pPr marL="0" marR="0" lvl="0" indent="0" algn="l" rtl="0">
              <a:lnSpc>
                <a:spcPct val="100000"/>
              </a:lnSpc>
              <a:spcBef>
                <a:spcPts val="0"/>
              </a:spcBef>
              <a:spcAft>
                <a:spcPts val="0"/>
              </a:spcAft>
              <a:buNone/>
            </a:pPr>
            <a:endParaRPr dirty="0"/>
          </a:p>
          <a:p>
            <a:pPr marL="164592" marR="0" lvl="0" indent="-164592" algn="l" rtl="0">
              <a:lnSpc>
                <a:spcPct val="100000"/>
              </a:lnSpc>
              <a:spcBef>
                <a:spcPts val="0"/>
              </a:spcBef>
              <a:spcAft>
                <a:spcPts val="0"/>
              </a:spcAft>
              <a:buClr>
                <a:schemeClr val="dk1"/>
              </a:buClr>
              <a:buSzPts val="1800"/>
              <a:buFont typeface="Arial"/>
              <a:buChar char="●"/>
            </a:pPr>
            <a:r>
              <a:rPr lang="en" dirty="0"/>
              <a:t>Be sure to attend any vendor provided training so you are clear on how to send required data to the DPI within the vendor tool and basic troubleshooting steps (e.g., full synchronization).</a:t>
            </a:r>
            <a:endParaRPr dirty="0"/>
          </a:p>
          <a:p>
            <a:pPr marL="45720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01wwbtb"/>
  <p:tag name="ARTICULATE_SLIDE_COUNT" val="6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0" ma:contentTypeDescription="Create a new document." ma:contentTypeScope="" ma:versionID="938870e7194dcf64f20c8d386e79ec57">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d6d79a40abc6c2f25318a21078c233a7"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FFB74B-7EA7-4F87-A6F8-1B790700377E}">
  <ds:schemaRefs>
    <ds:schemaRef ds:uri="803f8043-e0fd-46e6-b51e-28e5cf4381cd"/>
    <ds:schemaRef ds:uri="ce29253c-7ca7-4828-a21c-8b156dc5ee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642890-9551-4ED9-A7AF-996D4D7CE419}">
  <ds:schemaRefs>
    <ds:schemaRef ds:uri="http://schemas.microsoft.com/sharepoint/v3/contenttype/forms"/>
  </ds:schemaRefs>
</ds:datastoreItem>
</file>

<file path=customXml/itemProps3.xml><?xml version="1.0" encoding="utf-8"?>
<ds:datastoreItem xmlns:ds="http://schemas.openxmlformats.org/officeDocument/2006/customXml" ds:itemID="{15EC6B4A-C140-4408-9FFC-8DE47D90427E}">
  <ds:schemaRefs>
    <ds:schemaRef ds:uri="http://purl.org/dc/elements/1.1/"/>
    <ds:schemaRef ds:uri="http://schemas.microsoft.com/office/2006/documentManagement/types"/>
    <ds:schemaRef ds:uri="803f8043-e0fd-46e6-b51e-28e5cf4381cd"/>
    <ds:schemaRef ds:uri="http://schemas.microsoft.com/office/2006/metadata/properties"/>
    <ds:schemaRef ds:uri="http://purl.org/dc/terms/"/>
    <ds:schemaRef ds:uri="http://purl.org/dc/dcmitype/"/>
    <ds:schemaRef ds:uri="http://schemas.openxmlformats.org/package/2006/metadata/core-properties"/>
    <ds:schemaRef ds:uri="ce29253c-7ca7-4828-a21c-8b156dc5eeb0"/>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678</TotalTime>
  <Words>6319</Words>
  <Application>Microsoft Office PowerPoint</Application>
  <PresentationFormat>On-screen Show (16:9)</PresentationFormat>
  <Paragraphs>526</Paragraphs>
  <Slides>60</Slides>
  <Notes>56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60</vt:i4>
      </vt:variant>
    </vt:vector>
  </HeadingPairs>
  <TitlesOfParts>
    <vt:vector size="72" baseType="lpstr">
      <vt:lpstr>Calibri</vt:lpstr>
      <vt:lpstr>Lato</vt:lpstr>
      <vt:lpstr>Courier New</vt:lpstr>
      <vt:lpstr>Tahoma</vt:lpstr>
      <vt:lpstr>Lato,Sans-Serif</vt:lpstr>
      <vt:lpstr>Lato Black</vt:lpstr>
      <vt:lpstr>Roboto</vt:lpstr>
      <vt:lpstr>Arial</vt:lpstr>
      <vt:lpstr>Office Theme</vt:lpstr>
      <vt:lpstr>Office Theme</vt:lpstr>
      <vt:lpstr>Office Theme</vt:lpstr>
      <vt:lpstr>Office Theme</vt:lpstr>
      <vt:lpstr>WISEdata Snapshot Preparation </vt:lpstr>
      <vt:lpstr>Reporting Deadlines and Snapshots</vt:lpstr>
      <vt:lpstr>Snapshot Reporting Requirements</vt:lpstr>
      <vt:lpstr>Snapshot Purpose</vt:lpstr>
      <vt:lpstr>Data Flow for Snapshot</vt:lpstr>
      <vt:lpstr>Data Flow Diagram</vt:lpstr>
      <vt:lpstr>Goals for Dec 5, 2023 Snapshot</vt:lpstr>
      <vt:lpstr>Snapshot Preparation Steps</vt:lpstr>
      <vt:lpstr>Step 1:  Your Vendor System</vt:lpstr>
      <vt:lpstr>Step 1:  Begin Submitting Data</vt:lpstr>
      <vt:lpstr>Step 1:  Review and Resolve L1s</vt:lpstr>
      <vt:lpstr>Step 1:  Your Vendor System to WISEdata Portal - Data Pipeline Status (1 of 3) </vt:lpstr>
      <vt:lpstr>Step 1:  Your Vendor System WISEdata Portal - Data Pipeline Status (2 of 3) </vt:lpstr>
      <vt:lpstr>Step 1:  Your Vendor System WISEdata Portal - API Error Drill Down</vt:lpstr>
      <vt:lpstr>Step 1:  Your Vendor System WISEdata Portal - Data Pipeline Status (3 of 3) </vt:lpstr>
      <vt:lpstr>Step 1: WISEdata Portal - Data Quality</vt:lpstr>
      <vt:lpstr>Step 1: WISEdata Portal -  Data Quality Indicators</vt:lpstr>
      <vt:lpstr>Step 2:  WISEdata Tasks,  Imports and Validations (1 of 2)</vt:lpstr>
      <vt:lpstr>Step 2:  WISEdata Tasks Important and Validations (2 of 2)</vt:lpstr>
      <vt:lpstr>Step 2:  WISEdata Tasks:  Review Validations</vt:lpstr>
      <vt:lpstr>Step 2:  WISEdata Tasks Correct Validations in SIS</vt:lpstr>
      <vt:lpstr>WISEdata Portal: Validation Messages</vt:lpstr>
      <vt:lpstr>WISEdata Portal:  Types of Validation Messages</vt:lpstr>
      <vt:lpstr>WISEdata Portal Example: Student Detail Validations</vt:lpstr>
      <vt:lpstr>WISEdata Portal: Exports</vt:lpstr>
      <vt:lpstr>Step 2:  WISEdata Data Quality Alerts (1 of 3)</vt:lpstr>
      <vt:lpstr>Step 2:  WISEdata Data Quality Alerts (2 of 3)</vt:lpstr>
      <vt:lpstr>Step 2:  WISEdata Data Quality Alerts (3 of 3)</vt:lpstr>
      <vt:lpstr>Step 2:  Reviewing WISEdata Tasks</vt:lpstr>
      <vt:lpstr>Snapshot Preparation Summary</vt:lpstr>
      <vt:lpstr>Step 3: WISEdash For Districts</vt:lpstr>
      <vt:lpstr>WISEdash for Districts:  Source of Snapshot Data</vt:lpstr>
      <vt:lpstr>WISEdash for Districts: Available Snapshot Dashboards</vt:lpstr>
      <vt:lpstr>WISEdash Snapshot Dashboards: Data Quality Indicators</vt:lpstr>
      <vt:lpstr>WISEdash Snapshot Dashboards:  Dynamic Crosstabs</vt:lpstr>
      <vt:lpstr>WISEdash Snapshot Dashboards: Year over Year</vt:lpstr>
      <vt:lpstr>WISEdash for Districts: Topic Dashboards - Trends</vt:lpstr>
      <vt:lpstr>WISEdash for Districts:  Topic Dashboard - Grad Cohorts</vt:lpstr>
      <vt:lpstr>Step 4: WISEadmin Portal</vt:lpstr>
      <vt:lpstr>WISEadmin Portal: Purpose</vt:lpstr>
      <vt:lpstr>WISEadmin Portal: Home Screen</vt:lpstr>
      <vt:lpstr>Administrator Acknowledgement:  Data Snapshot Agreement</vt:lpstr>
      <vt:lpstr>Administrator Acknowledgement:  Data Quality Agreement</vt:lpstr>
      <vt:lpstr>WISEadmin Portal:  Snapshot Calendar</vt:lpstr>
      <vt:lpstr>WISEadmin Portal:  District Library Plan</vt:lpstr>
      <vt:lpstr>WISEadmin Portal:  District Library Plan data elements (1 of 2)</vt:lpstr>
      <vt:lpstr>WISEadmin Portal :  District Library Plan data elements (2 of 2)</vt:lpstr>
      <vt:lpstr>WISEadmin Portal:  District Library Plan screen</vt:lpstr>
      <vt:lpstr>Step 5:  Final Tasks - Acknowledgement</vt:lpstr>
      <vt:lpstr>Final Tasks: Final Days</vt:lpstr>
      <vt:lpstr>Final Tasks: ‘Watch For’</vt:lpstr>
      <vt:lpstr>Final Tasks: Snapshot Help Docs</vt:lpstr>
      <vt:lpstr>Final Tasks: Getting Help</vt:lpstr>
      <vt:lpstr>Post-Snapshot: Data Errata Letters</vt:lpstr>
      <vt:lpstr>Data Privacy</vt:lpstr>
      <vt:lpstr>More Helpful Resources</vt:lpstr>
      <vt:lpstr>Help Ticket</vt:lpstr>
      <vt:lpstr>Giving Feedback</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Stringfellow, Kina F. DPI</cp:lastModifiedBy>
  <cp:revision>4</cp:revision>
  <dcterms:modified xsi:type="dcterms:W3CDTF">2023-10-05T15:43:21Z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8C10F4E5-AA87-4347-8B98-D26D20BF46AE</vt:lpwstr>
  </property>
  <property fmtid="{D5CDD505-2E9C-101B-9397-08002B2CF9AE}" pid="5" name="ArticulatePath">
    <vt:lpwstr>https://widpiprd.sharepoint.com/sites/O365CG-CustomerService/DocLibDocumentationExternalFacing/Training Materials/Snapshot Prep/WISEdata Snapshot Preparation - Public</vt:lpwstr>
  </property>
  <property fmtid="{D5CDD505-2E9C-101B-9397-08002B2CF9AE}" pid="6" name="_MarkAsFinal">
    <vt:bool>true</vt:bool>
  </property>
</Properties>
</file>